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325" r:id="rId5"/>
    <p:sldId id="326" r:id="rId6"/>
    <p:sldId id="327" r:id="rId7"/>
    <p:sldId id="336" r:id="rId8"/>
    <p:sldId id="340" r:id="rId9"/>
    <p:sldId id="342" r:id="rId10"/>
    <p:sldId id="328" r:id="rId11"/>
    <p:sldId id="329" r:id="rId12"/>
    <p:sldId id="343" r:id="rId13"/>
    <p:sldId id="330" r:id="rId14"/>
    <p:sldId id="346" r:id="rId15"/>
    <p:sldId id="345" r:id="rId16"/>
    <p:sldId id="332" r:id="rId17"/>
    <p:sldId id="338" r:id="rId18"/>
    <p:sldId id="33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C522EEF-3990-427C-B8C8-78A0C9460558}">
          <p14:sldIdLst>
            <p14:sldId id="325"/>
            <p14:sldId id="326"/>
            <p14:sldId id="327"/>
            <p14:sldId id="336"/>
            <p14:sldId id="340"/>
            <p14:sldId id="342"/>
            <p14:sldId id="328"/>
            <p14:sldId id="329"/>
            <p14:sldId id="343"/>
            <p14:sldId id="330"/>
            <p14:sldId id="346"/>
            <p14:sldId id="345"/>
            <p14:sldId id="332"/>
            <p14:sldId id="338"/>
            <p14:sldId id="339"/>
          </p14:sldIdLst>
        </p14:section>
      </p14:sectionLst>
    </p:ex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05" autoAdjust="0"/>
  </p:normalViewPr>
  <p:slideViewPr>
    <p:cSldViewPr snapToGrid="0">
      <p:cViewPr>
        <p:scale>
          <a:sx n="49" d="100"/>
          <a:sy n="49" d="100"/>
        </p:scale>
        <p:origin x="1336" y="356"/>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ZA" sz="2128" b="1" i="0" u="none" strike="noStrike" cap="all" normalizeH="0" baseline="0" dirty="0"/>
              <a:t>Revenue from Company Users</a:t>
            </a:r>
            <a:endParaRPr lang="en-ZA" dirty="0"/>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Month 1</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Product Well-Received</c:v>
                </c:pt>
                <c:pt idx="1">
                  <c:v>Product Successful but Not Well-Received</c:v>
                </c:pt>
                <c:pt idx="2">
                  <c:v>Product Not Well-Received and Not a Complete Success </c:v>
                </c:pt>
              </c:strCache>
            </c:strRef>
          </c:cat>
          <c:val>
            <c:numRef>
              <c:f>Sheet1!$B$2:$B$4</c:f>
              <c:numCache>
                <c:formatCode>General</c:formatCode>
                <c:ptCount val="3"/>
                <c:pt idx="0" formatCode="&quot;R&quot;#,##0.00_);[Red]\(&quot;R&quot;#,##0.00\)">
                  <c:v>45</c:v>
                </c:pt>
                <c:pt idx="1">
                  <c:v>15000</c:v>
                </c:pt>
                <c:pt idx="2" formatCode="&quot;R&quot;#,##0_);[Red]\(&quot;R&quot;#,##0\)">
                  <c:v>4500</c:v>
                </c:pt>
              </c:numCache>
            </c:numRef>
          </c:val>
          <c:extLst>
            <c:ext xmlns:c16="http://schemas.microsoft.com/office/drawing/2014/chart" uri="{C3380CC4-5D6E-409C-BE32-E72D297353CC}">
              <c16:uniqueId val="{00000000-777C-438C-9C48-F31EBC7D5005}"/>
            </c:ext>
          </c:extLst>
        </c:ser>
        <c:ser>
          <c:idx val="1"/>
          <c:order val="1"/>
          <c:tx>
            <c:strRef>
              <c:f>Sheet1!$C$1</c:f>
              <c:strCache>
                <c:ptCount val="1"/>
                <c:pt idx="0">
                  <c:v>Month 2</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Product Well-Received</c:v>
                </c:pt>
                <c:pt idx="1">
                  <c:v>Product Successful but Not Well-Received</c:v>
                </c:pt>
                <c:pt idx="2">
                  <c:v>Product Not Well-Received and Not a Complete Success </c:v>
                </c:pt>
              </c:strCache>
            </c:strRef>
          </c:cat>
          <c:val>
            <c:numRef>
              <c:f>Sheet1!$C$2:$C$4</c:f>
              <c:numCache>
                <c:formatCode>General</c:formatCode>
                <c:ptCount val="3"/>
                <c:pt idx="0" formatCode="&quot;R&quot;#,##0_);[Red]\(&quot;R&quot;#,##0\)">
                  <c:v>49500</c:v>
                </c:pt>
                <c:pt idx="1">
                  <c:v>16000</c:v>
                </c:pt>
                <c:pt idx="2" formatCode="&quot;R&quot;#,##0_);[Red]\(&quot;R&quot;#,##0\)">
                  <c:v>4500</c:v>
                </c:pt>
              </c:numCache>
            </c:numRef>
          </c:val>
          <c:extLst>
            <c:ext xmlns:c16="http://schemas.microsoft.com/office/drawing/2014/chart" uri="{C3380CC4-5D6E-409C-BE32-E72D297353CC}">
              <c16:uniqueId val="{00000001-777C-438C-9C48-F31EBC7D5005}"/>
            </c:ext>
          </c:extLst>
        </c:ser>
        <c:ser>
          <c:idx val="2"/>
          <c:order val="2"/>
          <c:tx>
            <c:strRef>
              <c:f>Sheet1!$D$1</c:f>
              <c:strCache>
                <c:ptCount val="1"/>
                <c:pt idx="0">
                  <c:v>Month 3</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Product Well-Received</c:v>
                </c:pt>
                <c:pt idx="1">
                  <c:v>Product Successful but Not Well-Received</c:v>
                </c:pt>
                <c:pt idx="2">
                  <c:v>Product Not Well-Received and Not a Complete Success </c:v>
                </c:pt>
              </c:strCache>
            </c:strRef>
          </c:cat>
          <c:val>
            <c:numRef>
              <c:f>Sheet1!$D$2:$D$4</c:f>
              <c:numCache>
                <c:formatCode>"R"#,##0.00_);[Red]\("R"#,##0.00\)</c:formatCode>
                <c:ptCount val="3"/>
                <c:pt idx="0" formatCode="&quot;R&quot;#,##0_);[Red]\(&quot;R&quot;#,##0\)">
                  <c:v>52000</c:v>
                </c:pt>
                <c:pt idx="1">
                  <c:v>16500</c:v>
                </c:pt>
                <c:pt idx="2" formatCode="&quot;R&quot;#,##0_);[Red]\(&quot;R&quot;#,##0\)">
                  <c:v>4500</c:v>
                </c:pt>
              </c:numCache>
            </c:numRef>
          </c:val>
          <c:extLst>
            <c:ext xmlns:c16="http://schemas.microsoft.com/office/drawing/2014/chart" uri="{C3380CC4-5D6E-409C-BE32-E72D297353CC}">
              <c16:uniqueId val="{00000002-777C-438C-9C48-F31EBC7D5005}"/>
            </c:ext>
          </c:extLst>
        </c:ser>
        <c:ser>
          <c:idx val="3"/>
          <c:order val="3"/>
          <c:tx>
            <c:strRef>
              <c:f>Sheet1!$E$1</c:f>
              <c:strCache>
                <c:ptCount val="1"/>
                <c:pt idx="0">
                  <c:v>Month 4</c:v>
                </c:pt>
              </c:strCache>
            </c:strRef>
          </c:tx>
          <c:spPr>
            <a:solidFill>
              <a:schemeClr val="accent4"/>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Product Well-Received</c:v>
                </c:pt>
                <c:pt idx="1">
                  <c:v>Product Successful but Not Well-Received</c:v>
                </c:pt>
                <c:pt idx="2">
                  <c:v>Product Not Well-Received and Not a Complete Success </c:v>
                </c:pt>
              </c:strCache>
            </c:strRef>
          </c:cat>
          <c:val>
            <c:numRef>
              <c:f>Sheet1!$E$2:$E$4</c:f>
              <c:numCache>
                <c:formatCode>"R"#,##0_);[Red]\("R"#,##0\)</c:formatCode>
                <c:ptCount val="3"/>
                <c:pt idx="0">
                  <c:v>54000</c:v>
                </c:pt>
                <c:pt idx="1">
                  <c:v>16500</c:v>
                </c:pt>
                <c:pt idx="2">
                  <c:v>4500</c:v>
                </c:pt>
              </c:numCache>
            </c:numRef>
          </c:val>
          <c:extLst>
            <c:ext xmlns:c16="http://schemas.microsoft.com/office/drawing/2014/chart" uri="{C3380CC4-5D6E-409C-BE32-E72D297353CC}">
              <c16:uniqueId val="{00000003-777C-438C-9C48-F31EBC7D5005}"/>
            </c:ext>
          </c:extLst>
        </c:ser>
        <c:ser>
          <c:idx val="4"/>
          <c:order val="4"/>
          <c:tx>
            <c:strRef>
              <c:f>Sheet1!$F$1</c:f>
              <c:strCache>
                <c:ptCount val="1"/>
                <c:pt idx="0">
                  <c:v>Month 5</c:v>
                </c:pt>
              </c:strCache>
            </c:strRef>
          </c:tx>
          <c:spPr>
            <a:solidFill>
              <a:schemeClr val="accent5"/>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Product Well-Received</c:v>
                </c:pt>
                <c:pt idx="1">
                  <c:v>Product Successful but Not Well-Received</c:v>
                </c:pt>
                <c:pt idx="2">
                  <c:v>Product Not Well-Received and Not a Complete Success </c:v>
                </c:pt>
              </c:strCache>
            </c:strRef>
          </c:cat>
          <c:val>
            <c:numRef>
              <c:f>Sheet1!$F$2:$F$4</c:f>
              <c:numCache>
                <c:formatCode>"R"#,##0_);[Red]\("R"#,##0\)</c:formatCode>
                <c:ptCount val="3"/>
                <c:pt idx="0">
                  <c:v>60000</c:v>
                </c:pt>
                <c:pt idx="1">
                  <c:v>18000</c:v>
                </c:pt>
                <c:pt idx="2">
                  <c:v>6000</c:v>
                </c:pt>
              </c:numCache>
            </c:numRef>
          </c:val>
          <c:extLst>
            <c:ext xmlns:c16="http://schemas.microsoft.com/office/drawing/2014/chart" uri="{C3380CC4-5D6E-409C-BE32-E72D297353CC}">
              <c16:uniqueId val="{00000008-777C-438C-9C48-F31EBC7D5005}"/>
            </c:ext>
          </c:extLst>
        </c:ser>
        <c:ser>
          <c:idx val="5"/>
          <c:order val="5"/>
          <c:tx>
            <c:strRef>
              <c:f>Sheet1!$G$1</c:f>
              <c:strCache>
                <c:ptCount val="1"/>
                <c:pt idx="0">
                  <c:v>Month 6</c:v>
                </c:pt>
              </c:strCache>
            </c:strRef>
          </c:tx>
          <c:spPr>
            <a:solidFill>
              <a:schemeClr val="accent6"/>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Product Well-Received</c:v>
                </c:pt>
                <c:pt idx="1">
                  <c:v>Product Successful but Not Well-Received</c:v>
                </c:pt>
                <c:pt idx="2">
                  <c:v>Product Not Well-Received and Not a Complete Success </c:v>
                </c:pt>
              </c:strCache>
            </c:strRef>
          </c:cat>
          <c:val>
            <c:numRef>
              <c:f>Sheet1!$G$2:$G$4</c:f>
              <c:numCache>
                <c:formatCode>"R"#,##0_);[Red]\("R"#,##0\)</c:formatCode>
                <c:ptCount val="3"/>
                <c:pt idx="0">
                  <c:v>66000</c:v>
                </c:pt>
                <c:pt idx="1">
                  <c:v>19500</c:v>
                </c:pt>
                <c:pt idx="2">
                  <c:v>6000</c:v>
                </c:pt>
              </c:numCache>
            </c:numRef>
          </c:val>
          <c:extLst>
            <c:ext xmlns:c16="http://schemas.microsoft.com/office/drawing/2014/chart" uri="{C3380CC4-5D6E-409C-BE32-E72D297353CC}">
              <c16:uniqueId val="{00000009-777C-438C-9C48-F31EBC7D5005}"/>
            </c:ext>
          </c:extLst>
        </c:ser>
        <c:ser>
          <c:idx val="6"/>
          <c:order val="6"/>
          <c:tx>
            <c:strRef>
              <c:f>Sheet1!$H$1</c:f>
              <c:strCache>
                <c:ptCount val="1"/>
                <c:pt idx="0">
                  <c:v>Month 7</c:v>
                </c:pt>
              </c:strCache>
            </c:strRef>
          </c:tx>
          <c:spPr>
            <a:solidFill>
              <a:schemeClr val="accent1">
                <a:lumMod val="6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Product Well-Received</c:v>
                </c:pt>
                <c:pt idx="1">
                  <c:v>Product Successful but Not Well-Received</c:v>
                </c:pt>
                <c:pt idx="2">
                  <c:v>Product Not Well-Received and Not a Complete Success </c:v>
                </c:pt>
              </c:strCache>
            </c:strRef>
          </c:cat>
          <c:val>
            <c:numRef>
              <c:f>Sheet1!$H$2:$H$4</c:f>
              <c:numCache>
                <c:formatCode>"R"#,##0_);[Red]\("R"#,##0\)</c:formatCode>
                <c:ptCount val="3"/>
                <c:pt idx="0">
                  <c:v>72000</c:v>
                </c:pt>
                <c:pt idx="1">
                  <c:v>21000</c:v>
                </c:pt>
                <c:pt idx="2">
                  <c:v>6000</c:v>
                </c:pt>
              </c:numCache>
            </c:numRef>
          </c:val>
          <c:extLst>
            <c:ext xmlns:c16="http://schemas.microsoft.com/office/drawing/2014/chart" uri="{C3380CC4-5D6E-409C-BE32-E72D297353CC}">
              <c16:uniqueId val="{0000000A-777C-438C-9C48-F31EBC7D5005}"/>
            </c:ext>
          </c:extLst>
        </c:ser>
        <c:ser>
          <c:idx val="7"/>
          <c:order val="7"/>
          <c:tx>
            <c:strRef>
              <c:f>Sheet1!$I$1</c:f>
              <c:strCache>
                <c:ptCount val="1"/>
                <c:pt idx="0">
                  <c:v>Month 8</c:v>
                </c:pt>
              </c:strCache>
            </c:strRef>
          </c:tx>
          <c:spPr>
            <a:solidFill>
              <a:schemeClr val="accent2">
                <a:lumMod val="6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Product Well-Received</c:v>
                </c:pt>
                <c:pt idx="1">
                  <c:v>Product Successful but Not Well-Received</c:v>
                </c:pt>
                <c:pt idx="2">
                  <c:v>Product Not Well-Received and Not a Complete Success </c:v>
                </c:pt>
              </c:strCache>
            </c:strRef>
          </c:cat>
          <c:val>
            <c:numRef>
              <c:f>Sheet1!$I$2:$I$4</c:f>
              <c:numCache>
                <c:formatCode>"R"#,##0_);[Red]\("R"#,##0\)</c:formatCode>
                <c:ptCount val="3"/>
                <c:pt idx="0">
                  <c:v>79500</c:v>
                </c:pt>
                <c:pt idx="1">
                  <c:v>21500</c:v>
                </c:pt>
                <c:pt idx="2">
                  <c:v>7500</c:v>
                </c:pt>
              </c:numCache>
            </c:numRef>
          </c:val>
          <c:extLst>
            <c:ext xmlns:c16="http://schemas.microsoft.com/office/drawing/2014/chart" uri="{C3380CC4-5D6E-409C-BE32-E72D297353CC}">
              <c16:uniqueId val="{0000000B-777C-438C-9C48-F31EBC7D5005}"/>
            </c:ext>
          </c:extLst>
        </c:ser>
        <c:ser>
          <c:idx val="8"/>
          <c:order val="8"/>
          <c:tx>
            <c:strRef>
              <c:f>Sheet1!$J$1</c:f>
              <c:strCache>
                <c:ptCount val="1"/>
                <c:pt idx="0">
                  <c:v>Month 9</c:v>
                </c:pt>
              </c:strCache>
            </c:strRef>
          </c:tx>
          <c:spPr>
            <a:solidFill>
              <a:schemeClr val="accent3">
                <a:lumMod val="6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Product Well-Received</c:v>
                </c:pt>
                <c:pt idx="1">
                  <c:v>Product Successful but Not Well-Received</c:v>
                </c:pt>
                <c:pt idx="2">
                  <c:v>Product Not Well-Received and Not a Complete Success </c:v>
                </c:pt>
              </c:strCache>
            </c:strRef>
          </c:cat>
          <c:val>
            <c:numRef>
              <c:f>Sheet1!$J$2:$J$4</c:f>
              <c:numCache>
                <c:formatCode>"R"#,##0_);[Red]\("R"#,##0\)</c:formatCode>
                <c:ptCount val="3"/>
                <c:pt idx="0">
                  <c:v>87000</c:v>
                </c:pt>
                <c:pt idx="1">
                  <c:v>23000</c:v>
                </c:pt>
                <c:pt idx="2">
                  <c:v>7500</c:v>
                </c:pt>
              </c:numCache>
            </c:numRef>
          </c:val>
          <c:extLst>
            <c:ext xmlns:c16="http://schemas.microsoft.com/office/drawing/2014/chart" uri="{C3380CC4-5D6E-409C-BE32-E72D297353CC}">
              <c16:uniqueId val="{0000000C-777C-438C-9C48-F31EBC7D5005}"/>
            </c:ext>
          </c:extLst>
        </c:ser>
        <c:ser>
          <c:idx val="9"/>
          <c:order val="9"/>
          <c:tx>
            <c:strRef>
              <c:f>Sheet1!$K$1</c:f>
              <c:strCache>
                <c:ptCount val="1"/>
                <c:pt idx="0">
                  <c:v>Month 10</c:v>
                </c:pt>
              </c:strCache>
            </c:strRef>
          </c:tx>
          <c:spPr>
            <a:solidFill>
              <a:schemeClr val="accent4">
                <a:lumMod val="6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Product Well-Received</c:v>
                </c:pt>
                <c:pt idx="1">
                  <c:v>Product Successful but Not Well-Received</c:v>
                </c:pt>
                <c:pt idx="2">
                  <c:v>Product Not Well-Received and Not a Complete Success </c:v>
                </c:pt>
              </c:strCache>
            </c:strRef>
          </c:cat>
          <c:val>
            <c:numRef>
              <c:f>Sheet1!$K$2:$K$4</c:f>
              <c:numCache>
                <c:formatCode>"R"#,##0_);[Red]\("R"#,##0\)</c:formatCode>
                <c:ptCount val="3"/>
                <c:pt idx="0">
                  <c:v>88500</c:v>
                </c:pt>
                <c:pt idx="1">
                  <c:v>23500</c:v>
                </c:pt>
                <c:pt idx="2" formatCode="General">
                  <c:v>9000</c:v>
                </c:pt>
              </c:numCache>
            </c:numRef>
          </c:val>
          <c:extLst>
            <c:ext xmlns:c16="http://schemas.microsoft.com/office/drawing/2014/chart" uri="{C3380CC4-5D6E-409C-BE32-E72D297353CC}">
              <c16:uniqueId val="{0000000D-777C-438C-9C48-F31EBC7D5005}"/>
            </c:ext>
          </c:extLst>
        </c:ser>
        <c:dLbls>
          <c:dLblPos val="outEnd"/>
          <c:showLegendKey val="0"/>
          <c:showVal val="1"/>
          <c:showCatName val="0"/>
          <c:showSerName val="0"/>
          <c:showPercent val="0"/>
          <c:showBubbleSize val="0"/>
        </c:dLbls>
        <c:gapWidth val="444"/>
        <c:overlap val="-90"/>
        <c:axId val="95291375"/>
        <c:axId val="19402079"/>
      </c:barChart>
      <c:catAx>
        <c:axId val="9529137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9402079"/>
        <c:crosses val="autoZero"/>
        <c:auto val="1"/>
        <c:lblAlgn val="ctr"/>
        <c:lblOffset val="100"/>
        <c:noMultiLvlLbl val="0"/>
      </c:catAx>
      <c:valAx>
        <c:axId val="19402079"/>
        <c:scaling>
          <c:orientation val="minMax"/>
        </c:scaling>
        <c:delete val="1"/>
        <c:axPos val="l"/>
        <c:numFmt formatCode="&quot;R&quot;#,##0.00_);[Red]\(&quot;R&quot;#,##0.00\)" sourceLinked="1"/>
        <c:majorTickMark val="none"/>
        <c:minorTickMark val="none"/>
        <c:tickLblPos val="nextTo"/>
        <c:crossAx val="95291375"/>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sz="2128" b="1" i="0" u="none" strike="noStrike" cap="all" normalizeH="0" baseline="0"/>
              <a:t>Revenue from Regular Users (Ads)</a:t>
            </a:r>
            <a:endParaRPr lang="en-ZA"/>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Month 1</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Product Well-Received</c:v>
                </c:pt>
                <c:pt idx="1">
                  <c:v>Product Successful but Not Well-Received</c:v>
                </c:pt>
                <c:pt idx="2">
                  <c:v>Product Not Well-Received and Not a Complete Success </c:v>
                </c:pt>
              </c:strCache>
            </c:strRef>
          </c:cat>
          <c:val>
            <c:numRef>
              <c:f>Sheet1!$B$2:$B$4</c:f>
              <c:numCache>
                <c:formatCode>"R"#,##0_);[Red]\("R"#,##0\)</c:formatCode>
                <c:ptCount val="3"/>
                <c:pt idx="0" formatCode="&quot;R&quot;#,##0.00_);[Red]\(&quot;R&quot;#,##0.00\)">
                  <c:v>32000</c:v>
                </c:pt>
                <c:pt idx="1">
                  <c:v>16000</c:v>
                </c:pt>
                <c:pt idx="2">
                  <c:v>3200</c:v>
                </c:pt>
              </c:numCache>
            </c:numRef>
          </c:val>
          <c:extLst>
            <c:ext xmlns:c16="http://schemas.microsoft.com/office/drawing/2014/chart" uri="{C3380CC4-5D6E-409C-BE32-E72D297353CC}">
              <c16:uniqueId val="{00000000-777C-438C-9C48-F31EBC7D5005}"/>
            </c:ext>
          </c:extLst>
        </c:ser>
        <c:ser>
          <c:idx val="1"/>
          <c:order val="1"/>
          <c:tx>
            <c:strRef>
              <c:f>Sheet1!$C$1</c:f>
              <c:strCache>
                <c:ptCount val="1"/>
                <c:pt idx="0">
                  <c:v>Month 2</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Product Well-Received</c:v>
                </c:pt>
                <c:pt idx="1">
                  <c:v>Product Successful but Not Well-Received</c:v>
                </c:pt>
                <c:pt idx="2">
                  <c:v>Product Not Well-Received and Not a Complete Success </c:v>
                </c:pt>
              </c:strCache>
            </c:strRef>
          </c:cat>
          <c:val>
            <c:numRef>
              <c:f>Sheet1!$C$2:$C$4</c:f>
              <c:numCache>
                <c:formatCode>"R"#,##0_);[Red]\("R"#,##0\)</c:formatCode>
                <c:ptCount val="3"/>
                <c:pt idx="0">
                  <c:v>35200</c:v>
                </c:pt>
                <c:pt idx="1">
                  <c:v>17280</c:v>
                </c:pt>
                <c:pt idx="2">
                  <c:v>3360</c:v>
                </c:pt>
              </c:numCache>
            </c:numRef>
          </c:val>
          <c:extLst>
            <c:ext xmlns:c16="http://schemas.microsoft.com/office/drawing/2014/chart" uri="{C3380CC4-5D6E-409C-BE32-E72D297353CC}">
              <c16:uniqueId val="{00000001-777C-438C-9C48-F31EBC7D5005}"/>
            </c:ext>
          </c:extLst>
        </c:ser>
        <c:ser>
          <c:idx val="2"/>
          <c:order val="2"/>
          <c:tx>
            <c:strRef>
              <c:f>Sheet1!$D$1</c:f>
              <c:strCache>
                <c:ptCount val="1"/>
                <c:pt idx="0">
                  <c:v>Month 3</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Product Well-Received</c:v>
                </c:pt>
                <c:pt idx="1">
                  <c:v>Product Successful but Not Well-Received</c:v>
                </c:pt>
                <c:pt idx="2">
                  <c:v>Product Not Well-Received and Not a Complete Success </c:v>
                </c:pt>
              </c:strCache>
            </c:strRef>
          </c:cat>
          <c:val>
            <c:numRef>
              <c:f>Sheet1!$D$2:$D$4</c:f>
              <c:numCache>
                <c:formatCode>"R"#,##0.00_);[Red]\("R"#,##0.00\)</c:formatCode>
                <c:ptCount val="3"/>
                <c:pt idx="0" formatCode="&quot;R&quot;#,##0_);[Red]\(&quot;R&quot;#,##0\)">
                  <c:v>38720</c:v>
                </c:pt>
                <c:pt idx="1">
                  <c:v>18662</c:v>
                </c:pt>
                <c:pt idx="2" formatCode="&quot;R&quot;#,##0_);[Red]\(&quot;R&quot;#,##0\)">
                  <c:v>3528</c:v>
                </c:pt>
              </c:numCache>
            </c:numRef>
          </c:val>
          <c:extLst>
            <c:ext xmlns:c16="http://schemas.microsoft.com/office/drawing/2014/chart" uri="{C3380CC4-5D6E-409C-BE32-E72D297353CC}">
              <c16:uniqueId val="{00000002-777C-438C-9C48-F31EBC7D5005}"/>
            </c:ext>
          </c:extLst>
        </c:ser>
        <c:ser>
          <c:idx val="3"/>
          <c:order val="3"/>
          <c:tx>
            <c:strRef>
              <c:f>Sheet1!$E$1</c:f>
              <c:strCache>
                <c:ptCount val="1"/>
                <c:pt idx="0">
                  <c:v>Month 4</c:v>
                </c:pt>
              </c:strCache>
            </c:strRef>
          </c:tx>
          <c:spPr>
            <a:solidFill>
              <a:schemeClr val="accent4"/>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Product Well-Received</c:v>
                </c:pt>
                <c:pt idx="1">
                  <c:v>Product Successful but Not Well-Received</c:v>
                </c:pt>
                <c:pt idx="2">
                  <c:v>Product Not Well-Received and Not a Complete Success </c:v>
                </c:pt>
              </c:strCache>
            </c:strRef>
          </c:cat>
          <c:val>
            <c:numRef>
              <c:f>Sheet1!$E$2:$E$4</c:f>
              <c:numCache>
                <c:formatCode>"R"#,##0_);[Red]\("R"#,##0\)</c:formatCode>
                <c:ptCount val="3"/>
                <c:pt idx="0">
                  <c:v>45592</c:v>
                </c:pt>
                <c:pt idx="1">
                  <c:v>20147</c:v>
                </c:pt>
                <c:pt idx="2">
                  <c:v>3704</c:v>
                </c:pt>
              </c:numCache>
            </c:numRef>
          </c:val>
          <c:extLst>
            <c:ext xmlns:c16="http://schemas.microsoft.com/office/drawing/2014/chart" uri="{C3380CC4-5D6E-409C-BE32-E72D297353CC}">
              <c16:uniqueId val="{00000003-777C-438C-9C48-F31EBC7D5005}"/>
            </c:ext>
          </c:extLst>
        </c:ser>
        <c:ser>
          <c:idx val="4"/>
          <c:order val="4"/>
          <c:tx>
            <c:strRef>
              <c:f>Sheet1!$F$1</c:f>
              <c:strCache>
                <c:ptCount val="1"/>
                <c:pt idx="0">
                  <c:v>Month 5</c:v>
                </c:pt>
              </c:strCache>
            </c:strRef>
          </c:tx>
          <c:spPr>
            <a:solidFill>
              <a:schemeClr val="accent5"/>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Product Well-Received</c:v>
                </c:pt>
                <c:pt idx="1">
                  <c:v>Product Successful but Not Well-Received</c:v>
                </c:pt>
                <c:pt idx="2">
                  <c:v>Product Not Well-Received and Not a Complete Success </c:v>
                </c:pt>
              </c:strCache>
            </c:strRef>
          </c:cat>
          <c:val>
            <c:numRef>
              <c:f>Sheet1!$F$2:$F$4</c:f>
              <c:numCache>
                <c:formatCode>"R"#,##0_);[Red]\("R"#,##0\)</c:formatCode>
                <c:ptCount val="3"/>
                <c:pt idx="0">
                  <c:v>46451</c:v>
                </c:pt>
                <c:pt idx="1">
                  <c:v>21729</c:v>
                </c:pt>
                <c:pt idx="2">
                  <c:v>3889</c:v>
                </c:pt>
              </c:numCache>
            </c:numRef>
          </c:val>
          <c:extLst>
            <c:ext xmlns:c16="http://schemas.microsoft.com/office/drawing/2014/chart" uri="{C3380CC4-5D6E-409C-BE32-E72D297353CC}">
              <c16:uniqueId val="{00000008-777C-438C-9C48-F31EBC7D5005}"/>
            </c:ext>
          </c:extLst>
        </c:ser>
        <c:ser>
          <c:idx val="5"/>
          <c:order val="5"/>
          <c:tx>
            <c:strRef>
              <c:f>Sheet1!$G$1</c:f>
              <c:strCache>
                <c:ptCount val="1"/>
                <c:pt idx="0">
                  <c:v>Month 6</c:v>
                </c:pt>
              </c:strCache>
            </c:strRef>
          </c:tx>
          <c:spPr>
            <a:solidFill>
              <a:schemeClr val="accent6"/>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Product Well-Received</c:v>
                </c:pt>
                <c:pt idx="1">
                  <c:v>Product Successful but Not Well-Received</c:v>
                </c:pt>
                <c:pt idx="2">
                  <c:v>Product Not Well-Received and Not a Complete Success </c:v>
                </c:pt>
              </c:strCache>
            </c:strRef>
          </c:cat>
          <c:val>
            <c:numRef>
              <c:f>Sheet1!$G$2:$G$4</c:f>
              <c:numCache>
                <c:formatCode>"R"#,##0_);[Red]\("R"#,##0\)</c:formatCode>
                <c:ptCount val="3"/>
                <c:pt idx="0">
                  <c:v>50696</c:v>
                </c:pt>
                <c:pt idx="1">
                  <c:v>23453</c:v>
                </c:pt>
                <c:pt idx="2">
                  <c:v>4083</c:v>
                </c:pt>
              </c:numCache>
            </c:numRef>
          </c:val>
          <c:extLst>
            <c:ext xmlns:c16="http://schemas.microsoft.com/office/drawing/2014/chart" uri="{C3380CC4-5D6E-409C-BE32-E72D297353CC}">
              <c16:uniqueId val="{00000009-777C-438C-9C48-F31EBC7D5005}"/>
            </c:ext>
          </c:extLst>
        </c:ser>
        <c:ser>
          <c:idx val="6"/>
          <c:order val="6"/>
          <c:tx>
            <c:strRef>
              <c:f>Sheet1!$H$1</c:f>
              <c:strCache>
                <c:ptCount val="1"/>
                <c:pt idx="0">
                  <c:v>Month 7</c:v>
                </c:pt>
              </c:strCache>
            </c:strRef>
          </c:tx>
          <c:spPr>
            <a:solidFill>
              <a:schemeClr val="accent1">
                <a:lumMod val="6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Product Well-Received</c:v>
                </c:pt>
                <c:pt idx="1">
                  <c:v>Product Successful but Not Well-Received</c:v>
                </c:pt>
                <c:pt idx="2">
                  <c:v>Product Not Well-Received and Not a Complete Success </c:v>
                </c:pt>
              </c:strCache>
            </c:strRef>
          </c:cat>
          <c:val>
            <c:numRef>
              <c:f>Sheet1!$H$2:$H$4</c:f>
              <c:numCache>
                <c:formatCode>"R"#,##0_);[Red]\("R"#,##0\)</c:formatCode>
                <c:ptCount val="3"/>
                <c:pt idx="0">
                  <c:v>55366</c:v>
                </c:pt>
                <c:pt idx="1">
                  <c:v>25322</c:v>
                </c:pt>
                <c:pt idx="2">
                  <c:v>4287</c:v>
                </c:pt>
              </c:numCache>
            </c:numRef>
          </c:val>
          <c:extLst>
            <c:ext xmlns:c16="http://schemas.microsoft.com/office/drawing/2014/chart" uri="{C3380CC4-5D6E-409C-BE32-E72D297353CC}">
              <c16:uniqueId val="{0000000A-777C-438C-9C48-F31EBC7D5005}"/>
            </c:ext>
          </c:extLst>
        </c:ser>
        <c:ser>
          <c:idx val="7"/>
          <c:order val="7"/>
          <c:tx>
            <c:strRef>
              <c:f>Sheet1!$I$1</c:f>
              <c:strCache>
                <c:ptCount val="1"/>
                <c:pt idx="0">
                  <c:v>Month 8</c:v>
                </c:pt>
              </c:strCache>
            </c:strRef>
          </c:tx>
          <c:spPr>
            <a:solidFill>
              <a:schemeClr val="accent2">
                <a:lumMod val="6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Product Well-Received</c:v>
                </c:pt>
                <c:pt idx="1">
                  <c:v>Product Successful but Not Well-Received</c:v>
                </c:pt>
                <c:pt idx="2">
                  <c:v>Product Not Well-Received and Not a Complete Success </c:v>
                </c:pt>
              </c:strCache>
            </c:strRef>
          </c:cat>
          <c:val>
            <c:numRef>
              <c:f>Sheet1!$I$2:$I$4</c:f>
              <c:numCache>
                <c:formatCode>"R"#,##0_);[Red]\("R"#,##0\)</c:formatCode>
                <c:ptCount val="3"/>
                <c:pt idx="0">
                  <c:v>60502</c:v>
                </c:pt>
                <c:pt idx="1">
                  <c:v>27341</c:v>
                </c:pt>
                <c:pt idx="2">
                  <c:v>4501</c:v>
                </c:pt>
              </c:numCache>
            </c:numRef>
          </c:val>
          <c:extLst>
            <c:ext xmlns:c16="http://schemas.microsoft.com/office/drawing/2014/chart" uri="{C3380CC4-5D6E-409C-BE32-E72D297353CC}">
              <c16:uniqueId val="{0000000B-777C-438C-9C48-F31EBC7D5005}"/>
            </c:ext>
          </c:extLst>
        </c:ser>
        <c:ser>
          <c:idx val="8"/>
          <c:order val="8"/>
          <c:tx>
            <c:strRef>
              <c:f>Sheet1!$J$1</c:f>
              <c:strCache>
                <c:ptCount val="1"/>
                <c:pt idx="0">
                  <c:v>Month 9</c:v>
                </c:pt>
              </c:strCache>
            </c:strRef>
          </c:tx>
          <c:spPr>
            <a:solidFill>
              <a:schemeClr val="accent3">
                <a:lumMod val="6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Product Well-Received</c:v>
                </c:pt>
                <c:pt idx="1">
                  <c:v>Product Successful but Not Well-Received</c:v>
                </c:pt>
                <c:pt idx="2">
                  <c:v>Product Not Well-Received and Not a Complete Success </c:v>
                </c:pt>
              </c:strCache>
            </c:strRef>
          </c:cat>
          <c:val>
            <c:numRef>
              <c:f>Sheet1!$J$2:$J$4</c:f>
              <c:numCache>
                <c:formatCode>"R"#,##0_);[Red]\("R"#,##0\)</c:formatCode>
                <c:ptCount val="3"/>
                <c:pt idx="0">
                  <c:v>66152</c:v>
                </c:pt>
                <c:pt idx="1">
                  <c:v>29514</c:v>
                </c:pt>
                <c:pt idx="2">
                  <c:v>4726</c:v>
                </c:pt>
              </c:numCache>
            </c:numRef>
          </c:val>
          <c:extLst>
            <c:ext xmlns:c16="http://schemas.microsoft.com/office/drawing/2014/chart" uri="{C3380CC4-5D6E-409C-BE32-E72D297353CC}">
              <c16:uniqueId val="{0000000C-777C-438C-9C48-F31EBC7D5005}"/>
            </c:ext>
          </c:extLst>
        </c:ser>
        <c:ser>
          <c:idx val="9"/>
          <c:order val="9"/>
          <c:tx>
            <c:strRef>
              <c:f>Sheet1!$K$1</c:f>
              <c:strCache>
                <c:ptCount val="1"/>
                <c:pt idx="0">
                  <c:v>Month 10</c:v>
                </c:pt>
              </c:strCache>
            </c:strRef>
          </c:tx>
          <c:spPr>
            <a:solidFill>
              <a:schemeClr val="accent4">
                <a:lumMod val="6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Product Well-Received</c:v>
                </c:pt>
                <c:pt idx="1">
                  <c:v>Product Successful but Not Well-Received</c:v>
                </c:pt>
                <c:pt idx="2">
                  <c:v>Product Not Well-Received and Not a Complete Success </c:v>
                </c:pt>
              </c:strCache>
            </c:strRef>
          </c:cat>
          <c:val>
            <c:numRef>
              <c:f>Sheet1!$K$2:$K$4</c:f>
              <c:numCache>
                <c:formatCode>"R"#,##0_);[Red]\("R"#,##0\)</c:formatCode>
                <c:ptCount val="3"/>
                <c:pt idx="0">
                  <c:v>72369</c:v>
                </c:pt>
                <c:pt idx="1">
                  <c:v>31847</c:v>
                </c:pt>
                <c:pt idx="2">
                  <c:v>4963</c:v>
                </c:pt>
              </c:numCache>
            </c:numRef>
          </c:val>
          <c:extLst>
            <c:ext xmlns:c16="http://schemas.microsoft.com/office/drawing/2014/chart" uri="{C3380CC4-5D6E-409C-BE32-E72D297353CC}">
              <c16:uniqueId val="{0000000D-777C-438C-9C48-F31EBC7D5005}"/>
            </c:ext>
          </c:extLst>
        </c:ser>
        <c:dLbls>
          <c:dLblPos val="outEnd"/>
          <c:showLegendKey val="0"/>
          <c:showVal val="1"/>
          <c:showCatName val="0"/>
          <c:showSerName val="0"/>
          <c:showPercent val="0"/>
          <c:showBubbleSize val="0"/>
        </c:dLbls>
        <c:gapWidth val="444"/>
        <c:overlap val="-90"/>
        <c:axId val="95291375"/>
        <c:axId val="19402079"/>
      </c:barChart>
      <c:catAx>
        <c:axId val="9529137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9402079"/>
        <c:crosses val="autoZero"/>
        <c:auto val="1"/>
        <c:lblAlgn val="ctr"/>
        <c:lblOffset val="100"/>
        <c:noMultiLvlLbl val="0"/>
      </c:catAx>
      <c:valAx>
        <c:axId val="19402079"/>
        <c:scaling>
          <c:orientation val="minMax"/>
        </c:scaling>
        <c:delete val="1"/>
        <c:axPos val="l"/>
        <c:numFmt formatCode="&quot;R&quot;#,##0.00_);[Red]\(&quot;R&quot;#,##0.00\)" sourceLinked="1"/>
        <c:majorTickMark val="none"/>
        <c:minorTickMark val="none"/>
        <c:tickLblPos val="nextTo"/>
        <c:crossAx val="95291375"/>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sz="2128" b="1" i="0" u="none" strike="noStrike" cap="all" normalizeH="0" baseline="0"/>
              <a:t>Revenue from Regular Users (Ads)</a:t>
            </a:r>
            <a:endParaRPr lang="en-ZA"/>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2.5863852679495137E-2"/>
          <c:y val="0.31965537787007031"/>
          <c:w val="0.97154976205255539"/>
          <c:h val="0.62101160891539231"/>
        </c:manualLayout>
      </c:layout>
      <c:barChart>
        <c:barDir val="col"/>
        <c:grouping val="clustered"/>
        <c:varyColors val="0"/>
        <c:ser>
          <c:idx val="0"/>
          <c:order val="0"/>
          <c:tx>
            <c:strRef>
              <c:f>Sheet1!$B$1</c:f>
              <c:strCache>
                <c:ptCount val="1"/>
                <c:pt idx="0">
                  <c:v>Third-Party Integrations</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Sheet1!$A$2:$A$3</c:f>
              <c:strCache>
                <c:ptCount val="1"/>
                <c:pt idx="0">
                  <c:v>COST</c:v>
                </c:pt>
              </c:strCache>
            </c:strRef>
          </c:cat>
          <c:val>
            <c:numRef>
              <c:f>Sheet1!$B$2:$B$3</c:f>
              <c:numCache>
                <c:formatCode>"R"#,##0_);[Red]\("R"#,##0\)</c:formatCode>
                <c:ptCount val="2"/>
                <c:pt idx="0" formatCode="&quot;R&quot;#,##0.00_);[Red]\(&quot;R&quot;#,##0.00\)">
                  <c:v>500</c:v>
                </c:pt>
              </c:numCache>
            </c:numRef>
          </c:val>
          <c:extLst>
            <c:ext xmlns:c16="http://schemas.microsoft.com/office/drawing/2014/chart" uri="{C3380CC4-5D6E-409C-BE32-E72D297353CC}">
              <c16:uniqueId val="{00000000-777C-438C-9C48-F31EBC7D5005}"/>
            </c:ext>
          </c:extLst>
        </c:ser>
        <c:ser>
          <c:idx val="1"/>
          <c:order val="1"/>
          <c:tx>
            <c:strRef>
              <c:f>Sheet1!$C$1</c:f>
              <c:strCache>
                <c:ptCount val="1"/>
                <c:pt idx="0">
                  <c:v>WhatsApp</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Sheet1!$A$2:$A$3</c:f>
              <c:strCache>
                <c:ptCount val="1"/>
                <c:pt idx="0">
                  <c:v>COST</c:v>
                </c:pt>
              </c:strCache>
            </c:strRef>
          </c:cat>
          <c:val>
            <c:numRef>
              <c:f>Sheet1!$C$2:$C$3</c:f>
              <c:numCache>
                <c:formatCode>"R"#,##0_);[Red]\("R"#,##0\)</c:formatCode>
                <c:ptCount val="2"/>
                <c:pt idx="0">
                  <c:v>100</c:v>
                </c:pt>
              </c:numCache>
            </c:numRef>
          </c:val>
          <c:extLst>
            <c:ext xmlns:c16="http://schemas.microsoft.com/office/drawing/2014/chart" uri="{C3380CC4-5D6E-409C-BE32-E72D297353CC}">
              <c16:uniqueId val="{00000001-777C-438C-9C48-F31EBC7D5005}"/>
            </c:ext>
          </c:extLst>
        </c:ser>
        <c:ser>
          <c:idx val="2"/>
          <c:order val="2"/>
          <c:tx>
            <c:strRef>
              <c:f>Sheet1!$D$1</c:f>
              <c:strCache>
                <c:ptCount val="1"/>
                <c:pt idx="0">
                  <c:v>Web Hosting and Server Maintenance</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Sheet1!$A$2:$A$3</c:f>
              <c:strCache>
                <c:ptCount val="1"/>
                <c:pt idx="0">
                  <c:v>COST</c:v>
                </c:pt>
              </c:strCache>
            </c:strRef>
          </c:cat>
          <c:val>
            <c:numRef>
              <c:f>Sheet1!$D$2:$D$3</c:f>
              <c:numCache>
                <c:formatCode>"R"#,##0.00_);[Red]\("R"#,##0.00\)</c:formatCode>
                <c:ptCount val="2"/>
                <c:pt idx="0" formatCode="&quot;R&quot;#,##0_);[Red]\(&quot;R&quot;#,##0\)">
                  <c:v>1000</c:v>
                </c:pt>
              </c:numCache>
            </c:numRef>
          </c:val>
          <c:extLst>
            <c:ext xmlns:c16="http://schemas.microsoft.com/office/drawing/2014/chart" uri="{C3380CC4-5D6E-409C-BE32-E72D297353CC}">
              <c16:uniqueId val="{00000002-777C-438C-9C48-F31EBC7D5005}"/>
            </c:ext>
          </c:extLst>
        </c:ser>
        <c:ser>
          <c:idx val="3"/>
          <c:order val="3"/>
          <c:tx>
            <c:strRef>
              <c:f>Sheet1!$E$1</c:f>
              <c:strCache>
                <c:ptCount val="1"/>
                <c:pt idx="0">
                  <c:v>Legal and Compliance (Post-production):</c:v>
                </c:pt>
              </c:strCache>
            </c:strRef>
          </c:tx>
          <c:spPr>
            <a:solidFill>
              <a:schemeClr val="accent4"/>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Sheet1!$A$2:$A$3</c:f>
              <c:strCache>
                <c:ptCount val="1"/>
                <c:pt idx="0">
                  <c:v>COST</c:v>
                </c:pt>
              </c:strCache>
            </c:strRef>
          </c:cat>
          <c:val>
            <c:numRef>
              <c:f>Sheet1!$E$2:$E$3</c:f>
              <c:numCache>
                <c:formatCode>"R"#,##0_);[Red]\("R"#,##0\)</c:formatCode>
                <c:ptCount val="2"/>
                <c:pt idx="0">
                  <c:v>1000000</c:v>
                </c:pt>
              </c:numCache>
            </c:numRef>
          </c:val>
          <c:extLst>
            <c:ext xmlns:c16="http://schemas.microsoft.com/office/drawing/2014/chart" uri="{C3380CC4-5D6E-409C-BE32-E72D297353CC}">
              <c16:uniqueId val="{00000003-777C-438C-9C48-F31EBC7D5005}"/>
            </c:ext>
          </c:extLst>
        </c:ser>
        <c:ser>
          <c:idx val="4"/>
          <c:order val="4"/>
          <c:tx>
            <c:strRef>
              <c:f>Sheet1!$F$1</c:f>
              <c:strCache>
                <c:ptCount val="1"/>
                <c:pt idx="0">
                  <c:v>Marketing and Promotion</c:v>
                </c:pt>
              </c:strCache>
            </c:strRef>
          </c:tx>
          <c:spPr>
            <a:solidFill>
              <a:schemeClr val="accent5"/>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Sheet1!$A$2:$A$3</c:f>
              <c:strCache>
                <c:ptCount val="1"/>
                <c:pt idx="0">
                  <c:v>COST</c:v>
                </c:pt>
              </c:strCache>
            </c:strRef>
          </c:cat>
          <c:val>
            <c:numRef>
              <c:f>Sheet1!$F$2:$F$3</c:f>
              <c:numCache>
                <c:formatCode>"R"#,##0_);[Red]\("R"#,##0\)</c:formatCode>
                <c:ptCount val="2"/>
                <c:pt idx="0">
                  <c:v>1000</c:v>
                </c:pt>
              </c:numCache>
            </c:numRef>
          </c:val>
          <c:extLst>
            <c:ext xmlns:c16="http://schemas.microsoft.com/office/drawing/2014/chart" uri="{C3380CC4-5D6E-409C-BE32-E72D297353CC}">
              <c16:uniqueId val="{00000008-777C-438C-9C48-F31EBC7D5005}"/>
            </c:ext>
          </c:extLst>
        </c:ser>
        <c:ser>
          <c:idx val="5"/>
          <c:order val="5"/>
          <c:tx>
            <c:strRef>
              <c:f>Sheet1!$G$1</c:f>
              <c:strCache>
                <c:ptCount val="1"/>
                <c:pt idx="0">
                  <c:v>General Data Protection Regulation (GDPR)</c:v>
                </c:pt>
              </c:strCache>
            </c:strRef>
          </c:tx>
          <c:spPr>
            <a:solidFill>
              <a:schemeClr val="accent6"/>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Sheet1!$A$2:$A$3</c:f>
              <c:strCache>
                <c:ptCount val="1"/>
                <c:pt idx="0">
                  <c:v>COST</c:v>
                </c:pt>
              </c:strCache>
            </c:strRef>
          </c:cat>
          <c:val>
            <c:numRef>
              <c:f>Sheet1!$G$2:$G$3</c:f>
              <c:numCache>
                <c:formatCode>"R"#,##0_);[Red]\("R"#,##0\)</c:formatCode>
                <c:ptCount val="2"/>
                <c:pt idx="0">
                  <c:v>100000</c:v>
                </c:pt>
              </c:numCache>
            </c:numRef>
          </c:val>
          <c:extLst>
            <c:ext xmlns:c16="http://schemas.microsoft.com/office/drawing/2014/chart" uri="{C3380CC4-5D6E-409C-BE32-E72D297353CC}">
              <c16:uniqueId val="{00000009-777C-438C-9C48-F31EBC7D5005}"/>
            </c:ext>
          </c:extLst>
        </c:ser>
        <c:ser>
          <c:idx val="6"/>
          <c:order val="6"/>
          <c:tx>
            <c:strRef>
              <c:f>Sheet1!$H$1</c:f>
              <c:strCache>
                <c:ptCount val="1"/>
                <c:pt idx="0">
                  <c:v>Data Retention Policies</c:v>
                </c:pt>
              </c:strCache>
            </c:strRef>
          </c:tx>
          <c:spPr>
            <a:solidFill>
              <a:schemeClr val="accent1">
                <a:lumMod val="6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Sheet1!$A$2:$A$3</c:f>
              <c:strCache>
                <c:ptCount val="1"/>
                <c:pt idx="0">
                  <c:v>COST</c:v>
                </c:pt>
              </c:strCache>
            </c:strRef>
          </c:cat>
          <c:val>
            <c:numRef>
              <c:f>Sheet1!$H$2:$H$3</c:f>
              <c:numCache>
                <c:formatCode>"R"#,##0_);[Red]\("R"#,##0\)</c:formatCode>
                <c:ptCount val="2"/>
                <c:pt idx="0">
                  <c:v>50000</c:v>
                </c:pt>
              </c:numCache>
            </c:numRef>
          </c:val>
          <c:extLst>
            <c:ext xmlns:c16="http://schemas.microsoft.com/office/drawing/2014/chart" uri="{C3380CC4-5D6E-409C-BE32-E72D297353CC}">
              <c16:uniqueId val="{0000000A-777C-438C-9C48-F31EBC7D5005}"/>
            </c:ext>
          </c:extLst>
        </c:ser>
        <c:ser>
          <c:idx val="7"/>
          <c:order val="7"/>
          <c:tx>
            <c:strRef>
              <c:f>Sheet1!$I$1</c:f>
              <c:strCache>
                <c:ptCount val="1"/>
                <c:pt idx="0">
                  <c:v>International Data Transfers</c:v>
                </c:pt>
              </c:strCache>
            </c:strRef>
          </c:tx>
          <c:spPr>
            <a:solidFill>
              <a:schemeClr val="accent2">
                <a:lumMod val="6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Sheet1!$A$2:$A$3</c:f>
              <c:strCache>
                <c:ptCount val="1"/>
                <c:pt idx="0">
                  <c:v>COST</c:v>
                </c:pt>
              </c:strCache>
            </c:strRef>
          </c:cat>
          <c:val>
            <c:numRef>
              <c:f>Sheet1!$I$2:$I$3</c:f>
              <c:numCache>
                <c:formatCode>"R"#,##0_);[Red]\("R"#,##0\)</c:formatCode>
                <c:ptCount val="2"/>
                <c:pt idx="0">
                  <c:v>500000</c:v>
                </c:pt>
              </c:numCache>
            </c:numRef>
          </c:val>
          <c:extLst>
            <c:ext xmlns:c16="http://schemas.microsoft.com/office/drawing/2014/chart" uri="{C3380CC4-5D6E-409C-BE32-E72D297353CC}">
              <c16:uniqueId val="{0000000B-777C-438C-9C48-F31EBC7D5005}"/>
            </c:ext>
          </c:extLst>
        </c:ser>
        <c:dLbls>
          <c:dLblPos val="outEnd"/>
          <c:showLegendKey val="0"/>
          <c:showVal val="1"/>
          <c:showCatName val="0"/>
          <c:showSerName val="0"/>
          <c:showPercent val="0"/>
          <c:showBubbleSize val="0"/>
        </c:dLbls>
        <c:gapWidth val="444"/>
        <c:overlap val="-90"/>
        <c:axId val="95291375"/>
        <c:axId val="19402079"/>
      </c:barChart>
      <c:catAx>
        <c:axId val="9529137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9402079"/>
        <c:crosses val="autoZero"/>
        <c:auto val="1"/>
        <c:lblAlgn val="ctr"/>
        <c:lblOffset val="100"/>
        <c:noMultiLvlLbl val="0"/>
      </c:catAx>
      <c:valAx>
        <c:axId val="19402079"/>
        <c:scaling>
          <c:orientation val="minMax"/>
        </c:scaling>
        <c:delete val="1"/>
        <c:axPos val="l"/>
        <c:numFmt formatCode="&quot;R&quot;#,##0.00_);[Red]\(&quot;R&quot;#,##0.00\)" sourceLinked="1"/>
        <c:majorTickMark val="none"/>
        <c:minorTickMark val="none"/>
        <c:tickLblPos val="nextTo"/>
        <c:crossAx val="95291375"/>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rawings/drawing1.xml><?xml version="1.0" encoding="utf-8"?>
<c:userShapes xmlns:c="http://schemas.openxmlformats.org/drawingml/2006/chart">
  <cdr:relSizeAnchor xmlns:cdr="http://schemas.openxmlformats.org/drawingml/2006/chartDrawing">
    <cdr:from>
      <cdr:x>0.51043</cdr:x>
      <cdr:y>0.33949</cdr:y>
    </cdr:from>
    <cdr:to>
      <cdr:x>1</cdr:x>
      <cdr:y>0.76237</cdr:y>
    </cdr:to>
    <cdr:sp macro="" textlink="">
      <cdr:nvSpPr>
        <cdr:cNvPr id="2" name="Title 2">
          <a:extLst xmlns:a="http://schemas.openxmlformats.org/drawingml/2006/main">
            <a:ext uri="{FF2B5EF4-FFF2-40B4-BE49-F238E27FC236}">
              <a16:creationId xmlns:a16="http://schemas.microsoft.com/office/drawing/2014/main" id="{03924A06-2533-68FE-6815-A6208AD97D3D}"/>
            </a:ext>
          </a:extLst>
        </cdr:cNvPr>
        <cdr:cNvSpPr>
          <a:spLocks xmlns:a="http://schemas.openxmlformats.org/drawingml/2006/main" noGrp="1"/>
        </cdr:cNvSpPr>
      </cdr:nvSpPr>
      <cdr:spPr>
        <a:xfrm xmlns:a="http://schemas.openxmlformats.org/drawingml/2006/main">
          <a:off x="5012803" y="1620454"/>
          <a:ext cx="4807853" cy="2018498"/>
        </a:xfrm>
        <a:prstGeom xmlns:a="http://schemas.openxmlformats.org/drawingml/2006/main" prst="rect">
          <a:avLst/>
        </a:prstGeom>
      </cdr:spPr>
      <cdr:txBody>
        <a:bodyPr xmlns:a="http://schemas.openxmlformats.org/drawingml/2006/main" vert="horz" lIns="0" tIns="0" rIns="0" bIns="0" rtlCol="0" anchor="ctr" anchorCtr="0">
          <a:noAutofit/>
        </a:bodyPr>
        <a:lstStyle xmlns:a="http://schemas.openxmlformats.org/drawingml/2006/main">
          <a:lvl1pPr algn="ctr"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xmlns:a="http://schemas.openxmlformats.org/drawingml/2006/main">
          <a:r>
            <a:rPr lang="en-US" sz="2800" dirty="0"/>
            <a:t>Total Project costs estimate (Fully complete/In Production): R1,652,600.</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12/5/2023</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12/5/2023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5.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8B829FC-0ACD-46C3-5D7E-74FB2C721D7D}"/>
              </a:ext>
            </a:extLst>
          </p:cNvPr>
          <p:cNvPicPr>
            <a:picLocks noGrp="1" noChangeAspect="1"/>
          </p:cNvPicPr>
          <p:nvPr>
            <p:ph type="pic" sz="quarter" idx="10"/>
          </p:nvPr>
        </p:nvPicPr>
        <p:blipFill>
          <a:blip r:embed="rId2"/>
          <a:srcRect/>
          <a:stretch/>
        </p:blipFill>
        <p:spPr>
          <a:xfrm>
            <a:off x="2006346" y="213360"/>
            <a:ext cx="8179308" cy="5452872"/>
          </a:xfrm>
        </p:spPr>
      </p:pic>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p:txBody>
          <a:bodyPr/>
          <a:lstStyle/>
          <a:p>
            <a:r>
              <a:rPr lang="en-US" dirty="0">
                <a:latin typeface="Algerian" panose="04020705040A02060702" pitchFamily="82" charset="0"/>
              </a:rPr>
              <a:t>TALENTFORGE</a:t>
            </a: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p:txBody>
          <a:bodyPr/>
          <a:lstStyle/>
          <a:p>
            <a:r>
              <a:rPr lang="en-US" dirty="0"/>
              <a:t>sUhAYLE|Yodin|SHERISAN|KALDEN|ARRON</a:t>
            </a:r>
          </a:p>
        </p:txBody>
      </p:sp>
    </p:spTree>
    <p:extLst>
      <p:ext uri="{BB962C8B-B14F-4D97-AF65-F5344CB8AC3E}">
        <p14:creationId xmlns:p14="http://schemas.microsoft.com/office/powerpoint/2010/main" val="8552154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p:txBody>
          <a:bodyPr/>
          <a:lstStyle/>
          <a:p>
            <a:r>
              <a:rPr lang="en-US" dirty="0"/>
              <a:t>Potential Earnings over a 10 month period:</a:t>
            </a:r>
          </a:p>
        </p:txBody>
      </p:sp>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p:txBody>
          <a:bodyPr/>
          <a:lstStyle/>
          <a:p>
            <a:r>
              <a:rPr lang="en-US" dirty="0"/>
              <a:t>TALENTFORGE</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10</a:t>
            </a:fld>
            <a:endParaRPr lang="en-US" dirty="0"/>
          </a:p>
        </p:txBody>
      </p:sp>
      <p:graphicFrame>
        <p:nvGraphicFramePr>
          <p:cNvPr id="8" name="Content Placeholder 7">
            <a:extLst>
              <a:ext uri="{FF2B5EF4-FFF2-40B4-BE49-F238E27FC236}">
                <a16:creationId xmlns:a16="http://schemas.microsoft.com/office/drawing/2014/main" id="{463839DF-24CA-959C-C812-C3952AF10E0C}"/>
              </a:ext>
            </a:extLst>
          </p:cNvPr>
          <p:cNvGraphicFramePr>
            <a:graphicFrameLocks noGrp="1"/>
          </p:cNvGraphicFramePr>
          <p:nvPr>
            <p:ph idx="1"/>
            <p:extLst>
              <p:ext uri="{D42A27DB-BD31-4B8C-83A1-F6EECF244321}">
                <p14:modId xmlns:p14="http://schemas.microsoft.com/office/powerpoint/2010/main" val="2616784768"/>
              </p:ext>
            </p:extLst>
          </p:nvPr>
        </p:nvGraphicFramePr>
        <p:xfrm>
          <a:off x="1188720" y="2438401"/>
          <a:ext cx="9829800" cy="3346449"/>
        </p:xfrm>
        <a:graphic>
          <a:graphicData uri="http://schemas.openxmlformats.org/drawingml/2006/table">
            <a:tbl>
              <a:tblPr firstRow="1" bandRow="1">
                <a:tableStyleId>{9DCAF9ED-07DC-4A11-8D7F-57B35C25682E}</a:tableStyleId>
              </a:tblPr>
              <a:tblGrid>
                <a:gridCol w="4914900">
                  <a:extLst>
                    <a:ext uri="{9D8B030D-6E8A-4147-A177-3AD203B41FA5}">
                      <a16:colId xmlns:a16="http://schemas.microsoft.com/office/drawing/2014/main" val="3667176833"/>
                    </a:ext>
                  </a:extLst>
                </a:gridCol>
                <a:gridCol w="4914900">
                  <a:extLst>
                    <a:ext uri="{9D8B030D-6E8A-4147-A177-3AD203B41FA5}">
                      <a16:colId xmlns:a16="http://schemas.microsoft.com/office/drawing/2014/main" val="2651337905"/>
                    </a:ext>
                  </a:extLst>
                </a:gridCol>
              </a:tblGrid>
              <a:tr h="708089">
                <a:tc>
                  <a:txBody>
                    <a:bodyPr/>
                    <a:lstStyle/>
                    <a:p>
                      <a:endParaRPr lang="en-ZA" dirty="0"/>
                    </a:p>
                  </a:txBody>
                  <a:tcPr anchor="ctr"/>
                </a:tc>
                <a:tc>
                  <a:txBody>
                    <a:bodyPr/>
                    <a:lstStyle/>
                    <a:p>
                      <a:r>
                        <a:rPr lang="en-ZA" dirty="0"/>
                        <a:t>Earnings</a:t>
                      </a:r>
                    </a:p>
                  </a:txBody>
                  <a:tcPr anchor="ctr"/>
                </a:tc>
                <a:extLst>
                  <a:ext uri="{0D108BD9-81ED-4DB2-BD59-A6C34878D82A}">
                    <a16:rowId xmlns:a16="http://schemas.microsoft.com/office/drawing/2014/main" val="2610399490"/>
                  </a:ext>
                </a:extLst>
              </a:tr>
              <a:tr h="708089">
                <a:tc>
                  <a:txBody>
                    <a:bodyPr/>
                    <a:lstStyle/>
                    <a:p>
                      <a:r>
                        <a:rPr lang="en-ZA" dirty="0"/>
                        <a:t>Scenario 1: Product Well-Received </a:t>
                      </a:r>
                    </a:p>
                  </a:txBody>
                  <a:tcPr anchor="ctr"/>
                </a:tc>
                <a:tc>
                  <a:txBody>
                    <a:bodyPr/>
                    <a:lstStyle/>
                    <a:p>
                      <a:r>
                        <a:rPr lang="en-ZA" dirty="0"/>
                        <a:t>R1,177,457.20</a:t>
                      </a:r>
                    </a:p>
                  </a:txBody>
                  <a:tcPr anchor="ctr"/>
                </a:tc>
                <a:extLst>
                  <a:ext uri="{0D108BD9-81ED-4DB2-BD59-A6C34878D82A}">
                    <a16:rowId xmlns:a16="http://schemas.microsoft.com/office/drawing/2014/main" val="1102329049"/>
                  </a:ext>
                </a:extLst>
              </a:tr>
              <a:tr h="708089">
                <a:tc>
                  <a:txBody>
                    <a:bodyPr/>
                    <a:lstStyle/>
                    <a:p>
                      <a:r>
                        <a:rPr lang="en-US" dirty="0"/>
                        <a:t>Scenario 2: Product Successful but Not Well-Received </a:t>
                      </a:r>
                      <a:endParaRPr lang="en-ZA" dirty="0"/>
                    </a:p>
                  </a:txBody>
                  <a:tcPr anchor="ctr"/>
                </a:tc>
                <a:tc>
                  <a:txBody>
                    <a:bodyPr/>
                    <a:lstStyle/>
                    <a:p>
                      <a:r>
                        <a:rPr lang="en-ZA" dirty="0"/>
                        <a:t>R445,079.20 </a:t>
                      </a:r>
                    </a:p>
                  </a:txBody>
                  <a:tcPr anchor="ctr"/>
                </a:tc>
                <a:extLst>
                  <a:ext uri="{0D108BD9-81ED-4DB2-BD59-A6C34878D82A}">
                    <a16:rowId xmlns:a16="http://schemas.microsoft.com/office/drawing/2014/main" val="2026751999"/>
                  </a:ext>
                </a:extLst>
              </a:tr>
              <a:tr h="1222182">
                <a:tc>
                  <a:txBody>
                    <a:bodyPr/>
                    <a:lstStyle/>
                    <a:p>
                      <a:r>
                        <a:rPr lang="en-US" dirty="0"/>
                        <a:t>Scenario 3: Product Not Well-Received and Not a Complete Success </a:t>
                      </a:r>
                      <a:endParaRPr lang="en-ZA" dirty="0"/>
                    </a:p>
                  </a:txBody>
                  <a:tcPr anchor="ctr"/>
                </a:tc>
                <a:tc>
                  <a:txBody>
                    <a:bodyPr/>
                    <a:lstStyle/>
                    <a:p>
                      <a:r>
                        <a:rPr lang="en-ZA" dirty="0"/>
                        <a:t>R101,714.40</a:t>
                      </a:r>
                    </a:p>
                  </a:txBody>
                  <a:tcPr anchor="ctr"/>
                </a:tc>
                <a:extLst>
                  <a:ext uri="{0D108BD9-81ED-4DB2-BD59-A6C34878D82A}">
                    <a16:rowId xmlns:a16="http://schemas.microsoft.com/office/drawing/2014/main" val="173310402"/>
                  </a:ext>
                </a:extLst>
              </a:tr>
            </a:tbl>
          </a:graphicData>
        </a:graphic>
      </p:graphicFrame>
      <p:pic>
        <p:nvPicPr>
          <p:cNvPr id="9" name="Picture Placeholder 6">
            <a:extLst>
              <a:ext uri="{FF2B5EF4-FFF2-40B4-BE49-F238E27FC236}">
                <a16:creationId xmlns:a16="http://schemas.microsoft.com/office/drawing/2014/main" id="{D6036F95-9D3D-3906-E3B0-B698E4E31DC3}"/>
              </a:ext>
            </a:extLst>
          </p:cNvPr>
          <p:cNvPicPr>
            <a:picLocks noChangeAspect="1"/>
          </p:cNvPicPr>
          <p:nvPr/>
        </p:nvPicPr>
        <p:blipFill>
          <a:blip r:embed="rId2"/>
          <a:stretch/>
        </p:blipFill>
        <p:spPr>
          <a:xfrm>
            <a:off x="10633229" y="262745"/>
            <a:ext cx="1161374" cy="1143953"/>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a:noFill/>
        </p:spPr>
      </p:pic>
    </p:spTree>
    <p:extLst>
      <p:ext uri="{BB962C8B-B14F-4D97-AF65-F5344CB8AC3E}">
        <p14:creationId xmlns:p14="http://schemas.microsoft.com/office/powerpoint/2010/main" val="12393585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295399" y="609600"/>
            <a:ext cx="10058400" cy="914400"/>
          </a:xfrm>
        </p:spPr>
        <p:txBody>
          <a:bodyPr anchor="t">
            <a:normAutofit/>
          </a:bodyPr>
          <a:lstStyle/>
          <a:p>
            <a:r>
              <a:rPr lang="en-ZA" dirty="0"/>
              <a:t>Economic Assessment</a:t>
            </a:r>
            <a:endParaRPr lang="en-US" dirty="0"/>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a:xfrm>
            <a:off x="420624" y="6019801"/>
            <a:ext cx="457200" cy="184150"/>
          </a:xfrm>
        </p:spPr>
        <p:txBody>
          <a:bodyPr anchor="ctr">
            <a:normAutofit/>
          </a:bodyPr>
          <a:lstStyle/>
          <a:p>
            <a:pPr>
              <a:spcAft>
                <a:spcPts val="600"/>
              </a:spcAft>
            </a:pPr>
            <a:fld id="{75DF2D63-3FF5-D547-96B9-BE9CCD1ABA58}" type="slidenum">
              <a:rPr lang="en-US" smtClean="0"/>
              <a:pPr>
                <a:spcAft>
                  <a:spcPts val="600"/>
                </a:spcAft>
              </a:pPr>
              <a:t>11</a:t>
            </a:fld>
            <a:endParaRPr lang="en-US"/>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242952" y="1451496"/>
            <a:ext cx="1784352" cy="189457"/>
          </a:xfrm>
        </p:spPr>
        <p:txBody>
          <a:bodyPr anchor="ctr">
            <a:normAutofit/>
          </a:bodyPr>
          <a:lstStyle/>
          <a:p>
            <a:pPr>
              <a:spcAft>
                <a:spcPts val="600"/>
              </a:spcAft>
            </a:pPr>
            <a:r>
              <a:rPr lang="en-US" dirty="0"/>
              <a:t>TALENTFORGE</a:t>
            </a:r>
          </a:p>
        </p:txBody>
      </p:sp>
      <p:graphicFrame>
        <p:nvGraphicFramePr>
          <p:cNvPr id="10" name="Content Placeholder 9">
            <a:extLst>
              <a:ext uri="{FF2B5EF4-FFF2-40B4-BE49-F238E27FC236}">
                <a16:creationId xmlns:a16="http://schemas.microsoft.com/office/drawing/2014/main" id="{5A3571CD-F624-67F9-A8E3-72AAB4959D72}"/>
              </a:ext>
            </a:extLst>
          </p:cNvPr>
          <p:cNvGraphicFramePr>
            <a:graphicFrameLocks noGrp="1"/>
          </p:cNvGraphicFramePr>
          <p:nvPr>
            <p:ph idx="1"/>
            <p:extLst>
              <p:ext uri="{D42A27DB-BD31-4B8C-83A1-F6EECF244321}">
                <p14:modId xmlns:p14="http://schemas.microsoft.com/office/powerpoint/2010/main" val="2302963733"/>
              </p:ext>
            </p:extLst>
          </p:nvPr>
        </p:nvGraphicFramePr>
        <p:xfrm>
          <a:off x="1295400" y="1435262"/>
          <a:ext cx="9820656" cy="4773228"/>
        </p:xfrm>
        <a:graphic>
          <a:graphicData uri="http://schemas.openxmlformats.org/drawingml/2006/chart">
            <c:chart xmlns:c="http://schemas.openxmlformats.org/drawingml/2006/chart" xmlns:r="http://schemas.openxmlformats.org/officeDocument/2006/relationships" r:id="rId2"/>
          </a:graphicData>
        </a:graphic>
      </p:graphicFrame>
      <p:pic>
        <p:nvPicPr>
          <p:cNvPr id="3" name="Picture Placeholder 6">
            <a:extLst>
              <a:ext uri="{FF2B5EF4-FFF2-40B4-BE49-F238E27FC236}">
                <a16:creationId xmlns:a16="http://schemas.microsoft.com/office/drawing/2014/main" id="{AADE1030-7AFC-E42A-7EFD-7C4114EEFD15}"/>
              </a:ext>
            </a:extLst>
          </p:cNvPr>
          <p:cNvPicPr>
            <a:picLocks noChangeAspect="1"/>
          </p:cNvPicPr>
          <p:nvPr/>
        </p:nvPicPr>
        <p:blipFill>
          <a:blip r:embed="rId3"/>
          <a:stretch/>
        </p:blipFill>
        <p:spPr>
          <a:xfrm>
            <a:off x="10633229" y="262745"/>
            <a:ext cx="1161374" cy="1143953"/>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a:noFill/>
        </p:spPr>
      </p:pic>
    </p:spTree>
    <p:extLst>
      <p:ext uri="{BB962C8B-B14F-4D97-AF65-F5344CB8AC3E}">
        <p14:creationId xmlns:p14="http://schemas.microsoft.com/office/powerpoint/2010/main" val="15986152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37647-8B0F-246E-F82B-054A2F0F8A33}"/>
              </a:ext>
            </a:extLst>
          </p:cNvPr>
          <p:cNvSpPr>
            <a:spLocks noGrp="1"/>
          </p:cNvSpPr>
          <p:nvPr>
            <p:ph type="title"/>
          </p:nvPr>
        </p:nvSpPr>
        <p:spPr>
          <a:xfrm>
            <a:off x="1298448" y="133108"/>
            <a:ext cx="8526597" cy="677119"/>
          </a:xfrm>
        </p:spPr>
        <p:txBody>
          <a:bodyPr anchor="b">
            <a:normAutofit/>
          </a:bodyPr>
          <a:lstStyle/>
          <a:p>
            <a:r>
              <a:rPr lang="en-ZA" dirty="0"/>
              <a:t>Hypothesis </a:t>
            </a:r>
          </a:p>
        </p:txBody>
      </p:sp>
      <p:pic>
        <p:nvPicPr>
          <p:cNvPr id="9" name="Picture Placeholder 8" descr="A colorful deer head with antlers&#10;&#10;Description automatically generated">
            <a:extLst>
              <a:ext uri="{FF2B5EF4-FFF2-40B4-BE49-F238E27FC236}">
                <a16:creationId xmlns:a16="http://schemas.microsoft.com/office/drawing/2014/main" id="{C472CDED-2A3A-307C-2EFE-0229BB8C9861}"/>
              </a:ext>
            </a:extLst>
          </p:cNvPr>
          <p:cNvPicPr>
            <a:picLocks noGrp="1" noChangeAspect="1"/>
          </p:cNvPicPr>
          <p:nvPr>
            <p:ph idx="1"/>
          </p:nvPr>
        </p:nvPicPr>
        <p:blipFill>
          <a:blip r:embed="rId2"/>
          <a:stretch>
            <a:fillRect/>
          </a:stretch>
        </p:blipFill>
        <p:spPr>
          <a:xfrm>
            <a:off x="10547691" y="154118"/>
            <a:ext cx="1473072" cy="1450976"/>
          </a:xfrm>
          <a:noFill/>
        </p:spPr>
      </p:pic>
      <p:sp>
        <p:nvSpPr>
          <p:cNvPr id="7" name="Content Placeholder 2">
            <a:extLst>
              <a:ext uri="{FF2B5EF4-FFF2-40B4-BE49-F238E27FC236}">
                <a16:creationId xmlns:a16="http://schemas.microsoft.com/office/drawing/2014/main" id="{FF63A7B2-9912-ECE6-FF2E-23AB7F834D4B}"/>
              </a:ext>
            </a:extLst>
          </p:cNvPr>
          <p:cNvSpPr>
            <a:spLocks noGrp="1"/>
          </p:cNvSpPr>
          <p:nvPr>
            <p:ph type="body" sz="half" idx="2"/>
          </p:nvPr>
        </p:nvSpPr>
        <p:spPr>
          <a:xfrm>
            <a:off x="1298448" y="948985"/>
            <a:ext cx="9431284" cy="5428666"/>
          </a:xfrm>
        </p:spPr>
        <p:txBody>
          <a:bodyPr>
            <a:normAutofit/>
          </a:bodyPr>
          <a:lstStyle/>
          <a:p>
            <a:pPr marL="285750" indent="-285750">
              <a:buFont typeface="Wingdings" panose="05000000000000000000" pitchFamily="2" charset="2"/>
              <a:buChar char="v"/>
            </a:pPr>
            <a:r>
              <a:rPr lang="en-US" b="1" u="sng" dirty="0"/>
              <a:t>Streamlined Job Search Process: </a:t>
            </a:r>
            <a:r>
              <a:rPr lang="en-US" dirty="0"/>
              <a:t>The project simplifies and streamlines the job search process for regular users by providing them with a centralized platform to create, manage, and share their CVs. </a:t>
            </a:r>
          </a:p>
          <a:p>
            <a:pPr marL="285750" indent="-285750">
              <a:buFont typeface="Wingdings" panose="05000000000000000000" pitchFamily="2" charset="2"/>
              <a:buChar char="v"/>
            </a:pPr>
            <a:r>
              <a:rPr lang="en-US" b="1" u="sng" dirty="0"/>
              <a:t>Access to Customizable Templates: </a:t>
            </a:r>
            <a:r>
              <a:rPr lang="en-US" dirty="0"/>
              <a:t>Regular users can utilize a variety of default company templates, enhancing the professional appearance of their CVs.</a:t>
            </a:r>
          </a:p>
          <a:p>
            <a:pPr marL="285750" indent="-285750">
              <a:buFont typeface="Wingdings" panose="05000000000000000000" pitchFamily="2" charset="2"/>
              <a:buChar char="v"/>
            </a:pPr>
            <a:r>
              <a:rPr lang="en-US" b="1" u="sng" dirty="0"/>
              <a:t>Increased Visibility for Job Seekers: </a:t>
            </a:r>
            <a:r>
              <a:rPr lang="en-US" dirty="0"/>
              <a:t>The ability for regular users to post their CVs in a shared repository provides them with increased visibility among company users seeking talent. </a:t>
            </a:r>
          </a:p>
          <a:p>
            <a:pPr marL="285750" indent="-285750">
              <a:buFont typeface="Wingdings" panose="05000000000000000000" pitchFamily="2" charset="2"/>
              <a:buChar char="v"/>
            </a:pPr>
            <a:r>
              <a:rPr lang="en-US" b="1" u="sng" dirty="0"/>
              <a:t>Efficient Talent Acquisition: </a:t>
            </a:r>
            <a:r>
              <a:rPr lang="en-US" dirty="0"/>
              <a:t>Company users benefit from a pool of pre-qualified job seekers, as they can review CVs from the cv repository and directly interact with potential candidates. </a:t>
            </a:r>
          </a:p>
          <a:p>
            <a:pPr marL="285750" indent="-285750">
              <a:buFont typeface="Wingdings" panose="05000000000000000000" pitchFamily="2" charset="2"/>
              <a:buChar char="v"/>
            </a:pPr>
            <a:r>
              <a:rPr lang="en-US" b="1" u="sng" dirty="0"/>
              <a:t>Environmental Responsibility: </a:t>
            </a:r>
            <a:r>
              <a:rPr lang="en-US" dirty="0"/>
              <a:t>The project's environmentally friendly approach by reducing paper waste and cutting down on travel for job searches aligns with growing societal and corporate values towards sustainability. </a:t>
            </a:r>
          </a:p>
          <a:p>
            <a:pPr marL="285750" indent="-285750">
              <a:buFont typeface="Wingdings" panose="05000000000000000000" pitchFamily="2" charset="2"/>
              <a:buChar char="v"/>
            </a:pPr>
            <a:r>
              <a:rPr lang="en-US" b="1" u="sng" dirty="0"/>
              <a:t>Monetization Strategy: </a:t>
            </a:r>
            <a:r>
              <a:rPr lang="en-US" dirty="0"/>
              <a:t>The introduction of a monthly fee for company users to access premium talent acquisition services creates a sustainable revenue stream for the project. </a:t>
            </a:r>
          </a:p>
          <a:p>
            <a:pPr marL="285750" indent="-285750">
              <a:buFont typeface="Wingdings" panose="05000000000000000000" pitchFamily="2" charset="2"/>
              <a:buChar char="v"/>
            </a:pPr>
            <a:r>
              <a:rPr lang="en-US" b="1" u="sng" dirty="0"/>
              <a:t>Business Efficiency: </a:t>
            </a:r>
            <a:r>
              <a:rPr lang="en-US" dirty="0"/>
              <a:t>The project's features, such as centralized CV storage, automated email interactions, and customizable templates, enhance efficiency for both regular users and company users. </a:t>
            </a:r>
          </a:p>
          <a:p>
            <a:pPr marL="285750" indent="-285750">
              <a:buFont typeface="Wingdings" panose="05000000000000000000" pitchFamily="2" charset="2"/>
              <a:buChar char="v"/>
            </a:pPr>
            <a:r>
              <a:rPr lang="en-US" b="1" u="sng" dirty="0"/>
              <a:t>Innovative Approach: </a:t>
            </a:r>
            <a:r>
              <a:rPr lang="en-US" dirty="0"/>
              <a:t>The project presents an innovative solution to a common problem in the job market</a:t>
            </a:r>
          </a:p>
          <a:p>
            <a:pPr marL="285750" indent="-285750">
              <a:buFont typeface="Wingdings" panose="05000000000000000000" pitchFamily="2" charset="2"/>
              <a:buChar char="v"/>
            </a:pPr>
            <a:r>
              <a:rPr lang="en-US" b="1" u="sng" dirty="0"/>
              <a:t>Inclusive Approach: </a:t>
            </a:r>
            <a:r>
              <a:rPr lang="en-US" dirty="0"/>
              <a:t>The project offers free access to regular users, democratizing access to professional job-seeking tools that might otherwise be expensive. </a:t>
            </a:r>
            <a:endParaRPr lang="en-US" spc="0" dirty="0"/>
          </a:p>
        </p:txBody>
      </p:sp>
      <p:sp>
        <p:nvSpPr>
          <p:cNvPr id="4" name="Slide Number Placeholder 3">
            <a:extLst>
              <a:ext uri="{FF2B5EF4-FFF2-40B4-BE49-F238E27FC236}">
                <a16:creationId xmlns:a16="http://schemas.microsoft.com/office/drawing/2014/main" id="{0BC6328D-E28B-DC94-7C5C-B58D2829EA32}"/>
              </a:ext>
            </a:extLst>
          </p:cNvPr>
          <p:cNvSpPr>
            <a:spLocks noGrp="1"/>
          </p:cNvSpPr>
          <p:nvPr>
            <p:ph type="sldNum" sz="quarter" idx="11"/>
          </p:nvPr>
        </p:nvSpPr>
        <p:spPr>
          <a:xfrm>
            <a:off x="420624" y="6019801"/>
            <a:ext cx="457200" cy="184150"/>
          </a:xfrm>
        </p:spPr>
        <p:txBody>
          <a:bodyPr anchor="ctr">
            <a:normAutofit/>
          </a:bodyPr>
          <a:lstStyle/>
          <a:p>
            <a:pPr>
              <a:spcAft>
                <a:spcPts val="600"/>
              </a:spcAft>
            </a:pPr>
            <a:fld id="{75DF2D63-3FF5-D547-96B9-BE9CCD1ABA58}" type="slidenum">
              <a:rPr lang="en-US" smtClean="0"/>
              <a:pPr>
                <a:spcAft>
                  <a:spcPts val="600"/>
                </a:spcAft>
              </a:pPr>
              <a:t>12</a:t>
            </a:fld>
            <a:endParaRPr lang="en-US"/>
          </a:p>
        </p:txBody>
      </p:sp>
      <p:sp>
        <p:nvSpPr>
          <p:cNvPr id="5" name="Footer Placeholder 4">
            <a:extLst>
              <a:ext uri="{FF2B5EF4-FFF2-40B4-BE49-F238E27FC236}">
                <a16:creationId xmlns:a16="http://schemas.microsoft.com/office/drawing/2014/main" id="{8562C756-BC66-F5CF-9BE1-6A14CBA83621}"/>
              </a:ext>
            </a:extLst>
          </p:cNvPr>
          <p:cNvSpPr>
            <a:spLocks noGrp="1"/>
          </p:cNvSpPr>
          <p:nvPr>
            <p:ph type="ftr" sz="quarter" idx="12"/>
          </p:nvPr>
        </p:nvSpPr>
        <p:spPr>
          <a:xfrm rot="16200000">
            <a:off x="-242952" y="1451496"/>
            <a:ext cx="1784352" cy="189457"/>
          </a:xfrm>
        </p:spPr>
        <p:txBody>
          <a:bodyPr anchor="ctr">
            <a:normAutofit/>
          </a:bodyPr>
          <a:lstStyle/>
          <a:p>
            <a:pPr>
              <a:spcAft>
                <a:spcPts val="600"/>
              </a:spcAft>
            </a:pPr>
            <a:r>
              <a:rPr lang="en-US" dirty="0"/>
              <a:t>TALENTFORGE</a:t>
            </a:r>
          </a:p>
        </p:txBody>
      </p:sp>
    </p:spTree>
    <p:extLst>
      <p:ext uri="{BB962C8B-B14F-4D97-AF65-F5344CB8AC3E}">
        <p14:creationId xmlns:p14="http://schemas.microsoft.com/office/powerpoint/2010/main" val="36937858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6168A-9F8B-AE64-6A3B-DD036396CD45}"/>
              </a:ext>
            </a:extLst>
          </p:cNvPr>
          <p:cNvSpPr>
            <a:spLocks noGrp="1"/>
          </p:cNvSpPr>
          <p:nvPr>
            <p:ph type="title"/>
          </p:nvPr>
        </p:nvSpPr>
        <p:spPr>
          <a:xfrm>
            <a:off x="1295400" y="1124712"/>
            <a:ext cx="3886200" cy="548640"/>
          </a:xfrm>
        </p:spPr>
        <p:txBody>
          <a:bodyPr anchor="t">
            <a:normAutofit/>
          </a:bodyPr>
          <a:lstStyle/>
          <a:p>
            <a:r>
              <a:rPr lang="en-US" sz="3000" dirty="0"/>
              <a:t>Meet our team</a:t>
            </a:r>
          </a:p>
        </p:txBody>
      </p:sp>
      <p:pic>
        <p:nvPicPr>
          <p:cNvPr id="26" name="Content Placeholder 25" descr="A colorful deer head with antlers&#10;&#10;Description automatically generated">
            <a:extLst>
              <a:ext uri="{FF2B5EF4-FFF2-40B4-BE49-F238E27FC236}">
                <a16:creationId xmlns:a16="http://schemas.microsoft.com/office/drawing/2014/main" id="{B927C0EA-5103-FFC0-98E7-E617EF954B5A}"/>
              </a:ext>
            </a:extLst>
          </p:cNvPr>
          <p:cNvPicPr>
            <a:picLocks noGrp="1" noChangeAspect="1"/>
          </p:cNvPicPr>
          <p:nvPr>
            <p:ph idx="1"/>
          </p:nvPr>
        </p:nvPicPr>
        <p:blipFill>
          <a:blip r:embed="rId2"/>
          <a:stretch>
            <a:fillRect/>
          </a:stretch>
        </p:blipFill>
        <p:spPr>
          <a:xfrm>
            <a:off x="1389920" y="2816225"/>
            <a:ext cx="3412997" cy="3365500"/>
          </a:xfrm>
        </p:spPr>
      </p:pic>
      <p:sp>
        <p:nvSpPr>
          <p:cNvPr id="45" name="Slide Number Placeholder 3">
            <a:extLst>
              <a:ext uri="{FF2B5EF4-FFF2-40B4-BE49-F238E27FC236}">
                <a16:creationId xmlns:a16="http://schemas.microsoft.com/office/drawing/2014/main" id="{210A90F3-7718-C906-77E7-C93BB0C8FAB2}"/>
              </a:ext>
            </a:extLst>
          </p:cNvPr>
          <p:cNvSpPr>
            <a:spLocks noGrp="1"/>
          </p:cNvSpPr>
          <p:nvPr>
            <p:ph type="sldNum" sz="quarter" idx="11"/>
          </p:nvPr>
        </p:nvSpPr>
        <p:spPr>
          <a:xfrm>
            <a:off x="420624" y="6019801"/>
            <a:ext cx="457200" cy="184150"/>
          </a:xfrm>
        </p:spPr>
        <p:txBody>
          <a:bodyPr/>
          <a:lstStyle/>
          <a:p>
            <a:pPr>
              <a:spcAft>
                <a:spcPts val="600"/>
              </a:spcAft>
            </a:pPr>
            <a:fld id="{75DF2D63-3FF5-D547-96B9-BE9CCD1ABA58}" type="slidenum">
              <a:rPr lang="en-US" smtClean="0"/>
              <a:pPr>
                <a:spcAft>
                  <a:spcPts val="600"/>
                </a:spcAft>
              </a:pPr>
              <a:t>13</a:t>
            </a:fld>
            <a:endParaRPr lang="en-US"/>
          </a:p>
        </p:txBody>
      </p:sp>
      <p:sp>
        <p:nvSpPr>
          <p:cNvPr id="46" name="Footer Placeholder 4">
            <a:extLst>
              <a:ext uri="{FF2B5EF4-FFF2-40B4-BE49-F238E27FC236}">
                <a16:creationId xmlns:a16="http://schemas.microsoft.com/office/drawing/2014/main" id="{8FBE0DEC-DD6E-AEDF-6618-67BDA9AF2828}"/>
              </a:ext>
            </a:extLst>
          </p:cNvPr>
          <p:cNvSpPr>
            <a:spLocks noGrp="1"/>
          </p:cNvSpPr>
          <p:nvPr>
            <p:ph type="ftr" sz="quarter" idx="12"/>
          </p:nvPr>
        </p:nvSpPr>
        <p:spPr>
          <a:xfrm rot="16200000">
            <a:off x="-242952" y="1451496"/>
            <a:ext cx="1784352" cy="189457"/>
          </a:xfrm>
        </p:spPr>
        <p:txBody>
          <a:bodyPr/>
          <a:lstStyle/>
          <a:p>
            <a:pPr>
              <a:spcAft>
                <a:spcPts val="600"/>
              </a:spcAft>
            </a:pPr>
            <a:r>
              <a:rPr lang="en-US" dirty="0"/>
              <a:t>TALENTFORGE</a:t>
            </a:r>
          </a:p>
        </p:txBody>
      </p:sp>
      <p:sp>
        <p:nvSpPr>
          <p:cNvPr id="3" name="Slide Number Placeholder 2">
            <a:extLst>
              <a:ext uri="{FF2B5EF4-FFF2-40B4-BE49-F238E27FC236}">
                <a16:creationId xmlns:a16="http://schemas.microsoft.com/office/drawing/2014/main" id="{F08CF61D-4147-236F-218C-CE2A064E6BD9}"/>
              </a:ext>
            </a:extLst>
          </p:cNvPr>
          <p:cNvSpPr>
            <a:spLocks/>
          </p:cNvSpPr>
          <p:nvPr/>
        </p:nvSpPr>
        <p:spPr>
          <a:xfrm>
            <a:off x="5279008" y="5236958"/>
            <a:ext cx="344939" cy="138934"/>
          </a:xfrm>
          <a:prstGeom prst="rect">
            <a:avLst/>
          </a:prstGeom>
        </p:spPr>
        <p:txBody>
          <a:bodyPr anchor="ctr">
            <a:normAutofit fontScale="85000" lnSpcReduction="20000"/>
          </a:bodyPr>
          <a:lstStyle/>
          <a:p>
            <a:pPr defTabSz="685800">
              <a:lnSpc>
                <a:spcPct val="90000"/>
              </a:lnSpc>
              <a:spcAft>
                <a:spcPts val="450"/>
              </a:spcAft>
            </a:pPr>
            <a:fld id="{75DF2D63-3FF5-D547-96B9-BE9CCD1ABA58}" type="slidenum">
              <a:rPr lang="en-US" sz="500" kern="1200">
                <a:solidFill>
                  <a:schemeClr val="tx1"/>
                </a:solidFill>
                <a:latin typeface="+mn-lt"/>
                <a:ea typeface="+mn-ea"/>
                <a:cs typeface="+mn-cs"/>
              </a:rPr>
              <a:pPr defTabSz="685800">
                <a:lnSpc>
                  <a:spcPct val="90000"/>
                </a:lnSpc>
                <a:spcAft>
                  <a:spcPts val="450"/>
                </a:spcAft>
              </a:pPr>
              <a:t>13</a:t>
            </a:fld>
            <a:endParaRPr lang="en-US" sz="500"/>
          </a:p>
        </p:txBody>
      </p:sp>
      <p:sp>
        <p:nvSpPr>
          <p:cNvPr id="4" name="Footer Placeholder 3">
            <a:extLst>
              <a:ext uri="{FF2B5EF4-FFF2-40B4-BE49-F238E27FC236}">
                <a16:creationId xmlns:a16="http://schemas.microsoft.com/office/drawing/2014/main" id="{8A39D430-6FFC-66C6-AF3D-05E76D9D4BB4}"/>
              </a:ext>
            </a:extLst>
          </p:cNvPr>
          <p:cNvSpPr>
            <a:spLocks/>
          </p:cNvSpPr>
          <p:nvPr/>
        </p:nvSpPr>
        <p:spPr>
          <a:xfrm rot="16200000">
            <a:off x="4778367" y="1790361"/>
            <a:ext cx="1346220" cy="142937"/>
          </a:xfrm>
          <a:prstGeom prst="rect">
            <a:avLst/>
          </a:prstGeom>
        </p:spPr>
        <p:txBody>
          <a:bodyPr anchor="ctr">
            <a:normAutofit fontScale="85000" lnSpcReduction="10000"/>
          </a:bodyPr>
          <a:lstStyle/>
          <a:p>
            <a:pPr defTabSz="685800">
              <a:lnSpc>
                <a:spcPct val="90000"/>
              </a:lnSpc>
              <a:spcAft>
                <a:spcPts val="450"/>
              </a:spcAft>
            </a:pPr>
            <a:r>
              <a:rPr lang="en-US" sz="500" kern="1200">
                <a:solidFill>
                  <a:schemeClr val="tx1"/>
                </a:solidFill>
                <a:latin typeface="+mn-lt"/>
                <a:ea typeface="+mn-ea"/>
                <a:cs typeface="+mn-cs"/>
              </a:rPr>
              <a:t>presentation title</a:t>
            </a:r>
            <a:endParaRPr lang="en-US" sz="500"/>
          </a:p>
        </p:txBody>
      </p:sp>
      <p:pic>
        <p:nvPicPr>
          <p:cNvPr id="5" name="Picture Placeholder 33" descr="Team member head shot">
            <a:extLst>
              <a:ext uri="{FF2B5EF4-FFF2-40B4-BE49-F238E27FC236}">
                <a16:creationId xmlns:a16="http://schemas.microsoft.com/office/drawing/2014/main" id="{76243A69-F14F-2E19-8ECC-669C4240393C}"/>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r="12" b="262"/>
          <a:stretch/>
        </p:blipFill>
        <p:spPr>
          <a:xfrm>
            <a:off x="6196544" y="2019831"/>
            <a:ext cx="862346" cy="862346"/>
          </a:xfrm>
          <a:prstGeom prst="ellipse">
            <a:avLst/>
          </a:prstGeom>
          <a:noFill/>
        </p:spPr>
      </p:pic>
      <p:pic>
        <p:nvPicPr>
          <p:cNvPr id="20" name="Picture Placeholder 33" descr="Team member head shot">
            <a:extLst>
              <a:ext uri="{FF2B5EF4-FFF2-40B4-BE49-F238E27FC236}">
                <a16:creationId xmlns:a16="http://schemas.microsoft.com/office/drawing/2014/main" id="{C0F4481F-3B4F-240E-A0EB-A783661AD47C}"/>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r="12" b="262"/>
          <a:stretch/>
        </p:blipFill>
        <p:spPr>
          <a:xfrm>
            <a:off x="8148896" y="2019831"/>
            <a:ext cx="862346" cy="862346"/>
          </a:xfrm>
          <a:custGeom>
            <a:avLst/>
            <a:gdLst>
              <a:gd name="connsiteX0" fmla="*/ 891540 w 1783080"/>
              <a:gd name="connsiteY0" fmla="*/ 0 h 1783080"/>
              <a:gd name="connsiteX1" fmla="*/ 1783080 w 1783080"/>
              <a:gd name="connsiteY1" fmla="*/ 891540 h 1783080"/>
              <a:gd name="connsiteX2" fmla="*/ 891540 w 1783080"/>
              <a:gd name="connsiteY2" fmla="*/ 1783080 h 1783080"/>
              <a:gd name="connsiteX3" fmla="*/ 0 w 1783080"/>
              <a:gd name="connsiteY3" fmla="*/ 891540 h 1783080"/>
              <a:gd name="connsiteX4" fmla="*/ 891540 w 1783080"/>
              <a:gd name="connsiteY4" fmla="*/ 0 h 1783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3080" h="1783080">
                <a:moveTo>
                  <a:pt x="891540" y="0"/>
                </a:moveTo>
                <a:cubicBezTo>
                  <a:pt x="1383924" y="0"/>
                  <a:pt x="1783080" y="399156"/>
                  <a:pt x="1783080" y="891540"/>
                </a:cubicBezTo>
                <a:cubicBezTo>
                  <a:pt x="1783080" y="1383924"/>
                  <a:pt x="1383924" y="1783080"/>
                  <a:pt x="891540" y="1783080"/>
                </a:cubicBezTo>
                <a:cubicBezTo>
                  <a:pt x="399156" y="1783080"/>
                  <a:pt x="0" y="1383924"/>
                  <a:pt x="0" y="891540"/>
                </a:cubicBezTo>
                <a:cubicBezTo>
                  <a:pt x="0" y="399156"/>
                  <a:pt x="399156" y="0"/>
                  <a:pt x="891540" y="0"/>
                </a:cubicBezTo>
                <a:close/>
              </a:path>
            </a:pathLst>
          </a:custGeom>
          <a:noFill/>
        </p:spPr>
      </p:pic>
      <p:pic>
        <p:nvPicPr>
          <p:cNvPr id="19" name="Picture Placeholder 31" descr="Team member head shot">
            <a:extLst>
              <a:ext uri="{FF2B5EF4-FFF2-40B4-BE49-F238E27FC236}">
                <a16:creationId xmlns:a16="http://schemas.microsoft.com/office/drawing/2014/main" id="{F1995D2A-6DEB-36F1-92BE-92F53999C470}"/>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t="253" r="-1" b="-1"/>
          <a:stretch/>
        </p:blipFill>
        <p:spPr>
          <a:xfrm>
            <a:off x="10128843" y="2019831"/>
            <a:ext cx="862346" cy="862346"/>
          </a:xfrm>
          <a:custGeom>
            <a:avLst/>
            <a:gdLst>
              <a:gd name="connsiteX0" fmla="*/ 891540 w 1783080"/>
              <a:gd name="connsiteY0" fmla="*/ 0 h 1783080"/>
              <a:gd name="connsiteX1" fmla="*/ 1783080 w 1783080"/>
              <a:gd name="connsiteY1" fmla="*/ 891540 h 1783080"/>
              <a:gd name="connsiteX2" fmla="*/ 891540 w 1783080"/>
              <a:gd name="connsiteY2" fmla="*/ 1783080 h 1783080"/>
              <a:gd name="connsiteX3" fmla="*/ 0 w 1783080"/>
              <a:gd name="connsiteY3" fmla="*/ 891540 h 1783080"/>
              <a:gd name="connsiteX4" fmla="*/ 891540 w 1783080"/>
              <a:gd name="connsiteY4" fmla="*/ 0 h 1783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3080" h="1783080">
                <a:moveTo>
                  <a:pt x="891540" y="0"/>
                </a:moveTo>
                <a:cubicBezTo>
                  <a:pt x="1383924" y="0"/>
                  <a:pt x="1783080" y="399156"/>
                  <a:pt x="1783080" y="891540"/>
                </a:cubicBezTo>
                <a:cubicBezTo>
                  <a:pt x="1783080" y="1383924"/>
                  <a:pt x="1383924" y="1783080"/>
                  <a:pt x="891540" y="1783080"/>
                </a:cubicBezTo>
                <a:cubicBezTo>
                  <a:pt x="399156" y="1783080"/>
                  <a:pt x="0" y="1383924"/>
                  <a:pt x="0" y="891540"/>
                </a:cubicBezTo>
                <a:cubicBezTo>
                  <a:pt x="0" y="399156"/>
                  <a:pt x="399156" y="0"/>
                  <a:pt x="891540" y="0"/>
                </a:cubicBezTo>
                <a:close/>
              </a:path>
            </a:pathLst>
          </a:custGeom>
          <a:noFill/>
        </p:spPr>
      </p:pic>
      <p:pic>
        <p:nvPicPr>
          <p:cNvPr id="18" name="Picture Placeholder 29" descr="Team member head shot">
            <a:extLst>
              <a:ext uri="{FF2B5EF4-FFF2-40B4-BE49-F238E27FC236}">
                <a16:creationId xmlns:a16="http://schemas.microsoft.com/office/drawing/2014/main" id="{2D82977F-BE23-77F5-BFCE-00474CDF4069}"/>
              </a:ext>
            </a:extLst>
          </p:cNvPr>
          <p:cNvPicPr>
            <a:picLocks noChangeAspect="1"/>
          </p:cNvPicPr>
          <p:nvPr/>
        </p:nvPicPr>
        <p:blipFill rotWithShape="1">
          <a:blip r:embed="rId5" cstate="print">
            <a:extLst>
              <a:ext uri="{28A0092B-C50C-407E-A947-70E740481C1C}">
                <a14:useLocalDpi xmlns:a14="http://schemas.microsoft.com/office/drawing/2010/main"/>
              </a:ext>
            </a:extLst>
          </a:blip>
          <a:srcRect r="17" b="17"/>
          <a:stretch/>
        </p:blipFill>
        <p:spPr>
          <a:xfrm>
            <a:off x="6196544" y="3916993"/>
            <a:ext cx="862346" cy="862346"/>
          </a:xfrm>
          <a:custGeom>
            <a:avLst/>
            <a:gdLst>
              <a:gd name="connsiteX0" fmla="*/ 891540 w 1783080"/>
              <a:gd name="connsiteY0" fmla="*/ 0 h 1783080"/>
              <a:gd name="connsiteX1" fmla="*/ 1783080 w 1783080"/>
              <a:gd name="connsiteY1" fmla="*/ 891540 h 1783080"/>
              <a:gd name="connsiteX2" fmla="*/ 891540 w 1783080"/>
              <a:gd name="connsiteY2" fmla="*/ 1783080 h 1783080"/>
              <a:gd name="connsiteX3" fmla="*/ 0 w 1783080"/>
              <a:gd name="connsiteY3" fmla="*/ 891540 h 1783080"/>
              <a:gd name="connsiteX4" fmla="*/ 891540 w 1783080"/>
              <a:gd name="connsiteY4" fmla="*/ 0 h 1783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3080" h="1783080">
                <a:moveTo>
                  <a:pt x="891540" y="0"/>
                </a:moveTo>
                <a:cubicBezTo>
                  <a:pt x="1383924" y="0"/>
                  <a:pt x="1783080" y="399156"/>
                  <a:pt x="1783080" y="891540"/>
                </a:cubicBezTo>
                <a:cubicBezTo>
                  <a:pt x="1783080" y="1383924"/>
                  <a:pt x="1383924" y="1783080"/>
                  <a:pt x="891540" y="1783080"/>
                </a:cubicBezTo>
                <a:cubicBezTo>
                  <a:pt x="399156" y="1783080"/>
                  <a:pt x="0" y="1383924"/>
                  <a:pt x="0" y="891540"/>
                </a:cubicBezTo>
                <a:cubicBezTo>
                  <a:pt x="0" y="399156"/>
                  <a:pt x="399156" y="0"/>
                  <a:pt x="891540" y="0"/>
                </a:cubicBezTo>
                <a:close/>
              </a:path>
            </a:pathLst>
          </a:custGeom>
          <a:noFill/>
        </p:spPr>
      </p:pic>
      <p:pic>
        <p:nvPicPr>
          <p:cNvPr id="17" name="Picture Placeholder 25" descr="Team member head shot">
            <a:extLst>
              <a:ext uri="{FF2B5EF4-FFF2-40B4-BE49-F238E27FC236}">
                <a16:creationId xmlns:a16="http://schemas.microsoft.com/office/drawing/2014/main" id="{9FE8A44E-4872-96D1-84CB-87AA25C1A65D}"/>
              </a:ext>
            </a:extLst>
          </p:cNvPr>
          <p:cNvPicPr>
            <a:picLocks noChangeAspect="1"/>
          </p:cNvPicPr>
          <p:nvPr/>
        </p:nvPicPr>
        <p:blipFill rotWithShape="1">
          <a:blip r:embed="rId6" cstate="print">
            <a:extLst>
              <a:ext uri="{28A0092B-C50C-407E-A947-70E740481C1C}">
                <a14:useLocalDpi xmlns:a14="http://schemas.microsoft.com/office/drawing/2010/main"/>
              </a:ext>
            </a:extLst>
          </a:blip>
          <a:srcRect t="250" r="12" b="12"/>
          <a:stretch/>
        </p:blipFill>
        <p:spPr>
          <a:xfrm>
            <a:off x="8148896" y="3916993"/>
            <a:ext cx="862346" cy="862346"/>
          </a:xfrm>
          <a:custGeom>
            <a:avLst/>
            <a:gdLst>
              <a:gd name="connsiteX0" fmla="*/ 891540 w 1783080"/>
              <a:gd name="connsiteY0" fmla="*/ 0 h 1783080"/>
              <a:gd name="connsiteX1" fmla="*/ 1783080 w 1783080"/>
              <a:gd name="connsiteY1" fmla="*/ 891540 h 1783080"/>
              <a:gd name="connsiteX2" fmla="*/ 891540 w 1783080"/>
              <a:gd name="connsiteY2" fmla="*/ 1783080 h 1783080"/>
              <a:gd name="connsiteX3" fmla="*/ 0 w 1783080"/>
              <a:gd name="connsiteY3" fmla="*/ 891540 h 1783080"/>
              <a:gd name="connsiteX4" fmla="*/ 891540 w 1783080"/>
              <a:gd name="connsiteY4" fmla="*/ 0 h 1783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3080" h="1783080">
                <a:moveTo>
                  <a:pt x="891540" y="0"/>
                </a:moveTo>
                <a:cubicBezTo>
                  <a:pt x="1383924" y="0"/>
                  <a:pt x="1783080" y="399156"/>
                  <a:pt x="1783080" y="891540"/>
                </a:cubicBezTo>
                <a:cubicBezTo>
                  <a:pt x="1783080" y="1383924"/>
                  <a:pt x="1383924" y="1783080"/>
                  <a:pt x="891540" y="1783080"/>
                </a:cubicBezTo>
                <a:cubicBezTo>
                  <a:pt x="399156" y="1783080"/>
                  <a:pt x="0" y="1383924"/>
                  <a:pt x="0" y="891540"/>
                </a:cubicBezTo>
                <a:cubicBezTo>
                  <a:pt x="0" y="399156"/>
                  <a:pt x="399156" y="0"/>
                  <a:pt x="891540" y="0"/>
                </a:cubicBezTo>
                <a:close/>
              </a:path>
            </a:pathLst>
          </a:custGeom>
          <a:noFill/>
        </p:spPr>
      </p:pic>
      <p:sp>
        <p:nvSpPr>
          <p:cNvPr id="6" name="Text Placeholder 14">
            <a:extLst>
              <a:ext uri="{FF2B5EF4-FFF2-40B4-BE49-F238E27FC236}">
                <a16:creationId xmlns:a16="http://schemas.microsoft.com/office/drawing/2014/main" id="{1CEA11EB-1438-B49D-26D5-2B593C4B5BA0}"/>
              </a:ext>
            </a:extLst>
          </p:cNvPr>
          <p:cNvSpPr txBox="1">
            <a:spLocks/>
          </p:cNvSpPr>
          <p:nvPr/>
        </p:nvSpPr>
        <p:spPr>
          <a:xfrm>
            <a:off x="5941290" y="5089783"/>
            <a:ext cx="1379754" cy="310445"/>
          </a:xfrm>
          <a:prstGeom prst="rect">
            <a:avLst/>
          </a:prstGeom>
        </p:spPr>
        <p:txBody>
          <a:bodyPr vert="horz" lIns="0" tIns="0" rIns="0" bIns="0" rtlCol="0" anchor="b">
            <a:normAutofit/>
          </a:bodyPr>
          <a:lstStyle>
            <a:lvl1pPr marL="0" indent="0" algn="ctr" defTabSz="914400" rtl="0" eaLnBrk="1" latinLnBrk="0" hangingPunct="1">
              <a:lnSpc>
                <a:spcPct val="100000"/>
              </a:lnSpc>
              <a:spcBef>
                <a:spcPts val="0"/>
              </a:spcBef>
              <a:buFont typeface="Arial" panose="020B0604020202020204" pitchFamily="34" charset="0"/>
              <a:buNone/>
              <a:defRPr sz="1400" b="0" i="0" kern="1200" cap="all" spc="200" baseline="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800">
              <a:lnSpc>
                <a:spcPct val="90000"/>
              </a:lnSpc>
              <a:spcAft>
                <a:spcPts val="450"/>
              </a:spcAft>
            </a:pPr>
            <a:r>
              <a:rPr lang="en-US" sz="1050" b="0" i="0" kern="1200" cap="all" spc="150" baseline="0" dirty="0">
                <a:solidFill>
                  <a:schemeClr val="tx1"/>
                </a:solidFill>
                <a:latin typeface="+mj-lt"/>
                <a:ea typeface="+mn-ea"/>
                <a:cs typeface="+mn-cs"/>
              </a:rPr>
              <a:t>Rajesh</a:t>
            </a:r>
            <a:br>
              <a:rPr lang="en-US" sz="1050" b="0" i="0" kern="1200" cap="all" spc="150" baseline="0" dirty="0">
                <a:solidFill>
                  <a:schemeClr val="tx1"/>
                </a:solidFill>
                <a:latin typeface="+mj-lt"/>
                <a:ea typeface="+mn-ea"/>
                <a:cs typeface="+mn-cs"/>
              </a:rPr>
            </a:br>
            <a:r>
              <a:rPr lang="en-US" sz="1050" b="0" i="0" kern="1200" cap="all" spc="150" baseline="0" dirty="0">
                <a:solidFill>
                  <a:schemeClr val="tx1"/>
                </a:solidFill>
                <a:latin typeface="+mj-lt"/>
                <a:ea typeface="+mn-ea"/>
                <a:cs typeface="+mn-cs"/>
              </a:rPr>
              <a:t>Santoshi</a:t>
            </a:r>
            <a:endParaRPr lang="en-US" b="0" i="0" kern="1200" cap="all" spc="200" baseline="0" dirty="0"/>
          </a:p>
        </p:txBody>
      </p:sp>
      <p:sp>
        <p:nvSpPr>
          <p:cNvPr id="7" name="Text Placeholder 15">
            <a:extLst>
              <a:ext uri="{FF2B5EF4-FFF2-40B4-BE49-F238E27FC236}">
                <a16:creationId xmlns:a16="http://schemas.microsoft.com/office/drawing/2014/main" id="{A1560C31-C38F-1CF9-2DF7-46F5F05F8D30}"/>
              </a:ext>
            </a:extLst>
          </p:cNvPr>
          <p:cNvSpPr txBox="1">
            <a:spLocks/>
          </p:cNvSpPr>
          <p:nvPr/>
        </p:nvSpPr>
        <p:spPr>
          <a:xfrm>
            <a:off x="5941290" y="5407127"/>
            <a:ext cx="1379754" cy="262153"/>
          </a:xfrm>
          <a:prstGeom prst="rect">
            <a:avLst/>
          </a:prstGeom>
        </p:spPr>
        <p:txBody>
          <a:bodyPr vert="horz" lIns="0" tIns="0" rIns="0" bIns="0" rtlCol="0" anchor="t">
            <a:normAutofit/>
          </a:bodyPr>
          <a:lstStyle>
            <a:lvl1pPr marL="0" indent="0" algn="ctr" defTabSz="914400" rtl="0" eaLnBrk="1" latinLnBrk="0" hangingPunct="1">
              <a:lnSpc>
                <a:spcPct val="100000"/>
              </a:lnSpc>
              <a:spcBef>
                <a:spcPts val="0"/>
              </a:spcBef>
              <a:buFont typeface="Arial" panose="020B0604020202020204" pitchFamily="34" charset="0"/>
              <a:buNone/>
              <a:defRPr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800">
              <a:spcAft>
                <a:spcPts val="450"/>
              </a:spcAft>
            </a:pPr>
            <a:r>
              <a:rPr lang="en-US" sz="900" b="0" i="0" kern="1200" baseline="0" dirty="0">
                <a:solidFill>
                  <a:schemeClr val="tx1"/>
                </a:solidFill>
                <a:latin typeface="+mn-lt"/>
                <a:ea typeface="+mn-ea"/>
                <a:cs typeface="+mn-cs"/>
              </a:rPr>
              <a:t>VP Marketing</a:t>
            </a:r>
          </a:p>
          <a:p>
            <a:pPr>
              <a:spcAft>
                <a:spcPts val="600"/>
              </a:spcAft>
            </a:pPr>
            <a:endParaRPr lang="en-US" sz="1200" b="0" i="0" kern="1200" baseline="0" dirty="0"/>
          </a:p>
        </p:txBody>
      </p:sp>
      <p:sp>
        <p:nvSpPr>
          <p:cNvPr id="32" name="Text Placeholder 14">
            <a:extLst>
              <a:ext uri="{FF2B5EF4-FFF2-40B4-BE49-F238E27FC236}">
                <a16:creationId xmlns:a16="http://schemas.microsoft.com/office/drawing/2014/main" id="{DFDBAD01-8FE9-A146-4378-305D9DE69A0A}"/>
              </a:ext>
            </a:extLst>
          </p:cNvPr>
          <p:cNvSpPr txBox="1">
            <a:spLocks/>
          </p:cNvSpPr>
          <p:nvPr/>
        </p:nvSpPr>
        <p:spPr>
          <a:xfrm>
            <a:off x="5941290" y="3103462"/>
            <a:ext cx="1379754" cy="310445"/>
          </a:xfrm>
          <a:prstGeom prst="rect">
            <a:avLst/>
          </a:prstGeom>
        </p:spPr>
        <p:txBody>
          <a:bodyPr vert="horz" lIns="0" tIns="0" rIns="0" bIns="0" rtlCol="0" anchor="b">
            <a:normAutofit/>
          </a:bodyPr>
          <a:lstStyle>
            <a:lvl1pPr marL="0" indent="0" algn="ctr" defTabSz="914400" rtl="0" eaLnBrk="1" latinLnBrk="0" hangingPunct="1">
              <a:lnSpc>
                <a:spcPct val="100000"/>
              </a:lnSpc>
              <a:spcBef>
                <a:spcPts val="0"/>
              </a:spcBef>
              <a:buFont typeface="Arial" panose="020B0604020202020204" pitchFamily="34" charset="0"/>
              <a:buNone/>
              <a:defRPr sz="1400" b="0" i="0" kern="1200" cap="all" spc="200" baseline="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800">
              <a:lnSpc>
                <a:spcPct val="90000"/>
              </a:lnSpc>
              <a:spcAft>
                <a:spcPts val="450"/>
              </a:spcAft>
            </a:pPr>
            <a:r>
              <a:rPr lang="en-US" sz="1050" b="0" i="0" kern="1200" cap="all" spc="150" baseline="0" dirty="0">
                <a:solidFill>
                  <a:schemeClr val="tx1"/>
                </a:solidFill>
                <a:latin typeface="+mj-lt"/>
                <a:ea typeface="+mn-ea"/>
                <a:cs typeface="+mn-cs"/>
              </a:rPr>
              <a:t>Rajesh</a:t>
            </a:r>
            <a:br>
              <a:rPr lang="en-US" sz="1050" b="0" i="0" kern="1200" cap="all" spc="150" baseline="0" dirty="0">
                <a:solidFill>
                  <a:schemeClr val="tx1"/>
                </a:solidFill>
                <a:latin typeface="+mj-lt"/>
                <a:ea typeface="+mn-ea"/>
                <a:cs typeface="+mn-cs"/>
              </a:rPr>
            </a:br>
            <a:r>
              <a:rPr lang="en-US" sz="1050" b="0" i="0" kern="1200" cap="all" spc="150" baseline="0" dirty="0">
                <a:solidFill>
                  <a:schemeClr val="tx1"/>
                </a:solidFill>
                <a:latin typeface="+mj-lt"/>
                <a:ea typeface="+mn-ea"/>
                <a:cs typeface="+mn-cs"/>
              </a:rPr>
              <a:t>Santoshi</a:t>
            </a:r>
            <a:endParaRPr lang="en-US" b="0" i="0" kern="1200" cap="all" spc="200" baseline="0" dirty="0"/>
          </a:p>
        </p:txBody>
      </p:sp>
      <p:sp>
        <p:nvSpPr>
          <p:cNvPr id="34" name="Text Placeholder 15">
            <a:extLst>
              <a:ext uri="{FF2B5EF4-FFF2-40B4-BE49-F238E27FC236}">
                <a16:creationId xmlns:a16="http://schemas.microsoft.com/office/drawing/2014/main" id="{9D942214-F490-A29D-9D47-08E493B477D0}"/>
              </a:ext>
            </a:extLst>
          </p:cNvPr>
          <p:cNvSpPr txBox="1">
            <a:spLocks/>
          </p:cNvSpPr>
          <p:nvPr/>
        </p:nvSpPr>
        <p:spPr>
          <a:xfrm>
            <a:off x="5941290" y="3420806"/>
            <a:ext cx="1379754" cy="262153"/>
          </a:xfrm>
          <a:prstGeom prst="rect">
            <a:avLst/>
          </a:prstGeom>
        </p:spPr>
        <p:txBody>
          <a:bodyPr vert="horz" lIns="0" tIns="0" rIns="0" bIns="0" rtlCol="0" anchor="t">
            <a:normAutofit/>
          </a:bodyPr>
          <a:lstStyle>
            <a:lvl1pPr marL="0" indent="0" algn="ctr" defTabSz="914400" rtl="0" eaLnBrk="1" latinLnBrk="0" hangingPunct="1">
              <a:lnSpc>
                <a:spcPct val="100000"/>
              </a:lnSpc>
              <a:spcBef>
                <a:spcPts val="0"/>
              </a:spcBef>
              <a:buFont typeface="Arial" panose="020B0604020202020204" pitchFamily="34" charset="0"/>
              <a:buNone/>
              <a:defRPr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800">
              <a:spcAft>
                <a:spcPts val="450"/>
              </a:spcAft>
            </a:pPr>
            <a:r>
              <a:rPr lang="en-US" sz="900" b="0" i="0" kern="1200" baseline="0" dirty="0">
                <a:solidFill>
                  <a:schemeClr val="tx1"/>
                </a:solidFill>
                <a:latin typeface="+mn-lt"/>
                <a:ea typeface="+mn-ea"/>
                <a:cs typeface="+mn-cs"/>
              </a:rPr>
              <a:t>VP Marketing</a:t>
            </a:r>
          </a:p>
          <a:p>
            <a:pPr>
              <a:spcAft>
                <a:spcPts val="600"/>
              </a:spcAft>
            </a:pPr>
            <a:endParaRPr lang="en-US" sz="1200" b="0" i="0" kern="1200" baseline="0" dirty="0"/>
          </a:p>
        </p:txBody>
      </p:sp>
      <p:sp>
        <p:nvSpPr>
          <p:cNvPr id="36" name="Text Placeholder 14">
            <a:extLst>
              <a:ext uri="{FF2B5EF4-FFF2-40B4-BE49-F238E27FC236}">
                <a16:creationId xmlns:a16="http://schemas.microsoft.com/office/drawing/2014/main" id="{4322DB8C-9630-E638-EFD0-4ED275EFDF1E}"/>
              </a:ext>
            </a:extLst>
          </p:cNvPr>
          <p:cNvSpPr txBox="1">
            <a:spLocks/>
          </p:cNvSpPr>
          <p:nvPr/>
        </p:nvSpPr>
        <p:spPr>
          <a:xfrm>
            <a:off x="7899341" y="3118555"/>
            <a:ext cx="1379754" cy="310445"/>
          </a:xfrm>
          <a:prstGeom prst="rect">
            <a:avLst/>
          </a:prstGeom>
        </p:spPr>
        <p:txBody>
          <a:bodyPr vert="horz" lIns="0" tIns="0" rIns="0" bIns="0" rtlCol="0" anchor="b">
            <a:normAutofit/>
          </a:bodyPr>
          <a:lstStyle>
            <a:lvl1pPr marL="0" indent="0" algn="ctr" defTabSz="914400" rtl="0" eaLnBrk="1" latinLnBrk="0" hangingPunct="1">
              <a:lnSpc>
                <a:spcPct val="100000"/>
              </a:lnSpc>
              <a:spcBef>
                <a:spcPts val="0"/>
              </a:spcBef>
              <a:buFont typeface="Arial" panose="020B0604020202020204" pitchFamily="34" charset="0"/>
              <a:buNone/>
              <a:defRPr sz="1400" b="0" i="0" kern="1200" cap="all" spc="200" baseline="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800">
              <a:lnSpc>
                <a:spcPct val="90000"/>
              </a:lnSpc>
              <a:spcAft>
                <a:spcPts val="450"/>
              </a:spcAft>
            </a:pPr>
            <a:r>
              <a:rPr lang="en-US" sz="1050" b="0" i="0" kern="1200" cap="all" spc="150" baseline="0" dirty="0">
                <a:solidFill>
                  <a:schemeClr val="tx1"/>
                </a:solidFill>
                <a:latin typeface="+mj-lt"/>
                <a:ea typeface="+mn-ea"/>
                <a:cs typeface="+mn-cs"/>
              </a:rPr>
              <a:t>Rajesh</a:t>
            </a:r>
            <a:br>
              <a:rPr lang="en-US" sz="1050" b="0" i="0" kern="1200" cap="all" spc="150" baseline="0" dirty="0">
                <a:solidFill>
                  <a:schemeClr val="tx1"/>
                </a:solidFill>
                <a:latin typeface="+mj-lt"/>
                <a:ea typeface="+mn-ea"/>
                <a:cs typeface="+mn-cs"/>
              </a:rPr>
            </a:br>
            <a:r>
              <a:rPr lang="en-US" sz="1050" b="0" i="0" kern="1200" cap="all" spc="150" baseline="0" dirty="0">
                <a:solidFill>
                  <a:schemeClr val="tx1"/>
                </a:solidFill>
                <a:latin typeface="+mj-lt"/>
                <a:ea typeface="+mn-ea"/>
                <a:cs typeface="+mn-cs"/>
              </a:rPr>
              <a:t>Santoshi</a:t>
            </a:r>
            <a:endParaRPr lang="en-US" b="0" i="0" kern="1200" cap="all" spc="200" baseline="0" dirty="0"/>
          </a:p>
        </p:txBody>
      </p:sp>
      <p:sp>
        <p:nvSpPr>
          <p:cNvPr id="44" name="Text Placeholder 15">
            <a:extLst>
              <a:ext uri="{FF2B5EF4-FFF2-40B4-BE49-F238E27FC236}">
                <a16:creationId xmlns:a16="http://schemas.microsoft.com/office/drawing/2014/main" id="{D965341A-402F-EB0E-8DBA-8A2C96EC36A1}"/>
              </a:ext>
            </a:extLst>
          </p:cNvPr>
          <p:cNvSpPr txBox="1">
            <a:spLocks/>
          </p:cNvSpPr>
          <p:nvPr/>
        </p:nvSpPr>
        <p:spPr>
          <a:xfrm>
            <a:off x="7899341" y="3435899"/>
            <a:ext cx="1379754" cy="262153"/>
          </a:xfrm>
          <a:prstGeom prst="rect">
            <a:avLst/>
          </a:prstGeom>
        </p:spPr>
        <p:txBody>
          <a:bodyPr vert="horz" lIns="0" tIns="0" rIns="0" bIns="0" rtlCol="0" anchor="t">
            <a:normAutofit/>
          </a:bodyPr>
          <a:lstStyle>
            <a:lvl1pPr marL="0" indent="0" algn="ctr" defTabSz="914400" rtl="0" eaLnBrk="1" latinLnBrk="0" hangingPunct="1">
              <a:lnSpc>
                <a:spcPct val="100000"/>
              </a:lnSpc>
              <a:spcBef>
                <a:spcPts val="0"/>
              </a:spcBef>
              <a:buFont typeface="Arial" panose="020B0604020202020204" pitchFamily="34" charset="0"/>
              <a:buNone/>
              <a:defRPr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800">
              <a:spcAft>
                <a:spcPts val="450"/>
              </a:spcAft>
            </a:pPr>
            <a:r>
              <a:rPr lang="en-US" sz="900" b="0" i="0" kern="1200" baseline="0" dirty="0">
                <a:solidFill>
                  <a:schemeClr val="tx1"/>
                </a:solidFill>
                <a:latin typeface="+mn-lt"/>
                <a:ea typeface="+mn-ea"/>
                <a:cs typeface="+mn-cs"/>
              </a:rPr>
              <a:t>VP Marketing</a:t>
            </a:r>
          </a:p>
          <a:p>
            <a:pPr>
              <a:spcAft>
                <a:spcPts val="600"/>
              </a:spcAft>
            </a:pPr>
            <a:endParaRPr lang="en-US" sz="1200" b="0" i="0" kern="1200" baseline="0" dirty="0"/>
          </a:p>
        </p:txBody>
      </p:sp>
      <p:sp>
        <p:nvSpPr>
          <p:cNvPr id="47" name="Text Placeholder 14">
            <a:extLst>
              <a:ext uri="{FF2B5EF4-FFF2-40B4-BE49-F238E27FC236}">
                <a16:creationId xmlns:a16="http://schemas.microsoft.com/office/drawing/2014/main" id="{33C24809-124B-38A2-B0D3-C9B2206C3D65}"/>
              </a:ext>
            </a:extLst>
          </p:cNvPr>
          <p:cNvSpPr txBox="1">
            <a:spLocks/>
          </p:cNvSpPr>
          <p:nvPr/>
        </p:nvSpPr>
        <p:spPr>
          <a:xfrm>
            <a:off x="9857392" y="3070175"/>
            <a:ext cx="1379754" cy="310445"/>
          </a:xfrm>
          <a:prstGeom prst="rect">
            <a:avLst/>
          </a:prstGeom>
        </p:spPr>
        <p:txBody>
          <a:bodyPr vert="horz" lIns="0" tIns="0" rIns="0" bIns="0" rtlCol="0" anchor="b">
            <a:normAutofit/>
          </a:bodyPr>
          <a:lstStyle>
            <a:lvl1pPr marL="0" indent="0" algn="ctr" defTabSz="914400" rtl="0" eaLnBrk="1" latinLnBrk="0" hangingPunct="1">
              <a:lnSpc>
                <a:spcPct val="100000"/>
              </a:lnSpc>
              <a:spcBef>
                <a:spcPts val="0"/>
              </a:spcBef>
              <a:buFont typeface="Arial" panose="020B0604020202020204" pitchFamily="34" charset="0"/>
              <a:buNone/>
              <a:defRPr sz="1400" b="0" i="0" kern="1200" cap="all" spc="200" baseline="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800">
              <a:lnSpc>
                <a:spcPct val="90000"/>
              </a:lnSpc>
              <a:spcAft>
                <a:spcPts val="450"/>
              </a:spcAft>
            </a:pPr>
            <a:r>
              <a:rPr lang="en-US" sz="1050" b="0" i="0" kern="1200" cap="all" spc="150" baseline="0" dirty="0">
                <a:solidFill>
                  <a:schemeClr val="tx1"/>
                </a:solidFill>
                <a:latin typeface="+mj-lt"/>
                <a:ea typeface="+mn-ea"/>
                <a:cs typeface="+mn-cs"/>
              </a:rPr>
              <a:t>Rajesh</a:t>
            </a:r>
            <a:br>
              <a:rPr lang="en-US" sz="1050" b="0" i="0" kern="1200" cap="all" spc="150" baseline="0" dirty="0">
                <a:solidFill>
                  <a:schemeClr val="tx1"/>
                </a:solidFill>
                <a:latin typeface="+mj-lt"/>
                <a:ea typeface="+mn-ea"/>
                <a:cs typeface="+mn-cs"/>
              </a:rPr>
            </a:br>
            <a:r>
              <a:rPr lang="en-US" sz="1050" b="0" i="0" kern="1200" cap="all" spc="150" baseline="0" dirty="0">
                <a:solidFill>
                  <a:schemeClr val="tx1"/>
                </a:solidFill>
                <a:latin typeface="+mj-lt"/>
                <a:ea typeface="+mn-ea"/>
                <a:cs typeface="+mn-cs"/>
              </a:rPr>
              <a:t>Santoshi</a:t>
            </a:r>
            <a:endParaRPr lang="en-US" b="0" i="0" kern="1200" cap="all" spc="200" baseline="0" dirty="0"/>
          </a:p>
        </p:txBody>
      </p:sp>
      <p:sp>
        <p:nvSpPr>
          <p:cNvPr id="48" name="Text Placeholder 15">
            <a:extLst>
              <a:ext uri="{FF2B5EF4-FFF2-40B4-BE49-F238E27FC236}">
                <a16:creationId xmlns:a16="http://schemas.microsoft.com/office/drawing/2014/main" id="{2EA15290-241B-5F57-CDC4-A87A22E8E6D6}"/>
              </a:ext>
            </a:extLst>
          </p:cNvPr>
          <p:cNvSpPr txBox="1">
            <a:spLocks/>
          </p:cNvSpPr>
          <p:nvPr/>
        </p:nvSpPr>
        <p:spPr>
          <a:xfrm>
            <a:off x="9857392" y="3387519"/>
            <a:ext cx="1379754" cy="262153"/>
          </a:xfrm>
          <a:prstGeom prst="rect">
            <a:avLst/>
          </a:prstGeom>
        </p:spPr>
        <p:txBody>
          <a:bodyPr vert="horz" lIns="0" tIns="0" rIns="0" bIns="0" rtlCol="0" anchor="t">
            <a:normAutofit/>
          </a:bodyPr>
          <a:lstStyle>
            <a:lvl1pPr marL="0" indent="0" algn="ctr" defTabSz="914400" rtl="0" eaLnBrk="1" latinLnBrk="0" hangingPunct="1">
              <a:lnSpc>
                <a:spcPct val="100000"/>
              </a:lnSpc>
              <a:spcBef>
                <a:spcPts val="0"/>
              </a:spcBef>
              <a:buFont typeface="Arial" panose="020B0604020202020204" pitchFamily="34" charset="0"/>
              <a:buNone/>
              <a:defRPr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800">
              <a:spcAft>
                <a:spcPts val="450"/>
              </a:spcAft>
            </a:pPr>
            <a:r>
              <a:rPr lang="en-US" sz="900" b="0" i="0" kern="1200" baseline="0" dirty="0">
                <a:solidFill>
                  <a:schemeClr val="tx1"/>
                </a:solidFill>
                <a:latin typeface="+mn-lt"/>
                <a:ea typeface="+mn-ea"/>
                <a:cs typeface="+mn-cs"/>
              </a:rPr>
              <a:t>VP Marketing</a:t>
            </a:r>
          </a:p>
          <a:p>
            <a:pPr>
              <a:spcAft>
                <a:spcPts val="600"/>
              </a:spcAft>
            </a:pPr>
            <a:endParaRPr lang="en-US" sz="1200" b="0" i="0" kern="1200" baseline="0" dirty="0"/>
          </a:p>
        </p:txBody>
      </p:sp>
      <p:sp>
        <p:nvSpPr>
          <p:cNvPr id="49" name="Text Placeholder 14">
            <a:extLst>
              <a:ext uri="{FF2B5EF4-FFF2-40B4-BE49-F238E27FC236}">
                <a16:creationId xmlns:a16="http://schemas.microsoft.com/office/drawing/2014/main" id="{B5F6FA95-3F3D-0329-1627-8076FCA3F42D}"/>
              </a:ext>
            </a:extLst>
          </p:cNvPr>
          <p:cNvSpPr txBox="1">
            <a:spLocks/>
          </p:cNvSpPr>
          <p:nvPr/>
        </p:nvSpPr>
        <p:spPr>
          <a:xfrm>
            <a:off x="7899341" y="5089783"/>
            <a:ext cx="1379754" cy="310445"/>
          </a:xfrm>
          <a:prstGeom prst="rect">
            <a:avLst/>
          </a:prstGeom>
        </p:spPr>
        <p:txBody>
          <a:bodyPr vert="horz" lIns="0" tIns="0" rIns="0" bIns="0" rtlCol="0" anchor="b">
            <a:normAutofit/>
          </a:bodyPr>
          <a:lstStyle>
            <a:lvl1pPr marL="0" indent="0" algn="ctr" defTabSz="914400" rtl="0" eaLnBrk="1" latinLnBrk="0" hangingPunct="1">
              <a:lnSpc>
                <a:spcPct val="100000"/>
              </a:lnSpc>
              <a:spcBef>
                <a:spcPts val="0"/>
              </a:spcBef>
              <a:buFont typeface="Arial" panose="020B0604020202020204" pitchFamily="34" charset="0"/>
              <a:buNone/>
              <a:defRPr sz="1400" b="0" i="0" kern="1200" cap="all" spc="200" baseline="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800">
              <a:lnSpc>
                <a:spcPct val="90000"/>
              </a:lnSpc>
              <a:spcAft>
                <a:spcPts val="450"/>
              </a:spcAft>
            </a:pPr>
            <a:r>
              <a:rPr lang="en-US" sz="1050" b="0" i="0" kern="1200" cap="all" spc="150" baseline="0" dirty="0">
                <a:solidFill>
                  <a:schemeClr val="tx1"/>
                </a:solidFill>
                <a:latin typeface="+mj-lt"/>
                <a:ea typeface="+mn-ea"/>
                <a:cs typeface="+mn-cs"/>
              </a:rPr>
              <a:t>Rajesh</a:t>
            </a:r>
            <a:br>
              <a:rPr lang="en-US" sz="1050" b="0" i="0" kern="1200" cap="all" spc="150" baseline="0" dirty="0">
                <a:solidFill>
                  <a:schemeClr val="tx1"/>
                </a:solidFill>
                <a:latin typeface="+mj-lt"/>
                <a:ea typeface="+mn-ea"/>
                <a:cs typeface="+mn-cs"/>
              </a:rPr>
            </a:br>
            <a:r>
              <a:rPr lang="en-US" sz="1050" b="0" i="0" kern="1200" cap="all" spc="150" baseline="0" dirty="0">
                <a:solidFill>
                  <a:schemeClr val="tx1"/>
                </a:solidFill>
                <a:latin typeface="+mj-lt"/>
                <a:ea typeface="+mn-ea"/>
                <a:cs typeface="+mn-cs"/>
              </a:rPr>
              <a:t>Santoshi</a:t>
            </a:r>
            <a:endParaRPr lang="en-US" b="0" i="0" kern="1200" cap="all" spc="200" baseline="0" dirty="0"/>
          </a:p>
        </p:txBody>
      </p:sp>
      <p:sp>
        <p:nvSpPr>
          <p:cNvPr id="50" name="Text Placeholder 15">
            <a:extLst>
              <a:ext uri="{FF2B5EF4-FFF2-40B4-BE49-F238E27FC236}">
                <a16:creationId xmlns:a16="http://schemas.microsoft.com/office/drawing/2014/main" id="{4611A166-2B36-99AF-6F82-D874DFF2CEA4}"/>
              </a:ext>
            </a:extLst>
          </p:cNvPr>
          <p:cNvSpPr txBox="1">
            <a:spLocks/>
          </p:cNvSpPr>
          <p:nvPr/>
        </p:nvSpPr>
        <p:spPr>
          <a:xfrm>
            <a:off x="7899341" y="5407127"/>
            <a:ext cx="1379754" cy="262153"/>
          </a:xfrm>
          <a:prstGeom prst="rect">
            <a:avLst/>
          </a:prstGeom>
        </p:spPr>
        <p:txBody>
          <a:bodyPr vert="horz" lIns="0" tIns="0" rIns="0" bIns="0" rtlCol="0" anchor="t">
            <a:normAutofit/>
          </a:bodyPr>
          <a:lstStyle>
            <a:lvl1pPr marL="0" indent="0" algn="ctr" defTabSz="914400" rtl="0" eaLnBrk="1" latinLnBrk="0" hangingPunct="1">
              <a:lnSpc>
                <a:spcPct val="100000"/>
              </a:lnSpc>
              <a:spcBef>
                <a:spcPts val="0"/>
              </a:spcBef>
              <a:buFont typeface="Arial" panose="020B0604020202020204" pitchFamily="34" charset="0"/>
              <a:buNone/>
              <a:defRPr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800">
              <a:spcAft>
                <a:spcPts val="450"/>
              </a:spcAft>
            </a:pPr>
            <a:r>
              <a:rPr lang="en-US" sz="900" b="0" i="0" kern="1200" baseline="0" dirty="0">
                <a:solidFill>
                  <a:schemeClr val="tx1"/>
                </a:solidFill>
                <a:latin typeface="+mn-lt"/>
                <a:ea typeface="+mn-ea"/>
                <a:cs typeface="+mn-cs"/>
              </a:rPr>
              <a:t>VP Marketing</a:t>
            </a:r>
          </a:p>
          <a:p>
            <a:pPr>
              <a:spcAft>
                <a:spcPts val="600"/>
              </a:spcAft>
            </a:pPr>
            <a:endParaRPr lang="en-US" sz="1200" b="0" i="0" kern="1200" baseline="0" dirty="0"/>
          </a:p>
        </p:txBody>
      </p:sp>
    </p:spTree>
    <p:extLst>
      <p:ext uri="{BB962C8B-B14F-4D97-AF65-F5344CB8AC3E}">
        <p14:creationId xmlns:p14="http://schemas.microsoft.com/office/powerpoint/2010/main" val="41466453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a:xfrm>
            <a:off x="1188720" y="609600"/>
            <a:ext cx="9829800" cy="914400"/>
          </a:xfrm>
        </p:spPr>
        <p:txBody>
          <a:bodyPr anchor="t">
            <a:normAutofit/>
          </a:bodyPr>
          <a:lstStyle/>
          <a:p>
            <a:r>
              <a:rPr lang="en-US"/>
              <a:t>Summary </a:t>
            </a:r>
          </a:p>
        </p:txBody>
      </p:sp>
      <p:sp>
        <p:nvSpPr>
          <p:cNvPr id="4" name="Text Placeholder 3">
            <a:extLst>
              <a:ext uri="{FF2B5EF4-FFF2-40B4-BE49-F238E27FC236}">
                <a16:creationId xmlns:a16="http://schemas.microsoft.com/office/drawing/2014/main" id="{68003147-27BE-7492-36B6-F405F1156F31}"/>
              </a:ext>
            </a:extLst>
          </p:cNvPr>
          <p:cNvSpPr>
            <a:spLocks noGrp="1"/>
          </p:cNvSpPr>
          <p:nvPr>
            <p:ph idx="1"/>
          </p:nvPr>
        </p:nvSpPr>
        <p:spPr>
          <a:xfrm>
            <a:off x="1188720" y="1746504"/>
            <a:ext cx="4819650" cy="4352544"/>
          </a:xfrm>
        </p:spPr>
        <p:txBody>
          <a:bodyPr>
            <a:normAutofit/>
          </a:bodyPr>
          <a:lstStyle/>
          <a:p>
            <a:r>
              <a:rPr lang="en-US" sz="1900" dirty="0"/>
              <a:t>the proposed web-based application presents an innovative and comprehensive solution to modernize the job-seeking and talent acquisition process. By seamlessly connecting regular users and company users, the platform addresses the needs of both job seekers and employers in an efficient and environmentally friendly manner. With a user-friendly interface, users can easily input their details and create professional CVs from a selection of default company templates, streamlining the application process. The ability to download, share, and post CVs to a centralized CV </a:t>
            </a:r>
            <a:r>
              <a:rPr lang="en-US" sz="1900" dirty="0" err="1"/>
              <a:t>respository</a:t>
            </a:r>
            <a:r>
              <a:rPr lang="en-US" sz="1900" dirty="0"/>
              <a:t> opens up new opportunities for talent acquisition for companies, reducing the reliance on traditional paper-based resumes and enabling eco-friendly practices. </a:t>
            </a:r>
            <a:endParaRPr lang="en-US" sz="1900" spc="0" dirty="0"/>
          </a:p>
        </p:txBody>
      </p:sp>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1"/>
          </p:nvPr>
        </p:nvSpPr>
        <p:spPr>
          <a:xfrm>
            <a:off x="420624" y="6019801"/>
            <a:ext cx="457200" cy="184150"/>
          </a:xfrm>
        </p:spPr>
        <p:txBody>
          <a:bodyPr anchor="ctr">
            <a:normAutofit/>
          </a:bodyPr>
          <a:lstStyle/>
          <a:p>
            <a:pPr>
              <a:spcAft>
                <a:spcPts val="600"/>
              </a:spcAft>
            </a:pPr>
            <a:fld id="{75DF2D63-3FF5-D547-96B9-BE9CCD1ABA58}" type="slidenum">
              <a:rPr lang="en-US" smtClean="0"/>
              <a:pPr>
                <a:spcAft>
                  <a:spcPts val="600"/>
                </a:spcAft>
              </a:pPr>
              <a:t>14</a:t>
            </a:fld>
            <a:endParaRPr lang="en-US"/>
          </a:p>
        </p:txBody>
      </p:sp>
      <p:sp>
        <p:nvSpPr>
          <p:cNvPr id="3" name="Footer Placeholder 2">
            <a:extLst>
              <a:ext uri="{FF2B5EF4-FFF2-40B4-BE49-F238E27FC236}">
                <a16:creationId xmlns:a16="http://schemas.microsoft.com/office/drawing/2014/main" id="{AA5BCABC-85E9-BA68-F054-2D77592245F0}"/>
              </a:ext>
            </a:extLst>
          </p:cNvPr>
          <p:cNvSpPr>
            <a:spLocks noGrp="1"/>
          </p:cNvSpPr>
          <p:nvPr>
            <p:ph type="ftr" sz="quarter" idx="12"/>
          </p:nvPr>
        </p:nvSpPr>
        <p:spPr>
          <a:xfrm rot="16200000">
            <a:off x="-242952" y="1451496"/>
            <a:ext cx="1784352" cy="189457"/>
          </a:xfrm>
        </p:spPr>
        <p:txBody>
          <a:bodyPr anchor="ctr">
            <a:normAutofit/>
          </a:bodyPr>
          <a:lstStyle/>
          <a:p>
            <a:pPr>
              <a:spcAft>
                <a:spcPts val="600"/>
              </a:spcAft>
            </a:pPr>
            <a:r>
              <a:rPr lang="en-US"/>
              <a:t>presentation title</a:t>
            </a:r>
          </a:p>
        </p:txBody>
      </p:sp>
      <p:pic>
        <p:nvPicPr>
          <p:cNvPr id="5" name="Picture Placeholder 6" descr="A colorful deer head with antlers&#10;&#10;Description automatically generated">
            <a:extLst>
              <a:ext uri="{FF2B5EF4-FFF2-40B4-BE49-F238E27FC236}">
                <a16:creationId xmlns:a16="http://schemas.microsoft.com/office/drawing/2014/main" id="{F86AA4BE-A483-643D-D40F-74AAD14942F8}"/>
              </a:ext>
            </a:extLst>
          </p:cNvPr>
          <p:cNvPicPr>
            <a:picLocks noChangeAspect="1"/>
          </p:cNvPicPr>
          <p:nvPr/>
        </p:nvPicPr>
        <p:blipFill>
          <a:blip r:embed="rId2"/>
          <a:stretch/>
        </p:blipFill>
        <p:spPr>
          <a:xfrm>
            <a:off x="6399282" y="1746504"/>
            <a:ext cx="4418826" cy="4352544"/>
          </a:xfrm>
          <a:prstGeom prst="rect">
            <a:avLst/>
          </a:prstGeom>
          <a:noFill/>
        </p:spPr>
      </p:pic>
    </p:spTree>
    <p:extLst>
      <p:ext uri="{BB962C8B-B14F-4D97-AF65-F5344CB8AC3E}">
        <p14:creationId xmlns:p14="http://schemas.microsoft.com/office/powerpoint/2010/main" val="4094204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BEBA8EAE-BF5A-486C-A8C5-ECC9F3942E4B}">
                <a14:imgProps xmlns:a14="http://schemas.microsoft.com/office/drawing/2010/main">
                  <a14:imgLayer r:embed="rId3">
                    <a14:imgEffect>
                      <a14:sharpenSoften amount="-100000"/>
                    </a14:imgEffect>
                    <a14:imgEffect>
                      <a14:brightnessContrast bright="7000" contrast="34000"/>
                    </a14:imgEffect>
                  </a14:imgLayer>
                </a14:imgProps>
              </a:ext>
              <a:ext uri="{28A0092B-C50C-407E-A947-70E740481C1C}">
                <a14:useLocalDpi xmlns:a14="http://schemas.microsoft.com/office/drawing/2010/main" val="0"/>
              </a:ext>
            </a:extLst>
          </a:blip>
          <a:srcRect/>
          <a:stretch/>
        </p:blipFill>
        <p:spPr>
          <a:xfrm>
            <a:off x="0" y="-23149"/>
            <a:ext cx="12191999" cy="6858000"/>
          </a:xfrm>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a:solidFill>
            <a:schemeClr val="accent4"/>
          </a:solidFill>
        </p:spPr>
        <p:txBody>
          <a:bodyPr/>
          <a:lstStyle/>
          <a:p>
            <a:r>
              <a:rPr lang="en-US" dirty="0"/>
              <a:t>Thank you </a:t>
            </a:r>
          </a:p>
        </p:txBody>
      </p:sp>
      <p:pic>
        <p:nvPicPr>
          <p:cNvPr id="22" name="Picture Placeholder 25">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a:blip r:embed="rId4"/>
          <a:srcRect/>
          <a:stretch/>
        </p:blipFill>
        <p:spPr/>
      </p:pic>
      <p:sp>
        <p:nvSpPr>
          <p:cNvPr id="27" name="Text Placeholder 26">
            <a:extLst>
              <a:ext uri="{FF2B5EF4-FFF2-40B4-BE49-F238E27FC236}">
                <a16:creationId xmlns:a16="http://schemas.microsoft.com/office/drawing/2014/main" id="{BB8B6963-69FE-8A03-5E86-2BF855024B00}"/>
              </a:ext>
            </a:extLst>
          </p:cNvPr>
          <p:cNvSpPr>
            <a:spLocks noGrp="1"/>
          </p:cNvSpPr>
          <p:nvPr>
            <p:ph type="body" sz="quarter" idx="14"/>
          </p:nvPr>
        </p:nvSpPr>
        <p:spPr/>
        <p:txBody>
          <a:bodyPr/>
          <a:lstStyle/>
          <a:p>
            <a:pPr marL="0" indent="0" algn="ctr">
              <a:lnSpc>
                <a:spcPts val="2660"/>
              </a:lnSpc>
              <a:spcBef>
                <a:spcPts val="0"/>
              </a:spcBef>
              <a:buNone/>
            </a:pPr>
            <a:r>
              <a:rPr lang="en-US" sz="2000" cap="all" spc="0" dirty="0"/>
              <a:t>TALENTFORGE</a:t>
            </a:r>
          </a:p>
        </p:txBody>
      </p:sp>
    </p:spTree>
    <p:extLst>
      <p:ext uri="{BB962C8B-B14F-4D97-AF65-F5344CB8AC3E}">
        <p14:creationId xmlns:p14="http://schemas.microsoft.com/office/powerpoint/2010/main" val="33341276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5449824" y="1124712"/>
            <a:ext cx="5760720" cy="548640"/>
          </a:xfrm>
        </p:spPr>
        <p:txBody>
          <a:bodyPr anchor="t">
            <a:normAutofit/>
          </a:bodyPr>
          <a:lstStyle/>
          <a:p>
            <a:r>
              <a:rPr lang="en-US" sz="3700" dirty="0"/>
              <a:t>Agenda</a:t>
            </a:r>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5449824" y="2889504"/>
            <a:ext cx="5760720" cy="3319272"/>
          </a:xfrm>
        </p:spPr>
        <p:txBody>
          <a:bodyPr>
            <a:normAutofit/>
          </a:bodyPr>
          <a:lstStyle/>
          <a:p>
            <a:r>
              <a:rPr lang="en-US" dirty="0"/>
              <a:t>Introduction</a:t>
            </a:r>
          </a:p>
          <a:p>
            <a:r>
              <a:rPr lang="en-US" dirty="0"/>
              <a:t>Potential Profit Over 10 month</a:t>
            </a:r>
          </a:p>
          <a:p>
            <a:r>
              <a:rPr lang="en-US" dirty="0"/>
              <a:t>Potential Cost Over 10 months</a:t>
            </a:r>
          </a:p>
          <a:p>
            <a:r>
              <a:rPr lang="en-US" dirty="0"/>
              <a:t>Benefits and advantages</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a:xfrm>
            <a:off x="420624" y="6019801"/>
            <a:ext cx="457200" cy="184150"/>
          </a:xfrm>
        </p:spPr>
        <p:txBody>
          <a:bodyPr anchor="ctr">
            <a:normAutofit/>
          </a:bodyPr>
          <a:lstStyle/>
          <a:p>
            <a:pPr>
              <a:spcAft>
                <a:spcPts val="600"/>
              </a:spcAft>
            </a:pPr>
            <a:fld id="{75DF2D63-3FF5-D547-96B9-BE9CCD1ABA58}" type="slidenum">
              <a:rPr lang="en-US" smtClean="0"/>
              <a:pPr>
                <a:spcAft>
                  <a:spcPts val="600"/>
                </a:spcAft>
              </a:pPr>
              <a:t>2</a:t>
            </a:fld>
            <a:endParaRPr lang="en-US"/>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a:xfrm rot="16200000">
            <a:off x="-242952" y="1451496"/>
            <a:ext cx="1784352" cy="189457"/>
          </a:xfrm>
        </p:spPr>
        <p:txBody>
          <a:bodyPr anchor="ctr">
            <a:normAutofit/>
          </a:bodyPr>
          <a:lstStyle/>
          <a:p>
            <a:pPr>
              <a:spcAft>
                <a:spcPts val="600"/>
              </a:spcAft>
            </a:pPr>
            <a:r>
              <a:rPr lang="en-US" dirty="0" err="1"/>
              <a:t>TALENTFORGe</a:t>
            </a:r>
            <a:endParaRPr lang="en-US" dirty="0"/>
          </a:p>
        </p:txBody>
      </p:sp>
      <p:pic>
        <p:nvPicPr>
          <p:cNvPr id="8" name="Picture Placeholder 7">
            <a:extLst>
              <a:ext uri="{FF2B5EF4-FFF2-40B4-BE49-F238E27FC236}">
                <a16:creationId xmlns:a16="http://schemas.microsoft.com/office/drawing/2014/main" id="{9DA934D8-2609-4227-78DF-CF8F07A2F9C7}"/>
              </a:ext>
            </a:extLst>
          </p:cNvPr>
          <p:cNvPicPr>
            <a:picLocks noGrp="1" noChangeAspect="1"/>
          </p:cNvPicPr>
          <p:nvPr>
            <p:ph type="pic" sz="quarter" idx="13"/>
          </p:nvPr>
        </p:nvPicPr>
        <p:blipFill>
          <a:blip r:embed="rId2"/>
          <a:srcRect l="696" r="696"/>
          <a:stretch/>
        </p:blipFill>
        <p:spPr>
          <a:xfrm>
            <a:off x="1298448" y="1828800"/>
            <a:ext cx="3200400" cy="3200400"/>
          </a:xfrm>
          <a:noFill/>
        </p:spPr>
      </p:pic>
    </p:spTree>
    <p:extLst>
      <p:ext uri="{BB962C8B-B14F-4D97-AF65-F5344CB8AC3E}">
        <p14:creationId xmlns:p14="http://schemas.microsoft.com/office/powerpoint/2010/main" val="29108664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1298448" y="457200"/>
            <a:ext cx="3932237" cy="1600200"/>
          </a:xfrm>
        </p:spPr>
        <p:txBody>
          <a:bodyPr anchor="b">
            <a:normAutofit/>
          </a:bodyPr>
          <a:lstStyle/>
          <a:p>
            <a:r>
              <a:rPr lang="en-US" dirty="0"/>
              <a:t>Introduction</a:t>
            </a:r>
          </a:p>
        </p:txBody>
      </p:sp>
      <p:pic>
        <p:nvPicPr>
          <p:cNvPr id="7" name="Picture Placeholder 6">
            <a:extLst>
              <a:ext uri="{FF2B5EF4-FFF2-40B4-BE49-F238E27FC236}">
                <a16:creationId xmlns:a16="http://schemas.microsoft.com/office/drawing/2014/main" id="{7FFC92DA-E590-4A49-8738-10A5D4DBBE6E}"/>
              </a:ext>
            </a:extLst>
          </p:cNvPr>
          <p:cNvPicPr>
            <a:picLocks noGrp="1" noChangeAspect="1"/>
          </p:cNvPicPr>
          <p:nvPr>
            <p:ph idx="1"/>
          </p:nvPr>
        </p:nvPicPr>
        <p:blipFill>
          <a:blip r:embed="rId2"/>
          <a:stretch/>
        </p:blipFill>
        <p:spPr>
          <a:xfrm>
            <a:off x="5819114" y="987425"/>
            <a:ext cx="4947843" cy="4873625"/>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a:noFill/>
        </p:spPr>
      </p:pic>
      <p:sp>
        <p:nvSpPr>
          <p:cNvPr id="3" name="Content Placeholder 2">
            <a:extLst>
              <a:ext uri="{FF2B5EF4-FFF2-40B4-BE49-F238E27FC236}">
                <a16:creationId xmlns:a16="http://schemas.microsoft.com/office/drawing/2014/main" id="{77C9C890-ADC6-0AA7-BBC0-05E856AA7C3C}"/>
              </a:ext>
            </a:extLst>
          </p:cNvPr>
          <p:cNvSpPr>
            <a:spLocks noGrp="1"/>
          </p:cNvSpPr>
          <p:nvPr>
            <p:ph type="body" sz="half" idx="2"/>
          </p:nvPr>
        </p:nvSpPr>
        <p:spPr>
          <a:xfrm>
            <a:off x="1298448" y="2057400"/>
            <a:ext cx="3932237" cy="3811588"/>
          </a:xfrm>
        </p:spPr>
        <p:txBody>
          <a:bodyPr>
            <a:normAutofit/>
          </a:bodyPr>
          <a:lstStyle/>
          <a:p>
            <a:pPr marL="0" indent="0">
              <a:buNone/>
            </a:pPr>
            <a:r>
              <a:rPr lang="en-US" dirty="0" err="1"/>
              <a:t>TalentForge</a:t>
            </a:r>
            <a:r>
              <a:rPr lang="en-US" dirty="0"/>
              <a:t> project sets out to revolutionize the talent acquisition and job-seeking processes by creating an efficient and environmentally friendly web-based platform. This ambitious goal necessitates a comprehensive analysis to lay the foundation for the project's success</a:t>
            </a:r>
          </a:p>
          <a:p>
            <a:pPr marL="0" indent="0">
              <a:buNone/>
            </a:pPr>
            <a:endParaRPr lang="en-US" dirty="0"/>
          </a:p>
          <a:p>
            <a:pPr marL="0" indent="0">
              <a:buNone/>
            </a:pPr>
            <a:r>
              <a:rPr lang="en-US" dirty="0" err="1"/>
              <a:t>TalentForge</a:t>
            </a:r>
            <a:r>
              <a:rPr lang="en-US" dirty="0"/>
              <a:t> project is a multifaceted endeavor that encompasses information gathering, system assessment, data analysis, and the definition of requirements. It is a critical step in shaping the project's direction and ensuring that the resulting platform meets the needs of both job seekers and employers while promoting environmental sustainability and adhering to legal and regulatory considerations.</a:t>
            </a:r>
          </a:p>
          <a:p>
            <a:pPr marL="0" indent="0">
              <a:buNone/>
            </a:pPr>
            <a:endParaRPr lang="en-US" dirty="0"/>
          </a:p>
          <a:p>
            <a:pPr marL="0" indent="0">
              <a:buNone/>
            </a:pPr>
            <a:endParaRPr lang="en-US" spc="0" dirty="0"/>
          </a:p>
          <a:p>
            <a:pPr marL="0" indent="0">
              <a:buNone/>
            </a:pPr>
            <a:endParaRPr lang="en-US" spc="0" dirty="0"/>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a:xfrm>
            <a:off x="420624" y="6019801"/>
            <a:ext cx="457200" cy="184150"/>
          </a:xfrm>
        </p:spPr>
        <p:txBody>
          <a:bodyPr anchor="ctr">
            <a:normAutofit/>
          </a:bodyPr>
          <a:lstStyle/>
          <a:p>
            <a:pPr>
              <a:spcAft>
                <a:spcPts val="600"/>
              </a:spcAft>
            </a:pPr>
            <a:fld id="{75DF2D63-3FF5-D547-96B9-BE9CCD1ABA58}" type="slidenum">
              <a:rPr lang="en-US" smtClean="0"/>
              <a:pPr>
                <a:spcAft>
                  <a:spcPts val="600"/>
                </a:spcAft>
              </a:pPr>
              <a:t>3</a:t>
            </a:fld>
            <a:endParaRPr lang="en-US" dirty="0"/>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a:xfrm rot="16200000">
            <a:off x="-242952" y="1451496"/>
            <a:ext cx="1784352" cy="189457"/>
          </a:xfrm>
        </p:spPr>
        <p:txBody>
          <a:bodyPr anchor="ctr">
            <a:normAutofit/>
          </a:bodyPr>
          <a:lstStyle/>
          <a:p>
            <a:pPr>
              <a:spcAft>
                <a:spcPts val="600"/>
              </a:spcAft>
            </a:pPr>
            <a:r>
              <a:rPr lang="en-US" dirty="0"/>
              <a:t>TALENTFORGE</a:t>
            </a:r>
          </a:p>
        </p:txBody>
      </p:sp>
    </p:spTree>
    <p:extLst>
      <p:ext uri="{BB962C8B-B14F-4D97-AF65-F5344CB8AC3E}">
        <p14:creationId xmlns:p14="http://schemas.microsoft.com/office/powerpoint/2010/main" val="28101336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Placeholder 38" descr="White DNA structure">
            <a:extLst>
              <a:ext uri="{FF2B5EF4-FFF2-40B4-BE49-F238E27FC236}">
                <a16:creationId xmlns:a16="http://schemas.microsoft.com/office/drawing/2014/main" id="{F90B3248-E185-8C9D-93CE-A79DE50A6F3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217F23FC-AC97-DC78-C63F-66C5BF23A07A}"/>
              </a:ext>
              <a:ext uri="{C183D7F6-B498-43B3-948B-1728B52AA6E4}">
                <adec:decorative xmlns:adec="http://schemas.microsoft.com/office/drawing/2017/decorative" val="1"/>
              </a:ext>
            </a:extLst>
          </p:cNvPr>
          <p:cNvSpPr/>
          <p:nvPr/>
        </p:nvSpPr>
        <p:spPr>
          <a:xfrm>
            <a:off x="2120552" y="12357"/>
            <a:ext cx="10071448" cy="6858000"/>
          </a:xfrm>
          <a:prstGeom prst="rect">
            <a:avLst/>
          </a:prstGeom>
          <a:gradFill>
            <a:gsLst>
              <a:gs pos="0">
                <a:schemeClr val="bg1">
                  <a:alpha val="0"/>
                </a:schemeClr>
              </a:gs>
              <a:gs pos="42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B3E315A2-4CED-23BB-CA3C-C8962E2419FD}"/>
              </a:ext>
            </a:extLst>
          </p:cNvPr>
          <p:cNvSpPr>
            <a:spLocks noGrp="1"/>
          </p:cNvSpPr>
          <p:nvPr>
            <p:ph type="title"/>
          </p:nvPr>
        </p:nvSpPr>
        <p:spPr>
          <a:xfrm>
            <a:off x="1892808" y="448056"/>
            <a:ext cx="6656832" cy="530352"/>
          </a:xfrm>
        </p:spPr>
        <p:txBody>
          <a:bodyPr/>
          <a:lstStyle/>
          <a:p>
            <a:r>
              <a:rPr lang="en-ZA" dirty="0"/>
              <a:t>Problem Definition </a:t>
            </a:r>
            <a:endParaRPr lang="en-US" dirty="0"/>
          </a:p>
        </p:txBody>
      </p:sp>
      <p:sp>
        <p:nvSpPr>
          <p:cNvPr id="9" name="Footer Placeholder 8">
            <a:extLst>
              <a:ext uri="{FF2B5EF4-FFF2-40B4-BE49-F238E27FC236}">
                <a16:creationId xmlns:a16="http://schemas.microsoft.com/office/drawing/2014/main" id="{90FCB302-A0EE-7CF7-A4B2-ED343BFF9BC0}"/>
              </a:ext>
            </a:extLst>
          </p:cNvPr>
          <p:cNvSpPr>
            <a:spLocks noGrp="1"/>
          </p:cNvSpPr>
          <p:nvPr>
            <p:ph type="ftr" sz="quarter" idx="12"/>
          </p:nvPr>
        </p:nvSpPr>
        <p:spPr/>
        <p:txBody>
          <a:bodyPr/>
          <a:lstStyle/>
          <a:p>
            <a:r>
              <a:rPr lang="en-US" dirty="0"/>
              <a:t>TALENTFORGE title</a:t>
            </a:r>
          </a:p>
        </p:txBody>
      </p:sp>
      <p:sp>
        <p:nvSpPr>
          <p:cNvPr id="8" name="Slide Number Placeholder 7">
            <a:extLst>
              <a:ext uri="{FF2B5EF4-FFF2-40B4-BE49-F238E27FC236}">
                <a16:creationId xmlns:a16="http://schemas.microsoft.com/office/drawing/2014/main" id="{2205EC8C-AC41-F14C-3C63-5BF0F54D1D23}"/>
              </a:ext>
            </a:extLst>
          </p:cNvPr>
          <p:cNvSpPr>
            <a:spLocks noGrp="1"/>
          </p:cNvSpPr>
          <p:nvPr>
            <p:ph type="sldNum" sz="quarter" idx="11"/>
          </p:nvPr>
        </p:nvSpPr>
        <p:spPr/>
        <p:txBody>
          <a:bodyPr/>
          <a:lstStyle/>
          <a:p>
            <a:fld id="{75DF2D63-3FF5-D547-96B9-BE9CCD1ABA58}" type="slidenum">
              <a:rPr lang="en-US" smtClean="0"/>
              <a:pPr/>
              <a:t>4</a:t>
            </a:fld>
            <a:endParaRPr lang="en-US" dirty="0"/>
          </a:p>
        </p:txBody>
      </p:sp>
      <p:sp>
        <p:nvSpPr>
          <p:cNvPr id="4" name="Text Placeholder 3">
            <a:extLst>
              <a:ext uri="{FF2B5EF4-FFF2-40B4-BE49-F238E27FC236}">
                <a16:creationId xmlns:a16="http://schemas.microsoft.com/office/drawing/2014/main" id="{DB4489FD-4F12-40A7-1EA9-79A941933E98}"/>
              </a:ext>
            </a:extLst>
          </p:cNvPr>
          <p:cNvSpPr>
            <a:spLocks noGrp="1"/>
          </p:cNvSpPr>
          <p:nvPr>
            <p:ph type="body" idx="1"/>
          </p:nvPr>
        </p:nvSpPr>
        <p:spPr/>
        <p:txBody>
          <a:bodyPr/>
          <a:lstStyle/>
          <a:p>
            <a:r>
              <a:rPr lang="en-US" sz="1800" dirty="0"/>
              <a:t>This project aims to solve several problems for both regular users (job seekers) and company users (employers/recruiters). The following is a breakdown of the problems faced by both job seekers and recruiters that the project shall address:</a:t>
            </a:r>
          </a:p>
        </p:txBody>
      </p:sp>
      <p:sp>
        <p:nvSpPr>
          <p:cNvPr id="5" name="Content Placeholder 4">
            <a:extLst>
              <a:ext uri="{FF2B5EF4-FFF2-40B4-BE49-F238E27FC236}">
                <a16:creationId xmlns:a16="http://schemas.microsoft.com/office/drawing/2014/main" id="{9BCDA136-13F8-70CB-CDA2-02260A2D2D59}"/>
              </a:ext>
            </a:extLst>
          </p:cNvPr>
          <p:cNvSpPr>
            <a:spLocks noGrp="1"/>
          </p:cNvSpPr>
          <p:nvPr>
            <p:ph sz="half" idx="2"/>
          </p:nvPr>
        </p:nvSpPr>
        <p:spPr/>
        <p:txBody>
          <a:bodyPr/>
          <a:lstStyle/>
          <a:p>
            <a:endParaRPr lang="en-US" dirty="0"/>
          </a:p>
          <a:p>
            <a:endParaRPr lang="en-US" dirty="0"/>
          </a:p>
        </p:txBody>
      </p:sp>
      <p:sp>
        <p:nvSpPr>
          <p:cNvPr id="6" name="Text Placeholder 5">
            <a:extLst>
              <a:ext uri="{FF2B5EF4-FFF2-40B4-BE49-F238E27FC236}">
                <a16:creationId xmlns:a16="http://schemas.microsoft.com/office/drawing/2014/main" id="{16743F76-FD81-DAAA-A5BA-6E77D3B83F8A}"/>
              </a:ext>
            </a:extLst>
          </p:cNvPr>
          <p:cNvSpPr>
            <a:spLocks noGrp="1"/>
          </p:cNvSpPr>
          <p:nvPr>
            <p:ph type="body" sz="quarter" idx="3"/>
          </p:nvPr>
        </p:nvSpPr>
        <p:spPr/>
        <p:txBody>
          <a:bodyPr/>
          <a:lstStyle/>
          <a:p>
            <a:r>
              <a:rPr lang="en-US" dirty="0"/>
              <a:t>.</a:t>
            </a:r>
          </a:p>
        </p:txBody>
      </p:sp>
      <p:sp>
        <p:nvSpPr>
          <p:cNvPr id="7" name="Content Placeholder 6">
            <a:extLst>
              <a:ext uri="{FF2B5EF4-FFF2-40B4-BE49-F238E27FC236}">
                <a16:creationId xmlns:a16="http://schemas.microsoft.com/office/drawing/2014/main" id="{2455F573-DF2A-FE60-2B86-5E131463642E}"/>
              </a:ext>
            </a:extLst>
          </p:cNvPr>
          <p:cNvSpPr>
            <a:spLocks noGrp="1"/>
          </p:cNvSpPr>
          <p:nvPr>
            <p:ph sz="quarter" idx="4"/>
          </p:nvPr>
        </p:nvSpPr>
        <p:spPr>
          <a:xfrm>
            <a:off x="6881287" y="2372868"/>
            <a:ext cx="3886200" cy="4313682"/>
          </a:xfrm>
        </p:spPr>
        <p:txBody>
          <a:bodyPr/>
          <a:lstStyle/>
          <a:p>
            <a:endParaRPr lang="en-US" dirty="0"/>
          </a:p>
          <a:p>
            <a:pPr marL="342900" indent="-342900">
              <a:buAutoNum type="arabicPeriod"/>
            </a:pPr>
            <a:r>
              <a:rPr lang="en-US" sz="1600" dirty="0"/>
              <a:t>Job seekers often struggle with creating professional CVs/resumes from scratch, which can be </a:t>
            </a:r>
            <a:r>
              <a:rPr lang="en-US" sz="1600" dirty="0" err="1"/>
              <a:t>timeconsuming</a:t>
            </a:r>
            <a:r>
              <a:rPr lang="en-US" sz="1600" dirty="0"/>
              <a:t> and overwhelming. </a:t>
            </a:r>
          </a:p>
          <a:p>
            <a:pPr marL="342900" indent="-342900">
              <a:buAutoNum type="arabicPeriod"/>
            </a:pPr>
            <a:r>
              <a:rPr lang="en-US" sz="1600" dirty="0"/>
              <a:t> Many job seekers lack access to well-designed CV templates, resulting in unprofessional-looking CVs. </a:t>
            </a:r>
          </a:p>
          <a:p>
            <a:pPr marL="342900" indent="-342900">
              <a:buAutoNum type="arabicPeriod"/>
            </a:pPr>
            <a:r>
              <a:rPr lang="en-US" sz="1600" dirty="0"/>
              <a:t>Job seekers might misplace or lose their CVs, making it difficult to update or apply for jobs. </a:t>
            </a:r>
          </a:p>
          <a:p>
            <a:pPr marL="342900" indent="-342900">
              <a:buAutoNum type="arabicPeriod"/>
            </a:pPr>
            <a:r>
              <a:rPr lang="en-US" sz="1600" dirty="0"/>
              <a:t>Employers often struggle to find suitable candidates for job openings, leading to time and resource inefficiencies. </a:t>
            </a:r>
          </a:p>
          <a:p>
            <a:pPr marL="342900" indent="-342900">
              <a:buAutoNum type="arabicPeriod"/>
            </a:pPr>
            <a:r>
              <a:rPr lang="en-US" sz="1600" dirty="0"/>
              <a:t>Traditional paper-based CVs are wasteful and environmentally harmful. Job seekers also incur costs in printing and traveling. </a:t>
            </a:r>
          </a:p>
        </p:txBody>
      </p:sp>
      <p:cxnSp>
        <p:nvCxnSpPr>
          <p:cNvPr id="27" name="Straight Connector 26">
            <a:extLst>
              <a:ext uri="{FF2B5EF4-FFF2-40B4-BE49-F238E27FC236}">
                <a16:creationId xmlns:a16="http://schemas.microsoft.com/office/drawing/2014/main" id="{E4A534A3-16E3-79AB-9E75-F40D0FDB4C98}"/>
              </a:ext>
              <a:ext uri="{C183D7F6-B498-43B3-948B-1728B52AA6E4}">
                <adec:decorative xmlns:adec="http://schemas.microsoft.com/office/drawing/2017/decorative" val="1"/>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Picture Placeholder 6">
            <a:extLst>
              <a:ext uri="{FF2B5EF4-FFF2-40B4-BE49-F238E27FC236}">
                <a16:creationId xmlns:a16="http://schemas.microsoft.com/office/drawing/2014/main" id="{35A98CFB-FDC4-D181-873E-F817F3C08DB0}"/>
              </a:ext>
            </a:extLst>
          </p:cNvPr>
          <p:cNvPicPr>
            <a:picLocks noChangeAspect="1"/>
          </p:cNvPicPr>
          <p:nvPr/>
        </p:nvPicPr>
        <p:blipFill>
          <a:blip r:embed="rId3"/>
          <a:stretch/>
        </p:blipFill>
        <p:spPr>
          <a:xfrm>
            <a:off x="10633229" y="262745"/>
            <a:ext cx="1161374" cy="1143953"/>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a:noFill/>
        </p:spPr>
      </p:pic>
    </p:spTree>
    <p:extLst>
      <p:ext uri="{BB962C8B-B14F-4D97-AF65-F5344CB8AC3E}">
        <p14:creationId xmlns:p14="http://schemas.microsoft.com/office/powerpoint/2010/main" val="24999588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1295400" y="1124712"/>
            <a:ext cx="3886200" cy="548640"/>
          </a:xfrm>
        </p:spPr>
        <p:txBody>
          <a:bodyPr anchor="t">
            <a:normAutofit/>
          </a:bodyPr>
          <a:lstStyle/>
          <a:p>
            <a:r>
              <a:rPr lang="en-ZA" sz="3700"/>
              <a:t>Aim</a:t>
            </a:r>
            <a:endParaRPr lang="en-US" sz="370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1295400" y="2816352"/>
            <a:ext cx="3602736" cy="3364992"/>
          </a:xfrm>
        </p:spPr>
        <p:txBody>
          <a:bodyPr>
            <a:normAutofit/>
          </a:bodyPr>
          <a:lstStyle/>
          <a:p>
            <a:pPr marL="0" indent="0">
              <a:lnSpc>
                <a:spcPct val="140000"/>
              </a:lnSpc>
              <a:buNone/>
            </a:pPr>
            <a:r>
              <a:rPr lang="en-US" sz="1400" dirty="0"/>
              <a:t>The aim of the project is to create a comprehensive web-based platform that facilitates efficient and ecofriendly talent acquisition and job-seeking processes. This platform will serve as a bridge between regular users (job seekers) and company users (employers/recruiters), offering various features to enhance and/or streamline the job application and hiring processes.</a:t>
            </a:r>
            <a:endParaRPr lang="en-US" sz="1400" spc="0" dirty="0"/>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a:xfrm>
            <a:off x="420624" y="6019801"/>
            <a:ext cx="457200" cy="184150"/>
          </a:xfrm>
        </p:spPr>
        <p:txBody>
          <a:bodyPr anchor="ctr">
            <a:normAutofit/>
          </a:bodyPr>
          <a:lstStyle/>
          <a:p>
            <a:pPr>
              <a:spcAft>
                <a:spcPts val="600"/>
              </a:spcAft>
            </a:pPr>
            <a:fld id="{75DF2D63-3FF5-D547-96B9-BE9CCD1ABA58}" type="slidenum">
              <a:rPr lang="en-US" smtClean="0"/>
              <a:pPr>
                <a:spcAft>
                  <a:spcPts val="600"/>
                </a:spcAft>
              </a:pPr>
              <a:t>5</a:t>
            </a:fld>
            <a:endParaRPr lang="en-US" dirty="0"/>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a:xfrm rot="16200000">
            <a:off x="-242952" y="1451496"/>
            <a:ext cx="1784352" cy="189457"/>
          </a:xfrm>
        </p:spPr>
        <p:txBody>
          <a:bodyPr anchor="ctr">
            <a:normAutofit/>
          </a:bodyPr>
          <a:lstStyle/>
          <a:p>
            <a:pPr>
              <a:spcAft>
                <a:spcPts val="600"/>
              </a:spcAft>
            </a:pPr>
            <a:r>
              <a:rPr lang="en-US" dirty="0"/>
              <a:t>TALENTFORGE</a:t>
            </a:r>
          </a:p>
        </p:txBody>
      </p:sp>
      <p:pic>
        <p:nvPicPr>
          <p:cNvPr id="7" name="Picture Placeholder 6">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2"/>
          <a:stretch/>
        </p:blipFill>
        <p:spPr>
          <a:xfrm>
            <a:off x="5991780" y="1188720"/>
            <a:ext cx="4548792" cy="448056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a:noFill/>
        </p:spPr>
      </p:pic>
    </p:spTree>
    <p:extLst>
      <p:ext uri="{BB962C8B-B14F-4D97-AF65-F5344CB8AC3E}">
        <p14:creationId xmlns:p14="http://schemas.microsoft.com/office/powerpoint/2010/main" val="1497627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1C98956-5222-3E2D-C1EB-CD27F2DBCFF7}"/>
              </a:ext>
            </a:extLst>
          </p:cNvPr>
          <p:cNvSpPr>
            <a:spLocks noGrp="1"/>
          </p:cNvSpPr>
          <p:nvPr>
            <p:ph type="title"/>
          </p:nvPr>
        </p:nvSpPr>
        <p:spPr/>
        <p:txBody>
          <a:bodyPr/>
          <a:lstStyle/>
          <a:p>
            <a:r>
              <a:rPr lang="en-ZA" dirty="0"/>
              <a:t>Objectives</a:t>
            </a:r>
          </a:p>
        </p:txBody>
      </p:sp>
      <p:sp>
        <p:nvSpPr>
          <p:cNvPr id="4" name="Slide Number Placeholder 3">
            <a:extLst>
              <a:ext uri="{FF2B5EF4-FFF2-40B4-BE49-F238E27FC236}">
                <a16:creationId xmlns:a16="http://schemas.microsoft.com/office/drawing/2014/main" id="{E3A9CF27-7ED1-AF7B-CFAD-4D444504275A}"/>
              </a:ext>
            </a:extLst>
          </p:cNvPr>
          <p:cNvSpPr>
            <a:spLocks noGrp="1"/>
          </p:cNvSpPr>
          <p:nvPr>
            <p:ph type="sldNum" sz="quarter" idx="10"/>
          </p:nvPr>
        </p:nvSpPr>
        <p:spPr/>
        <p:txBody>
          <a:bodyPr anchor="ctr">
            <a:normAutofit/>
          </a:bodyPr>
          <a:lstStyle/>
          <a:p>
            <a:pPr>
              <a:spcAft>
                <a:spcPts val="600"/>
              </a:spcAft>
            </a:pPr>
            <a:fld id="{75DF2D63-3FF5-D547-96B9-BE9CCD1ABA58}" type="slidenum">
              <a:rPr lang="en-US" smtClean="0"/>
              <a:pPr>
                <a:spcAft>
                  <a:spcPts val="600"/>
                </a:spcAft>
              </a:pPr>
              <a:t>6</a:t>
            </a:fld>
            <a:endParaRPr lang="en-US"/>
          </a:p>
        </p:txBody>
      </p:sp>
      <p:sp>
        <p:nvSpPr>
          <p:cNvPr id="5" name="Footer Placeholder 4">
            <a:extLst>
              <a:ext uri="{FF2B5EF4-FFF2-40B4-BE49-F238E27FC236}">
                <a16:creationId xmlns:a16="http://schemas.microsoft.com/office/drawing/2014/main" id="{B0BC9B01-ED16-4D64-C410-715F7FF3C5C5}"/>
              </a:ext>
            </a:extLst>
          </p:cNvPr>
          <p:cNvSpPr>
            <a:spLocks noGrp="1"/>
          </p:cNvSpPr>
          <p:nvPr>
            <p:ph type="ftr" sz="quarter" idx="11"/>
          </p:nvPr>
        </p:nvSpPr>
        <p:spPr/>
        <p:txBody>
          <a:bodyPr anchor="ctr">
            <a:normAutofit/>
          </a:bodyPr>
          <a:lstStyle/>
          <a:p>
            <a:pPr>
              <a:spcAft>
                <a:spcPts val="600"/>
              </a:spcAft>
            </a:pPr>
            <a:r>
              <a:rPr lang="en-US" dirty="0"/>
              <a:t>TALENTFORGE</a:t>
            </a:r>
          </a:p>
        </p:txBody>
      </p:sp>
      <p:sp>
        <p:nvSpPr>
          <p:cNvPr id="11" name="Text Placeholder 10">
            <a:extLst>
              <a:ext uri="{FF2B5EF4-FFF2-40B4-BE49-F238E27FC236}">
                <a16:creationId xmlns:a16="http://schemas.microsoft.com/office/drawing/2014/main" id="{504FC421-0C6A-71D4-2360-EAC944020E71}"/>
              </a:ext>
            </a:extLst>
          </p:cNvPr>
          <p:cNvSpPr>
            <a:spLocks noGrp="1"/>
          </p:cNvSpPr>
          <p:nvPr>
            <p:ph type="body" sz="quarter" idx="16"/>
          </p:nvPr>
        </p:nvSpPr>
        <p:spPr/>
        <p:txBody>
          <a:bodyPr/>
          <a:lstStyle/>
          <a:p>
            <a:r>
              <a:rPr lang="en-ZA" dirty="0"/>
              <a:t>User-Friendly Resume Creation</a:t>
            </a:r>
          </a:p>
        </p:txBody>
      </p:sp>
      <p:sp>
        <p:nvSpPr>
          <p:cNvPr id="12" name="Text Placeholder 11">
            <a:extLst>
              <a:ext uri="{FF2B5EF4-FFF2-40B4-BE49-F238E27FC236}">
                <a16:creationId xmlns:a16="http://schemas.microsoft.com/office/drawing/2014/main" id="{5166BC13-D526-9598-3193-4AAD22CDA7EE}"/>
              </a:ext>
            </a:extLst>
          </p:cNvPr>
          <p:cNvSpPr>
            <a:spLocks noGrp="1"/>
          </p:cNvSpPr>
          <p:nvPr>
            <p:ph type="body" sz="quarter" idx="17"/>
          </p:nvPr>
        </p:nvSpPr>
        <p:spPr/>
        <p:txBody>
          <a:bodyPr/>
          <a:lstStyle/>
          <a:p>
            <a:r>
              <a:rPr lang="en-US" dirty="0"/>
              <a:t>Enable regular users to easily create professional CVs/resumes by providing templates and a user-friendly interface for entering their details</a:t>
            </a:r>
            <a:endParaRPr lang="en-ZA" dirty="0"/>
          </a:p>
        </p:txBody>
      </p:sp>
      <p:sp>
        <p:nvSpPr>
          <p:cNvPr id="13" name="Text Placeholder 12">
            <a:extLst>
              <a:ext uri="{FF2B5EF4-FFF2-40B4-BE49-F238E27FC236}">
                <a16:creationId xmlns:a16="http://schemas.microsoft.com/office/drawing/2014/main" id="{E8C65CF4-87BF-B640-4FEE-1631C5D4642C}"/>
              </a:ext>
            </a:extLst>
          </p:cNvPr>
          <p:cNvSpPr>
            <a:spLocks noGrp="1"/>
          </p:cNvSpPr>
          <p:nvPr>
            <p:ph type="body" sz="quarter" idx="18"/>
          </p:nvPr>
        </p:nvSpPr>
        <p:spPr/>
        <p:txBody>
          <a:bodyPr/>
          <a:lstStyle/>
          <a:p>
            <a:r>
              <a:rPr lang="en-ZA" dirty="0"/>
              <a:t>Downloadable CVs</a:t>
            </a:r>
          </a:p>
        </p:txBody>
      </p:sp>
      <p:sp>
        <p:nvSpPr>
          <p:cNvPr id="15" name="Text Placeholder 14">
            <a:extLst>
              <a:ext uri="{FF2B5EF4-FFF2-40B4-BE49-F238E27FC236}">
                <a16:creationId xmlns:a16="http://schemas.microsoft.com/office/drawing/2014/main" id="{297090E8-C70A-F765-7F9F-78AED37B4130}"/>
              </a:ext>
            </a:extLst>
          </p:cNvPr>
          <p:cNvSpPr>
            <a:spLocks noGrp="1"/>
          </p:cNvSpPr>
          <p:nvPr>
            <p:ph type="body" sz="quarter" idx="19"/>
          </p:nvPr>
        </p:nvSpPr>
        <p:spPr/>
        <p:txBody>
          <a:bodyPr/>
          <a:lstStyle/>
          <a:p>
            <a:r>
              <a:rPr lang="en-US" dirty="0"/>
              <a:t>Allow regular users to download their CVs in various formats for job applications.</a:t>
            </a:r>
            <a:endParaRPr lang="en-ZA" dirty="0"/>
          </a:p>
        </p:txBody>
      </p:sp>
      <p:sp>
        <p:nvSpPr>
          <p:cNvPr id="17" name="Text Placeholder 16">
            <a:extLst>
              <a:ext uri="{FF2B5EF4-FFF2-40B4-BE49-F238E27FC236}">
                <a16:creationId xmlns:a16="http://schemas.microsoft.com/office/drawing/2014/main" id="{1E3E5B67-D33B-9C9A-343D-1688E41A2AD7}"/>
              </a:ext>
            </a:extLst>
          </p:cNvPr>
          <p:cNvSpPr>
            <a:spLocks noGrp="1"/>
          </p:cNvSpPr>
          <p:nvPr>
            <p:ph type="body" sz="quarter" idx="20"/>
          </p:nvPr>
        </p:nvSpPr>
        <p:spPr/>
        <p:txBody>
          <a:bodyPr/>
          <a:lstStyle/>
          <a:p>
            <a:r>
              <a:rPr lang="en-ZA" dirty="0"/>
              <a:t>CV Sharing</a:t>
            </a:r>
          </a:p>
        </p:txBody>
      </p:sp>
      <p:sp>
        <p:nvSpPr>
          <p:cNvPr id="19" name="Text Placeholder 18">
            <a:extLst>
              <a:ext uri="{FF2B5EF4-FFF2-40B4-BE49-F238E27FC236}">
                <a16:creationId xmlns:a16="http://schemas.microsoft.com/office/drawing/2014/main" id="{B7A840A9-A964-8AA2-D199-C3537C753135}"/>
              </a:ext>
            </a:extLst>
          </p:cNvPr>
          <p:cNvSpPr>
            <a:spLocks noGrp="1"/>
          </p:cNvSpPr>
          <p:nvPr>
            <p:ph type="body" sz="quarter" idx="21"/>
          </p:nvPr>
        </p:nvSpPr>
        <p:spPr/>
        <p:txBody>
          <a:bodyPr/>
          <a:lstStyle/>
          <a:p>
            <a:r>
              <a:rPr lang="en-US" dirty="0"/>
              <a:t>:Enable regular users to post their CVs to a CV repository (Talent Box) for visibility by company users.</a:t>
            </a:r>
            <a:endParaRPr lang="en-ZA" dirty="0"/>
          </a:p>
        </p:txBody>
      </p:sp>
      <p:sp>
        <p:nvSpPr>
          <p:cNvPr id="21" name="Text Placeholder 20">
            <a:extLst>
              <a:ext uri="{FF2B5EF4-FFF2-40B4-BE49-F238E27FC236}">
                <a16:creationId xmlns:a16="http://schemas.microsoft.com/office/drawing/2014/main" id="{63189D1B-6FA2-50A6-88C1-84ECDAFA902F}"/>
              </a:ext>
            </a:extLst>
          </p:cNvPr>
          <p:cNvSpPr>
            <a:spLocks noGrp="1"/>
          </p:cNvSpPr>
          <p:nvPr>
            <p:ph type="body" sz="quarter" idx="22"/>
          </p:nvPr>
        </p:nvSpPr>
        <p:spPr/>
        <p:txBody>
          <a:bodyPr/>
          <a:lstStyle/>
          <a:p>
            <a:r>
              <a:rPr lang="en-ZA" dirty="0"/>
              <a:t>Company User Features</a:t>
            </a:r>
          </a:p>
        </p:txBody>
      </p:sp>
      <p:sp>
        <p:nvSpPr>
          <p:cNvPr id="23" name="Text Placeholder 22">
            <a:extLst>
              <a:ext uri="{FF2B5EF4-FFF2-40B4-BE49-F238E27FC236}">
                <a16:creationId xmlns:a16="http://schemas.microsoft.com/office/drawing/2014/main" id="{F3823FC3-AB14-7DDA-974A-F57E3BB34A00}"/>
              </a:ext>
            </a:extLst>
          </p:cNvPr>
          <p:cNvSpPr>
            <a:spLocks noGrp="1"/>
          </p:cNvSpPr>
          <p:nvPr>
            <p:ph type="body" sz="quarter" idx="23"/>
          </p:nvPr>
        </p:nvSpPr>
        <p:spPr/>
        <p:txBody>
          <a:bodyPr/>
          <a:lstStyle/>
          <a:p>
            <a:r>
              <a:rPr lang="en-US" dirty="0"/>
              <a:t>:Provide company users with tools to create and manage CV templates, view CVs in the </a:t>
            </a:r>
            <a:r>
              <a:rPr lang="en-US" dirty="0" err="1"/>
              <a:t>respository</a:t>
            </a:r>
            <a:r>
              <a:rPr lang="en-US" dirty="0"/>
              <a:t>, and post job advertisements.</a:t>
            </a:r>
            <a:endParaRPr lang="en-ZA" dirty="0"/>
          </a:p>
        </p:txBody>
      </p:sp>
      <p:sp>
        <p:nvSpPr>
          <p:cNvPr id="25" name="Text Placeholder 24">
            <a:extLst>
              <a:ext uri="{FF2B5EF4-FFF2-40B4-BE49-F238E27FC236}">
                <a16:creationId xmlns:a16="http://schemas.microsoft.com/office/drawing/2014/main" id="{BF48D89A-117B-7720-CA04-5337C6A04BBB}"/>
              </a:ext>
            </a:extLst>
          </p:cNvPr>
          <p:cNvSpPr>
            <a:spLocks noGrp="1"/>
          </p:cNvSpPr>
          <p:nvPr>
            <p:ph type="body" sz="quarter" idx="28"/>
          </p:nvPr>
        </p:nvSpPr>
        <p:spPr/>
        <p:txBody>
          <a:bodyPr/>
          <a:lstStyle/>
          <a:p>
            <a:r>
              <a:rPr lang="en-ZA" dirty="0"/>
              <a:t>Environmental Impact</a:t>
            </a:r>
          </a:p>
        </p:txBody>
      </p:sp>
      <p:sp>
        <p:nvSpPr>
          <p:cNvPr id="26" name="Text Placeholder 25">
            <a:extLst>
              <a:ext uri="{FF2B5EF4-FFF2-40B4-BE49-F238E27FC236}">
                <a16:creationId xmlns:a16="http://schemas.microsoft.com/office/drawing/2014/main" id="{8B8E1364-DA76-8032-1688-7FAB2D0A1FD6}"/>
              </a:ext>
            </a:extLst>
          </p:cNvPr>
          <p:cNvSpPr>
            <a:spLocks noGrp="1"/>
          </p:cNvSpPr>
          <p:nvPr>
            <p:ph type="body" sz="quarter" idx="29"/>
          </p:nvPr>
        </p:nvSpPr>
        <p:spPr/>
        <p:txBody>
          <a:bodyPr/>
          <a:lstStyle/>
          <a:p>
            <a:r>
              <a:rPr lang="en-US" dirty="0"/>
              <a:t>Promote environmental sustainability by reducing paper waste and minimizing the need for physical job searches.</a:t>
            </a:r>
            <a:endParaRPr lang="en-ZA" dirty="0"/>
          </a:p>
        </p:txBody>
      </p:sp>
      <p:pic>
        <p:nvPicPr>
          <p:cNvPr id="32" name="Picture Placeholder 6">
            <a:extLst>
              <a:ext uri="{FF2B5EF4-FFF2-40B4-BE49-F238E27FC236}">
                <a16:creationId xmlns:a16="http://schemas.microsoft.com/office/drawing/2014/main" id="{1771FE5C-DDEF-B320-09EC-29D7424D49F9}"/>
              </a:ext>
            </a:extLst>
          </p:cNvPr>
          <p:cNvPicPr>
            <a:picLocks noChangeAspect="1"/>
          </p:cNvPicPr>
          <p:nvPr/>
        </p:nvPicPr>
        <p:blipFill>
          <a:blip r:embed="rId2"/>
          <a:stretch/>
        </p:blipFill>
        <p:spPr>
          <a:xfrm>
            <a:off x="10633229" y="262745"/>
            <a:ext cx="1161374" cy="1143953"/>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a:noFill/>
        </p:spPr>
      </p:pic>
    </p:spTree>
    <p:extLst>
      <p:ext uri="{BB962C8B-B14F-4D97-AF65-F5344CB8AC3E}">
        <p14:creationId xmlns:p14="http://schemas.microsoft.com/office/powerpoint/2010/main" val="23151425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p:txBody>
          <a:bodyPr/>
          <a:lstStyle/>
          <a:p>
            <a:r>
              <a:rPr lang="en-ZA" dirty="0"/>
              <a:t>Economic Assessment </a:t>
            </a:r>
            <a:endParaRPr lang="en-US" dirty="0"/>
          </a:p>
        </p:txBody>
      </p:sp>
      <p:sp>
        <p:nvSpPr>
          <p:cNvPr id="4" name="Text Placeholder 3">
            <a:extLst>
              <a:ext uri="{FF2B5EF4-FFF2-40B4-BE49-F238E27FC236}">
                <a16:creationId xmlns:a16="http://schemas.microsoft.com/office/drawing/2014/main" id="{78D3FE44-803A-0FCA-D29B-EB40225C360F}"/>
              </a:ext>
            </a:extLst>
          </p:cNvPr>
          <p:cNvSpPr>
            <a:spLocks noGrp="1"/>
          </p:cNvSpPr>
          <p:nvPr>
            <p:ph type="body" idx="1"/>
          </p:nvPr>
        </p:nvSpPr>
        <p:spPr>
          <a:xfrm>
            <a:off x="8035145" y="4734161"/>
            <a:ext cx="2629807" cy="1550892"/>
          </a:xfrm>
        </p:spPr>
        <p:txBody>
          <a:bodyPr/>
          <a:lstStyle/>
          <a:p>
            <a:pPr marL="342900" indent="-342900">
              <a:buFont typeface="Arial" panose="020B0604020202020204" pitchFamily="34" charset="0"/>
              <a:buChar char="•"/>
            </a:pPr>
            <a:r>
              <a:rPr lang="en-US" dirty="0"/>
              <a:t>10 Month Revenue Growth</a:t>
            </a:r>
          </a:p>
          <a:p>
            <a:pPr marL="342900" indent="-342900">
              <a:buFont typeface="Arial" panose="020B0604020202020204" pitchFamily="34" charset="0"/>
              <a:buChar char="•"/>
            </a:pPr>
            <a:r>
              <a:rPr lang="en-US" dirty="0"/>
              <a:t>Total Project costs</a:t>
            </a:r>
          </a:p>
          <a:p>
            <a:endParaRPr lang="en-US" dirty="0"/>
          </a:p>
        </p:txBody>
      </p:sp>
      <p:pic>
        <p:nvPicPr>
          <p:cNvPr id="2" name="Picture Placeholder 6">
            <a:extLst>
              <a:ext uri="{FF2B5EF4-FFF2-40B4-BE49-F238E27FC236}">
                <a16:creationId xmlns:a16="http://schemas.microsoft.com/office/drawing/2014/main" id="{AC8EC38B-108A-FCF7-1955-F75B40C3C808}"/>
              </a:ext>
            </a:extLst>
          </p:cNvPr>
          <p:cNvPicPr>
            <a:picLocks noChangeAspect="1"/>
          </p:cNvPicPr>
          <p:nvPr/>
        </p:nvPicPr>
        <p:blipFill>
          <a:blip r:embed="rId3"/>
          <a:stretch/>
        </p:blipFill>
        <p:spPr>
          <a:xfrm>
            <a:off x="10748976" y="239596"/>
            <a:ext cx="1161374" cy="1143953"/>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a:noFill/>
        </p:spPr>
      </p:pic>
    </p:spTree>
    <p:extLst>
      <p:ext uri="{BB962C8B-B14F-4D97-AF65-F5344CB8AC3E}">
        <p14:creationId xmlns:p14="http://schemas.microsoft.com/office/powerpoint/2010/main" val="29244170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p:txBody>
          <a:bodyPr/>
          <a:lstStyle/>
          <a:p>
            <a:r>
              <a:rPr lang="en-ZA" dirty="0"/>
              <a:t>Economic Assessment </a:t>
            </a:r>
            <a:endParaRPr lang="en-US" dirty="0"/>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TALENTFORGE</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8</a:t>
            </a:fld>
            <a:endParaRPr lang="en-US" dirty="0"/>
          </a:p>
        </p:txBody>
      </p:sp>
      <p:graphicFrame>
        <p:nvGraphicFramePr>
          <p:cNvPr id="10" name="Content Placeholder 9">
            <a:extLst>
              <a:ext uri="{FF2B5EF4-FFF2-40B4-BE49-F238E27FC236}">
                <a16:creationId xmlns:a16="http://schemas.microsoft.com/office/drawing/2014/main" id="{5A3571CD-F624-67F9-A8E3-72AAB4959D72}"/>
              </a:ext>
            </a:extLst>
          </p:cNvPr>
          <p:cNvGraphicFramePr>
            <a:graphicFrameLocks noGrp="1"/>
          </p:cNvGraphicFramePr>
          <p:nvPr>
            <p:ph idx="1"/>
            <p:extLst>
              <p:ext uri="{D42A27DB-BD31-4B8C-83A1-F6EECF244321}">
                <p14:modId xmlns:p14="http://schemas.microsoft.com/office/powerpoint/2010/main" val="1255186391"/>
              </p:ext>
            </p:extLst>
          </p:nvPr>
        </p:nvGraphicFramePr>
        <p:xfrm>
          <a:off x="1295400" y="1638300"/>
          <a:ext cx="9820275" cy="4570413"/>
        </p:xfrm>
        <a:graphic>
          <a:graphicData uri="http://schemas.openxmlformats.org/drawingml/2006/chart">
            <c:chart xmlns:c="http://schemas.openxmlformats.org/drawingml/2006/chart" xmlns:r="http://schemas.openxmlformats.org/officeDocument/2006/relationships" r:id="rId2"/>
          </a:graphicData>
        </a:graphic>
      </p:graphicFrame>
      <p:pic>
        <p:nvPicPr>
          <p:cNvPr id="11" name="Picture Placeholder 6">
            <a:extLst>
              <a:ext uri="{FF2B5EF4-FFF2-40B4-BE49-F238E27FC236}">
                <a16:creationId xmlns:a16="http://schemas.microsoft.com/office/drawing/2014/main" id="{D7F1B3A1-C789-F340-00F3-DB33A22D1F62}"/>
              </a:ext>
            </a:extLst>
          </p:cNvPr>
          <p:cNvPicPr>
            <a:picLocks noChangeAspect="1"/>
          </p:cNvPicPr>
          <p:nvPr/>
        </p:nvPicPr>
        <p:blipFill>
          <a:blip r:embed="rId3"/>
          <a:stretch/>
        </p:blipFill>
        <p:spPr>
          <a:xfrm>
            <a:off x="10633229" y="262745"/>
            <a:ext cx="1161374" cy="1143953"/>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a:noFill/>
        </p:spPr>
      </p:pic>
    </p:spTree>
    <p:extLst>
      <p:ext uri="{BB962C8B-B14F-4D97-AF65-F5344CB8AC3E}">
        <p14:creationId xmlns:p14="http://schemas.microsoft.com/office/powerpoint/2010/main" val="12638750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295399" y="609600"/>
            <a:ext cx="10058400" cy="914400"/>
          </a:xfrm>
        </p:spPr>
        <p:txBody>
          <a:bodyPr anchor="t">
            <a:normAutofit/>
          </a:bodyPr>
          <a:lstStyle/>
          <a:p>
            <a:r>
              <a:rPr lang="en-ZA" dirty="0"/>
              <a:t>Economic Assessment</a:t>
            </a:r>
            <a:endParaRPr lang="en-US" dirty="0"/>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a:xfrm>
            <a:off x="420624" y="6019801"/>
            <a:ext cx="457200" cy="184150"/>
          </a:xfrm>
        </p:spPr>
        <p:txBody>
          <a:bodyPr anchor="ctr">
            <a:normAutofit/>
          </a:bodyPr>
          <a:lstStyle/>
          <a:p>
            <a:pPr>
              <a:spcAft>
                <a:spcPts val="600"/>
              </a:spcAft>
            </a:pPr>
            <a:fld id="{75DF2D63-3FF5-D547-96B9-BE9CCD1ABA58}" type="slidenum">
              <a:rPr lang="en-US" smtClean="0"/>
              <a:pPr>
                <a:spcAft>
                  <a:spcPts val="600"/>
                </a:spcAft>
              </a:pPr>
              <a:t>9</a:t>
            </a:fld>
            <a:endParaRPr lang="en-US"/>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242952" y="1451496"/>
            <a:ext cx="1784352" cy="189457"/>
          </a:xfrm>
        </p:spPr>
        <p:txBody>
          <a:bodyPr anchor="ctr">
            <a:normAutofit/>
          </a:bodyPr>
          <a:lstStyle/>
          <a:p>
            <a:pPr>
              <a:spcAft>
                <a:spcPts val="600"/>
              </a:spcAft>
            </a:pPr>
            <a:r>
              <a:rPr lang="en-US" dirty="0"/>
              <a:t>TALENTFORGE</a:t>
            </a:r>
          </a:p>
        </p:txBody>
      </p:sp>
      <p:graphicFrame>
        <p:nvGraphicFramePr>
          <p:cNvPr id="10" name="Content Placeholder 9">
            <a:extLst>
              <a:ext uri="{FF2B5EF4-FFF2-40B4-BE49-F238E27FC236}">
                <a16:creationId xmlns:a16="http://schemas.microsoft.com/office/drawing/2014/main" id="{5A3571CD-F624-67F9-A8E3-72AAB4959D72}"/>
              </a:ext>
            </a:extLst>
          </p:cNvPr>
          <p:cNvGraphicFramePr>
            <a:graphicFrameLocks noGrp="1"/>
          </p:cNvGraphicFramePr>
          <p:nvPr>
            <p:ph idx="1"/>
            <p:extLst>
              <p:ext uri="{D42A27DB-BD31-4B8C-83A1-F6EECF244321}">
                <p14:modId xmlns:p14="http://schemas.microsoft.com/office/powerpoint/2010/main" val="3196527542"/>
              </p:ext>
            </p:extLst>
          </p:nvPr>
        </p:nvGraphicFramePr>
        <p:xfrm>
          <a:off x="1295400" y="1435262"/>
          <a:ext cx="9820656" cy="4773228"/>
        </p:xfrm>
        <a:graphic>
          <a:graphicData uri="http://schemas.openxmlformats.org/drawingml/2006/chart">
            <c:chart xmlns:c="http://schemas.openxmlformats.org/drawingml/2006/chart" xmlns:r="http://schemas.openxmlformats.org/officeDocument/2006/relationships" r:id="rId2"/>
          </a:graphicData>
        </a:graphic>
      </p:graphicFrame>
      <p:pic>
        <p:nvPicPr>
          <p:cNvPr id="3" name="Picture Placeholder 6">
            <a:extLst>
              <a:ext uri="{FF2B5EF4-FFF2-40B4-BE49-F238E27FC236}">
                <a16:creationId xmlns:a16="http://schemas.microsoft.com/office/drawing/2014/main" id="{DBADBECC-8DA8-97BF-98FE-850978E1B990}"/>
              </a:ext>
            </a:extLst>
          </p:cNvPr>
          <p:cNvPicPr>
            <a:picLocks noChangeAspect="1"/>
          </p:cNvPicPr>
          <p:nvPr/>
        </p:nvPicPr>
        <p:blipFill>
          <a:blip r:embed="rId3"/>
          <a:stretch/>
        </p:blipFill>
        <p:spPr>
          <a:xfrm>
            <a:off x="10633229" y="262745"/>
            <a:ext cx="1161374" cy="1143953"/>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a:noFill/>
        </p:spPr>
      </p:pic>
    </p:spTree>
    <p:extLst>
      <p:ext uri="{BB962C8B-B14F-4D97-AF65-F5344CB8AC3E}">
        <p14:creationId xmlns:p14="http://schemas.microsoft.com/office/powerpoint/2010/main" val="18291385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E8B3377-22F1-4153-96F0-CC2E4BE41C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{6A4F9BC0-321F-469C-A304-C51124F4A3C0}tf67061901_win32</Template>
  <TotalTime>1215</TotalTime>
  <Words>938</Words>
  <Application>Microsoft Office PowerPoint</Application>
  <PresentationFormat>Widescreen</PresentationFormat>
  <Paragraphs>103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Algerian</vt:lpstr>
      <vt:lpstr>Arial</vt:lpstr>
      <vt:lpstr>Calibri</vt:lpstr>
      <vt:lpstr>Daytona Condensed Light</vt:lpstr>
      <vt:lpstr>Posterama</vt:lpstr>
      <vt:lpstr>Wingdings</vt:lpstr>
      <vt:lpstr>Office Theme</vt:lpstr>
      <vt:lpstr>TALENTFORGE</vt:lpstr>
      <vt:lpstr>Agenda</vt:lpstr>
      <vt:lpstr>Introduction</vt:lpstr>
      <vt:lpstr>Problem Definition </vt:lpstr>
      <vt:lpstr>Aim</vt:lpstr>
      <vt:lpstr>Objectives</vt:lpstr>
      <vt:lpstr>Economic Assessment </vt:lpstr>
      <vt:lpstr>Economic Assessment </vt:lpstr>
      <vt:lpstr>Economic Assessment</vt:lpstr>
      <vt:lpstr>Potential Earnings over a 10 month period:</vt:lpstr>
      <vt:lpstr>Economic Assessment</vt:lpstr>
      <vt:lpstr>Hypothesis </vt:lpstr>
      <vt:lpstr>Meet our team</vt:lpstr>
      <vt:lpstr>Summary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TALENTFORGE</dc:title>
  <dc:creator>SHERISAN DHOLRAJ</dc:creator>
  <cp:lastModifiedBy>SHERISAN DHOLRAJ</cp:lastModifiedBy>
  <cp:revision>1</cp:revision>
  <dcterms:created xsi:type="dcterms:W3CDTF">2023-12-05T21:25:18Z</dcterms:created>
  <dcterms:modified xsi:type="dcterms:W3CDTF">2023-12-06T17:40:56Z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