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6"/>
  </p:notesMasterIdLst>
  <p:sldIdLst>
    <p:sldId id="306" r:id="rId5"/>
    <p:sldId id="307" r:id="rId6"/>
    <p:sldId id="308" r:id="rId7"/>
    <p:sldId id="313" r:id="rId8"/>
    <p:sldId id="314" r:id="rId9"/>
    <p:sldId id="309" r:id="rId10"/>
    <p:sldId id="310" r:id="rId11"/>
    <p:sldId id="311" r:id="rId12"/>
    <p:sldId id="312" r:id="rId13"/>
    <p:sldId id="315"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66" d="100"/>
          <a:sy n="66" d="100"/>
        </p:scale>
        <p:origin x="668" y="3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ja, Sheri" userId="1c0adb79-a58b-4569-bfe7-bc1215dc81e0" providerId="ADAL" clId="{A9963666-9706-4B55-ADCB-D3770AC3EAE9}"/>
    <pc:docChg chg="custSel modSld">
      <pc:chgData name="Shrija, Sheri" userId="1c0adb79-a58b-4569-bfe7-bc1215dc81e0" providerId="ADAL" clId="{A9963666-9706-4B55-ADCB-D3770AC3EAE9}" dt="2023-05-04T06:34:54.665" v="32" actId="20577"/>
      <pc:docMkLst>
        <pc:docMk/>
      </pc:docMkLst>
      <pc:sldChg chg="modSp mod">
        <pc:chgData name="Shrija, Sheri" userId="1c0adb79-a58b-4569-bfe7-bc1215dc81e0" providerId="ADAL" clId="{A9963666-9706-4B55-ADCB-D3770AC3EAE9}" dt="2023-05-04T06:34:54.665" v="32" actId="20577"/>
        <pc:sldMkLst>
          <pc:docMk/>
          <pc:sldMk cId="3413776218" sldId="313"/>
        </pc:sldMkLst>
        <pc:spChg chg="mod">
          <ac:chgData name="Shrija, Sheri" userId="1c0adb79-a58b-4569-bfe7-bc1215dc81e0" providerId="ADAL" clId="{A9963666-9706-4B55-ADCB-D3770AC3EAE9}" dt="2023-05-04T06:34:54.665" v="32" actId="20577"/>
          <ac:spMkLst>
            <pc:docMk/>
            <pc:sldMk cId="3413776218" sldId="313"/>
            <ac:spMk id="3" creationId="{A36B5491-77FC-E723-F87E-A744A5DCFC76}"/>
          </ac:spMkLst>
        </pc:spChg>
        <pc:spChg chg="mod">
          <ac:chgData name="Shrija, Sheri" userId="1c0adb79-a58b-4569-bfe7-bc1215dc81e0" providerId="ADAL" clId="{A9963666-9706-4B55-ADCB-D3770AC3EAE9}" dt="2023-05-03T07:20:38.874" v="27" actId="20577"/>
          <ac:spMkLst>
            <pc:docMk/>
            <pc:sldMk cId="3413776218" sldId="313"/>
            <ac:spMk id="4" creationId="{29BF87A2-A83D-BA79-BE50-54A600B5DF5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3789C0-0D4D-4F0A-A0A4-E1F31314566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DB35BEE-509C-47AC-836F-34A32679225D}">
      <dgm:prSet/>
      <dgm:spPr/>
      <dgm:t>
        <a:bodyPr/>
        <a:lstStyle/>
        <a:p>
          <a:r>
            <a:rPr lang="en-IN"/>
            <a:t>1.QUEUES</a:t>
          </a:r>
          <a:endParaRPr lang="en-US"/>
        </a:p>
      </dgm:t>
    </dgm:pt>
    <dgm:pt modelId="{E9809FF9-6096-4D01-95E2-7AFC395FE15A}" type="parTrans" cxnId="{5BF20111-4FEF-4905-BB56-0E1A0D01D0CA}">
      <dgm:prSet/>
      <dgm:spPr/>
      <dgm:t>
        <a:bodyPr/>
        <a:lstStyle/>
        <a:p>
          <a:endParaRPr lang="en-US"/>
        </a:p>
      </dgm:t>
    </dgm:pt>
    <dgm:pt modelId="{C4EDB906-DCF0-4D98-BDB5-A8A744AF1752}" type="sibTrans" cxnId="{5BF20111-4FEF-4905-BB56-0E1A0D01D0CA}">
      <dgm:prSet/>
      <dgm:spPr/>
      <dgm:t>
        <a:bodyPr/>
        <a:lstStyle/>
        <a:p>
          <a:endParaRPr lang="en-US"/>
        </a:p>
      </dgm:t>
    </dgm:pt>
    <dgm:pt modelId="{36E30162-29E9-4F96-84B2-3CFA8CD545C0}">
      <dgm:prSet/>
      <dgm:spPr/>
      <dgm:t>
        <a:bodyPr/>
        <a:lstStyle/>
        <a:p>
          <a:r>
            <a:rPr lang="en-IN"/>
            <a:t>2.TOPICS</a:t>
          </a:r>
          <a:endParaRPr lang="en-US"/>
        </a:p>
      </dgm:t>
    </dgm:pt>
    <dgm:pt modelId="{B4F01309-8BD3-4D9C-8967-A4CBAE09D929}" type="parTrans" cxnId="{5F1149C8-AB74-45B7-ABF9-1D82811DDF1C}">
      <dgm:prSet/>
      <dgm:spPr/>
      <dgm:t>
        <a:bodyPr/>
        <a:lstStyle/>
        <a:p>
          <a:endParaRPr lang="en-US"/>
        </a:p>
      </dgm:t>
    </dgm:pt>
    <dgm:pt modelId="{46601AC8-7865-4031-8A4E-1749D0A16E04}" type="sibTrans" cxnId="{5F1149C8-AB74-45B7-ABF9-1D82811DDF1C}">
      <dgm:prSet/>
      <dgm:spPr/>
      <dgm:t>
        <a:bodyPr/>
        <a:lstStyle/>
        <a:p>
          <a:endParaRPr lang="en-US"/>
        </a:p>
      </dgm:t>
    </dgm:pt>
    <dgm:pt modelId="{95139F87-FC82-4DB8-BAEF-3C01F0C89A1F}">
      <dgm:prSet/>
      <dgm:spPr/>
      <dgm:t>
        <a:bodyPr/>
        <a:lstStyle/>
        <a:p>
          <a:r>
            <a:rPr lang="en-US" dirty="0"/>
            <a:t>3.RELAYS</a:t>
          </a:r>
        </a:p>
      </dgm:t>
    </dgm:pt>
    <dgm:pt modelId="{A902C084-97EA-40B1-B2AE-232F6A728270}" type="parTrans" cxnId="{1CCA1641-32ED-420D-BC9E-83497D3A9D6A}">
      <dgm:prSet/>
      <dgm:spPr/>
      <dgm:t>
        <a:bodyPr/>
        <a:lstStyle/>
        <a:p>
          <a:endParaRPr lang="en-US"/>
        </a:p>
      </dgm:t>
    </dgm:pt>
    <dgm:pt modelId="{EA24BEDA-034D-4BD0-A8A1-523939E55826}" type="sibTrans" cxnId="{1CCA1641-32ED-420D-BC9E-83497D3A9D6A}">
      <dgm:prSet/>
      <dgm:spPr/>
      <dgm:t>
        <a:bodyPr/>
        <a:lstStyle/>
        <a:p>
          <a:endParaRPr lang="en-US"/>
        </a:p>
      </dgm:t>
    </dgm:pt>
    <dgm:pt modelId="{2CB8146B-35A0-46A3-85B8-AC58B52B552B}" type="pres">
      <dgm:prSet presAssocID="{5D3789C0-0D4D-4F0A-A0A4-E1F31314566E}" presName="linear" presStyleCnt="0">
        <dgm:presLayoutVars>
          <dgm:animLvl val="lvl"/>
          <dgm:resizeHandles val="exact"/>
        </dgm:presLayoutVars>
      </dgm:prSet>
      <dgm:spPr/>
    </dgm:pt>
    <dgm:pt modelId="{CE330724-E811-477B-8204-3E9C429E3A9C}" type="pres">
      <dgm:prSet presAssocID="{FDB35BEE-509C-47AC-836F-34A32679225D}" presName="parentText" presStyleLbl="node1" presStyleIdx="0" presStyleCnt="3">
        <dgm:presLayoutVars>
          <dgm:chMax val="0"/>
          <dgm:bulletEnabled val="1"/>
        </dgm:presLayoutVars>
      </dgm:prSet>
      <dgm:spPr/>
    </dgm:pt>
    <dgm:pt modelId="{D37968DA-A6A8-4C24-806E-90D7EC28F4C7}" type="pres">
      <dgm:prSet presAssocID="{C4EDB906-DCF0-4D98-BDB5-A8A744AF1752}" presName="spacer" presStyleCnt="0"/>
      <dgm:spPr/>
    </dgm:pt>
    <dgm:pt modelId="{DE1FE39F-1AA6-4252-AF03-ECC4B0B97697}" type="pres">
      <dgm:prSet presAssocID="{36E30162-29E9-4F96-84B2-3CFA8CD545C0}" presName="parentText" presStyleLbl="node1" presStyleIdx="1" presStyleCnt="3">
        <dgm:presLayoutVars>
          <dgm:chMax val="0"/>
          <dgm:bulletEnabled val="1"/>
        </dgm:presLayoutVars>
      </dgm:prSet>
      <dgm:spPr/>
    </dgm:pt>
    <dgm:pt modelId="{E6CB1421-2890-4654-A4DA-E90B23CC6132}" type="pres">
      <dgm:prSet presAssocID="{46601AC8-7865-4031-8A4E-1749D0A16E04}" presName="spacer" presStyleCnt="0"/>
      <dgm:spPr/>
    </dgm:pt>
    <dgm:pt modelId="{A6C9E229-DA0E-418A-B798-A5E483B13491}" type="pres">
      <dgm:prSet presAssocID="{95139F87-FC82-4DB8-BAEF-3C01F0C89A1F}" presName="parentText" presStyleLbl="node1" presStyleIdx="2" presStyleCnt="3">
        <dgm:presLayoutVars>
          <dgm:chMax val="0"/>
          <dgm:bulletEnabled val="1"/>
        </dgm:presLayoutVars>
      </dgm:prSet>
      <dgm:spPr/>
    </dgm:pt>
  </dgm:ptLst>
  <dgm:cxnLst>
    <dgm:cxn modelId="{5BF20111-4FEF-4905-BB56-0E1A0D01D0CA}" srcId="{5D3789C0-0D4D-4F0A-A0A4-E1F31314566E}" destId="{FDB35BEE-509C-47AC-836F-34A32679225D}" srcOrd="0" destOrd="0" parTransId="{E9809FF9-6096-4D01-95E2-7AFC395FE15A}" sibTransId="{C4EDB906-DCF0-4D98-BDB5-A8A744AF1752}"/>
    <dgm:cxn modelId="{DE29EB12-8EEA-4CAE-9A73-CC8692AED3BD}" type="presOf" srcId="{95139F87-FC82-4DB8-BAEF-3C01F0C89A1F}" destId="{A6C9E229-DA0E-418A-B798-A5E483B13491}" srcOrd="0" destOrd="0" presId="urn:microsoft.com/office/officeart/2005/8/layout/vList2"/>
    <dgm:cxn modelId="{5B1CA95C-FE45-4C7A-8EFF-E3EC2E5EEC91}" type="presOf" srcId="{FDB35BEE-509C-47AC-836F-34A32679225D}" destId="{CE330724-E811-477B-8204-3E9C429E3A9C}" srcOrd="0" destOrd="0" presId="urn:microsoft.com/office/officeart/2005/8/layout/vList2"/>
    <dgm:cxn modelId="{1CCA1641-32ED-420D-BC9E-83497D3A9D6A}" srcId="{5D3789C0-0D4D-4F0A-A0A4-E1F31314566E}" destId="{95139F87-FC82-4DB8-BAEF-3C01F0C89A1F}" srcOrd="2" destOrd="0" parTransId="{A902C084-97EA-40B1-B2AE-232F6A728270}" sibTransId="{EA24BEDA-034D-4BD0-A8A1-523939E55826}"/>
    <dgm:cxn modelId="{5F1149C8-AB74-45B7-ABF9-1D82811DDF1C}" srcId="{5D3789C0-0D4D-4F0A-A0A4-E1F31314566E}" destId="{36E30162-29E9-4F96-84B2-3CFA8CD545C0}" srcOrd="1" destOrd="0" parTransId="{B4F01309-8BD3-4D9C-8967-A4CBAE09D929}" sibTransId="{46601AC8-7865-4031-8A4E-1749D0A16E04}"/>
    <dgm:cxn modelId="{66D33ECB-E009-42A1-8667-C5A2FFAE6BC1}" type="presOf" srcId="{36E30162-29E9-4F96-84B2-3CFA8CD545C0}" destId="{DE1FE39F-1AA6-4252-AF03-ECC4B0B97697}" srcOrd="0" destOrd="0" presId="urn:microsoft.com/office/officeart/2005/8/layout/vList2"/>
    <dgm:cxn modelId="{C4FA2CE0-8DFD-4ADD-9B0D-C24E2EDD3320}" type="presOf" srcId="{5D3789C0-0D4D-4F0A-A0A4-E1F31314566E}" destId="{2CB8146B-35A0-46A3-85B8-AC58B52B552B}" srcOrd="0" destOrd="0" presId="urn:microsoft.com/office/officeart/2005/8/layout/vList2"/>
    <dgm:cxn modelId="{D1503174-219A-4858-BCFB-5A6F8544C8EB}" type="presParOf" srcId="{2CB8146B-35A0-46A3-85B8-AC58B52B552B}" destId="{CE330724-E811-477B-8204-3E9C429E3A9C}" srcOrd="0" destOrd="0" presId="urn:microsoft.com/office/officeart/2005/8/layout/vList2"/>
    <dgm:cxn modelId="{D382B232-8C88-452E-83D8-3F92A8D5A074}" type="presParOf" srcId="{2CB8146B-35A0-46A3-85B8-AC58B52B552B}" destId="{D37968DA-A6A8-4C24-806E-90D7EC28F4C7}" srcOrd="1" destOrd="0" presId="urn:microsoft.com/office/officeart/2005/8/layout/vList2"/>
    <dgm:cxn modelId="{8E6BADD5-B9B0-4F93-9C14-71EDE91FD7C5}" type="presParOf" srcId="{2CB8146B-35A0-46A3-85B8-AC58B52B552B}" destId="{DE1FE39F-1AA6-4252-AF03-ECC4B0B97697}" srcOrd="2" destOrd="0" presId="urn:microsoft.com/office/officeart/2005/8/layout/vList2"/>
    <dgm:cxn modelId="{EDB5B843-FCB8-4CE7-BE91-94C6B9F2EEAC}" type="presParOf" srcId="{2CB8146B-35A0-46A3-85B8-AC58B52B552B}" destId="{E6CB1421-2890-4654-A4DA-E90B23CC6132}" srcOrd="3" destOrd="0" presId="urn:microsoft.com/office/officeart/2005/8/layout/vList2"/>
    <dgm:cxn modelId="{15CCC461-8F48-49CC-992E-5F3605465C47}" type="presParOf" srcId="{2CB8146B-35A0-46A3-85B8-AC58B52B552B}" destId="{A6C9E229-DA0E-418A-B798-A5E483B1349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30724-E811-477B-8204-3E9C429E3A9C}">
      <dsp:nvSpPr>
        <dsp:cNvPr id="0" name=""/>
        <dsp:cNvSpPr/>
      </dsp:nvSpPr>
      <dsp:spPr>
        <a:xfrm>
          <a:off x="0" y="211898"/>
          <a:ext cx="6245265" cy="1597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IN" sz="6500" kern="1200"/>
            <a:t>1.QUEUES</a:t>
          </a:r>
          <a:endParaRPr lang="en-US" sz="6500" kern="1200"/>
        </a:p>
      </dsp:txBody>
      <dsp:txXfrm>
        <a:off x="77962" y="289860"/>
        <a:ext cx="6089341" cy="1441126"/>
      </dsp:txXfrm>
    </dsp:sp>
    <dsp:sp modelId="{DE1FE39F-1AA6-4252-AF03-ECC4B0B97697}">
      <dsp:nvSpPr>
        <dsp:cNvPr id="0" name=""/>
        <dsp:cNvSpPr/>
      </dsp:nvSpPr>
      <dsp:spPr>
        <a:xfrm>
          <a:off x="0" y="1996148"/>
          <a:ext cx="6245265" cy="1597050"/>
        </a:xfrm>
        <a:prstGeom prst="roundRect">
          <a:avLst/>
        </a:prstGeom>
        <a:solidFill>
          <a:schemeClr val="accent2">
            <a:hueOff val="3081649"/>
            <a:satOff val="0"/>
            <a:lumOff val="9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IN" sz="6500" kern="1200"/>
            <a:t>2.TOPICS</a:t>
          </a:r>
          <a:endParaRPr lang="en-US" sz="6500" kern="1200"/>
        </a:p>
      </dsp:txBody>
      <dsp:txXfrm>
        <a:off x="77962" y="2074110"/>
        <a:ext cx="6089341" cy="1441126"/>
      </dsp:txXfrm>
    </dsp:sp>
    <dsp:sp modelId="{A6C9E229-DA0E-418A-B798-A5E483B13491}">
      <dsp:nvSpPr>
        <dsp:cNvPr id="0" name=""/>
        <dsp:cNvSpPr/>
      </dsp:nvSpPr>
      <dsp:spPr>
        <a:xfrm>
          <a:off x="0" y="3780398"/>
          <a:ext cx="6245265" cy="1597050"/>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3.RELAYS</a:t>
          </a:r>
        </a:p>
      </dsp:txBody>
      <dsp:txXfrm>
        <a:off x="77962" y="3858360"/>
        <a:ext cx="6089341" cy="14411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155031" y="1797518"/>
            <a:ext cx="9490509" cy="1725328"/>
          </a:xfrm>
        </p:spPr>
        <p:txBody>
          <a:bodyPr>
            <a:normAutofit/>
          </a:bodyPr>
          <a:lstStyle/>
          <a:p>
            <a:r>
              <a:rPr lang="en-US" sz="6600" spc="400" dirty="0"/>
              <a:t>Service bus</a:t>
            </a:r>
            <a:endParaRPr lang="en-US" sz="6600"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2DBD-A37F-7698-946D-C6E4032656EB}"/>
              </a:ext>
            </a:extLst>
          </p:cNvPr>
          <p:cNvSpPr>
            <a:spLocks noGrp="1"/>
          </p:cNvSpPr>
          <p:nvPr>
            <p:ph type="title"/>
          </p:nvPr>
        </p:nvSpPr>
        <p:spPr/>
        <p:txBody>
          <a:bodyPr/>
          <a:lstStyle/>
          <a:p>
            <a:r>
              <a:rPr lang="en-IN" dirty="0"/>
              <a:t>ADVANCED FEATURES:</a:t>
            </a:r>
          </a:p>
        </p:txBody>
      </p:sp>
      <p:sp>
        <p:nvSpPr>
          <p:cNvPr id="3" name="Content Placeholder 2">
            <a:extLst>
              <a:ext uri="{FF2B5EF4-FFF2-40B4-BE49-F238E27FC236}">
                <a16:creationId xmlns:a16="http://schemas.microsoft.com/office/drawing/2014/main" id="{3203B3E7-F8CC-40D9-3FD6-806799F301A8}"/>
              </a:ext>
            </a:extLst>
          </p:cNvPr>
          <p:cNvSpPr>
            <a:spLocks noGrp="1"/>
          </p:cNvSpPr>
          <p:nvPr>
            <p:ph idx="1"/>
          </p:nvPr>
        </p:nvSpPr>
        <p:spPr/>
        <p:txBody>
          <a:bodyPr/>
          <a:lstStyle/>
          <a:p>
            <a:r>
              <a:rPr lang="en-IN" dirty="0"/>
              <a:t>Message Sessions</a:t>
            </a:r>
          </a:p>
          <a:p>
            <a:r>
              <a:rPr lang="en-IN" dirty="0">
                <a:solidFill>
                  <a:schemeClr val="tx2">
                    <a:lumMod val="75000"/>
                    <a:lumOff val="25000"/>
                  </a:schemeClr>
                </a:solidFill>
              </a:rPr>
              <a:t>Auto-forwarding</a:t>
            </a:r>
          </a:p>
          <a:p>
            <a:r>
              <a:rPr lang="en-IN" dirty="0"/>
              <a:t>Dead-Lettering</a:t>
            </a:r>
          </a:p>
          <a:p>
            <a:r>
              <a:rPr lang="en-IN" b="0" i="0" dirty="0">
                <a:solidFill>
                  <a:schemeClr val="tx2">
                    <a:lumMod val="75000"/>
                    <a:lumOff val="25000"/>
                  </a:schemeClr>
                </a:solidFill>
                <a:effectLst/>
                <a:latin typeface="Roboto" panose="02000000000000000000" pitchFamily="2" charset="0"/>
              </a:rPr>
              <a:t>Scheduled delivery</a:t>
            </a:r>
          </a:p>
          <a:p>
            <a:r>
              <a:rPr lang="en-IN" b="0" i="0" dirty="0">
                <a:solidFill>
                  <a:schemeClr val="bg2"/>
                </a:solidFill>
                <a:effectLst/>
                <a:latin typeface="Roboto" panose="02000000000000000000" pitchFamily="2" charset="0"/>
              </a:rPr>
              <a:t>Message deferral</a:t>
            </a:r>
          </a:p>
          <a:p>
            <a:r>
              <a:rPr lang="en-IN" b="0" i="0" dirty="0">
                <a:solidFill>
                  <a:schemeClr val="tx2">
                    <a:lumMod val="75000"/>
                    <a:lumOff val="25000"/>
                  </a:schemeClr>
                </a:solidFill>
                <a:effectLst/>
                <a:latin typeface="Roboto" panose="02000000000000000000" pitchFamily="2" charset="0"/>
              </a:rPr>
              <a:t>Transactions</a:t>
            </a:r>
          </a:p>
          <a:p>
            <a:endParaRPr lang="en-IN" b="0" i="0" dirty="0">
              <a:solidFill>
                <a:srgbClr val="212121"/>
              </a:solidFill>
              <a:effectLst/>
              <a:latin typeface="Roboto" panose="02000000000000000000" pitchFamily="2" charset="0"/>
            </a:endParaRPr>
          </a:p>
          <a:p>
            <a:endParaRPr lang="en-IN" dirty="0"/>
          </a:p>
          <a:p>
            <a:endParaRPr lang="en-IN" dirty="0"/>
          </a:p>
        </p:txBody>
      </p:sp>
      <p:sp>
        <p:nvSpPr>
          <p:cNvPr id="4" name="Date Placeholder 3">
            <a:extLst>
              <a:ext uri="{FF2B5EF4-FFF2-40B4-BE49-F238E27FC236}">
                <a16:creationId xmlns:a16="http://schemas.microsoft.com/office/drawing/2014/main" id="{B20EBAE6-A332-039D-B125-7945BA2C690F}"/>
              </a:ext>
            </a:extLst>
          </p:cNvPr>
          <p:cNvSpPr>
            <a:spLocks noGrp="1"/>
          </p:cNvSpPr>
          <p:nvPr>
            <p:ph type="dt" sz="half" idx="10"/>
          </p:nvPr>
        </p:nvSpPr>
        <p:spPr/>
        <p:txBody>
          <a:bodyPr/>
          <a:lstStyle/>
          <a:p>
            <a:r>
              <a:rPr lang="en-US" dirty="0"/>
              <a:t>Azure app service</a:t>
            </a:r>
          </a:p>
        </p:txBody>
      </p:sp>
      <p:sp>
        <p:nvSpPr>
          <p:cNvPr id="6" name="Slide Number Placeholder 5">
            <a:extLst>
              <a:ext uri="{FF2B5EF4-FFF2-40B4-BE49-F238E27FC236}">
                <a16:creationId xmlns:a16="http://schemas.microsoft.com/office/drawing/2014/main" id="{3A0F40D2-89B0-F427-379F-09783EE752B8}"/>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Tree>
    <p:extLst>
      <p:ext uri="{BB962C8B-B14F-4D97-AF65-F5344CB8AC3E}">
        <p14:creationId xmlns:p14="http://schemas.microsoft.com/office/powerpoint/2010/main" val="305765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78EF0-9BD7-27AF-7CF3-46EDAE653F6A}"/>
              </a:ext>
            </a:extLst>
          </p:cNvPr>
          <p:cNvSpPr>
            <a:spLocks noGrp="1"/>
          </p:cNvSpPr>
          <p:nvPr>
            <p:ph type="dt" sz="half" idx="10"/>
          </p:nvPr>
        </p:nvSpPr>
        <p:spPr/>
        <p:txBody>
          <a:bodyPr/>
          <a:lstStyle/>
          <a:p>
            <a:r>
              <a:rPr lang="en-US" dirty="0"/>
              <a:t>Azure app service</a:t>
            </a:r>
          </a:p>
        </p:txBody>
      </p:sp>
      <p:sp>
        <p:nvSpPr>
          <p:cNvPr id="4" name="Slide Number Placeholder 3">
            <a:extLst>
              <a:ext uri="{FF2B5EF4-FFF2-40B4-BE49-F238E27FC236}">
                <a16:creationId xmlns:a16="http://schemas.microsoft.com/office/drawing/2014/main" id="{789027B0-5188-1722-0F59-8FE7A17FA66A}"/>
              </a:ext>
            </a:extLst>
          </p:cNvPr>
          <p:cNvSpPr>
            <a:spLocks noGrp="1"/>
          </p:cNvSpPr>
          <p:nvPr>
            <p:ph type="sldNum" sz="quarter" idx="12"/>
          </p:nvPr>
        </p:nvSpPr>
        <p:spPr/>
        <p:txBody>
          <a:bodyPr/>
          <a:lstStyle/>
          <a:p>
            <a:fld id="{D8DA9DAA-006C-4F4B-980E-E3DF019B24E2}" type="slidenum">
              <a:rPr lang="en-US" smtClean="0"/>
              <a:t>11</a:t>
            </a:fld>
            <a:endParaRPr lang="en-US" dirty="0"/>
          </a:p>
        </p:txBody>
      </p:sp>
      <p:pic>
        <p:nvPicPr>
          <p:cNvPr id="5" name="Picture 4">
            <a:extLst>
              <a:ext uri="{FF2B5EF4-FFF2-40B4-BE49-F238E27FC236}">
                <a16:creationId xmlns:a16="http://schemas.microsoft.com/office/drawing/2014/main" id="{4444019C-9237-6FF2-4814-BE857ED4D47C}"/>
              </a:ext>
            </a:extLst>
          </p:cNvPr>
          <p:cNvPicPr>
            <a:picLocks noChangeAspect="1"/>
          </p:cNvPicPr>
          <p:nvPr/>
        </p:nvPicPr>
        <p:blipFill>
          <a:blip r:embed="rId2"/>
          <a:stretch>
            <a:fillRect/>
          </a:stretch>
        </p:blipFill>
        <p:spPr>
          <a:xfrm>
            <a:off x="5494681" y="4041909"/>
            <a:ext cx="5346474" cy="1800626"/>
          </a:xfrm>
          <a:prstGeom prst="rect">
            <a:avLst/>
          </a:prstGeom>
        </p:spPr>
      </p:pic>
    </p:spTree>
    <p:extLst>
      <p:ext uri="{BB962C8B-B14F-4D97-AF65-F5344CB8AC3E}">
        <p14:creationId xmlns:p14="http://schemas.microsoft.com/office/powerpoint/2010/main" val="393864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lgn="l"/>
            <a:r>
              <a:rPr lang="en-US" sz="4800" kern="1200">
                <a:solidFill>
                  <a:schemeClr val="tx1"/>
                </a:solidFill>
                <a:latin typeface="+mj-lt"/>
                <a:ea typeface="+mj-ea"/>
                <a:cs typeface="+mj-cs"/>
              </a:rPr>
              <a:t>TOPICS</a:t>
            </a:r>
          </a:p>
        </p:txBody>
      </p:sp>
      <p:sp>
        <p:nvSpPr>
          <p:cNvPr id="18" name="Oval 1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2" name="Picture 1">
            <a:extLst>
              <a:ext uri="{FF2B5EF4-FFF2-40B4-BE49-F238E27FC236}">
                <a16:creationId xmlns:a16="http://schemas.microsoft.com/office/drawing/2014/main" id="{D3A3C7A4-60CB-8743-B7D1-9F01F6E5595D}"/>
              </a:ext>
            </a:extLst>
          </p:cNvPr>
          <p:cNvPicPr>
            <a:picLocks noChangeAspect="1"/>
          </p:cNvPicPr>
          <p:nvPr/>
        </p:nvPicPr>
        <p:blipFill>
          <a:blip r:embed="rId2"/>
          <a:stretch>
            <a:fillRect/>
          </a:stretch>
        </p:blipFill>
        <p:spPr>
          <a:xfrm>
            <a:off x="1217770" y="2386101"/>
            <a:ext cx="3952579" cy="2078291"/>
          </a:xfrm>
          <a:prstGeom prst="rect">
            <a:avLst/>
          </a:prstGeom>
        </p:spPr>
      </p:pic>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695360" y="2983832"/>
            <a:ext cx="4113812" cy="2920858"/>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1"/>
                </a:solidFill>
              </a:rPr>
              <a:t>1.What is Azure App Service Bus?</a:t>
            </a:r>
          </a:p>
          <a:p>
            <a:pPr indent="-228600" algn="l">
              <a:buFont typeface="Arial" panose="020B0604020202020204" pitchFamily="34" charset="0"/>
              <a:buChar char="•"/>
            </a:pPr>
            <a:r>
              <a:rPr lang="en-US" dirty="0">
                <a:solidFill>
                  <a:schemeClr val="tx1"/>
                </a:solidFill>
              </a:rPr>
              <a:t>2.Why Service Bus?</a:t>
            </a:r>
          </a:p>
          <a:p>
            <a:pPr indent="-228600" algn="l">
              <a:buFont typeface="Arial" panose="020B0604020202020204" pitchFamily="34" charset="0"/>
              <a:buChar char="•"/>
            </a:pPr>
            <a:r>
              <a:rPr lang="en-US" dirty="0">
                <a:solidFill>
                  <a:schemeClr val="tx1"/>
                </a:solidFill>
              </a:rPr>
              <a:t>3.Service Bus Tiers With The Features</a:t>
            </a:r>
          </a:p>
          <a:p>
            <a:pPr indent="-228600" algn="l">
              <a:buFont typeface="Arial" panose="020B0604020202020204" pitchFamily="34" charset="0"/>
              <a:buChar char="•"/>
            </a:pPr>
            <a:r>
              <a:rPr lang="en-US" dirty="0">
                <a:solidFill>
                  <a:schemeClr val="tx1"/>
                </a:solidFill>
              </a:rPr>
              <a:t>4.Service Bus Services.</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a:solidFill>
                  <a:schemeClr val="accent2"/>
                </a:solidFill>
                <a:latin typeface="+mn-lt"/>
                <a:ea typeface="+mn-ea"/>
                <a:cs typeface="+mn-cs"/>
              </a:rPr>
              <a:t>///////////////////////////////</a:t>
            </a:r>
          </a:p>
          <a:p>
            <a:pPr>
              <a:spcAft>
                <a:spcPts val="600"/>
              </a:spcAft>
            </a:pPr>
            <a:endParaRPr lang="en-US" b="1" i="0" kern="1200" cap="all" spc="100" baseline="0">
              <a:solidFill>
                <a:schemeClr val="accent2"/>
              </a:solidFill>
              <a:latin typeface="+mn-lt"/>
              <a:ea typeface="+mn-ea"/>
              <a:cs typeface="+mn-cs"/>
            </a:endParaRPr>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accent2"/>
                </a:solidFill>
              </a:rPr>
              <a:t>----------------------------------------</a:t>
            </a:r>
          </a:p>
          <a:p>
            <a:pPr>
              <a:spcAft>
                <a:spcPts val="600"/>
              </a:spcAft>
            </a:pPr>
            <a:endParaRPr lang="en-US">
              <a:solidFill>
                <a:schemeClr val="accent2"/>
              </a:solidFill>
            </a:endParaRP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26" name="Straight Connector 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6F50-06C7-BDF8-6946-6FABDFEDE77B}"/>
              </a:ext>
            </a:extLst>
          </p:cNvPr>
          <p:cNvSpPr>
            <a:spLocks noGrp="1"/>
          </p:cNvSpPr>
          <p:nvPr>
            <p:ph type="title"/>
          </p:nvPr>
        </p:nvSpPr>
        <p:spPr/>
        <p:txBody>
          <a:bodyPr/>
          <a:lstStyle/>
          <a:p>
            <a:r>
              <a:rPr lang="en-IN" dirty="0"/>
              <a:t>AZURE SERVICE BUS?</a:t>
            </a:r>
          </a:p>
        </p:txBody>
      </p:sp>
      <p:sp>
        <p:nvSpPr>
          <p:cNvPr id="3" name="Content Placeholder 2">
            <a:extLst>
              <a:ext uri="{FF2B5EF4-FFF2-40B4-BE49-F238E27FC236}">
                <a16:creationId xmlns:a16="http://schemas.microsoft.com/office/drawing/2014/main" id="{3524ACE8-C034-466E-A5C1-AA56DF5B03A2}"/>
              </a:ext>
            </a:extLst>
          </p:cNvPr>
          <p:cNvSpPr>
            <a:spLocks noGrp="1"/>
          </p:cNvSpPr>
          <p:nvPr>
            <p:ph idx="1"/>
          </p:nvPr>
        </p:nvSpPr>
        <p:spPr/>
        <p:txBody>
          <a:bodyPr/>
          <a:lstStyle/>
          <a:p>
            <a:pPr algn="l"/>
            <a:r>
              <a:rPr lang="en-IN" b="0" i="0" dirty="0">
                <a:solidFill>
                  <a:srgbClr val="161616"/>
                </a:solidFill>
                <a:effectLst/>
                <a:latin typeface="Segoe UI" panose="020B0502040204020203" pitchFamily="34" charset="0"/>
              </a:rPr>
              <a:t>Azure Service Bus is a fully managed enterprise message broker with message queues and publish-subscribe topics (in a namespace). Service Bus is used to decouple applications and services from each other, providing the following benefits:</a:t>
            </a:r>
          </a:p>
          <a:p>
            <a:pPr algn="l">
              <a:buFont typeface="Arial" panose="020B0604020202020204" pitchFamily="34" charset="0"/>
              <a:buChar char="•"/>
            </a:pPr>
            <a:r>
              <a:rPr lang="en-IN" b="0" i="0" dirty="0">
                <a:solidFill>
                  <a:srgbClr val="161616"/>
                </a:solidFill>
                <a:effectLst/>
                <a:latin typeface="Segoe UI" panose="020B0502040204020203" pitchFamily="34" charset="0"/>
              </a:rPr>
              <a:t>Load-balancing work across competing workers</a:t>
            </a:r>
          </a:p>
          <a:p>
            <a:pPr algn="l">
              <a:buFont typeface="Arial" panose="020B0604020202020204" pitchFamily="34" charset="0"/>
              <a:buChar char="•"/>
            </a:pPr>
            <a:r>
              <a:rPr lang="en-IN" b="0" i="0" dirty="0">
                <a:solidFill>
                  <a:srgbClr val="161616"/>
                </a:solidFill>
                <a:effectLst/>
                <a:latin typeface="Segoe UI" panose="020B0502040204020203" pitchFamily="34" charset="0"/>
              </a:rPr>
              <a:t>Safely routing and transferring data and control across service and application boundaries</a:t>
            </a:r>
          </a:p>
          <a:p>
            <a:pPr algn="l">
              <a:buFont typeface="Arial" panose="020B0604020202020204" pitchFamily="34" charset="0"/>
              <a:buChar char="•"/>
            </a:pPr>
            <a:r>
              <a:rPr lang="en-IN" b="0" i="0" dirty="0">
                <a:solidFill>
                  <a:srgbClr val="161616"/>
                </a:solidFill>
                <a:effectLst/>
                <a:latin typeface="Segoe UI" panose="020B0502040204020203" pitchFamily="34" charset="0"/>
              </a:rPr>
              <a:t>Coordinating transactional work that requires a high-degree of reliability</a:t>
            </a:r>
          </a:p>
          <a:p>
            <a:endParaRPr lang="en-IN" dirty="0"/>
          </a:p>
        </p:txBody>
      </p:sp>
      <p:sp>
        <p:nvSpPr>
          <p:cNvPr id="4" name="Date Placeholder 3">
            <a:extLst>
              <a:ext uri="{FF2B5EF4-FFF2-40B4-BE49-F238E27FC236}">
                <a16:creationId xmlns:a16="http://schemas.microsoft.com/office/drawing/2014/main" id="{21D1C6FF-F11A-3EF9-AD28-F5CC745CF94E}"/>
              </a:ext>
            </a:extLst>
          </p:cNvPr>
          <p:cNvSpPr>
            <a:spLocks noGrp="1"/>
          </p:cNvSpPr>
          <p:nvPr>
            <p:ph type="dt" sz="half" idx="10"/>
          </p:nvPr>
        </p:nvSpPr>
        <p:spPr/>
        <p:txBody>
          <a:bodyPr/>
          <a:lstStyle/>
          <a:p>
            <a:r>
              <a:rPr lang="en-US" dirty="0"/>
              <a:t>Azure service bus</a:t>
            </a:r>
          </a:p>
          <a:p>
            <a:endParaRPr lang="en-US" dirty="0"/>
          </a:p>
        </p:txBody>
      </p:sp>
      <p:sp>
        <p:nvSpPr>
          <p:cNvPr id="5" name="Footer Placeholder 4">
            <a:extLst>
              <a:ext uri="{FF2B5EF4-FFF2-40B4-BE49-F238E27FC236}">
                <a16:creationId xmlns:a16="http://schemas.microsoft.com/office/drawing/2014/main" id="{3244F838-F743-914C-3BF6-66B27123AECF}"/>
              </a:ext>
            </a:extLst>
          </p:cNvPr>
          <p:cNvSpPr>
            <a:spLocks noGrp="1"/>
          </p:cNvSpPr>
          <p:nvPr>
            <p:ph type="ftr" sz="quarter" idx="11"/>
          </p:nvPr>
        </p:nvSpPr>
        <p:spPr/>
        <p:txBody>
          <a:bodyPr/>
          <a:lstStyle/>
          <a:p>
            <a:r>
              <a:rPr lang="en-US" dirty="0"/>
              <a:t>.</a:t>
            </a:r>
          </a:p>
          <a:p>
            <a:endParaRPr lang="en-US" dirty="0"/>
          </a:p>
        </p:txBody>
      </p:sp>
      <p:sp>
        <p:nvSpPr>
          <p:cNvPr id="6" name="Slide Number Placeholder 5">
            <a:extLst>
              <a:ext uri="{FF2B5EF4-FFF2-40B4-BE49-F238E27FC236}">
                <a16:creationId xmlns:a16="http://schemas.microsoft.com/office/drawing/2014/main" id="{3F8A36DA-EE99-8EB8-D839-2CE241DA034A}"/>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287356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2376-D36B-9C7F-2CF4-AB762153DE85}"/>
              </a:ext>
            </a:extLst>
          </p:cNvPr>
          <p:cNvSpPr>
            <a:spLocks noGrp="1"/>
          </p:cNvSpPr>
          <p:nvPr>
            <p:ph type="title"/>
          </p:nvPr>
        </p:nvSpPr>
        <p:spPr/>
        <p:txBody>
          <a:bodyPr/>
          <a:lstStyle/>
          <a:p>
            <a:r>
              <a:rPr lang="en-IN" dirty="0"/>
              <a:t>WHY SERVICE BUS?</a:t>
            </a:r>
          </a:p>
        </p:txBody>
      </p:sp>
      <p:sp>
        <p:nvSpPr>
          <p:cNvPr id="3" name="Content Placeholder 2">
            <a:extLst>
              <a:ext uri="{FF2B5EF4-FFF2-40B4-BE49-F238E27FC236}">
                <a16:creationId xmlns:a16="http://schemas.microsoft.com/office/drawing/2014/main" id="{A36B5491-77FC-E723-F87E-A744A5DCFC76}"/>
              </a:ext>
            </a:extLst>
          </p:cNvPr>
          <p:cNvSpPr>
            <a:spLocks noGrp="1"/>
          </p:cNvSpPr>
          <p:nvPr>
            <p:ph idx="1"/>
          </p:nvPr>
        </p:nvSpPr>
        <p:spPr/>
        <p:txBody>
          <a:bodyPr/>
          <a:lstStyle/>
          <a:p>
            <a:r>
              <a:rPr lang="en-IN" b="0" i="0" dirty="0">
                <a:solidFill>
                  <a:srgbClr val="161616"/>
                </a:solidFill>
                <a:effectLst/>
                <a:latin typeface="Segoe UI" panose="020B0502040204020203" pitchFamily="34" charset="0"/>
              </a:rPr>
              <a:t>As Azure Service Bus is fully managed service, scaling and availability will be taken care by Azure team. It is integrated with other Azure services like, Event Grid, Logic Apps, Stream Analytics etc. Azure Service Bus provides reliable and secure asynchronous message communication platform along with facility of delayed processing of events or data. Shared Access Signatures (SAS), Role Based Access Control (RBAC) and Managed Service Identity (MSI) protocols are supported by it. Service Bus also supports client libraries for .NET </a:t>
            </a:r>
            <a:r>
              <a:rPr lang="en-IN" b="0" i="0">
                <a:solidFill>
                  <a:srgbClr val="161616"/>
                </a:solidFill>
                <a:effectLst/>
                <a:latin typeface="Segoe UI" panose="020B0502040204020203" pitchFamily="34" charset="0"/>
              </a:rPr>
              <a:t>,Java.</a:t>
            </a:r>
            <a:endParaRPr lang="en-IN" dirty="0"/>
          </a:p>
        </p:txBody>
      </p:sp>
      <p:sp>
        <p:nvSpPr>
          <p:cNvPr id="4" name="Date Placeholder 3">
            <a:extLst>
              <a:ext uri="{FF2B5EF4-FFF2-40B4-BE49-F238E27FC236}">
                <a16:creationId xmlns:a16="http://schemas.microsoft.com/office/drawing/2014/main" id="{29BF87A2-A83D-BA79-BE50-54A600B5DF50}"/>
              </a:ext>
            </a:extLst>
          </p:cNvPr>
          <p:cNvSpPr>
            <a:spLocks noGrp="1"/>
          </p:cNvSpPr>
          <p:nvPr>
            <p:ph type="dt" sz="half" idx="10"/>
          </p:nvPr>
        </p:nvSpPr>
        <p:spPr/>
        <p:txBody>
          <a:bodyPr/>
          <a:lstStyle/>
          <a:p>
            <a:r>
              <a:rPr lang="en-US" dirty="0"/>
              <a:t>Azure service bus</a:t>
            </a:r>
          </a:p>
        </p:txBody>
      </p:sp>
      <p:sp>
        <p:nvSpPr>
          <p:cNvPr id="5" name="Footer Placeholder 4">
            <a:extLst>
              <a:ext uri="{FF2B5EF4-FFF2-40B4-BE49-F238E27FC236}">
                <a16:creationId xmlns:a16="http://schemas.microsoft.com/office/drawing/2014/main" id="{15F04ECC-24A9-46C5-7387-D863111636F8}"/>
              </a:ext>
            </a:extLst>
          </p:cNvPr>
          <p:cNvSpPr>
            <a:spLocks noGrp="1"/>
          </p:cNvSpPr>
          <p:nvPr>
            <p:ph type="ftr" sz="quarter" idx="11"/>
          </p:nvPr>
        </p:nvSpPr>
        <p:spPr/>
        <p:txBody>
          <a:bodyPr/>
          <a:lstStyle/>
          <a:p>
            <a:r>
              <a:rPr lang="en-US" dirty="0"/>
              <a:t>.</a:t>
            </a:r>
          </a:p>
        </p:txBody>
      </p:sp>
      <p:sp>
        <p:nvSpPr>
          <p:cNvPr id="6" name="Slide Number Placeholder 5">
            <a:extLst>
              <a:ext uri="{FF2B5EF4-FFF2-40B4-BE49-F238E27FC236}">
                <a16:creationId xmlns:a16="http://schemas.microsoft.com/office/drawing/2014/main" id="{D641AF66-9C8F-4D76-1383-7B6CEA37CEBD}"/>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341377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9239581B-1211-44B5-9D88-60D3F3F42B57}"/>
              </a:ext>
            </a:extLst>
          </p:cNvPr>
          <p:cNvSpPr>
            <a:spLocks noGrp="1"/>
          </p:cNvSpPr>
          <p:nvPr>
            <p:ph type="title"/>
          </p:nvPr>
        </p:nvSpPr>
        <p:spPr>
          <a:xfrm>
            <a:off x="1245072" y="1289765"/>
            <a:ext cx="3651101" cy="4270963"/>
          </a:xfrm>
        </p:spPr>
        <p:txBody>
          <a:bodyPr anchor="ctr">
            <a:normAutofit/>
          </a:bodyPr>
          <a:lstStyle/>
          <a:p>
            <a:pPr algn="ctr"/>
            <a:r>
              <a:rPr lang="en-IN" sz="5600" b="0" i="0">
                <a:effectLst/>
                <a:latin typeface="Segoe UI" panose="020B0502040204020203" pitchFamily="34" charset="0"/>
              </a:rPr>
              <a:t>Service Bus Tiers with Features</a:t>
            </a:r>
            <a:br>
              <a:rPr lang="en-IN" sz="5600" b="0" i="0">
                <a:effectLst/>
                <a:latin typeface="Segoe UI" panose="020B0502040204020203" pitchFamily="34" charset="0"/>
              </a:rPr>
            </a:br>
            <a:endParaRPr lang="en-IN" sz="5600"/>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3D671764-587C-7161-9840-9E10224C99B2}"/>
              </a:ext>
            </a:extLst>
          </p:cNvPr>
          <p:cNvSpPr>
            <a:spLocks noGrp="1"/>
          </p:cNvSpPr>
          <p:nvPr>
            <p:ph type="dt" sz="half" idx="10"/>
          </p:nvPr>
        </p:nvSpPr>
        <p:spPr>
          <a:xfrm>
            <a:off x="838200" y="6356350"/>
            <a:ext cx="2743200" cy="365125"/>
          </a:xfrm>
        </p:spPr>
        <p:txBody>
          <a:bodyPr>
            <a:normAutofit/>
          </a:bodyPr>
          <a:lstStyle/>
          <a:p>
            <a:pPr>
              <a:spcAft>
                <a:spcPts val="600"/>
              </a:spcAft>
            </a:pPr>
            <a:r>
              <a:rPr lang="en-US" dirty="0">
                <a:solidFill>
                  <a:schemeClr val="accent2"/>
                </a:solidFill>
              </a:rPr>
              <a:t>Azure app service</a:t>
            </a:r>
          </a:p>
        </p:txBody>
      </p:sp>
      <p:sp>
        <p:nvSpPr>
          <p:cNvPr id="22" name="Content Placeholder 2">
            <a:extLst>
              <a:ext uri="{FF2B5EF4-FFF2-40B4-BE49-F238E27FC236}">
                <a16:creationId xmlns:a16="http://schemas.microsoft.com/office/drawing/2014/main" id="{88E87563-7AED-E491-A6FF-3237DA1C6D03}"/>
              </a:ext>
            </a:extLst>
          </p:cNvPr>
          <p:cNvSpPr>
            <a:spLocks noGrp="1"/>
          </p:cNvSpPr>
          <p:nvPr>
            <p:ph idx="1"/>
          </p:nvPr>
        </p:nvSpPr>
        <p:spPr>
          <a:xfrm>
            <a:off x="6397039" y="1010653"/>
            <a:ext cx="4685916" cy="6858000"/>
          </a:xfrm>
        </p:spPr>
        <p:txBody>
          <a:bodyPr anchor="ctr">
            <a:normAutofit fontScale="70000" lnSpcReduction="20000"/>
          </a:bodyPr>
          <a:lstStyle/>
          <a:p>
            <a:pPr algn="just">
              <a:buFont typeface="+mj-lt"/>
              <a:buAutoNum type="arabicPeriod"/>
            </a:pPr>
            <a:r>
              <a:rPr lang="en-IN" sz="2400" b="0" i="0" dirty="0">
                <a:solidFill>
                  <a:schemeClr val="accent5"/>
                </a:solidFill>
                <a:effectLst/>
                <a:latin typeface="Segoe UI" panose="020B0502040204020203" pitchFamily="34" charset="0"/>
              </a:rPr>
              <a:t>Standard tier</a:t>
            </a:r>
          </a:p>
          <a:p>
            <a:pPr marL="0" indent="0" algn="just">
              <a:buNone/>
            </a:pPr>
            <a:r>
              <a:rPr lang="en-IN" sz="2400" dirty="0">
                <a:solidFill>
                  <a:srgbClr val="363636"/>
                </a:solidFill>
                <a:latin typeface="Segoe UI" panose="020B0502040204020203" pitchFamily="34" charset="0"/>
              </a:rPr>
              <a:t>     </a:t>
            </a:r>
            <a:r>
              <a:rPr lang="en-IN" sz="2400" b="0" i="0" dirty="0">
                <a:solidFill>
                  <a:srgbClr val="161616"/>
                </a:solidFill>
                <a:effectLst/>
                <a:latin typeface="Segoe UI" panose="020B0502040204020203" pitchFamily="34" charset="0"/>
              </a:rPr>
              <a:t>It can be used for initial development and QA environment deployments. Latency and throughput in Standard tier are variable, hence performance is not predictable. In built scaling is also not available and maximum message size is up to 256 kb.</a:t>
            </a:r>
          </a:p>
          <a:p>
            <a:pPr marL="0" indent="0" algn="just">
              <a:buNone/>
            </a:pPr>
            <a:endParaRPr lang="en-IN" sz="2400" b="0" i="0" dirty="0">
              <a:solidFill>
                <a:srgbClr val="161616"/>
              </a:solidFill>
              <a:effectLst/>
              <a:latin typeface="Segoe UI" panose="020B0502040204020203" pitchFamily="34" charset="0"/>
            </a:endParaRPr>
          </a:p>
          <a:p>
            <a:pPr marL="0" indent="0" algn="just">
              <a:buNone/>
            </a:pPr>
            <a:endParaRPr lang="en-IN" sz="2400" b="0" i="0" dirty="0">
              <a:solidFill>
                <a:srgbClr val="161616"/>
              </a:solidFill>
              <a:effectLst/>
              <a:latin typeface="Segoe UI" panose="020B0502040204020203" pitchFamily="34" charset="0"/>
            </a:endParaRPr>
          </a:p>
          <a:p>
            <a:pPr marL="0" indent="0" algn="just">
              <a:buNone/>
            </a:pPr>
            <a:r>
              <a:rPr lang="en-IN" sz="2400" b="0" i="0" dirty="0">
                <a:solidFill>
                  <a:schemeClr val="accent5"/>
                </a:solidFill>
                <a:effectLst/>
                <a:latin typeface="Segoe UI" panose="020B0502040204020203" pitchFamily="34" charset="0"/>
              </a:rPr>
              <a:t>2.Premium Tier:</a:t>
            </a:r>
          </a:p>
          <a:p>
            <a:pPr marL="0" indent="0" algn="just">
              <a:buNone/>
            </a:pPr>
            <a:r>
              <a:rPr lang="en-IN" sz="2400" dirty="0">
                <a:solidFill>
                  <a:srgbClr val="161616"/>
                </a:solidFill>
                <a:latin typeface="Segoe UI" panose="020B0502040204020203" pitchFamily="34" charset="0"/>
              </a:rPr>
              <a:t>    </a:t>
            </a:r>
            <a:r>
              <a:rPr lang="en-IN" sz="2400" b="0" i="0" dirty="0">
                <a:solidFill>
                  <a:srgbClr val="161616"/>
                </a:solidFill>
                <a:effectLst/>
                <a:latin typeface="Segoe UI" panose="020B0502040204020203" pitchFamily="34" charset="0"/>
              </a:rPr>
              <a:t>It can be used for Production deployments. It provides high throughput and auto scaling for variable workloads. Maximum message size can be up to 1mb. Premium name spaces provides CPU and memory level isolation for resources. Performance of Premium tier resources at peak load is much faster than Standard ones.</a:t>
            </a:r>
          </a:p>
          <a:p>
            <a:pPr>
              <a:buFont typeface="+mj-lt"/>
              <a:buAutoNum type="arabicPeriod"/>
            </a:pPr>
            <a:r>
              <a:rPr lang="en-IN" sz="2400" b="0" i="0" dirty="0">
                <a:effectLst/>
                <a:latin typeface="Segoe UI" panose="020B0502040204020203" pitchFamily="34" charset="0"/>
              </a:rPr>
              <a:t>Standard tier</a:t>
            </a:r>
          </a:p>
          <a:p>
            <a:pPr>
              <a:buFont typeface="+mj-lt"/>
              <a:buAutoNum type="arabicPeriod"/>
            </a:pPr>
            <a:r>
              <a:rPr lang="en-IN" sz="1800" b="0" i="0" dirty="0">
                <a:effectLst/>
                <a:latin typeface="Segoe UI" panose="020B0502040204020203" pitchFamily="34" charset="0"/>
              </a:rPr>
              <a:t>It can be used for initial development and QA environment deployments. Latency and throughput in Standard tier are variable, hence performance is not predictable. In built scaling is also not available and maximum message size is </a:t>
            </a:r>
            <a:r>
              <a:rPr lang="en-IN" sz="1800" b="0" i="0" dirty="0" err="1">
                <a:effectLst/>
                <a:latin typeface="Segoe UI" panose="020B0502040204020203" pitchFamily="34" charset="0"/>
              </a:rPr>
              <a:t>upto</a:t>
            </a:r>
            <a:r>
              <a:rPr lang="en-IN" sz="1800" b="0" i="0" dirty="0">
                <a:effectLst/>
                <a:latin typeface="Segoe UI" panose="020B0502040204020203" pitchFamily="34" charset="0"/>
              </a:rPr>
              <a:t> 256 kb.</a:t>
            </a:r>
          </a:p>
          <a:p>
            <a:pPr>
              <a:buFont typeface="+mj-lt"/>
              <a:buAutoNum type="arabicPeriod"/>
            </a:pPr>
            <a:r>
              <a:rPr lang="en-IN" sz="1800" b="0" i="0" dirty="0">
                <a:effectLst/>
                <a:latin typeface="Segoe UI" panose="020B0502040204020203" pitchFamily="34" charset="0"/>
              </a:rPr>
              <a:t>Premium tier</a:t>
            </a:r>
          </a:p>
          <a:p>
            <a:pPr>
              <a:buFont typeface="+mj-lt"/>
              <a:buAutoNum type="arabicPeriod"/>
            </a:pPr>
            <a:r>
              <a:rPr lang="en-IN" sz="1800" b="0" i="0" dirty="0">
                <a:effectLst/>
                <a:latin typeface="Segoe UI" panose="020B0502040204020203" pitchFamily="34" charset="0"/>
              </a:rPr>
              <a:t>It can be used for Production deployments. It provides high throughput and auto scaling for variable workloads. Maximum message size can be up to 1mb. Premium name spaces provides CPU and memory level isolation for resources. Performance of Premium tier resources at peak load is much faster than Standard ones.</a:t>
            </a:r>
          </a:p>
          <a:p>
            <a:endParaRPr lang="en-IN" sz="1800" dirty="0"/>
          </a:p>
        </p:txBody>
      </p:sp>
      <p:sp>
        <p:nvSpPr>
          <p:cNvPr id="5" name="Footer Placeholder 4">
            <a:extLst>
              <a:ext uri="{FF2B5EF4-FFF2-40B4-BE49-F238E27FC236}">
                <a16:creationId xmlns:a16="http://schemas.microsoft.com/office/drawing/2014/main" id="{B8E9A14D-5D78-B0CA-1688-556E0E4A2ACC}"/>
              </a:ext>
            </a:extLst>
          </p:cNvPr>
          <p:cNvSpPr>
            <a:spLocks noGrp="1"/>
          </p:cNvSpPr>
          <p:nvPr>
            <p:ph type="ftr" sz="quarter" idx="11"/>
          </p:nvPr>
        </p:nvSpPr>
        <p:spPr>
          <a:xfrm rot="16200000">
            <a:off x="9812115" y="1591485"/>
            <a:ext cx="3548094" cy="365125"/>
          </a:xfrm>
        </p:spPr>
        <p:txBody>
          <a:bodyPr>
            <a:normAutofit/>
          </a:bodyPr>
          <a:lstStyle/>
          <a:p>
            <a:pPr>
              <a:spcAft>
                <a:spcPts val="600"/>
              </a:spcAft>
            </a:pPr>
            <a:r>
              <a:rPr lang="en-US">
                <a:solidFill>
                  <a:schemeClr val="accent2"/>
                </a:solidFill>
              </a:rPr>
              <a:t>.</a:t>
            </a:r>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6" name="Slide Number Placeholder 5">
            <a:extLst>
              <a:ext uri="{FF2B5EF4-FFF2-40B4-BE49-F238E27FC236}">
                <a16:creationId xmlns:a16="http://schemas.microsoft.com/office/drawing/2014/main" id="{74C56163-4DB2-49EC-90BB-7A99EF0C5FE9}"/>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5</a:t>
            </a:fld>
            <a:endParaRPr lang="en-US">
              <a:solidFill>
                <a:schemeClr val="accent2"/>
              </a:solidFill>
            </a:endParaRPr>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0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2B73898-F338-DAC6-EB6C-026C6133A8CF}"/>
              </a:ext>
            </a:extLst>
          </p:cNvPr>
          <p:cNvSpPr>
            <a:spLocks noGrp="1"/>
          </p:cNvSpPr>
          <p:nvPr>
            <p:ph type="title"/>
          </p:nvPr>
        </p:nvSpPr>
        <p:spPr>
          <a:xfrm>
            <a:off x="479394" y="1062487"/>
            <a:ext cx="3939688" cy="5583126"/>
          </a:xfrm>
        </p:spPr>
        <p:txBody>
          <a:bodyPr>
            <a:normAutofit/>
          </a:bodyPr>
          <a:lstStyle/>
          <a:p>
            <a:pPr algn="r"/>
            <a:r>
              <a:rPr lang="en-IN" sz="3400" dirty="0"/>
              <a:t>Service bus services:</a:t>
            </a:r>
          </a:p>
        </p:txBody>
      </p:sp>
      <p:sp>
        <p:nvSpPr>
          <p:cNvPr id="4" name="Date Placeholder 3">
            <a:extLst>
              <a:ext uri="{FF2B5EF4-FFF2-40B4-BE49-F238E27FC236}">
                <a16:creationId xmlns:a16="http://schemas.microsoft.com/office/drawing/2014/main" id="{7FF5A9C7-0D09-BFA4-4908-55C05767F9A0}"/>
              </a:ext>
            </a:extLst>
          </p:cNvPr>
          <p:cNvSpPr>
            <a:spLocks noGrp="1"/>
          </p:cNvSpPr>
          <p:nvPr>
            <p:ph type="dt" sz="half" idx="10"/>
          </p:nvPr>
        </p:nvSpPr>
        <p:spPr>
          <a:xfrm>
            <a:off x="838200" y="311279"/>
            <a:ext cx="2743200" cy="365125"/>
          </a:xfrm>
        </p:spPr>
        <p:txBody>
          <a:bodyPr>
            <a:normAutofit/>
          </a:bodyPr>
          <a:lstStyle/>
          <a:p>
            <a:pPr>
              <a:spcAft>
                <a:spcPts val="600"/>
              </a:spcAft>
            </a:pPr>
            <a:r>
              <a:rPr lang="en-US" dirty="0"/>
              <a:t>Azure service bus</a:t>
            </a:r>
            <a:endParaRPr lang="en-US"/>
          </a:p>
        </p:txBody>
      </p:sp>
      <p:sp>
        <p:nvSpPr>
          <p:cNvPr id="5" name="Footer Placeholder 4">
            <a:extLst>
              <a:ext uri="{FF2B5EF4-FFF2-40B4-BE49-F238E27FC236}">
                <a16:creationId xmlns:a16="http://schemas.microsoft.com/office/drawing/2014/main" id="{DEEF669F-5DC7-32EC-063A-E426D2180662}"/>
              </a:ext>
            </a:extLst>
          </p:cNvPr>
          <p:cNvSpPr>
            <a:spLocks noGrp="1"/>
          </p:cNvSpPr>
          <p:nvPr>
            <p:ph type="ftr" sz="quarter" idx="11"/>
          </p:nvPr>
        </p:nvSpPr>
        <p:spPr>
          <a:xfrm>
            <a:off x="4038600" y="311279"/>
            <a:ext cx="4114800" cy="365125"/>
          </a:xfrm>
        </p:spPr>
        <p:txBody>
          <a:bodyPr>
            <a:normAutofit/>
          </a:bodyPr>
          <a:lstStyle/>
          <a:p>
            <a:pPr>
              <a:spcAft>
                <a:spcPts val="600"/>
              </a:spcAft>
            </a:pPr>
            <a:r>
              <a:rPr lang="en-US" dirty="0"/>
              <a:t>.</a:t>
            </a:r>
          </a:p>
          <a:p>
            <a:pPr>
              <a:spcAft>
                <a:spcPts val="600"/>
              </a:spcAft>
            </a:pPr>
            <a:endParaRPr lang="en-US" dirty="0"/>
          </a:p>
        </p:txBody>
      </p:sp>
      <p:sp>
        <p:nvSpPr>
          <p:cNvPr id="6" name="Slide Number Placeholder 5">
            <a:extLst>
              <a:ext uri="{FF2B5EF4-FFF2-40B4-BE49-F238E27FC236}">
                <a16:creationId xmlns:a16="http://schemas.microsoft.com/office/drawing/2014/main" id="{6BB739ED-1FAD-D1EF-0B8F-22AB318D0704}"/>
              </a:ext>
            </a:extLst>
          </p:cNvPr>
          <p:cNvSpPr>
            <a:spLocks noGrp="1"/>
          </p:cNvSpPr>
          <p:nvPr>
            <p:ph type="sldNum" sz="quarter" idx="12"/>
          </p:nvPr>
        </p:nvSpPr>
        <p:spPr>
          <a:xfrm>
            <a:off x="8610600" y="311279"/>
            <a:ext cx="2743200" cy="365125"/>
          </a:xfrm>
        </p:spPr>
        <p:txBody>
          <a:bodyPr>
            <a:normAutofit/>
          </a:bodyPr>
          <a:lstStyle/>
          <a:p>
            <a:pPr>
              <a:spcAft>
                <a:spcPts val="600"/>
              </a:spcAft>
            </a:pPr>
            <a:fld id="{D8DA9DAA-006C-4F4B-980E-E3DF019B24E2}" type="slidenum">
              <a:rPr lang="en-US" smtClean="0"/>
              <a:pPr>
                <a:spcAft>
                  <a:spcPts val="600"/>
                </a:spcAft>
              </a:pPr>
              <a:t>6</a:t>
            </a:fld>
            <a:endParaRPr lang="en-US"/>
          </a:p>
        </p:txBody>
      </p:sp>
      <p:sp>
        <p:nvSpPr>
          <p:cNvPr id="1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20"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8" name="Content Placeholder 2">
            <a:extLst>
              <a:ext uri="{FF2B5EF4-FFF2-40B4-BE49-F238E27FC236}">
                <a16:creationId xmlns:a16="http://schemas.microsoft.com/office/drawing/2014/main" id="{D692A9CC-6C8E-2C40-F793-2A8D7710B6D1}"/>
              </a:ext>
            </a:extLst>
          </p:cNvPr>
          <p:cNvGraphicFramePr>
            <a:graphicFrameLocks noGrp="1"/>
          </p:cNvGraphicFramePr>
          <p:nvPr>
            <p:ph idx="1"/>
            <p:extLst>
              <p:ext uri="{D42A27DB-BD31-4B8C-83A1-F6EECF244321}">
                <p14:modId xmlns:p14="http://schemas.microsoft.com/office/powerpoint/2010/main" val="358578842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813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0CF3-DA55-CA26-3B1F-D5FC1ACC9BC1}"/>
              </a:ext>
            </a:extLst>
          </p:cNvPr>
          <p:cNvSpPr>
            <a:spLocks noGrp="1"/>
          </p:cNvSpPr>
          <p:nvPr>
            <p:ph type="title"/>
          </p:nvPr>
        </p:nvSpPr>
        <p:spPr/>
        <p:txBody>
          <a:bodyPr/>
          <a:lstStyle/>
          <a:p>
            <a:r>
              <a:rPr lang="en-IN" dirty="0"/>
              <a:t>1.queues:</a:t>
            </a:r>
          </a:p>
        </p:txBody>
      </p:sp>
      <p:sp>
        <p:nvSpPr>
          <p:cNvPr id="3" name="Content Placeholder 2">
            <a:extLst>
              <a:ext uri="{FF2B5EF4-FFF2-40B4-BE49-F238E27FC236}">
                <a16:creationId xmlns:a16="http://schemas.microsoft.com/office/drawing/2014/main" id="{D2CED70C-903B-D06D-74CB-C5BDCA0B9525}"/>
              </a:ext>
            </a:extLst>
          </p:cNvPr>
          <p:cNvSpPr>
            <a:spLocks noGrp="1"/>
          </p:cNvSpPr>
          <p:nvPr>
            <p:ph idx="1"/>
          </p:nvPr>
        </p:nvSpPr>
        <p:spPr>
          <a:xfrm>
            <a:off x="844296" y="1584389"/>
            <a:ext cx="9844024" cy="3214560"/>
          </a:xfrm>
        </p:spPr>
        <p:txBody>
          <a:bodyPr>
            <a:normAutofit/>
          </a:bodyPr>
          <a:lstStyle/>
          <a:p>
            <a:r>
              <a:rPr lang="en-IN" b="0" i="0" dirty="0">
                <a:solidFill>
                  <a:srgbClr val="161616"/>
                </a:solidFill>
                <a:effectLst/>
                <a:latin typeface="Segoe UI" panose="020B0502040204020203" pitchFamily="34" charset="0"/>
              </a:rPr>
              <a:t> Queues enable us to store messages until the receiving application is available to receive and process them. Messages in queues are timestamped on arrival and ordered according to it. Messages are delivered on request (Pull mode delivery). Queue is often used for point-to-point communication.</a:t>
            </a:r>
            <a:endParaRPr lang="en-IN" dirty="0"/>
          </a:p>
        </p:txBody>
      </p:sp>
      <p:sp>
        <p:nvSpPr>
          <p:cNvPr id="4" name="Date Placeholder 3">
            <a:extLst>
              <a:ext uri="{FF2B5EF4-FFF2-40B4-BE49-F238E27FC236}">
                <a16:creationId xmlns:a16="http://schemas.microsoft.com/office/drawing/2014/main" id="{02979B23-31F5-BD23-9D24-85261FF97A64}"/>
              </a:ext>
            </a:extLst>
          </p:cNvPr>
          <p:cNvSpPr>
            <a:spLocks noGrp="1"/>
          </p:cNvSpPr>
          <p:nvPr>
            <p:ph type="dt" sz="half" idx="10"/>
          </p:nvPr>
        </p:nvSpPr>
        <p:spPr/>
        <p:txBody>
          <a:bodyPr/>
          <a:lstStyle/>
          <a:p>
            <a:r>
              <a:rPr lang="en-US" dirty="0"/>
              <a:t>Azure app service</a:t>
            </a:r>
          </a:p>
        </p:txBody>
      </p:sp>
      <p:sp>
        <p:nvSpPr>
          <p:cNvPr id="5" name="Footer Placeholder 4">
            <a:extLst>
              <a:ext uri="{FF2B5EF4-FFF2-40B4-BE49-F238E27FC236}">
                <a16:creationId xmlns:a16="http://schemas.microsoft.com/office/drawing/2014/main" id="{B3FFDD04-4093-748C-AC4E-640AD64699FB}"/>
              </a:ext>
            </a:extLst>
          </p:cNvPr>
          <p:cNvSpPr>
            <a:spLocks noGrp="1"/>
          </p:cNvSpPr>
          <p:nvPr>
            <p:ph type="ftr" sz="quarter" idx="11"/>
          </p:nvPr>
        </p:nvSpPr>
        <p:spPr/>
        <p:txBody>
          <a:bodyPr/>
          <a:lstStyle/>
          <a:p>
            <a:r>
              <a:rPr lang="en-US" dirty="0"/>
              <a:t>.</a:t>
            </a:r>
          </a:p>
        </p:txBody>
      </p:sp>
      <p:sp>
        <p:nvSpPr>
          <p:cNvPr id="6" name="Slide Number Placeholder 5">
            <a:extLst>
              <a:ext uri="{FF2B5EF4-FFF2-40B4-BE49-F238E27FC236}">
                <a16:creationId xmlns:a16="http://schemas.microsoft.com/office/drawing/2014/main" id="{83FBE42F-5DB4-05CB-18E1-635030FCF0E4}"/>
              </a:ext>
            </a:extLst>
          </p:cNvPr>
          <p:cNvSpPr>
            <a:spLocks noGrp="1"/>
          </p:cNvSpPr>
          <p:nvPr>
            <p:ph type="sldNum" sz="quarter" idx="12"/>
          </p:nvPr>
        </p:nvSpPr>
        <p:spPr/>
        <p:txBody>
          <a:bodyPr/>
          <a:lstStyle/>
          <a:p>
            <a:fld id="{D8DA9DAA-006C-4F4B-980E-E3DF019B24E2}" type="slidenum">
              <a:rPr lang="en-US" smtClean="0"/>
              <a:pPr/>
              <a:t>7</a:t>
            </a:fld>
            <a:endParaRPr lang="en-US" dirty="0"/>
          </a:p>
        </p:txBody>
      </p:sp>
      <p:pic>
        <p:nvPicPr>
          <p:cNvPr id="8" name="Picture 7">
            <a:extLst>
              <a:ext uri="{FF2B5EF4-FFF2-40B4-BE49-F238E27FC236}">
                <a16:creationId xmlns:a16="http://schemas.microsoft.com/office/drawing/2014/main" id="{8E6C6330-9E53-E1AE-FB50-2F9F77F0FA5A}"/>
              </a:ext>
            </a:extLst>
          </p:cNvPr>
          <p:cNvPicPr>
            <a:picLocks noChangeAspect="1"/>
          </p:cNvPicPr>
          <p:nvPr/>
        </p:nvPicPr>
        <p:blipFill>
          <a:blip r:embed="rId2"/>
          <a:stretch>
            <a:fillRect/>
          </a:stretch>
        </p:blipFill>
        <p:spPr>
          <a:xfrm>
            <a:off x="2128560" y="4272724"/>
            <a:ext cx="7429500" cy="1304925"/>
          </a:xfrm>
          <a:prstGeom prst="rect">
            <a:avLst/>
          </a:prstGeom>
        </p:spPr>
      </p:pic>
    </p:spTree>
    <p:extLst>
      <p:ext uri="{BB962C8B-B14F-4D97-AF65-F5344CB8AC3E}">
        <p14:creationId xmlns:p14="http://schemas.microsoft.com/office/powerpoint/2010/main" val="4174489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ABAE-4410-70A7-DDBC-2F8A3B40DA3B}"/>
              </a:ext>
            </a:extLst>
          </p:cNvPr>
          <p:cNvSpPr>
            <a:spLocks noGrp="1"/>
          </p:cNvSpPr>
          <p:nvPr>
            <p:ph type="title"/>
          </p:nvPr>
        </p:nvSpPr>
        <p:spPr>
          <a:xfrm>
            <a:off x="576072" y="243205"/>
            <a:ext cx="10771632" cy="1325563"/>
          </a:xfrm>
        </p:spPr>
        <p:txBody>
          <a:bodyPr/>
          <a:lstStyle/>
          <a:p>
            <a:r>
              <a:rPr lang="en-IN" dirty="0"/>
              <a:t>Topics:</a:t>
            </a:r>
          </a:p>
        </p:txBody>
      </p:sp>
      <p:sp>
        <p:nvSpPr>
          <p:cNvPr id="4" name="Date Placeholder 3">
            <a:extLst>
              <a:ext uri="{FF2B5EF4-FFF2-40B4-BE49-F238E27FC236}">
                <a16:creationId xmlns:a16="http://schemas.microsoft.com/office/drawing/2014/main" id="{3E3C02E9-1B5F-A0C0-776F-375CD1CF29AE}"/>
              </a:ext>
            </a:extLst>
          </p:cNvPr>
          <p:cNvSpPr>
            <a:spLocks noGrp="1"/>
          </p:cNvSpPr>
          <p:nvPr>
            <p:ph type="dt" sz="half" idx="10"/>
          </p:nvPr>
        </p:nvSpPr>
        <p:spPr/>
        <p:txBody>
          <a:bodyPr/>
          <a:lstStyle/>
          <a:p>
            <a:r>
              <a:rPr lang="en-US" dirty="0"/>
              <a:t>Azure app service</a:t>
            </a:r>
          </a:p>
        </p:txBody>
      </p:sp>
      <p:sp>
        <p:nvSpPr>
          <p:cNvPr id="5" name="Footer Placeholder 4">
            <a:extLst>
              <a:ext uri="{FF2B5EF4-FFF2-40B4-BE49-F238E27FC236}">
                <a16:creationId xmlns:a16="http://schemas.microsoft.com/office/drawing/2014/main" id="{52B2E6E4-F117-86F8-7F2F-539129AC7CA0}"/>
              </a:ext>
            </a:extLst>
          </p:cNvPr>
          <p:cNvSpPr>
            <a:spLocks noGrp="1"/>
          </p:cNvSpPr>
          <p:nvPr>
            <p:ph type="ftr" sz="quarter" idx="11"/>
          </p:nvPr>
        </p:nvSpPr>
        <p:spPr/>
        <p:txBody>
          <a:bodyPr/>
          <a:lstStyle/>
          <a:p>
            <a:r>
              <a:rPr lang="en-US" dirty="0"/>
              <a:t>.</a:t>
            </a:r>
          </a:p>
        </p:txBody>
      </p:sp>
      <p:sp>
        <p:nvSpPr>
          <p:cNvPr id="6" name="Slide Number Placeholder 5">
            <a:extLst>
              <a:ext uri="{FF2B5EF4-FFF2-40B4-BE49-F238E27FC236}">
                <a16:creationId xmlns:a16="http://schemas.microsoft.com/office/drawing/2014/main" id="{4F4318C7-EB48-B89A-3952-CD89E0AC236E}"/>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7" name="Content Placeholder 6">
            <a:extLst>
              <a:ext uri="{FF2B5EF4-FFF2-40B4-BE49-F238E27FC236}">
                <a16:creationId xmlns:a16="http://schemas.microsoft.com/office/drawing/2014/main" id="{9C9D3DF3-6FEA-7D2F-5BBB-E83EEC27A739}"/>
              </a:ext>
            </a:extLst>
          </p:cNvPr>
          <p:cNvSpPr>
            <a:spLocks noGrp="1"/>
          </p:cNvSpPr>
          <p:nvPr>
            <p:ph idx="1"/>
          </p:nvPr>
        </p:nvSpPr>
        <p:spPr>
          <a:xfrm>
            <a:off x="576072" y="1520697"/>
            <a:ext cx="10771632" cy="4351338"/>
          </a:xfrm>
        </p:spPr>
        <p:txBody>
          <a:bodyPr/>
          <a:lstStyle/>
          <a:p>
            <a:r>
              <a:rPr lang="en-IN" b="0" i="0" dirty="0">
                <a:solidFill>
                  <a:srgbClr val="161616"/>
                </a:solidFill>
                <a:effectLst/>
                <a:latin typeface="Segoe UI" panose="020B0502040204020203" pitchFamily="34" charset="0"/>
              </a:rPr>
              <a:t>Topics is nothing but single input queue but multiple output queues. Output queues are nothing but Subscriptions. Receiving apps needs to create subscriptions to receive messages from Topic. Subscription can filter out the messages based on rules on message properties. Publish/subscribe scenarios can be implemented using Topics.</a:t>
            </a:r>
          </a:p>
          <a:p>
            <a:endParaRPr lang="en-IN" dirty="0"/>
          </a:p>
        </p:txBody>
      </p:sp>
      <p:pic>
        <p:nvPicPr>
          <p:cNvPr id="8" name="Picture 7">
            <a:extLst>
              <a:ext uri="{FF2B5EF4-FFF2-40B4-BE49-F238E27FC236}">
                <a16:creationId xmlns:a16="http://schemas.microsoft.com/office/drawing/2014/main" id="{9C1A239E-463B-B987-B309-6C9F091EAB74}"/>
              </a:ext>
            </a:extLst>
          </p:cNvPr>
          <p:cNvPicPr>
            <a:picLocks noChangeAspect="1"/>
          </p:cNvPicPr>
          <p:nvPr/>
        </p:nvPicPr>
        <p:blipFill>
          <a:blip r:embed="rId2"/>
          <a:stretch>
            <a:fillRect/>
          </a:stretch>
        </p:blipFill>
        <p:spPr>
          <a:xfrm>
            <a:off x="2291334" y="4322762"/>
            <a:ext cx="7429500" cy="1989138"/>
          </a:xfrm>
          <a:prstGeom prst="rect">
            <a:avLst/>
          </a:prstGeom>
        </p:spPr>
      </p:pic>
    </p:spTree>
    <p:extLst>
      <p:ext uri="{BB962C8B-B14F-4D97-AF65-F5344CB8AC3E}">
        <p14:creationId xmlns:p14="http://schemas.microsoft.com/office/powerpoint/2010/main" val="360698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E3C4-901B-5A3C-2971-A85E345C2276}"/>
              </a:ext>
            </a:extLst>
          </p:cNvPr>
          <p:cNvSpPr>
            <a:spLocks noGrp="1"/>
          </p:cNvSpPr>
          <p:nvPr>
            <p:ph type="title"/>
          </p:nvPr>
        </p:nvSpPr>
        <p:spPr/>
        <p:txBody>
          <a:bodyPr/>
          <a:lstStyle/>
          <a:p>
            <a:r>
              <a:rPr lang="en-IN" dirty="0"/>
              <a:t>Relays:</a:t>
            </a:r>
          </a:p>
        </p:txBody>
      </p:sp>
      <p:sp>
        <p:nvSpPr>
          <p:cNvPr id="3" name="Content Placeholder 2">
            <a:extLst>
              <a:ext uri="{FF2B5EF4-FFF2-40B4-BE49-F238E27FC236}">
                <a16:creationId xmlns:a16="http://schemas.microsoft.com/office/drawing/2014/main" id="{AFE0FB6F-7329-D452-6BB9-33801B55DCEE}"/>
              </a:ext>
            </a:extLst>
          </p:cNvPr>
          <p:cNvSpPr>
            <a:spLocks noGrp="1"/>
          </p:cNvSpPr>
          <p:nvPr>
            <p:ph idx="1"/>
          </p:nvPr>
        </p:nvSpPr>
        <p:spPr/>
        <p:txBody>
          <a:bodyPr/>
          <a:lstStyle/>
          <a:p>
            <a:r>
              <a:rPr lang="en-IN" sz="2400" b="0" i="0" dirty="0">
                <a:solidFill>
                  <a:srgbClr val="161616"/>
                </a:solidFill>
                <a:effectLst/>
                <a:latin typeface="Segoe UI" panose="020B0502040204020203" pitchFamily="34" charset="0"/>
              </a:rPr>
              <a:t>Queues and Topics provides unidirectional messaging. To facilitate bi-directional communication, Azure provides Relay messaging service. In Queues or Topics there is no explicit connection between sender and receiver. However, for relays, each application will create outbound TCP connection to Service Bus. All communication happens using WCF (Windows communication Foundation).</a:t>
            </a:r>
          </a:p>
          <a:p>
            <a:endParaRPr lang="en-IN" b="0" i="0" dirty="0">
              <a:solidFill>
                <a:srgbClr val="161616"/>
              </a:solidFill>
              <a:effectLst/>
              <a:latin typeface="Segoe UI" panose="020B0502040204020203" pitchFamily="34" charset="0"/>
            </a:endParaRPr>
          </a:p>
          <a:p>
            <a:endParaRPr lang="en-IN" dirty="0">
              <a:solidFill>
                <a:srgbClr val="161616"/>
              </a:solidFill>
              <a:latin typeface="Segoe UI" panose="020B0502040204020203"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A13082A3-082A-B27C-5DB9-8D1837015B48}"/>
              </a:ext>
            </a:extLst>
          </p:cNvPr>
          <p:cNvSpPr>
            <a:spLocks noGrp="1"/>
          </p:cNvSpPr>
          <p:nvPr>
            <p:ph type="dt" sz="half" idx="10"/>
          </p:nvPr>
        </p:nvSpPr>
        <p:spPr/>
        <p:txBody>
          <a:bodyPr/>
          <a:lstStyle/>
          <a:p>
            <a:r>
              <a:rPr lang="en-US" dirty="0"/>
              <a:t>Azure app service</a:t>
            </a:r>
          </a:p>
        </p:txBody>
      </p:sp>
      <p:sp>
        <p:nvSpPr>
          <p:cNvPr id="5" name="Footer Placeholder 4">
            <a:extLst>
              <a:ext uri="{FF2B5EF4-FFF2-40B4-BE49-F238E27FC236}">
                <a16:creationId xmlns:a16="http://schemas.microsoft.com/office/drawing/2014/main" id="{364A5DE7-E7C3-DC90-FAF1-CE51691D1817}"/>
              </a:ext>
            </a:extLst>
          </p:cNvPr>
          <p:cNvSpPr>
            <a:spLocks noGrp="1"/>
          </p:cNvSpPr>
          <p:nvPr>
            <p:ph type="ftr" sz="quarter" idx="11"/>
          </p:nvPr>
        </p:nvSpPr>
        <p:spPr/>
        <p:txBody>
          <a:bodyPr/>
          <a:lstStyle/>
          <a:p>
            <a:r>
              <a:rPr lang="en-US" dirty="0"/>
              <a:t>.</a:t>
            </a:r>
          </a:p>
        </p:txBody>
      </p:sp>
      <p:sp>
        <p:nvSpPr>
          <p:cNvPr id="6" name="Slide Number Placeholder 5">
            <a:extLst>
              <a:ext uri="{FF2B5EF4-FFF2-40B4-BE49-F238E27FC236}">
                <a16:creationId xmlns:a16="http://schemas.microsoft.com/office/drawing/2014/main" id="{16E843DB-5BFA-986E-7DB2-9CD03C279858}"/>
              </a:ext>
            </a:extLst>
          </p:cNvPr>
          <p:cNvSpPr>
            <a:spLocks noGrp="1"/>
          </p:cNvSpPr>
          <p:nvPr>
            <p:ph type="sldNum" sz="quarter" idx="12"/>
          </p:nvPr>
        </p:nvSpPr>
        <p:spPr/>
        <p:txBody>
          <a:bodyPr/>
          <a:lstStyle/>
          <a:p>
            <a:fld id="{D8DA9DAA-006C-4F4B-980E-E3DF019B24E2}" type="slidenum">
              <a:rPr lang="en-US" smtClean="0"/>
              <a:pPr/>
              <a:t>9</a:t>
            </a:fld>
            <a:endParaRPr lang="en-US" dirty="0"/>
          </a:p>
        </p:txBody>
      </p:sp>
      <p:pic>
        <p:nvPicPr>
          <p:cNvPr id="7" name="Picture 6">
            <a:extLst>
              <a:ext uri="{FF2B5EF4-FFF2-40B4-BE49-F238E27FC236}">
                <a16:creationId xmlns:a16="http://schemas.microsoft.com/office/drawing/2014/main" id="{AAE9D0F7-66F4-1572-CBCF-FE40A1D6DC2D}"/>
              </a:ext>
            </a:extLst>
          </p:cNvPr>
          <p:cNvPicPr>
            <a:picLocks noChangeAspect="1"/>
          </p:cNvPicPr>
          <p:nvPr/>
        </p:nvPicPr>
        <p:blipFill>
          <a:blip r:embed="rId2"/>
          <a:stretch>
            <a:fillRect/>
          </a:stretch>
        </p:blipFill>
        <p:spPr>
          <a:xfrm>
            <a:off x="1884680" y="4062967"/>
            <a:ext cx="8097520" cy="1953785"/>
          </a:xfrm>
          <a:prstGeom prst="rect">
            <a:avLst/>
          </a:prstGeom>
        </p:spPr>
      </p:pic>
    </p:spTree>
    <p:extLst>
      <p:ext uri="{BB962C8B-B14F-4D97-AF65-F5344CB8AC3E}">
        <p14:creationId xmlns:p14="http://schemas.microsoft.com/office/powerpoint/2010/main" val="298667615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{59E7AAEB-B820-4181-87BB-4B65D45AD38C}tf89338750_win32</Template>
  <TotalTime>72</TotalTime>
  <Words>661</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Segoe UI</vt:lpstr>
      <vt:lpstr>Univers</vt:lpstr>
      <vt:lpstr>GradientUnivers</vt:lpstr>
      <vt:lpstr>Service bus</vt:lpstr>
      <vt:lpstr>TOPICS</vt:lpstr>
      <vt:lpstr>AZURE SERVICE BUS?</vt:lpstr>
      <vt:lpstr>WHY SERVICE BUS?</vt:lpstr>
      <vt:lpstr>Service Bus Tiers with Features </vt:lpstr>
      <vt:lpstr>Service bus services:</vt:lpstr>
      <vt:lpstr>1.queues:</vt:lpstr>
      <vt:lpstr>Topics:</vt:lpstr>
      <vt:lpstr>Relays:</vt:lpstr>
      <vt:lpstr>ADVANCED FEATURES: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bus</dc:title>
  <dc:creator>Shrija, Sheri</dc:creator>
  <cp:lastModifiedBy>Shrija, Sheri</cp:lastModifiedBy>
  <cp:revision>1</cp:revision>
  <dcterms:created xsi:type="dcterms:W3CDTF">2023-05-03T06:18:37Z</dcterms:created>
  <dcterms:modified xsi:type="dcterms:W3CDTF">2023-05-04T06:34:54Z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