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6" r:id="rId4"/>
    <p:sldId id="267" r:id="rId5"/>
    <p:sldId id="268" r:id="rId6"/>
    <p:sldId id="269" r:id="rId7"/>
    <p:sldId id="273" r:id="rId8"/>
    <p:sldId id="274" r:id="rId9"/>
    <p:sldId id="276" r:id="rId10"/>
    <p:sldId id="277" r:id="rId11"/>
    <p:sldId id="270" r:id="rId12"/>
    <p:sldId id="275" r:id="rId13"/>
    <p:sldId id="284" r:id="rId14"/>
    <p:sldId id="285" r:id="rId15"/>
    <p:sldId id="272" r:id="rId16"/>
    <p:sldId id="271" r:id="rId17"/>
    <p:sldId id="286" r:id="rId18"/>
    <p:sldId id="287" r:id="rId19"/>
    <p:sldId id="279" r:id="rId20"/>
    <p:sldId id="278" r:id="rId21"/>
    <p:sldId id="280" r:id="rId22"/>
    <p:sldId id="281" r:id="rId23"/>
    <p:sldId id="282" r:id="rId24"/>
    <p:sldId id="283" r:id="rId25"/>
    <p:sldId id="288" r:id="rId26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Mcintosh Soutar (ARTC)" initials="AMS(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EAEFF7"/>
    <a:srgbClr val="D2DEEF"/>
    <a:srgbClr val="003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BD8B4-3BD8-4CE9-B718-68B6489DB031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B081-3CA5-4D04-8E56-4E4FCA4BF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5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6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6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45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93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468"/>
            <a:ext cx="10515600" cy="4898496"/>
          </a:xfrm>
        </p:spPr>
        <p:txBody>
          <a:bodyPr/>
          <a:lstStyle>
            <a:lvl1pPr marL="271463" indent="-271463">
              <a:lnSpc>
                <a:spcPct val="100000"/>
              </a:lnSpc>
              <a:buClr>
                <a:srgbClr val="00B050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3538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‒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00B050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Ø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77251" y="6356349"/>
            <a:ext cx="1695450" cy="365125"/>
          </a:xfrm>
        </p:spPr>
        <p:txBody>
          <a:bodyPr/>
          <a:lstStyle/>
          <a:p>
            <a:pPr algn="r"/>
            <a:fld id="{65D7835C-F733-45A7-8749-B734553A17E3}" type="datetime1">
              <a:rPr lang="en-GB" smtClean="0"/>
              <a:t>11/05/2015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487" y="6356349"/>
            <a:ext cx="1819275" cy="365125"/>
          </a:xfrm>
        </p:spPr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137275"/>
            <a:ext cx="17621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8586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1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3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2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8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E581-074C-4296-9B3C-B77EF8D0BA9B}" type="datetimeFigureOut">
              <a:rPr lang="en-GB" smtClean="0"/>
              <a:t>11/05/2015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46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214866" y="968949"/>
            <a:ext cx="7243679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 b="1" dirty="0" smtClean="0">
                <a:latin typeface="Arial" charset="0"/>
                <a:cs typeface="Arial" charset="0"/>
              </a:rPr>
              <a:t>Software Forum</a:t>
            </a:r>
            <a:endParaRPr lang="en-US" sz="1100" b="1" dirty="0" smtClean="0">
              <a:latin typeface="Arial" charset="0"/>
              <a:cs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Software Design Pattern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435600" y="6135688"/>
            <a:ext cx="6505575" cy="722312"/>
            <a:chOff x="2638425" y="6135688"/>
            <a:chExt cx="6505575" cy="722312"/>
          </a:xfrm>
        </p:grpSpPr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2638425" y="6196013"/>
              <a:ext cx="3287713" cy="565150"/>
              <a:chOff x="2638425" y="6196013"/>
              <a:chExt cx="3287713" cy="565150"/>
            </a:xfrm>
          </p:grpSpPr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2638425" y="6361113"/>
                <a:ext cx="160813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9pPr>
              </a:lstStyle>
              <a:p>
                <a:r>
                  <a:rPr lang="en-GB" sz="1200" b="1" i="1" dirty="0">
                    <a:latin typeface="GillSans" pitchFamily="34" charset="0"/>
                  </a:rPr>
                  <a:t>In partnership with </a:t>
                </a:r>
              </a:p>
            </p:txBody>
          </p:sp>
          <p:pic>
            <p:nvPicPr>
              <p:cNvPr id="10" name="Picture 6" descr="PPT Template copy a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2613" y="6196013"/>
                <a:ext cx="1533525" cy="565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350" y="6135688"/>
              <a:ext cx="2152650" cy="72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14866" y="3179995"/>
            <a:ext cx="568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12/05/2015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14865" y="3972756"/>
            <a:ext cx="6827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Project Team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943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343955"/>
            <a:ext cx="10515600" cy="905933"/>
          </a:xfrm>
        </p:spPr>
        <p:txBody>
          <a:bodyPr/>
          <a:lstStyle/>
          <a:p>
            <a:r>
              <a:rPr lang="en-US" dirty="0" smtClean="0"/>
              <a:t>Singleton Demo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11/05/2015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81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90593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Command pattern</a:t>
            </a:r>
            <a:br>
              <a:rPr lang="en-US" alt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98490"/>
            <a:ext cx="10881575" cy="5378474"/>
          </a:xfrm>
        </p:spPr>
        <p:txBody>
          <a:bodyPr/>
          <a:lstStyle/>
          <a:p>
            <a:r>
              <a:rPr lang="en-SG" dirty="0" smtClean="0"/>
              <a:t>A </a:t>
            </a:r>
            <a:r>
              <a:rPr lang="en-SG" b="1" dirty="0"/>
              <a:t>command </a:t>
            </a:r>
            <a:r>
              <a:rPr lang="en-SG" dirty="0"/>
              <a:t>- the action to be executed</a:t>
            </a:r>
          </a:p>
          <a:p>
            <a:r>
              <a:rPr lang="en-SG" dirty="0" smtClean="0"/>
              <a:t>An </a:t>
            </a:r>
            <a:r>
              <a:rPr lang="en-SG" b="1" dirty="0"/>
              <a:t>invoker </a:t>
            </a:r>
            <a:r>
              <a:rPr lang="en-SG" dirty="0"/>
              <a:t>- this can be anything starting from a button, a menu or toolbar item up to some </a:t>
            </a:r>
            <a:r>
              <a:rPr lang="en-SG" dirty="0" err="1"/>
              <a:t>callback</a:t>
            </a:r>
            <a:r>
              <a:rPr lang="en-SG" dirty="0"/>
              <a:t> manager, or a thread pool.</a:t>
            </a:r>
          </a:p>
          <a:p>
            <a:r>
              <a:rPr lang="en-SG" dirty="0" smtClean="0"/>
              <a:t>A </a:t>
            </a:r>
            <a:r>
              <a:rPr lang="en-SG" b="1" dirty="0"/>
              <a:t>receiver </a:t>
            </a:r>
            <a:r>
              <a:rPr lang="en-SG" dirty="0"/>
              <a:t>- this should be the object the command acts upon</a:t>
            </a: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11/05/2015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11</a:t>
            </a:fld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55" y="2949262"/>
            <a:ext cx="7650186" cy="367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9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Implementation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130"/>
            <a:ext cx="10515600" cy="537453"/>
          </a:xfrm>
        </p:spPr>
        <p:txBody>
          <a:bodyPr/>
          <a:lstStyle/>
          <a:p>
            <a:r>
              <a:rPr lang="en-SG" dirty="0"/>
              <a:t>a </a:t>
            </a:r>
            <a:r>
              <a:rPr lang="en-SG" b="1" dirty="0"/>
              <a:t>command </a:t>
            </a:r>
            <a:r>
              <a:rPr lang="en-SG" dirty="0"/>
              <a:t>- the action to be executed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12</a:t>
            </a:fld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355" y="3720935"/>
            <a:ext cx="10515600" cy="53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9138" indent="-363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Receiver 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1171969" y="1688746"/>
            <a:ext cx="87318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//only requirement from the command : it should be executable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interface with a single pure virtual function</a:t>
            </a:r>
            <a:r>
              <a:rPr lang="en-SG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Command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Execute() = 0;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1171975" y="4222569"/>
            <a:ext cx="9131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//simple class with single method </a:t>
            </a:r>
            <a:r>
              <a:rPr lang="en-SG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receiving 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command 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Receiver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//the action to be </a:t>
            </a:r>
            <a:r>
              <a:rPr lang="en-SG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executed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Action()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"Command received"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331854" y="2833352"/>
            <a:ext cx="2627289" cy="229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4900" y="2601533"/>
            <a:ext cx="221516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 to execute command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84254" y="5445641"/>
            <a:ext cx="2627289" cy="229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37300" y="5213822"/>
            <a:ext cx="221516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 to do some action using receiver class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6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Implementation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13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219200" y="103426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 invoker to invoke the command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Invoker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Invoker(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SG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0) :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SG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SG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SetCommand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 function which lets to bind another command to the Invoker at run-time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SetCommad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SG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m_command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SG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Invoke()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SG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yoda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notation 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(0 !=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m_command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&gt;Execute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40192" y="2418840"/>
            <a:ext cx="2627289" cy="229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93238" y="2187021"/>
            <a:ext cx="221516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Referencing command to invoker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9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2575775"/>
            <a:ext cx="10515600" cy="905933"/>
          </a:xfrm>
        </p:spPr>
        <p:txBody>
          <a:bodyPr/>
          <a:lstStyle/>
          <a:p>
            <a:r>
              <a:rPr lang="en-US" altLang="en-US" dirty="0" smtClean="0"/>
              <a:t>Command Demo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07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066"/>
            <a:ext cx="10515600" cy="1477611"/>
          </a:xfrm>
        </p:spPr>
        <p:txBody>
          <a:bodyPr/>
          <a:lstStyle/>
          <a:p>
            <a:pPr marL="271463" lvl="1" indent="-271463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Attach additional responsibilities to an object dynamically. </a:t>
            </a:r>
            <a:endParaRPr lang="en-US" altLang="en-US" dirty="0" smtClean="0"/>
          </a:p>
          <a:p>
            <a:pPr marL="271463" lvl="1" indent="-271463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Decorators </a:t>
            </a:r>
            <a:r>
              <a:rPr lang="en-US" altLang="en-US" dirty="0"/>
              <a:t>provide a flexible alternative to </a:t>
            </a:r>
            <a:r>
              <a:rPr lang="en-US" altLang="en-US" dirty="0" smtClean="0"/>
              <a:t>sub-classing </a:t>
            </a:r>
            <a:r>
              <a:rPr lang="en-US" altLang="en-US" dirty="0"/>
              <a:t>to extend </a:t>
            </a:r>
            <a:r>
              <a:rPr lang="en-US" altLang="en-US" dirty="0" smtClean="0"/>
              <a:t>flexibility</a:t>
            </a:r>
          </a:p>
          <a:p>
            <a:pPr marL="271463" lvl="1" indent="-271463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Commonly known as Wrapper</a:t>
            </a:r>
          </a:p>
          <a:p>
            <a:pPr marL="271463" lvl="1" indent="-271463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11/05/2015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15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2342613"/>
            <a:ext cx="64018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914400" lvl="1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Want to add properties to </a:t>
            </a:r>
            <a:r>
              <a:rPr lang="en-US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 existing 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object. </a:t>
            </a:r>
            <a:endParaRPr lang="en-US" alt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1200150" lvl="2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borders or scrollbars to a GUI component</a:t>
            </a:r>
          </a:p>
          <a:p>
            <a:pPr marL="1200150" lvl="2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headers and footers to an advertisement</a:t>
            </a:r>
          </a:p>
          <a:p>
            <a:pPr marL="1200150" lvl="2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stream functionality such as reading a line of input or compressing a file before sending it over the wire</a:t>
            </a:r>
          </a:p>
          <a:p>
            <a:endParaRPr lang="en-SG" dirty="0"/>
          </a:p>
        </p:txBody>
      </p:sp>
      <p:pic>
        <p:nvPicPr>
          <p:cNvPr id="8194" name="Picture 2" descr="Image result for decorator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85" y="1983346"/>
            <a:ext cx="4622485" cy="416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33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</a:t>
            </a:r>
            <a:r>
              <a:rPr lang="en-US" dirty="0" smtClean="0"/>
              <a:t> Example ( Class Diagram)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16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35" y="862886"/>
            <a:ext cx="6272001" cy="49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546" y="1429554"/>
            <a:ext cx="5834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Base component class – Sandwich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Concrete Component Class – Italian, Wheat and Whole Grain 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Decorator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 Decorator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Decorator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Veg, Sauce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Grain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4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Implementation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17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752" y="248984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/*Base component class*/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~Sandwich() { }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 0;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 0;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7632" y="1425162"/>
            <a:ext cx="5443330" cy="5374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Component Class for Sandwich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665847" y="135916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/*Concrete component class*/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WheatBread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</a:t>
            </a:r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WheatBread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~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WheatBread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"Wheat Bread"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2.0;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65847" y="719954"/>
            <a:ext cx="5443330" cy="53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9138" indent="-363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Concrete Component Bread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651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Implementation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18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9346" y="126946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/*Decorator Base class</a:t>
            </a:r>
            <a:r>
              <a:rPr lang="en-SG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*/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*sandwich;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SG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sandwichRef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sandwich = </a:t>
            </a:r>
            <a:r>
              <a:rPr lang="en-SG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sandwichRef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~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sandwich;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sandwich-&gt;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sandwich-&gt;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7632" y="858486"/>
            <a:ext cx="5443330" cy="53745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Sub decorator </a:t>
            </a:r>
            <a:endParaRPr lang="en-SG" sz="2000" dirty="0"/>
          </a:p>
        </p:txBody>
      </p:sp>
      <p:sp>
        <p:nvSpPr>
          <p:cNvPr id="8" name="Rectangle 7"/>
          <p:cNvSpPr/>
          <p:nvPr/>
        </p:nvSpPr>
        <p:spPr>
          <a:xfrm>
            <a:off x="5628627" y="120577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/*Decorator concrete class*/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CheeseDecorator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</a:t>
            </a:r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cheese_desc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+ Cheese</a:t>
            </a:r>
            <a:r>
              <a:rPr lang="en-SG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cheese_cost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CheeseDecorator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SG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sandwich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</a:t>
            </a:r>
            <a:r>
              <a:rPr lang="en-SG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SG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sandwich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cheese_cost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3.0;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~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CheeseDecorator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().append(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cheese_desc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+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cheese_cost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56731" y="720647"/>
            <a:ext cx="5443330" cy="53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9138" indent="-363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Concrete Sub decorator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82160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1493950"/>
            <a:ext cx="10515600" cy="905933"/>
          </a:xfrm>
        </p:spPr>
        <p:txBody>
          <a:bodyPr/>
          <a:lstStyle/>
          <a:p>
            <a:r>
              <a:rPr lang="en-US" dirty="0" smtClean="0"/>
              <a:t>Revision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95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Revision</a:t>
            </a:r>
          </a:p>
          <a:p>
            <a:r>
              <a:rPr lang="en-US" altLang="en-US" dirty="0" smtClean="0"/>
              <a:t>What </a:t>
            </a:r>
            <a:r>
              <a:rPr lang="en-US" altLang="en-US" dirty="0"/>
              <a:t>are design patterns?  Why should we study them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r>
              <a:rPr lang="en-US" altLang="en-US" dirty="0"/>
              <a:t>List of all design pattern names and </a:t>
            </a:r>
            <a:r>
              <a:rPr lang="en-US" altLang="en-US" dirty="0" smtClean="0"/>
              <a:t>categories</a:t>
            </a:r>
            <a:endParaRPr lang="en-US" altLang="en-US" dirty="0"/>
          </a:p>
          <a:p>
            <a:r>
              <a:rPr lang="en-US" altLang="en-US" dirty="0" smtClean="0"/>
              <a:t>Singleton pattern</a:t>
            </a:r>
            <a:endParaRPr lang="en-US" altLang="en-US" dirty="0"/>
          </a:p>
          <a:p>
            <a:r>
              <a:rPr lang="en-US" altLang="en-US" dirty="0"/>
              <a:t>Command </a:t>
            </a:r>
            <a:r>
              <a:rPr lang="en-US" altLang="en-US" dirty="0" smtClean="0"/>
              <a:t>pattern</a:t>
            </a:r>
          </a:p>
          <a:p>
            <a:r>
              <a:rPr lang="en-US" altLang="en-US" dirty="0" smtClean="0"/>
              <a:t>Decorator pattern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11/05/2015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180304"/>
            <a:ext cx="10515600" cy="905933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041"/>
            <a:ext cx="10515600" cy="4898496"/>
          </a:xfrm>
        </p:spPr>
        <p:txBody>
          <a:bodyPr/>
          <a:lstStyle/>
          <a:p>
            <a:r>
              <a:rPr lang="en-SG" dirty="0"/>
              <a:t>Class: A</a:t>
            </a:r>
            <a:r>
              <a:rPr lang="en-SG" i="1" dirty="0"/>
              <a:t> class is a definition of objects of the same kind</a:t>
            </a:r>
            <a:r>
              <a:rPr lang="en-SG" dirty="0" smtClean="0"/>
              <a:t>.</a:t>
            </a:r>
          </a:p>
          <a:p>
            <a:r>
              <a:rPr lang="en-SG" dirty="0" smtClean="0"/>
              <a:t>It defines </a:t>
            </a:r>
            <a:r>
              <a:rPr lang="en-SG" dirty="0"/>
              <a:t>and describes the </a:t>
            </a:r>
            <a:r>
              <a:rPr lang="en-SG" i="1" u="sng" dirty="0"/>
              <a:t>static attributes</a:t>
            </a:r>
            <a:r>
              <a:rPr lang="en-SG" u="sng" dirty="0"/>
              <a:t> </a:t>
            </a:r>
            <a:r>
              <a:rPr lang="en-SG" dirty="0"/>
              <a:t>and </a:t>
            </a:r>
            <a:r>
              <a:rPr lang="en-SG" i="1" u="sng" dirty="0"/>
              <a:t>dynamic </a:t>
            </a:r>
            <a:r>
              <a:rPr lang="en-SG" i="1" u="sng" dirty="0" smtClean="0"/>
              <a:t>behaviours</a:t>
            </a:r>
            <a:r>
              <a:rPr lang="en-SG" u="sng" dirty="0" smtClean="0"/>
              <a:t> </a:t>
            </a:r>
            <a:r>
              <a:rPr lang="en-SG" dirty="0"/>
              <a:t>common to all objects of the same kind</a:t>
            </a:r>
            <a:r>
              <a:rPr lang="en-SG" dirty="0" smtClean="0"/>
              <a:t>.</a:t>
            </a:r>
          </a:p>
          <a:p>
            <a:r>
              <a:rPr lang="en-SG" dirty="0"/>
              <a:t>Instance: An </a:t>
            </a:r>
            <a:r>
              <a:rPr lang="en-SG" i="1" dirty="0"/>
              <a:t>instance</a:t>
            </a:r>
            <a:r>
              <a:rPr lang="en-SG" dirty="0"/>
              <a:t> is </a:t>
            </a:r>
            <a:r>
              <a:rPr lang="en-SG" i="1" dirty="0"/>
              <a:t>a realization of a particular item of a </a:t>
            </a:r>
            <a:r>
              <a:rPr lang="en-SG" i="1" dirty="0" smtClean="0"/>
              <a:t>class;</a:t>
            </a:r>
            <a:r>
              <a:rPr lang="en-SG" dirty="0" smtClean="0"/>
              <a:t> In </a:t>
            </a:r>
            <a:r>
              <a:rPr lang="en-SG" dirty="0"/>
              <a:t>other words, an instance is an </a:t>
            </a:r>
            <a:r>
              <a:rPr lang="en-SG" i="1" dirty="0"/>
              <a:t>instantiation</a:t>
            </a:r>
            <a:r>
              <a:rPr lang="en-SG" dirty="0"/>
              <a:t> of a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20</a:t>
            </a:fld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82" y="3734874"/>
            <a:ext cx="6069303" cy="28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94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Implementation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21</a:t>
            </a:fld>
            <a:endParaRPr lang="en-GB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90" y="3554569"/>
            <a:ext cx="6568225" cy="271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0157" y="978794"/>
            <a:ext cx="1072810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SG" sz="2000" i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is a programmer-defined, abstract, self-contained, reusable software entity that mimics a real-world thing.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 class is a 3-compartment box containing the name, data members (variables) and the member functions.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 class encapsulates the data structures (in data members) and algorithms (member functions). The values of the data members constitute its </a:t>
            </a:r>
            <a:r>
              <a:rPr lang="en-SG" sz="2000" i="1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. The member functions constitute its </a:t>
            </a:r>
            <a:r>
              <a:rPr lang="en-SG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SG" sz="2000" i="1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is an instantiation (or realization) of a particular item of a class.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931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Instance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22</a:t>
            </a:fld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7" y="1415670"/>
            <a:ext cx="4267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85139" y="116367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 a Circle instance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c1(1.2,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"blue"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"Radius="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c1.getRadius()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Area="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c1.getArea()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n-SG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c1.getColor() &lt;&lt;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 another Circle instance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c2(3.4); 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default </a:t>
            </a:r>
            <a:r>
              <a:rPr lang="en-SG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color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"Radius="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c2.getRadius()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Area="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c2.getArea()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n-SG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c2.getColor() &lt;&lt;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 a Circle instance using default no-</a:t>
            </a:r>
            <a:r>
              <a:rPr lang="en-SG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constructor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c3;      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default radius and </a:t>
            </a:r>
            <a:r>
              <a:rPr lang="en-SG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color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149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Constructor and Destructor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23</a:t>
            </a:fld>
            <a:endParaRPr lang="en-GB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45" y="2076401"/>
            <a:ext cx="7058093" cy="161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5077" y="1150375"/>
            <a:ext cx="1031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 constructor is a special function that has the function name same as the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. In the above Circle class, we define a constructor as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follows: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7477" y="3930091"/>
            <a:ext cx="10315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SG" sz="2000" i="1" dirty="0">
                <a:latin typeface="Arial" panose="020B0604020202020204" pitchFamily="34" charset="0"/>
                <a:cs typeface="Arial" panose="020B0604020202020204" pitchFamily="34" charset="0"/>
              </a:rPr>
              <a:t>destructor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similar to constructor, is a special function that has the same name as the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with a prefix ~, e.g., ~Circle(). Destructor is called implicitly when an object is destroyed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41" y="4945753"/>
            <a:ext cx="6760295" cy="160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18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25" y="2421228"/>
            <a:ext cx="10515600" cy="905933"/>
          </a:xfrm>
        </p:spPr>
        <p:txBody>
          <a:bodyPr/>
          <a:lstStyle/>
          <a:p>
            <a:r>
              <a:rPr lang="en-US" dirty="0" smtClean="0"/>
              <a:t>Class Demo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17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Modern object-oriented (OO) languages provide 3 capabilities: </a:t>
            </a:r>
          </a:p>
          <a:p>
            <a:pPr lvl="1"/>
            <a:r>
              <a:rPr lang="en-SG" dirty="0"/>
              <a:t>encapsulation </a:t>
            </a:r>
          </a:p>
          <a:p>
            <a:pPr lvl="1"/>
            <a:r>
              <a:rPr lang="en-SG" dirty="0"/>
              <a:t>inheritance </a:t>
            </a:r>
          </a:p>
          <a:p>
            <a:pPr lvl="1"/>
            <a:r>
              <a:rPr lang="en-SG" dirty="0"/>
              <a:t>polymorphism </a:t>
            </a:r>
          </a:p>
          <a:p>
            <a:r>
              <a:rPr lang="en-SG" dirty="0" smtClean="0"/>
              <a:t>Improve </a:t>
            </a:r>
            <a:r>
              <a:rPr lang="en-SG" dirty="0"/>
              <a:t>the design, structure and reusability of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75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11/05/2015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3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688" y="723296"/>
            <a:ext cx="12232370" cy="4898496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b="1" dirty="0"/>
              <a:t>Design Pattern</a:t>
            </a:r>
            <a:r>
              <a:rPr lang="en-US" altLang="en-US" sz="2400" dirty="0"/>
              <a:t> systematically </a:t>
            </a:r>
            <a:r>
              <a:rPr lang="en-US" altLang="en-US" sz="2400" u="sng" dirty="0"/>
              <a:t>names</a:t>
            </a:r>
            <a:r>
              <a:rPr lang="en-US" altLang="en-US" sz="2400" dirty="0"/>
              <a:t>, </a:t>
            </a:r>
            <a:r>
              <a:rPr lang="en-US" altLang="en-US" sz="2400" u="sng" dirty="0"/>
              <a:t>explains</a:t>
            </a:r>
            <a:r>
              <a:rPr lang="en-US" altLang="en-US" sz="2400" dirty="0"/>
              <a:t>, and </a:t>
            </a:r>
            <a:r>
              <a:rPr lang="en-US" altLang="en-US" sz="2400" u="sng" dirty="0"/>
              <a:t>implements</a:t>
            </a:r>
            <a:r>
              <a:rPr lang="en-US" altLang="en-US" sz="2400" dirty="0"/>
              <a:t> an important recurring design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r>
              <a:rPr lang="en-US" altLang="en-US" sz="2400" dirty="0"/>
              <a:t>These define </a:t>
            </a:r>
            <a:r>
              <a:rPr lang="en-US" altLang="en-US" sz="2400" u="sng" dirty="0"/>
              <a:t>well-engineered design solutions </a:t>
            </a:r>
            <a:r>
              <a:rPr lang="en-US" altLang="en-US" sz="2400" dirty="0"/>
              <a:t>that practitioners can </a:t>
            </a:r>
            <a:r>
              <a:rPr lang="en-US" altLang="en-US" sz="2400" dirty="0" smtClean="0"/>
              <a:t>apply when crafting their applications.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solution to a common software problem in a </a:t>
            </a:r>
            <a:r>
              <a:rPr lang="en-US" altLang="en-US" sz="2400" dirty="0" smtClean="0"/>
              <a:t>context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</a:t>
            </a:r>
            <a:r>
              <a:rPr lang="en-US" altLang="en-US" u="sng" dirty="0"/>
              <a:t>Iterator</a:t>
            </a:r>
            <a:r>
              <a:rPr lang="en-US" altLang="en-US" dirty="0"/>
              <a:t> </a:t>
            </a:r>
            <a:r>
              <a:rPr lang="en-US" altLang="en-US" dirty="0" smtClean="0"/>
              <a:t>pattern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Iterator pattern defines an interface that declares methods for sequentially accessing the objects in a collection.</a:t>
            </a:r>
          </a:p>
          <a:p>
            <a:endParaRPr lang="en-US" altLang="en-US" dirty="0"/>
          </a:p>
        </p:txBody>
      </p:sp>
      <p:pic>
        <p:nvPicPr>
          <p:cNvPr id="1026" name="Picture 2" descr="Image result for iterator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4" y="4098471"/>
            <a:ext cx="5731330" cy="27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2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C92B5-725F-4618-8F2C-A689107418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patterns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79714"/>
            <a:ext cx="10515600" cy="519725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pattern describes a recurring software structure</a:t>
            </a:r>
          </a:p>
          <a:p>
            <a:pPr lvl="1"/>
            <a:r>
              <a:rPr lang="en-US" altLang="en-US" sz="2000" dirty="0"/>
              <a:t>is abstract from concrete design elements such as problem domain, programming language</a:t>
            </a:r>
          </a:p>
          <a:p>
            <a:pPr lvl="1"/>
            <a:r>
              <a:rPr lang="en-US" altLang="en-US" sz="2000" dirty="0"/>
              <a:t>identifies classes that play a role in the solution to a problem, describes their collaborations and responsibilities</a:t>
            </a:r>
          </a:p>
          <a:p>
            <a:pPr lvl="1"/>
            <a:r>
              <a:rPr lang="en-US" altLang="en-US" sz="2000" dirty="0"/>
              <a:t>lists implementation trade-offs</a:t>
            </a:r>
          </a:p>
          <a:p>
            <a:pPr lvl="1"/>
            <a:r>
              <a:rPr lang="en-US" altLang="en-US" sz="2000" dirty="0"/>
              <a:t>patterns are not code or designs; must be instantiated/applied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software engineer is required to:</a:t>
            </a:r>
          </a:p>
          <a:p>
            <a:pPr lvl="1"/>
            <a:r>
              <a:rPr lang="en-US" altLang="en-US" sz="2000" dirty="0"/>
              <a:t>evaluate trade-offs and impact of using a pattern in the system at hand</a:t>
            </a:r>
          </a:p>
          <a:p>
            <a:pPr lvl="1"/>
            <a:r>
              <a:rPr lang="en-US" altLang="en-US" sz="2000" dirty="0"/>
              <a:t>make design and implementation decision how best to apply the pattern, perhaps modify it slightly</a:t>
            </a:r>
          </a:p>
          <a:p>
            <a:pPr lvl="1"/>
            <a:r>
              <a:rPr lang="en-US" altLang="en-US" sz="2000" dirty="0"/>
              <a:t>implement the pattern in code and combine it with other patterns</a:t>
            </a:r>
          </a:p>
        </p:txBody>
      </p:sp>
    </p:spTree>
    <p:extLst>
      <p:ext uri="{BB962C8B-B14F-4D97-AF65-F5344CB8AC3E}">
        <p14:creationId xmlns:p14="http://schemas.microsoft.com/office/powerpoint/2010/main" val="382531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2FCB-72BE-4072-899A-858CB4E29D3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using patterns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10515600" cy="526256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patterns are a common design vocabulary</a:t>
            </a:r>
          </a:p>
          <a:p>
            <a:pPr lvl="1"/>
            <a:r>
              <a:rPr lang="en-US" altLang="en-US" sz="2400" dirty="0"/>
              <a:t>allows engineers to abstract a problem and talk about that abstraction in isolation from its implementation</a:t>
            </a:r>
          </a:p>
          <a:p>
            <a:pPr lvl="1"/>
            <a:r>
              <a:rPr lang="en-US" altLang="en-US" sz="2400" dirty="0"/>
              <a:t>embodies a culture; domain specific patterns increase design speed</a:t>
            </a:r>
          </a:p>
          <a:p>
            <a:endParaRPr lang="en-US" altLang="en-US" sz="2800" dirty="0"/>
          </a:p>
          <a:p>
            <a:r>
              <a:rPr lang="en-US" altLang="en-US" sz="2800" dirty="0"/>
              <a:t>patterns capture design expertise and allow that expertise to be communicated</a:t>
            </a:r>
          </a:p>
          <a:p>
            <a:pPr lvl="1"/>
            <a:r>
              <a:rPr lang="en-US" altLang="en-US" sz="2400" dirty="0"/>
              <a:t>promotes design reuse and avoid mistakes</a:t>
            </a:r>
          </a:p>
          <a:p>
            <a:endParaRPr lang="en-US" altLang="en-US" sz="2800" dirty="0"/>
          </a:p>
          <a:p>
            <a:r>
              <a:rPr lang="en-US" altLang="en-US" sz="2800" dirty="0"/>
              <a:t>improve documentation (less is needed) and understandability (patterns are described well once)</a:t>
            </a:r>
          </a:p>
        </p:txBody>
      </p:sp>
    </p:spTree>
    <p:extLst>
      <p:ext uri="{BB962C8B-B14F-4D97-AF65-F5344CB8AC3E}">
        <p14:creationId xmlns:p14="http://schemas.microsoft.com/office/powerpoint/2010/main" val="292458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3D7D4-3A2E-43B7-B8D7-9E67299D2E5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Gang of Four (GoF) patterns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816429"/>
            <a:ext cx="11081657" cy="53605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Creational Patterns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1600" dirty="0"/>
              <a:t>(concerned with abstracting the object-instantiation process</a:t>
            </a:r>
            <a:r>
              <a:rPr lang="en-US" altLang="en-US" sz="1600" dirty="0" smtClean="0"/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3538538" algn="l"/>
                <a:tab pos="6977063" algn="l"/>
              </a:tabLst>
            </a:pPr>
            <a:endParaRPr lang="en-US" altLang="en-US" sz="1600" dirty="0"/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Factory Method	Abstract Factory	Singleton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Builder	Prototype</a:t>
            </a:r>
          </a:p>
          <a:p>
            <a:pPr>
              <a:lnSpc>
                <a:spcPct val="80000"/>
              </a:lnSpc>
              <a:tabLst>
                <a:tab pos="3538538" algn="l"/>
                <a:tab pos="6977063" algn="l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2400" dirty="0">
                <a:solidFill>
                  <a:schemeClr val="accent6"/>
                </a:solidFill>
              </a:rPr>
              <a:t>Structural </a:t>
            </a:r>
            <a:r>
              <a:rPr lang="en-US" altLang="en-US" sz="2400" dirty="0" smtClean="0">
                <a:solidFill>
                  <a:schemeClr val="accent6"/>
                </a:solidFill>
              </a:rPr>
              <a:t>Patterns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1600" dirty="0"/>
              <a:t>(concerned with how objects/classes can be combined to form larger structures</a:t>
            </a:r>
            <a:r>
              <a:rPr lang="en-US" altLang="en-US" sz="1600" dirty="0" smtClean="0"/>
              <a:t>)</a:t>
            </a:r>
          </a:p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endParaRPr lang="en-US" altLang="en-US" sz="1600" dirty="0"/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chemeClr val="accent6"/>
                </a:solidFill>
              </a:rPr>
              <a:t>Adapter	</a:t>
            </a:r>
            <a:r>
              <a:rPr lang="en-US" altLang="en-US" sz="2000" dirty="0" smtClean="0">
                <a:solidFill>
                  <a:schemeClr val="accent6"/>
                </a:solidFill>
              </a:rPr>
              <a:t>Bridge</a:t>
            </a:r>
            <a:r>
              <a:rPr lang="en-US" altLang="en-US" sz="2000" dirty="0">
                <a:solidFill>
                  <a:schemeClr val="accent6"/>
                </a:solidFill>
              </a:rPr>
              <a:t>	Composite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chemeClr val="accent6"/>
                </a:solidFill>
              </a:rPr>
              <a:t>Decorator	Facade	Flyweight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chemeClr val="accent6"/>
                </a:solidFill>
              </a:rPr>
              <a:t>Proxy</a:t>
            </a:r>
          </a:p>
          <a:p>
            <a:pPr marL="0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2400" dirty="0">
                <a:solidFill>
                  <a:srgbClr val="7030A0"/>
                </a:solidFill>
              </a:rPr>
              <a:t>Behavioral Patterns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1800" dirty="0"/>
              <a:t>(concerned with communication between objects</a:t>
            </a:r>
            <a:r>
              <a:rPr lang="en-US" altLang="en-US" sz="1800" dirty="0" smtClean="0"/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3538538" algn="l"/>
                <a:tab pos="6977063" algn="l"/>
              </a:tabLst>
            </a:pPr>
            <a:endParaRPr lang="en-US" altLang="en-US" sz="1800" dirty="0"/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rgbClr val="7030A0"/>
                </a:solidFill>
              </a:rPr>
              <a:t>Command	Interpreter	Iterator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rgbClr val="7030A0"/>
                </a:solidFill>
              </a:rPr>
              <a:t>Mediator	Observer	State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rgbClr val="7030A0"/>
                </a:solidFill>
              </a:rPr>
              <a:t>Strategy	Chain of Responsibility	Visitor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rgbClr val="7030A0"/>
                </a:solidFill>
              </a:rPr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240561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437882"/>
            <a:ext cx="10515600" cy="90593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Singleton </a:t>
            </a:r>
            <a:r>
              <a:rPr lang="en-US" altLang="en-US" dirty="0" smtClean="0"/>
              <a:t>Pattern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 many systems, there should often only be one object instance for a given class</a:t>
            </a:r>
          </a:p>
          <a:p>
            <a:pPr lvl="1"/>
            <a:r>
              <a:rPr lang="en-US" altLang="en-US" dirty="0"/>
              <a:t>Print spooler</a:t>
            </a:r>
          </a:p>
          <a:p>
            <a:pPr lvl="1"/>
            <a:r>
              <a:rPr lang="en-US" altLang="en-US" dirty="0"/>
              <a:t>File system</a:t>
            </a:r>
          </a:p>
          <a:p>
            <a:pPr lvl="1"/>
            <a:r>
              <a:rPr lang="en-US" altLang="en-US" dirty="0"/>
              <a:t>Window </a:t>
            </a:r>
            <a:r>
              <a:rPr lang="en-US" altLang="en-US" dirty="0" smtClean="0"/>
              <a:t>manager</a:t>
            </a:r>
          </a:p>
          <a:p>
            <a:pPr lvl="1"/>
            <a:r>
              <a:rPr lang="en-US" altLang="en-US" dirty="0" smtClean="0"/>
              <a:t>Device log File</a:t>
            </a:r>
            <a:endParaRPr lang="en-US" altLang="en-US" dirty="0"/>
          </a:p>
          <a:p>
            <a:r>
              <a:rPr lang="en-US" altLang="en-US" dirty="0"/>
              <a:t>This pattern answers the question: </a:t>
            </a:r>
            <a:r>
              <a:rPr lang="en-US" altLang="en-US" dirty="0">
                <a:solidFill>
                  <a:schemeClr val="tx2"/>
                </a:solidFill>
              </a:rPr>
              <a:t>How to design the class such that any client cannot create more than one instance of the class?</a:t>
            </a:r>
          </a:p>
          <a:p>
            <a:r>
              <a:rPr lang="en-US" altLang="en-US" dirty="0"/>
              <a:t>The key participants in this pattern are: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solidFill>
                  <a:schemeClr val="folHlink"/>
                </a:solidFill>
              </a:rPr>
              <a:t>Singleton</a:t>
            </a:r>
            <a:r>
              <a:rPr lang="en-US" altLang="en-US" dirty="0"/>
              <a:t>, the class which only allows one instance to be created</a:t>
            </a: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11/05/2015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5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11/05/2015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8</a:t>
            </a:fld>
            <a:endParaRPr lang="en-GB" dirty="0"/>
          </a:p>
        </p:txBody>
      </p:sp>
      <p:pic>
        <p:nvPicPr>
          <p:cNvPr id="6" name="Picture 5" descr="singleton-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68" y="1459677"/>
            <a:ext cx="5032588" cy="315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www.softcodearticle.com/wp-content/uploads/single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0037"/>
            <a:ext cx="43338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408349" y="3734873"/>
            <a:ext cx="2421228" cy="1609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66937" y="2640169"/>
            <a:ext cx="2662640" cy="6954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146220" y="1365161"/>
            <a:ext cx="2086377" cy="1532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5334" y="5112913"/>
            <a:ext cx="221516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 to return single instance of object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9577" y="2399766"/>
            <a:ext cx="221516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Private Constructor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4113" y="1119206"/>
            <a:ext cx="221516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referenced to itself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5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11/05/2015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9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6929" y="71904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method to get instance of object 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GetInstance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S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a;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~Singleton() {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 </a:t>
            </a:r>
            <a:r>
              <a:rPr lang="en-SG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Dtor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private constructor for Singleton pattern 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Singleton(</a:t>
            </a:r>
            <a:r>
              <a:rPr lang="en-S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_a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 a(</a:t>
            </a:r>
            <a:r>
              <a:rPr lang="en-SG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_a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 </a:t>
            </a:r>
            <a:r>
              <a:rPr lang="en-SG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Ctor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Not defined, to prevent copying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Singleton(</a:t>
            </a:r>
            <a:r>
              <a:rPr lang="en-S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&amp;);</a:t>
            </a:r>
          </a:p>
          <a:p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operator =(</a:t>
            </a:r>
            <a:r>
              <a:rPr lang="en-S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other);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84891" y="4314423"/>
            <a:ext cx="2086377" cy="1532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22784" y="4068468"/>
            <a:ext cx="221516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referenced to itself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3320" y="3206699"/>
            <a:ext cx="2662640" cy="6954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5960" y="2966296"/>
            <a:ext cx="221516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Private Constructor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25037" y="1777284"/>
            <a:ext cx="2627289" cy="229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78083" y="1545465"/>
            <a:ext cx="221516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 to return single instance of object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4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6008</TotalTime>
  <Words>1411</Words>
  <Application>Microsoft Office PowerPoint</Application>
  <PresentationFormat>Custom</PresentationFormat>
  <Paragraphs>304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Agenda</vt:lpstr>
      <vt:lpstr>Design Pattern</vt:lpstr>
      <vt:lpstr>More about patterns</vt:lpstr>
      <vt:lpstr>Benefits of using patterns</vt:lpstr>
      <vt:lpstr>Gang of Four (GoF) patterns</vt:lpstr>
      <vt:lpstr>Singleton Pattern </vt:lpstr>
      <vt:lpstr>Class Diagram</vt:lpstr>
      <vt:lpstr>Code Snippet</vt:lpstr>
      <vt:lpstr>Singleton Demo</vt:lpstr>
      <vt:lpstr>Command pattern </vt:lpstr>
      <vt:lpstr>Command Implementation</vt:lpstr>
      <vt:lpstr>Command Implementation</vt:lpstr>
      <vt:lpstr>Command Demo</vt:lpstr>
      <vt:lpstr>Decorator </vt:lpstr>
      <vt:lpstr>Decorator  Example ( Class Diagram)</vt:lpstr>
      <vt:lpstr>Decorator Implementation</vt:lpstr>
      <vt:lpstr>Decorator Implementation</vt:lpstr>
      <vt:lpstr>Revision</vt:lpstr>
      <vt:lpstr>Class</vt:lpstr>
      <vt:lpstr>Class Implementation</vt:lpstr>
      <vt:lpstr>Class Instance</vt:lpstr>
      <vt:lpstr>Constructor and Destructor</vt:lpstr>
      <vt:lpstr>Class Demo</vt:lpstr>
      <vt:lpstr>Object Oriented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</dc:creator>
  <cp:lastModifiedBy>Suhas Laxman Sherkar (ARTC)</cp:lastModifiedBy>
  <cp:revision>218</cp:revision>
  <cp:lastPrinted>2015-03-17T01:36:16Z</cp:lastPrinted>
  <dcterms:created xsi:type="dcterms:W3CDTF">2014-12-07T07:46:40Z</dcterms:created>
  <dcterms:modified xsi:type="dcterms:W3CDTF">2015-05-12T03:01:22Z</dcterms:modified>
</cp:coreProperties>
</file>