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oboto-bold.fntdata"/><Relationship Id="rId21" Type="http://schemas.openxmlformats.org/officeDocument/2006/relationships/slide" Target="slides/slide16.xml"/><Relationship Id="rId43" Type="http://schemas.openxmlformats.org/officeDocument/2006/relationships/font" Target="fonts/Roboto-regular.fntdata"/><Relationship Id="rId24" Type="http://schemas.openxmlformats.org/officeDocument/2006/relationships/slide" Target="slides/slide19.xml"/><Relationship Id="rId46" Type="http://schemas.openxmlformats.org/officeDocument/2006/relationships/font" Target="fonts/Roboto-boldItalic.fntdata"/><Relationship Id="rId23" Type="http://schemas.openxmlformats.org/officeDocument/2006/relationships/slide" Target="slides/slide18.xml"/><Relationship Id="rId45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6b1c100b8b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6b1c100b8b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b1c100b8b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6b1c100b8b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6b1c100b8b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6b1c100b8b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b1c100b8b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b1c100b8b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6b1c100b8b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6b1c100b8b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6b7c52d738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6b7c52d738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6b1c100b8b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6b1c100b8b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6b7c52d738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6b7c52d738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6b1c100b8b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6b1c100b8b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6b1c100b8b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6b1c100b8b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331e7fe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331e7fe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6b7c52d7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6b7c52d7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6b7c52d73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6b7c52d7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6b7c52d73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6b7c52d73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6b7c52d73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6b7c52d73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72a6b683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72a6b683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72a6b6838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72a6b6838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72a6b6838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72a6b6838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72a6b6838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72a6b6838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7331e7fef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7331e7fef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7331e7fef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7331e7fef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7331e7fef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7331e7fef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72a6b6838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72a6b6838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72a6b6838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72a6b6838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7331e7fef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7331e7fef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7331e7fef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7331e7fef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73912549e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73912549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73912549e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73912549e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7331e7fef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7331e7fef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7331e7fef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7331e7fef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7331e7fef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7331e7fef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7331e7fef9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7331e7fef9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331e7fef9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7331e7fef9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7331e7fef9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7331e7fef9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7331e7fe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7331e7fe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b1c100b8b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b1c100b8b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png"/><Relationship Id="rId4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jpg"/><Relationship Id="rId4" Type="http://schemas.openxmlformats.org/officeDocument/2006/relationships/image" Target="../media/image26.png"/><Relationship Id="rId5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Relationship Id="rId4" Type="http://schemas.openxmlformats.org/officeDocument/2006/relationships/image" Target="../media/image3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A1. </a:t>
            </a:r>
            <a:r>
              <a:rPr lang="en-GB"/>
              <a:t>Petroleum generation modeling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258600" y="2797175"/>
            <a:ext cx="3154500" cy="12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Alina Khayrullina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Daniil Sherki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Evgeny Serebrennikov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Timur Zakarin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199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1. Arrhenius law’s formula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862550"/>
            <a:ext cx="81744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/>
              <a:t>We used Arrhenius law to find the rate constant k for each reaction</a:t>
            </a:r>
            <a:endParaRPr sz="1400"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163" y="1334225"/>
            <a:ext cx="7135667" cy="34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199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1. Rate constants for T = 350 ℃ and T = 100 ℃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865775"/>
            <a:ext cx="8297100" cy="4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/>
              <a:t>The calculations were performed in “Collab” using Python </a:t>
            </a:r>
            <a:endParaRPr sz="1400"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463" y="1228475"/>
            <a:ext cx="3971575" cy="381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199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1. Comparing rate constants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625" y="921825"/>
            <a:ext cx="4873625" cy="124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164000"/>
            <a:ext cx="7771475" cy="293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199700"/>
            <a:ext cx="85206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1. Solving the diff</a:t>
            </a:r>
            <a:r>
              <a:rPr lang="en-GB"/>
              <a:t>erential</a:t>
            </a:r>
            <a:r>
              <a:rPr lang="en-GB"/>
              <a:t> equation system. Range-Kutt’s method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30175"/>
            <a:ext cx="81744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/>
              <a:t>We applied second-order Runge-Kutta’s method to solve the system of differential equation</a:t>
            </a:r>
            <a:endParaRPr sz="1400"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00" y="2393325"/>
            <a:ext cx="63246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5813" y="1650375"/>
            <a:ext cx="36861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250" y="3417175"/>
            <a:ext cx="7449502" cy="172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199700"/>
            <a:ext cx="85206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1. Solving the differential equation system. Range-Kutt’s method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30175"/>
            <a:ext cx="81744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/>
              <a:t>There’s a special function in Python which solves equation using second-order Runge-Kutta’s method</a:t>
            </a:r>
            <a:endParaRPr sz="1400"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038" y="1791625"/>
            <a:ext cx="5165730" cy="31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199700"/>
            <a:ext cx="85206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1. Graph of changes in the mass of components over time (for T = 350 ℃)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0500"/>
            <a:ext cx="8839198" cy="3175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199700"/>
            <a:ext cx="85206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1. G</a:t>
            </a:r>
            <a:r>
              <a:rPr lang="en-GB"/>
              <a:t>raph of changes in the mass of components over time (for T = 350 ℃)</a:t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0500"/>
            <a:ext cx="8839200" cy="3314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199700"/>
            <a:ext cx="85206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1. Graph of changes in the mass of components over time (for T = 100 ℃)</a:t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0500"/>
            <a:ext cx="8949177" cy="319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199700"/>
            <a:ext cx="85206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1. Graph of changes in the mass of components over time (for T = 100 ℃)</a:t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0500"/>
            <a:ext cx="8839199" cy="3365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199700"/>
            <a:ext cx="85206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2. How +/- 5% alteration of a</a:t>
            </a:r>
            <a:r>
              <a:rPr lang="en-GB"/>
              <a:t>ctivation energy influence the final results</a:t>
            </a:r>
            <a:endParaRPr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9025"/>
            <a:ext cx="8991599" cy="332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199700"/>
            <a:ext cx="85206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2. How +/- 5% alteration of activation energy influence the final results</a:t>
            </a:r>
            <a:endParaRPr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210550"/>
            <a:ext cx="8991598" cy="3097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199700"/>
            <a:ext cx="85206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2. How +/- 5% alteration of activation energy influence the final results</a:t>
            </a:r>
            <a:endParaRPr/>
          </a:p>
        </p:txBody>
      </p:sp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200500"/>
            <a:ext cx="8991599" cy="3060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199700"/>
            <a:ext cx="85206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2. How +/- 5% alteration of activation energy influence the final results</a:t>
            </a:r>
            <a:endParaRPr/>
          </a:p>
        </p:txBody>
      </p:sp>
      <p:pic>
        <p:nvPicPr>
          <p:cNvPr id="199" name="Google Shape;1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0500"/>
            <a:ext cx="8991599" cy="3071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311700" y="199700"/>
            <a:ext cx="85206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2. How +/- 5% alteration of activation energy influence the final results</a:t>
            </a:r>
            <a:endParaRPr/>
          </a:p>
        </p:txBody>
      </p:sp>
      <p:pic>
        <p:nvPicPr>
          <p:cNvPr id="205" name="Google Shape;2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0500"/>
            <a:ext cx="8991601" cy="3241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3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311700" y="121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2220"/>
              <a:t>Tasks for Week 2</a:t>
            </a:r>
            <a:endParaRPr sz="2220"/>
          </a:p>
        </p:txBody>
      </p:sp>
      <p:sp>
        <p:nvSpPr>
          <p:cNvPr id="216" name="Google Shape;216;p37"/>
          <p:cNvSpPr txBox="1"/>
          <p:nvPr>
            <p:ph idx="1" type="body"/>
          </p:nvPr>
        </p:nvSpPr>
        <p:spPr>
          <a:xfrm>
            <a:off x="311700" y="717000"/>
            <a:ext cx="8520600" cy="3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Using the equations, obtained in Week 1 task, derive analytical solution for isothermal (𝑑𝑇/𝑑𝑡=𝑐𝑜𝑛𝑠𝑡) transformation of kerogen and other products.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Using values, proposed in Week 2 task, plot analytical solution for several time points. Compare with numerical solution, obtained for Week 2 task.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Use values, proposed in Week 2 task, as an initial guess and try to provide nonlinear curve fitting for the following data from the real experiment: a) fix frequency factor (𝐴 = 10^14 𝑠−1) and temperature (𝑇 = 350 ℃), and then try to find optimal activation energies; b) Fix activation energies (take values from Week 2 task) and try to find optimal temperature and frequency factor.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Data for fitting: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400"/>
          </a:p>
        </p:txBody>
      </p:sp>
      <p:pic>
        <p:nvPicPr>
          <p:cNvPr id="217" name="Google Shape;2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887" y="3007775"/>
            <a:ext cx="4090226" cy="20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type="title"/>
          </p:nvPr>
        </p:nvSpPr>
        <p:spPr>
          <a:xfrm>
            <a:off x="311700" y="49000"/>
            <a:ext cx="8520600" cy="8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1. Analytical solution for isothermal transformation of products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368" y="914200"/>
            <a:ext cx="5401270" cy="40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311700" y="49000"/>
            <a:ext cx="8520600" cy="8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1. Analytical solution for isothermal transformation of products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625" y="1066600"/>
            <a:ext cx="6286751" cy="183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8626" y="2899626"/>
            <a:ext cx="6286750" cy="2021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title"/>
          </p:nvPr>
        </p:nvSpPr>
        <p:spPr>
          <a:xfrm>
            <a:off x="311700" y="49000"/>
            <a:ext cx="8520600" cy="8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1. Analytical solution for isothermal transformation of products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023250"/>
            <a:ext cx="3090175" cy="412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1871" y="1023246"/>
            <a:ext cx="5500275" cy="17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9225" y="2900475"/>
            <a:ext cx="5704775" cy="1875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type="title"/>
          </p:nvPr>
        </p:nvSpPr>
        <p:spPr>
          <a:xfrm>
            <a:off x="311700" y="199700"/>
            <a:ext cx="8520600" cy="8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2. Analytical solution for several time points</a:t>
            </a:r>
            <a:endParaRPr/>
          </a:p>
        </p:txBody>
      </p:sp>
      <p:pic>
        <p:nvPicPr>
          <p:cNvPr id="244" name="Google Shape;24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2800"/>
            <a:ext cx="9143998" cy="3269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4294967295" type="body"/>
          </p:nvPr>
        </p:nvSpPr>
        <p:spPr>
          <a:xfrm>
            <a:off x="311700" y="717000"/>
            <a:ext cx="8520600" cy="3709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1. Using the law of mass action write down the system of kinetic differential equations.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2. Rewrite  the  system  of  differential  equations  in  the  form 𝑥̇=𝐴𝑥,  where 𝑥̇ denotes  the  derivative  in time.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3. How can you describe the matrix A? How can you solve such matrix equation?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4. Find eigenvalues of matrix A. Describe in details the procedure how to find the analytical solution.</a:t>
            </a:r>
            <a:endParaRPr sz="14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>
            <p:ph type="title"/>
          </p:nvPr>
        </p:nvSpPr>
        <p:spPr>
          <a:xfrm>
            <a:off x="311700" y="199700"/>
            <a:ext cx="8520600" cy="8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2. Analytical solution for several time points</a:t>
            </a:r>
            <a:endParaRPr/>
          </a:p>
        </p:txBody>
      </p:sp>
      <p:pic>
        <p:nvPicPr>
          <p:cNvPr id="250" name="Google Shape;2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4655"/>
            <a:ext cx="9144001" cy="3379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type="title"/>
          </p:nvPr>
        </p:nvSpPr>
        <p:spPr>
          <a:xfrm>
            <a:off x="311700" y="199700"/>
            <a:ext cx="8520600" cy="8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2. A</a:t>
            </a:r>
            <a:r>
              <a:rPr lang="en-GB"/>
              <a:t>nalytical solution for several time points</a:t>
            </a:r>
            <a:endParaRPr/>
          </a:p>
        </p:txBody>
      </p:sp>
      <p:pic>
        <p:nvPicPr>
          <p:cNvPr id="256" name="Google Shape;25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4325"/>
            <a:ext cx="9144001" cy="317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4"/>
          <p:cNvSpPr txBox="1"/>
          <p:nvPr>
            <p:ph type="title"/>
          </p:nvPr>
        </p:nvSpPr>
        <p:spPr>
          <a:xfrm>
            <a:off x="311700" y="199700"/>
            <a:ext cx="8520600" cy="8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2. </a:t>
            </a:r>
            <a:r>
              <a:rPr lang="en-GB"/>
              <a:t>Comparison</a:t>
            </a:r>
            <a:r>
              <a:rPr lang="en-GB"/>
              <a:t> with numerical results from W2</a:t>
            </a:r>
            <a:endParaRPr/>
          </a:p>
        </p:txBody>
      </p:sp>
      <p:pic>
        <p:nvPicPr>
          <p:cNvPr id="262" name="Google Shape;26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250" y="708250"/>
            <a:ext cx="6015231" cy="225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7251" y="2963551"/>
            <a:ext cx="6119250" cy="21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/>
          <p:nvPr>
            <p:ph type="title"/>
          </p:nvPr>
        </p:nvSpPr>
        <p:spPr>
          <a:xfrm>
            <a:off x="311700" y="199700"/>
            <a:ext cx="8520600" cy="8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3a. Nonlinear curve fitting and defining optimal activation energies</a:t>
            </a:r>
            <a:endParaRPr/>
          </a:p>
        </p:txBody>
      </p:sp>
      <p:pic>
        <p:nvPicPr>
          <p:cNvPr id="269" name="Google Shape;26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00" y="1167075"/>
            <a:ext cx="2194851" cy="37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0376" y="1167075"/>
            <a:ext cx="6250847" cy="310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title"/>
          </p:nvPr>
        </p:nvSpPr>
        <p:spPr>
          <a:xfrm>
            <a:off x="311700" y="199700"/>
            <a:ext cx="8520600" cy="8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3a. Nonlinear curve fitting and defining optimal activation energies</a:t>
            </a:r>
            <a:endParaRPr/>
          </a:p>
        </p:txBody>
      </p:sp>
      <p:pic>
        <p:nvPicPr>
          <p:cNvPr id="276" name="Google Shape;27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075" y="1064900"/>
            <a:ext cx="6133851" cy="33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/>
          <p:nvPr>
            <p:ph type="title"/>
          </p:nvPr>
        </p:nvSpPr>
        <p:spPr>
          <a:xfrm>
            <a:off x="311700" y="199700"/>
            <a:ext cx="8520600" cy="8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3a. Nonlinear curve fitting and defining optimal activation energies</a:t>
            </a:r>
            <a:endParaRPr/>
          </a:p>
        </p:txBody>
      </p:sp>
      <p:pic>
        <p:nvPicPr>
          <p:cNvPr id="282" name="Google Shape;28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7300"/>
            <a:ext cx="6126276" cy="19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8675" y="1217300"/>
            <a:ext cx="674859" cy="19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"/>
          <p:cNvSpPr txBox="1"/>
          <p:nvPr>
            <p:ph type="title"/>
          </p:nvPr>
        </p:nvSpPr>
        <p:spPr>
          <a:xfrm>
            <a:off x="311700" y="199700"/>
            <a:ext cx="8520600" cy="8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3b. Nonlinear curve fitting and defining </a:t>
            </a:r>
            <a:r>
              <a:rPr lang="en-GB"/>
              <a:t>optimal temperature and frequency factors</a:t>
            </a:r>
            <a:endParaRPr/>
          </a:p>
        </p:txBody>
      </p:sp>
      <p:pic>
        <p:nvPicPr>
          <p:cNvPr id="289" name="Google Shape;28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950" y="1217300"/>
            <a:ext cx="7200104" cy="37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9"/>
          <p:cNvSpPr txBox="1"/>
          <p:nvPr>
            <p:ph type="title"/>
          </p:nvPr>
        </p:nvSpPr>
        <p:spPr>
          <a:xfrm>
            <a:off x="311700" y="199700"/>
            <a:ext cx="8520600" cy="8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Task 3b. Nonlinear curve fitting and defining optimal temperature and frequency factors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66800" y="446200"/>
            <a:ext cx="5052000" cy="25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3810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According to law of mass action, velocity of decomposition reaction equal </a:t>
            </a:r>
            <a:r>
              <a:rPr lang="en-GB" sz="1450">
                <a:solidFill>
                  <a:schemeClr val="accent2"/>
                </a:solidFill>
              </a:rPr>
              <a:t>ω=kC</a:t>
            </a:r>
            <a:r>
              <a:rPr baseline="30000" lang="en-GB" sz="1450">
                <a:solidFill>
                  <a:schemeClr val="accent2"/>
                </a:solidFill>
              </a:rPr>
              <a:t>n</a:t>
            </a:r>
            <a:r>
              <a:rPr baseline="-25000" lang="en-GB" sz="1450">
                <a:solidFill>
                  <a:schemeClr val="accent2"/>
                </a:solidFill>
              </a:rPr>
              <a:t>ker</a:t>
            </a:r>
            <a:r>
              <a:rPr lang="en-GB">
                <a:solidFill>
                  <a:schemeClr val="dk2"/>
                </a:solidFill>
              </a:rPr>
              <a:t> , when ω - velocity of the reaction, k - constant of velocity reaction, n - reaction order It is a decomposition equation, that means the order of the reaction will be equal to 1. </a:t>
            </a:r>
            <a:endParaRPr>
              <a:solidFill>
                <a:schemeClr val="dk2"/>
              </a:solidFill>
            </a:endParaRPr>
          </a:p>
          <a:p>
            <a:pPr indent="0" lvl="0" marL="76200" marR="38100" rtl="0" algn="l">
              <a:lnSpc>
                <a:spcPct val="160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-GB">
                <a:solidFill>
                  <a:schemeClr val="dk2"/>
                </a:solidFill>
              </a:rPr>
              <a:t>Therefore, velocity of decomposition reaction for every component equal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75" y="2979900"/>
            <a:ext cx="3011300" cy="20110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5358875" y="446200"/>
            <a:ext cx="35448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3810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76200" marR="38100" rtl="0" algn="l">
              <a:lnSpc>
                <a:spcPct val="160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-GB">
                <a:solidFill>
                  <a:schemeClr val="dk2"/>
                </a:solidFill>
              </a:rPr>
              <a:t>In the next step, we need to find velocity of formation reaction every component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0675" y="1784725"/>
            <a:ext cx="3466450" cy="18357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2799600" y="47650"/>
            <a:ext cx="3544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38100" rtl="0" algn="ctr">
              <a:lnSpc>
                <a:spcPct val="160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-GB" sz="1500">
                <a:solidFill>
                  <a:schemeClr val="dk2"/>
                </a:solidFill>
              </a:rPr>
              <a:t>Subtask 1</a:t>
            </a:r>
            <a:endParaRPr sz="13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" name="Google Shape;75;p16"/>
          <p:cNvCxnSpPr/>
          <p:nvPr/>
        </p:nvCxnSpPr>
        <p:spPr>
          <a:xfrm flipH="1" rot="10800000">
            <a:off x="4697325" y="1338650"/>
            <a:ext cx="731400" cy="1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0999" y="3620463"/>
            <a:ext cx="3633000" cy="1391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2799600" y="47650"/>
            <a:ext cx="3544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38100" rtl="0" algn="ctr">
              <a:lnSpc>
                <a:spcPct val="160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-GB" sz="1500">
                <a:solidFill>
                  <a:schemeClr val="dk2"/>
                </a:solidFill>
              </a:rPr>
              <a:t>Subtask 2</a:t>
            </a:r>
            <a:endParaRPr sz="13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58875"/>
            <a:ext cx="4935450" cy="37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4050" y="367650"/>
            <a:ext cx="194310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7312" y="2287625"/>
            <a:ext cx="1838325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1375" y="4320062"/>
            <a:ext cx="1268450" cy="591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2799600" y="47650"/>
            <a:ext cx="3544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38100" rtl="0" algn="ctr">
              <a:lnSpc>
                <a:spcPct val="160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-GB" sz="1700">
                <a:solidFill>
                  <a:schemeClr val="dk2"/>
                </a:solidFill>
              </a:rPr>
              <a:t>Subtask 3</a:t>
            </a:r>
            <a:endParaRPr sz="15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661050" y="644475"/>
            <a:ext cx="7821900" cy="20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3810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Matrix A is a square matrix of size 5x5. The type of the matrix - triangular. The matrix equation can be solved with the following methods: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marR="3810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GB" sz="1600">
                <a:solidFill>
                  <a:schemeClr val="dk2"/>
                </a:solidFill>
              </a:rPr>
              <a:t>Kramer's method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marR="381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GB" sz="1600">
                <a:solidFill>
                  <a:schemeClr val="dk2"/>
                </a:solidFill>
              </a:rPr>
              <a:t>Reverse matrix method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marR="381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GB" sz="1600">
                <a:solidFill>
                  <a:schemeClr val="dk2"/>
                </a:solidFill>
              </a:rPr>
              <a:t>Gausse's method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963" y="3137635"/>
            <a:ext cx="2734075" cy="767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2799600" y="47650"/>
            <a:ext cx="3544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38100" rtl="0" algn="ctr">
              <a:lnSpc>
                <a:spcPct val="160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-GB" sz="1700">
                <a:solidFill>
                  <a:schemeClr val="dk2"/>
                </a:solidFill>
              </a:rPr>
              <a:t>Subtask 4</a:t>
            </a:r>
            <a:endParaRPr sz="15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50" y="748450"/>
            <a:ext cx="4032438" cy="18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025" y="1311500"/>
            <a:ext cx="4102375" cy="1121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9"/>
          <p:cNvCxnSpPr/>
          <p:nvPr/>
        </p:nvCxnSpPr>
        <p:spPr>
          <a:xfrm>
            <a:off x="4315213" y="1865738"/>
            <a:ext cx="570300" cy="1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875" y="3058800"/>
            <a:ext cx="4162825" cy="1439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95188" y="3002775"/>
            <a:ext cx="1800225" cy="1495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9"/>
          <p:cNvCxnSpPr/>
          <p:nvPr/>
        </p:nvCxnSpPr>
        <p:spPr>
          <a:xfrm>
            <a:off x="4703088" y="3772188"/>
            <a:ext cx="570300" cy="1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121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2220"/>
              <a:t>Tasks for Week 2</a:t>
            </a:r>
            <a:endParaRPr sz="2220"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717000"/>
            <a:ext cx="8520600" cy="3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Perform numerical integration of the differential equation system using Matlab or Python. Use Arrhenius law and take </a:t>
            </a:r>
            <a:r>
              <a:rPr i="1" lang="en-GB" sz="1400"/>
              <a:t>A1 = A2 = A3 = 10^14 s^-1, E1a = 200 kJmole, E2a = 220 kJmole, E3a = 240 kJmole, E4a = 260 kJmole</a:t>
            </a:r>
            <a:r>
              <a:rPr lang="en-GB" sz="1400"/>
              <a:t>.  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Consider the following molar masses: 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/>
              <a:t>Mkergoen = 2000 gmole, Mbitumen = 700 gmole, Moil = 350 gmole, Mgas = 58.6 gmole, Mcoke = 13 gmole.</a:t>
            </a:r>
            <a:endParaRPr i="1"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Stoichiometry coefficients:  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/>
              <a:t>a1 = 1.46; a2 = 0.97; a3 = 2.16; a4 = 39.18; </a:t>
            </a:r>
            <a:endParaRPr i="1"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/>
              <a:t>b1 = 1.37; b2 = 0.76; b3 = 13.54; </a:t>
            </a:r>
            <a:endParaRPr i="1"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/>
              <a:t>c1 = 2.9; c2 = 13.84; </a:t>
            </a:r>
            <a:endParaRPr i="1"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/>
              <a:t>d1 = 4.51. </a:t>
            </a:r>
            <a:endParaRPr i="1"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Consider two different temperature conditions: </a:t>
            </a:r>
            <a:r>
              <a:rPr i="1" lang="en-GB" sz="1400"/>
              <a:t>T1 = 350°C, T2 = 100°C</a:t>
            </a:r>
            <a:r>
              <a:rPr lang="en-GB" sz="1400"/>
              <a:t> . How do the results change?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How does +/- 5% alteration of each activation energy influence the results? Provide the graphs.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