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2F93C5-D23D-44B4-A91A-3F541A0DEC7B}">
  <a:tblStyle styleId="{602F93C5-D23D-44B4-A91A-3F541A0DEC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b1c100b8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b1c100b8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b1c100b8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b1c100b8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1c100b8b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1c100b8b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a6b683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a6b683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2a6b683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2a6b683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31e7fe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331e7fe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68de9a50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68de9a50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68de9a50f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68de9a50f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68de9a50f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68de9a50f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54e8827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54e8827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31e7fe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331e7fe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6b38960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6b38960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331e7fef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331e7fef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331e7fef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331e7fef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331e7fef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331e7fef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b1c100b8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b1c100b8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b1c100b8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b1c100b8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b1c100b8b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b1c100b8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d166101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d166101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85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A1. </a:t>
            </a:r>
            <a:r>
              <a:rPr lang="en-GB"/>
              <a:t>Petroleum generation modeling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69475" y="3101650"/>
            <a:ext cx="31545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Alina Khayrullina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Daniil Sherki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Evgeny Serebrennikov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Timur Zakarin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raph of changes in the mass of components over time (for T = 350 ℃)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839202" cy="322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of changes in the mass of components over time (for T = 100 ℃)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525"/>
            <a:ext cx="8839201" cy="320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+/- 5% alteration of a</a:t>
            </a:r>
            <a:r>
              <a:rPr lang="en-GB"/>
              <a:t>ctivation energy influence the final results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839204" cy="321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90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Analytical solution for isothermal transformation of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7725"/>
            <a:ext cx="9143999" cy="226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Comparison with numerical results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350"/>
            <a:ext cx="8839203" cy="3190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1997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r>
              <a:rPr lang="en-GB"/>
              <a:t> with numerical results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250" y="708250"/>
            <a:ext cx="6015231" cy="225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251" y="2963551"/>
            <a:ext cx="6119250" cy="21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2438275" y="1956150"/>
            <a:ext cx="4920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Не тот график, нужно вставить график, где больше компонентов</a:t>
            </a:r>
            <a:endParaRPr sz="3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Non-linear fitting with experimental data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5143500" y="1838275"/>
            <a:ext cx="36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scipy.optimize.curve_fit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scipy.optimize.leastsq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unphysical solution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25" y="1152475"/>
            <a:ext cx="4616000" cy="23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0" y="3675200"/>
            <a:ext cx="19538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801" y="2505325"/>
            <a:ext cx="2516900" cy="7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3875" y="3599000"/>
            <a:ext cx="4910250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5241975" y="1152475"/>
            <a:ext cx="337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Find true parameters methods</a:t>
            </a:r>
            <a:endParaRPr b="1" sz="1800"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4204125"/>
            <a:ext cx="3014125" cy="8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0925" y="4034141"/>
            <a:ext cx="1601050" cy="104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1. Fix A, T and find optimal E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75" y="1135200"/>
            <a:ext cx="6355351" cy="34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6694625" y="969750"/>
            <a:ext cx="20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600" y="969750"/>
            <a:ext cx="1660725" cy="15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8019" y="2917775"/>
            <a:ext cx="210248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2. Fix E and </a:t>
            </a:r>
            <a:r>
              <a:rPr lang="en-GB"/>
              <a:t>find optimal A, T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" y="1285051"/>
            <a:ext cx="6111498" cy="315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438" y="1208525"/>
            <a:ext cx="1634575" cy="17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213" y="3136641"/>
            <a:ext cx="1601050" cy="104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29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other experimental data</a:t>
            </a:r>
            <a:endParaRPr/>
          </a:p>
        </p:txBody>
      </p:sp>
      <p:graphicFrame>
        <p:nvGraphicFramePr>
          <p:cNvPr id="197" name="Google Shape;197;p31"/>
          <p:cNvGraphicFramePr/>
          <p:nvPr/>
        </p:nvGraphicFramePr>
        <p:xfrm>
          <a:off x="973400" y="10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{602F93C5-D23D-44B4-A91A-3F541A0DEC7B}</a:tableStyleId>
              </a:tblPr>
              <a:tblGrid>
                <a:gridCol w="934975"/>
                <a:gridCol w="967600"/>
                <a:gridCol w="967600"/>
                <a:gridCol w="913225"/>
                <a:gridCol w="924100"/>
                <a:gridCol w="934975"/>
                <a:gridCol w="10980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Time, h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Kerogen, g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Bitumen, g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Oil, g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Gas, g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Coke, g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Mat. balance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7,37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3,20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0,00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0,00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0,00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6,26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3,12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0,36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0,07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0,77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11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5,47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2,92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1,08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0,14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0,97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16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4,77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2,69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1,73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0,22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1,15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21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4,17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2,45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2,26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0,29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1,20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26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3,64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2,22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3,28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0,35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1,28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31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3,18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1,99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3,66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0,40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1,34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36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2,77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1,31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3,98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0,45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2,05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41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2,42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1,09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4,31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0,50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2,25</a:t>
                      </a:r>
                      <a:endParaRPr sz="1200">
                        <a:solidFill>
                          <a:srgbClr val="CC4125"/>
                        </a:solidFill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46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2,16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0,72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0,53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2,61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10,56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311700" y="717000"/>
            <a:ext cx="8520600" cy="370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100" y="1638425"/>
            <a:ext cx="5393800" cy="15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799600" y="444250"/>
            <a:ext cx="35448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ctr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According  to  organic  theory  of  petroleum  genesis: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02425" y="3546425"/>
            <a:ext cx="35448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ctr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, where 𝑎𝑖 , 𝑏𝑖 , 𝑐𝑖 , and 𝑑𝑖 – stoichiometric coefficients.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Petroleum generation modeling is widely used in the analysis of the formation of sedimentary basins. And such modeling helps us estimate </a:t>
            </a:r>
            <a:r>
              <a:rPr lang="en-GB"/>
              <a:t>potential hydrocarbon reserves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Arrhenius law we conclude that the temperature and the activation energy can change the rate of reaction dramatically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determine the necessary parameters from the experimental data, fixing some and optimizing others, using the obtained analytical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6800" y="446200"/>
            <a:ext cx="50520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According to law of mass action, velocity of decomposition reaction equal </a:t>
            </a:r>
            <a:r>
              <a:rPr lang="en-GB" sz="1450">
                <a:solidFill>
                  <a:schemeClr val="accent2"/>
                </a:solidFill>
              </a:rPr>
              <a:t>ω=kC</a:t>
            </a:r>
            <a:r>
              <a:rPr baseline="30000" lang="en-GB" sz="1450">
                <a:solidFill>
                  <a:schemeClr val="accent2"/>
                </a:solidFill>
              </a:rPr>
              <a:t>n</a:t>
            </a:r>
            <a:r>
              <a:rPr baseline="-25000" lang="en-GB" sz="1450">
                <a:solidFill>
                  <a:schemeClr val="accent2"/>
                </a:solidFill>
              </a:rPr>
              <a:t>ker</a:t>
            </a:r>
            <a:r>
              <a:rPr lang="en-GB">
                <a:solidFill>
                  <a:schemeClr val="dk2"/>
                </a:solidFill>
              </a:rPr>
              <a:t> , when ω - velocity of the reaction, k - constant of velocity reaction, n - reaction order It is a decomposition equation, that means the order of the reaction will be equal to 1. </a:t>
            </a:r>
            <a:endParaRPr>
              <a:solidFill>
                <a:schemeClr val="dk2"/>
              </a:solidFill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Therefore, velocity of decomposition reaction for every component equal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5" y="2979900"/>
            <a:ext cx="3011300" cy="20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358875" y="446200"/>
            <a:ext cx="35448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>
                <a:solidFill>
                  <a:schemeClr val="dk2"/>
                </a:solidFill>
              </a:rPr>
              <a:t>In the next step, we need to find velocity of formation reaction every component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675" y="1784725"/>
            <a:ext cx="3466450" cy="183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 flipH="1" rot="10800000">
            <a:off x="4697325" y="1338650"/>
            <a:ext cx="7314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0999" y="3620463"/>
            <a:ext cx="3633000" cy="139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-1378" t="48408"/>
          <a:stretch/>
        </p:blipFill>
        <p:spPr>
          <a:xfrm>
            <a:off x="350700" y="1907225"/>
            <a:ext cx="5561225" cy="21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4400" y="367650"/>
            <a:ext cx="19431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462" y="2220025"/>
            <a:ext cx="18383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1725" y="4320062"/>
            <a:ext cx="1268450" cy="5912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464725" y="367638"/>
            <a:ext cx="3544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ctr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System of differential equations in matrix form:</a:t>
            </a:r>
            <a:endParaRPr b="1" sz="1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0" y="748450"/>
            <a:ext cx="4032438" cy="18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025" y="1311500"/>
            <a:ext cx="4102375" cy="112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>
            <a:off x="4315213" y="1865738"/>
            <a:ext cx="570300" cy="1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75" y="3058800"/>
            <a:ext cx="4162825" cy="143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5188" y="3002775"/>
            <a:ext cx="1800225" cy="149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>
            <a:off x="4703088" y="3772188"/>
            <a:ext cx="570300" cy="1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>
            <a:off x="3215850" y="221388"/>
            <a:ext cx="354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ctr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Eigenvalues of matrix:</a:t>
            </a:r>
            <a:endParaRPr b="1"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9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Arrhenius law formula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800"/>
            <a:ext cx="8839200" cy="311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2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220"/>
              <a:t>Initial data</a:t>
            </a:r>
            <a:endParaRPr sz="222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717000"/>
            <a:ext cx="8520600" cy="4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Perform numerical integration of the differential equation system using Matlab or Python. Take: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Pre-exponential factors: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Activation energies: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Molar masses: 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Stoichiometry coefficients: 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Consider two different temperature conditions: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How do the results change?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How does +/- 5% alteration of each activation energy influence the results? Provide the graphs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575" y="989175"/>
            <a:ext cx="2556400" cy="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075" y="1380075"/>
            <a:ext cx="4940650" cy="4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4617" y="1924648"/>
            <a:ext cx="6344560" cy="4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543" y="2376297"/>
            <a:ext cx="1241279" cy="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7525" y="2767200"/>
            <a:ext cx="3500800" cy="13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4154700"/>
            <a:ext cx="2384300" cy="3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9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Dependency graph of k on T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4375"/>
            <a:ext cx="8520602" cy="321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9970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Solving the differential equation system. Runge-Kutta method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1048100"/>
            <a:ext cx="41243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