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36db2580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36db2580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36db2580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36db2580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36db2580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36db2580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36db2580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36db2580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36db2580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36db2580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36db2580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36db2580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36db258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36db258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36db258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36db258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36db2580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36db2580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fb1a79ff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fb1a79ff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fb1a79ff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fb1a79ff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36db2580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36db2580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36db2580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36db2580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36db2580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36db2580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5950" y="1246475"/>
            <a:ext cx="8520600" cy="143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ru" sz="4800"/>
              <a:t>Adam: A Method for Stochastic Optimization</a:t>
            </a:r>
            <a:endParaRPr b="1" sz="4800"/>
          </a:p>
        </p:txBody>
      </p:sp>
      <p:sp>
        <p:nvSpPr>
          <p:cNvPr id="55" name="Google Shape;55;p13"/>
          <p:cNvSpPr txBox="1"/>
          <p:nvPr/>
        </p:nvSpPr>
        <p:spPr>
          <a:xfrm>
            <a:off x="6958450" y="3801125"/>
            <a:ext cx="20685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600"/>
              <a:t>Daniil Sherki</a:t>
            </a:r>
            <a:endParaRPr sz="1600"/>
          </a:p>
          <a:p>
            <a:pPr indent="0" lvl="0" marL="0" rtl="0" algn="r">
              <a:spcBef>
                <a:spcPts val="0"/>
              </a:spcBef>
              <a:spcAft>
                <a:spcPts val="0"/>
              </a:spcAft>
              <a:buNone/>
            </a:pPr>
            <a:r>
              <a:rPr lang="ru" sz="1600"/>
              <a:t>Egor Cherepanov</a:t>
            </a:r>
            <a:endParaRPr sz="1600"/>
          </a:p>
        </p:txBody>
      </p:sp>
      <p:sp>
        <p:nvSpPr>
          <p:cNvPr id="56" name="Google Shape;56;p13"/>
          <p:cNvSpPr txBox="1"/>
          <p:nvPr/>
        </p:nvSpPr>
        <p:spPr>
          <a:xfrm>
            <a:off x="3359700" y="4478225"/>
            <a:ext cx="242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ru"/>
              <a:t>Optimization methods, 2023</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Experiments: Convolutional Neural Networks</a:t>
            </a:r>
            <a:endParaRPr/>
          </a:p>
        </p:txBody>
      </p:sp>
      <p:sp>
        <p:nvSpPr>
          <p:cNvPr id="156" name="Google Shape;15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157" name="Google Shape;157;p22"/>
          <p:cNvSpPr txBox="1"/>
          <p:nvPr/>
        </p:nvSpPr>
        <p:spPr>
          <a:xfrm>
            <a:off x="267650" y="1232700"/>
            <a:ext cx="81591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eriod"/>
            </a:pPr>
            <a:r>
              <a:rPr lang="ru" sz="1800"/>
              <a:t>Unlike most fully connected neural nets, weight sharing in CNNs results in vastly different gradients in different layers</a:t>
            </a:r>
            <a:endParaRPr sz="1800"/>
          </a:p>
          <a:p>
            <a:pPr indent="-342900" lvl="0" marL="457200" rtl="0" algn="l">
              <a:spcBef>
                <a:spcPts val="0"/>
              </a:spcBef>
              <a:spcAft>
                <a:spcPts val="0"/>
              </a:spcAft>
              <a:buSzPts val="1800"/>
              <a:buAutoNum type="arabicPeriod"/>
            </a:pPr>
            <a:r>
              <a:rPr lang="ru" sz="1800"/>
              <a:t>Our CNN architecture has three alternating stages with:</a:t>
            </a:r>
            <a:endParaRPr sz="1800"/>
          </a:p>
          <a:p>
            <a:pPr indent="-342900" lvl="1" marL="914400" rtl="0" algn="l">
              <a:spcBef>
                <a:spcPts val="0"/>
              </a:spcBef>
              <a:spcAft>
                <a:spcPts val="0"/>
              </a:spcAft>
              <a:buSzPts val="1800"/>
              <a:buAutoNum type="alphaLcPeriod"/>
            </a:pPr>
            <a:r>
              <a:rPr lang="ru" sz="1800"/>
              <a:t> 5x5 convolution filters</a:t>
            </a:r>
            <a:endParaRPr sz="1800"/>
          </a:p>
          <a:p>
            <a:pPr indent="-342900" lvl="1" marL="914400" rtl="0" algn="l">
              <a:spcBef>
                <a:spcPts val="0"/>
              </a:spcBef>
              <a:spcAft>
                <a:spcPts val="0"/>
              </a:spcAft>
              <a:buSzPts val="1800"/>
              <a:buAutoNum type="alphaLcPeriod"/>
            </a:pPr>
            <a:r>
              <a:rPr lang="ru" sz="1800"/>
              <a:t> 3x3 max pooling with stride of 2</a:t>
            </a:r>
            <a:endParaRPr sz="1800"/>
          </a:p>
          <a:p>
            <a:pPr indent="0" lvl="0" marL="0" rtl="0" algn="l">
              <a:spcBef>
                <a:spcPts val="0"/>
              </a:spcBef>
              <a:spcAft>
                <a:spcPts val="0"/>
              </a:spcAft>
              <a:buNone/>
            </a:pPr>
            <a:r>
              <a:rPr lang="ru" sz="1800"/>
              <a:t> that are followed by a fully connected layer of 1000 rectified linear hidden units (ReLU’s).</a:t>
            </a:r>
            <a:endParaRPr sz="1800"/>
          </a:p>
          <a:p>
            <a:pPr indent="-342900" lvl="0" marL="457200" rtl="0" algn="l">
              <a:spcBef>
                <a:spcPts val="0"/>
              </a:spcBef>
              <a:spcAft>
                <a:spcPts val="0"/>
              </a:spcAft>
              <a:buSzPts val="1800"/>
              <a:buAutoNum type="arabicPeriod"/>
            </a:pPr>
            <a:r>
              <a:rPr lang="ru" sz="1800"/>
              <a:t>The minibatch size is also set to 128 similar to previous experiments.</a:t>
            </a:r>
            <a:endParaRPr sz="1800"/>
          </a:p>
          <a:p>
            <a:pPr indent="-342900" lvl="0" marL="457200" rtl="0" algn="l">
              <a:spcBef>
                <a:spcPts val="0"/>
              </a:spcBef>
              <a:spcAft>
                <a:spcPts val="0"/>
              </a:spcAft>
              <a:buSzPts val="1800"/>
              <a:buAutoNum type="arabicPeriod"/>
            </a:pPr>
            <a:r>
              <a:rPr lang="ru" sz="1800"/>
              <a:t>We show the effectiveness of Adam in deep CNNs.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Experiments: Convolutional Neural Networks</a:t>
            </a:r>
            <a:endParaRPr/>
          </a:p>
        </p:txBody>
      </p:sp>
      <p:sp>
        <p:nvSpPr>
          <p:cNvPr id="163" name="Google Shape;16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64" name="Google Shape;164;p23"/>
          <p:cNvPicPr preferRelativeResize="0"/>
          <p:nvPr/>
        </p:nvPicPr>
        <p:blipFill>
          <a:blip r:embed="rId3">
            <a:alphaModFix/>
          </a:blip>
          <a:stretch>
            <a:fillRect/>
          </a:stretch>
        </p:blipFill>
        <p:spPr>
          <a:xfrm>
            <a:off x="-107075" y="767959"/>
            <a:ext cx="4482608" cy="4482615"/>
          </a:xfrm>
          <a:prstGeom prst="rect">
            <a:avLst/>
          </a:prstGeom>
          <a:noFill/>
          <a:ln>
            <a:noFill/>
          </a:ln>
        </p:spPr>
      </p:pic>
      <p:pic>
        <p:nvPicPr>
          <p:cNvPr id="165" name="Google Shape;165;p23"/>
          <p:cNvPicPr preferRelativeResize="0"/>
          <p:nvPr/>
        </p:nvPicPr>
        <p:blipFill>
          <a:blip r:embed="rId4">
            <a:alphaModFix/>
          </a:blip>
          <a:stretch>
            <a:fillRect/>
          </a:stretch>
        </p:blipFill>
        <p:spPr>
          <a:xfrm>
            <a:off x="4554319" y="767959"/>
            <a:ext cx="4482608" cy="44826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AdaMax</a:t>
            </a:r>
            <a:endParaRPr/>
          </a:p>
        </p:txBody>
      </p:sp>
      <p:pic>
        <p:nvPicPr>
          <p:cNvPr id="171" name="Google Shape;171;p24"/>
          <p:cNvPicPr preferRelativeResize="0"/>
          <p:nvPr/>
        </p:nvPicPr>
        <p:blipFill>
          <a:blip r:embed="rId3">
            <a:alphaModFix/>
          </a:blip>
          <a:stretch>
            <a:fillRect/>
          </a:stretch>
        </p:blipFill>
        <p:spPr>
          <a:xfrm>
            <a:off x="-2" y="279075"/>
            <a:ext cx="8669399" cy="4710525"/>
          </a:xfrm>
          <a:prstGeom prst="rect">
            <a:avLst/>
          </a:prstGeom>
          <a:noFill/>
          <a:ln>
            <a:noFill/>
          </a:ln>
        </p:spPr>
      </p:pic>
      <p:sp>
        <p:nvSpPr>
          <p:cNvPr id="172" name="Google Shape;17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178" name="Google Shape;17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solidFill>
                  <a:schemeClr val="dk1"/>
                </a:solidFill>
              </a:rPr>
              <a:t>1. We have introduced a simple and computationally efficient algorithm for gradient-based optimization of stochastic objective functions.</a:t>
            </a:r>
            <a:endParaRPr>
              <a:solidFill>
                <a:schemeClr val="dk1"/>
              </a:solidFill>
            </a:endParaRPr>
          </a:p>
          <a:p>
            <a:pPr indent="0" lvl="0" marL="0" rtl="0" algn="l">
              <a:spcBef>
                <a:spcPts val="1200"/>
              </a:spcBef>
              <a:spcAft>
                <a:spcPts val="0"/>
              </a:spcAft>
              <a:buNone/>
            </a:pPr>
            <a:r>
              <a:rPr lang="ru">
                <a:solidFill>
                  <a:schemeClr val="dk1"/>
                </a:solidFill>
              </a:rPr>
              <a:t>2. Our method is aimed towards machine learning problems with large datasets and/or high-dimensional parameter spaces.</a:t>
            </a:r>
            <a:endParaRPr>
              <a:solidFill>
                <a:schemeClr val="dk1"/>
              </a:solidFill>
            </a:endParaRPr>
          </a:p>
          <a:p>
            <a:pPr indent="0" lvl="0" marL="0" rtl="0" algn="l">
              <a:spcBef>
                <a:spcPts val="1200"/>
              </a:spcBef>
              <a:spcAft>
                <a:spcPts val="0"/>
              </a:spcAft>
              <a:buNone/>
            </a:pPr>
            <a:r>
              <a:rPr lang="ru">
                <a:solidFill>
                  <a:schemeClr val="dk1"/>
                </a:solidFill>
              </a:rPr>
              <a:t>3. The method combines the advantages of two recently popular optimization methods: the ability of AdaGrad to deal with sparse gradients, and the ability of RMSProp to deal with non-stationary objectives.</a:t>
            </a:r>
            <a:endParaRPr>
              <a:solidFill>
                <a:schemeClr val="dk1"/>
              </a:solidFill>
            </a:endParaRPr>
          </a:p>
          <a:p>
            <a:pPr indent="0" lvl="0" marL="0" rtl="0" algn="l">
              <a:spcBef>
                <a:spcPts val="1200"/>
              </a:spcBef>
              <a:spcAft>
                <a:spcPts val="0"/>
              </a:spcAft>
              <a:buNone/>
            </a:pPr>
            <a:r>
              <a:rPr lang="ru">
                <a:solidFill>
                  <a:schemeClr val="dk1"/>
                </a:solidFill>
              </a:rPr>
              <a:t>4. The method is straightforward to implement and requires little memory.</a:t>
            </a:r>
            <a:endParaRPr>
              <a:solidFill>
                <a:schemeClr val="dk1"/>
              </a:solidFill>
            </a:endParaRPr>
          </a:p>
          <a:p>
            <a:pPr indent="0" lvl="0" marL="0" rtl="0" algn="l">
              <a:spcBef>
                <a:spcPts val="1200"/>
              </a:spcBef>
              <a:spcAft>
                <a:spcPts val="1200"/>
              </a:spcAft>
              <a:buNone/>
            </a:pPr>
            <a:r>
              <a:rPr lang="ru">
                <a:solidFill>
                  <a:schemeClr val="dk1"/>
                </a:solidFill>
              </a:rPr>
              <a:t>5. Overall, we found Adam to be robust and well-suited to a wide range of non-convex optimization problems in the field machine learning.</a:t>
            </a:r>
            <a:endParaRPr>
              <a:solidFill>
                <a:schemeClr val="dk1"/>
              </a:solidFill>
            </a:endParaRPr>
          </a:p>
        </p:txBody>
      </p:sp>
      <p:sp>
        <p:nvSpPr>
          <p:cNvPr id="179" name="Google Shape;17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85" name="Google Shape;185;p26"/>
          <p:cNvPicPr preferRelativeResize="0"/>
          <p:nvPr/>
        </p:nvPicPr>
        <p:blipFill>
          <a:blip r:embed="rId3">
            <a:alphaModFix/>
          </a:blip>
          <a:stretch>
            <a:fillRect/>
          </a:stretch>
        </p:blipFill>
        <p:spPr>
          <a:xfrm>
            <a:off x="3187450" y="1143000"/>
            <a:ext cx="2857500" cy="2857500"/>
          </a:xfrm>
          <a:prstGeom prst="rect">
            <a:avLst/>
          </a:prstGeom>
          <a:noFill/>
          <a:ln>
            <a:noFill/>
          </a:ln>
        </p:spPr>
      </p:pic>
      <p:sp>
        <p:nvSpPr>
          <p:cNvPr id="186" name="Google Shape;186;p26"/>
          <p:cNvSpPr txBox="1"/>
          <p:nvPr/>
        </p:nvSpPr>
        <p:spPr>
          <a:xfrm>
            <a:off x="3725800" y="986225"/>
            <a:ext cx="17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t>GitHub repository</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3" name="Google Shape;19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94" name="Google Shape;194;p27"/>
          <p:cNvPicPr preferRelativeResize="0"/>
          <p:nvPr/>
        </p:nvPicPr>
        <p:blipFill>
          <a:blip r:embed="rId3">
            <a:alphaModFix/>
          </a:blip>
          <a:stretch>
            <a:fillRect/>
          </a:stretch>
        </p:blipFill>
        <p:spPr>
          <a:xfrm>
            <a:off x="0" y="614934"/>
            <a:ext cx="9144000" cy="39136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Introduction</a:t>
            </a:r>
            <a:endParaRPr/>
          </a:p>
        </p:txBody>
      </p:sp>
      <p:sp>
        <p:nvSpPr>
          <p:cNvPr id="62" name="Google Shape;62;p14"/>
          <p:cNvSpPr txBox="1"/>
          <p:nvPr>
            <p:ph idx="1" type="body"/>
          </p:nvPr>
        </p:nvSpPr>
        <p:spPr>
          <a:xfrm>
            <a:off x="4417963" y="2603563"/>
            <a:ext cx="14253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ru" sz="1400">
                <a:solidFill>
                  <a:schemeClr val="dk1"/>
                </a:solidFill>
              </a:rPr>
              <a:t>Adam</a:t>
            </a:r>
            <a:endParaRPr b="1" sz="1400">
              <a:solidFill>
                <a:schemeClr val="dk1"/>
              </a:solidFill>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64" name="Google Shape;64;p14"/>
          <p:cNvSpPr txBox="1"/>
          <p:nvPr>
            <p:ph idx="1" type="body"/>
          </p:nvPr>
        </p:nvSpPr>
        <p:spPr>
          <a:xfrm>
            <a:off x="3594750" y="1226775"/>
            <a:ext cx="1646400" cy="502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ru" sz="1400">
                <a:solidFill>
                  <a:schemeClr val="dk1"/>
                </a:solidFill>
              </a:rPr>
              <a:t>Adagrad</a:t>
            </a:r>
            <a:endParaRPr b="1" sz="1400">
              <a:solidFill>
                <a:schemeClr val="dk1"/>
              </a:solidFill>
            </a:endParaRPr>
          </a:p>
        </p:txBody>
      </p:sp>
      <p:sp>
        <p:nvSpPr>
          <p:cNvPr id="65" name="Google Shape;65;p14"/>
          <p:cNvSpPr txBox="1"/>
          <p:nvPr>
            <p:ph idx="1" type="body"/>
          </p:nvPr>
        </p:nvSpPr>
        <p:spPr>
          <a:xfrm>
            <a:off x="5416222" y="1226775"/>
            <a:ext cx="1152600" cy="502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ru" sz="1400">
                <a:solidFill>
                  <a:schemeClr val="dk1"/>
                </a:solidFill>
              </a:rPr>
              <a:t>RMSProp</a:t>
            </a:r>
            <a:endParaRPr b="1" sz="1400">
              <a:solidFill>
                <a:schemeClr val="dk1"/>
              </a:solidFill>
            </a:endParaRPr>
          </a:p>
        </p:txBody>
      </p:sp>
      <p:cxnSp>
        <p:nvCxnSpPr>
          <p:cNvPr id="66" name="Google Shape;66;p14"/>
          <p:cNvCxnSpPr>
            <a:stCxn id="62" idx="2"/>
          </p:cNvCxnSpPr>
          <p:nvPr/>
        </p:nvCxnSpPr>
        <p:spPr>
          <a:xfrm>
            <a:off x="5130613" y="2997163"/>
            <a:ext cx="0" cy="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14"/>
          <p:cNvCxnSpPr>
            <a:stCxn id="62" idx="2"/>
            <a:endCxn id="62" idx="2"/>
          </p:cNvCxnSpPr>
          <p:nvPr/>
        </p:nvCxnSpPr>
        <p:spPr>
          <a:xfrm>
            <a:off x="5130613" y="2997163"/>
            <a:ext cx="0" cy="0"/>
          </a:xfrm>
          <a:prstGeom prst="straightConnector1">
            <a:avLst/>
          </a:prstGeom>
          <a:noFill/>
          <a:ln cap="flat" cmpd="sng" w="9525">
            <a:solidFill>
              <a:schemeClr val="dk2"/>
            </a:solidFill>
            <a:prstDash val="solid"/>
            <a:round/>
            <a:headEnd len="med" w="med" type="none"/>
            <a:tailEnd len="med" w="med" type="none"/>
          </a:ln>
        </p:spPr>
      </p:cxnSp>
      <p:sp>
        <p:nvSpPr>
          <p:cNvPr id="68" name="Google Shape;68;p14"/>
          <p:cNvSpPr txBox="1"/>
          <p:nvPr/>
        </p:nvSpPr>
        <p:spPr>
          <a:xfrm>
            <a:off x="3610523" y="1595125"/>
            <a:ext cx="1482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 works well with sparse gradients</a:t>
            </a:r>
            <a:endParaRPr sz="1200"/>
          </a:p>
        </p:txBody>
      </p:sp>
      <p:sp>
        <p:nvSpPr>
          <p:cNvPr id="69" name="Google Shape;69;p14"/>
          <p:cNvSpPr txBox="1"/>
          <p:nvPr/>
        </p:nvSpPr>
        <p:spPr>
          <a:xfrm>
            <a:off x="5131213" y="1502725"/>
            <a:ext cx="1722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t>works well in on-line and non-stationary settings</a:t>
            </a:r>
            <a:endParaRPr sz="1200"/>
          </a:p>
        </p:txBody>
      </p:sp>
      <p:sp>
        <p:nvSpPr>
          <p:cNvPr id="70" name="Google Shape;70;p14"/>
          <p:cNvSpPr txBox="1"/>
          <p:nvPr/>
        </p:nvSpPr>
        <p:spPr>
          <a:xfrm>
            <a:off x="273600" y="3139625"/>
            <a:ext cx="4444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200"/>
              <a:t>Adam’s advantages:</a:t>
            </a:r>
            <a:endParaRPr b="1" sz="1200"/>
          </a:p>
          <a:p>
            <a:pPr indent="-304800" lvl="0" marL="457200" rtl="0" algn="l">
              <a:spcBef>
                <a:spcPts val="0"/>
              </a:spcBef>
              <a:spcAft>
                <a:spcPts val="0"/>
              </a:spcAft>
              <a:buSzPts val="1200"/>
              <a:buChar char="●"/>
            </a:pPr>
            <a:r>
              <a:rPr lang="ru" sz="1200"/>
              <a:t>the magnitudes of parameter updates are invariant to rescaling of the gradient;</a:t>
            </a:r>
            <a:endParaRPr sz="1200"/>
          </a:p>
          <a:p>
            <a:pPr indent="-304800" lvl="0" marL="457200" rtl="0" algn="l">
              <a:spcBef>
                <a:spcPts val="0"/>
              </a:spcBef>
              <a:spcAft>
                <a:spcPts val="0"/>
              </a:spcAft>
              <a:buSzPts val="1200"/>
              <a:buChar char="●"/>
            </a:pPr>
            <a:r>
              <a:rPr lang="ru" sz="1200"/>
              <a:t>stepsizes are approximately bounded by the stepsize hyperparameter;</a:t>
            </a:r>
            <a:endParaRPr sz="1200"/>
          </a:p>
          <a:p>
            <a:pPr indent="-304800" lvl="0" marL="457200" rtl="0" algn="l">
              <a:spcBef>
                <a:spcPts val="0"/>
              </a:spcBef>
              <a:spcAft>
                <a:spcPts val="0"/>
              </a:spcAft>
              <a:buSzPts val="1200"/>
              <a:buChar char="●"/>
            </a:pPr>
            <a:r>
              <a:rPr lang="ru" sz="1200"/>
              <a:t>does not require a stationary objective;</a:t>
            </a:r>
            <a:endParaRPr sz="1200"/>
          </a:p>
          <a:p>
            <a:pPr indent="-304800" lvl="0" marL="457200" rtl="0" algn="l">
              <a:spcBef>
                <a:spcPts val="0"/>
              </a:spcBef>
              <a:spcAft>
                <a:spcPts val="0"/>
              </a:spcAft>
              <a:buSzPts val="1200"/>
              <a:buChar char="●"/>
            </a:pPr>
            <a:r>
              <a:rPr lang="ru" sz="1200"/>
              <a:t>works with sparse gradients;</a:t>
            </a:r>
            <a:endParaRPr sz="1200"/>
          </a:p>
          <a:p>
            <a:pPr indent="-304800" lvl="0" marL="457200" rtl="0" algn="l">
              <a:spcBef>
                <a:spcPts val="0"/>
              </a:spcBef>
              <a:spcAft>
                <a:spcPts val="0"/>
              </a:spcAft>
              <a:buSzPts val="1200"/>
              <a:buChar char="●"/>
            </a:pPr>
            <a:r>
              <a:rPr lang="ru" sz="1200"/>
              <a:t>naturally performs a form of step size annealing.</a:t>
            </a:r>
            <a:endParaRPr sz="1200"/>
          </a:p>
        </p:txBody>
      </p:sp>
      <p:pic>
        <p:nvPicPr>
          <p:cNvPr id="71" name="Google Shape;71;p14"/>
          <p:cNvPicPr preferRelativeResize="0"/>
          <p:nvPr/>
        </p:nvPicPr>
        <p:blipFill>
          <a:blip r:embed="rId3">
            <a:alphaModFix/>
          </a:blip>
          <a:stretch>
            <a:fillRect/>
          </a:stretch>
        </p:blipFill>
        <p:spPr>
          <a:xfrm>
            <a:off x="4874875" y="3293850"/>
            <a:ext cx="3936750" cy="1569200"/>
          </a:xfrm>
          <a:prstGeom prst="rect">
            <a:avLst/>
          </a:prstGeom>
          <a:noFill/>
          <a:ln>
            <a:noFill/>
          </a:ln>
        </p:spPr>
      </p:pic>
      <p:sp>
        <p:nvSpPr>
          <p:cNvPr id="72" name="Google Shape;72;p14"/>
          <p:cNvSpPr txBox="1"/>
          <p:nvPr/>
        </p:nvSpPr>
        <p:spPr>
          <a:xfrm>
            <a:off x="4874863" y="1160175"/>
            <a:ext cx="594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2500"/>
              <a:t>+</a:t>
            </a:r>
            <a:endParaRPr b="1" sz="2500"/>
          </a:p>
        </p:txBody>
      </p:sp>
      <p:cxnSp>
        <p:nvCxnSpPr>
          <p:cNvPr id="73" name="Google Shape;73;p14"/>
          <p:cNvCxnSpPr>
            <a:stCxn id="69" idx="2"/>
            <a:endCxn id="68" idx="2"/>
          </p:cNvCxnSpPr>
          <p:nvPr/>
        </p:nvCxnSpPr>
        <p:spPr>
          <a:xfrm flipH="1" rot="5400000">
            <a:off x="5125963" y="1375075"/>
            <a:ext cx="92400" cy="1640700"/>
          </a:xfrm>
          <a:prstGeom prst="bentConnector3">
            <a:avLst>
              <a:gd fmla="val -257711" name="adj1"/>
            </a:avLst>
          </a:prstGeom>
          <a:noFill/>
          <a:ln cap="flat" cmpd="sng" w="9525">
            <a:solidFill>
              <a:schemeClr val="dk2"/>
            </a:solidFill>
            <a:prstDash val="solid"/>
            <a:round/>
            <a:headEnd len="med" w="med" type="none"/>
            <a:tailEnd len="med" w="med" type="none"/>
          </a:ln>
        </p:spPr>
      </p:cxnSp>
      <p:cxnSp>
        <p:nvCxnSpPr>
          <p:cNvPr id="74" name="Google Shape;74;p14"/>
          <p:cNvCxnSpPr>
            <a:stCxn id="62" idx="0"/>
          </p:cNvCxnSpPr>
          <p:nvPr/>
        </p:nvCxnSpPr>
        <p:spPr>
          <a:xfrm rot="10800000">
            <a:off x="5130613" y="2473363"/>
            <a:ext cx="0" cy="130200"/>
          </a:xfrm>
          <a:prstGeom prst="straightConnector1">
            <a:avLst/>
          </a:prstGeom>
          <a:noFill/>
          <a:ln cap="flat" cmpd="sng" w="9525">
            <a:solidFill>
              <a:schemeClr val="dk2"/>
            </a:solidFill>
            <a:prstDash val="solid"/>
            <a:round/>
            <a:headEnd len="med" w="med" type="none"/>
            <a:tailEnd len="med" w="med" type="none"/>
          </a:ln>
        </p:spPr>
      </p:cxnSp>
      <p:sp>
        <p:nvSpPr>
          <p:cNvPr id="75" name="Google Shape;75;p14"/>
          <p:cNvSpPr txBox="1"/>
          <p:nvPr/>
        </p:nvSpPr>
        <p:spPr>
          <a:xfrm>
            <a:off x="409300" y="1017725"/>
            <a:ext cx="3126900" cy="184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ru" sz="1200"/>
              <a:t>Adam</a:t>
            </a:r>
            <a:r>
              <a:rPr lang="ru" sz="1200"/>
              <a:t> can be looked at as a combination of </a:t>
            </a:r>
            <a:r>
              <a:rPr b="1" lang="ru" sz="1200"/>
              <a:t>RMSprop</a:t>
            </a:r>
            <a:r>
              <a:rPr lang="ru" sz="1200"/>
              <a:t> and </a:t>
            </a:r>
            <a:r>
              <a:rPr b="1" lang="ru" sz="1200"/>
              <a:t>Stochastic Gradient Descent</a:t>
            </a:r>
            <a:r>
              <a:rPr lang="ru" sz="1200"/>
              <a:t> with momentum. It uses the squared gradients to scale the learning rate like RMSprop and it takes advantage of momentum by using moving average of the gradient instead of gradient itself like SGD with momentum. Let’s take a closer look at how it works.</a:t>
            </a:r>
            <a:endParaRPr sz="1200"/>
          </a:p>
        </p:txBody>
      </p:sp>
      <p:pic>
        <p:nvPicPr>
          <p:cNvPr id="76" name="Google Shape;76;p14"/>
          <p:cNvPicPr preferRelativeResize="0"/>
          <p:nvPr/>
        </p:nvPicPr>
        <p:blipFill>
          <a:blip r:embed="rId4">
            <a:alphaModFix/>
          </a:blip>
          <a:stretch>
            <a:fillRect/>
          </a:stretch>
        </p:blipFill>
        <p:spPr>
          <a:xfrm>
            <a:off x="6658863" y="1032725"/>
            <a:ext cx="2461083" cy="1817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5"/>
          <p:cNvPicPr preferRelativeResize="0"/>
          <p:nvPr/>
        </p:nvPicPr>
        <p:blipFill>
          <a:blip r:embed="rId3">
            <a:alphaModFix/>
          </a:blip>
          <a:stretch>
            <a:fillRect/>
          </a:stretch>
        </p:blipFill>
        <p:spPr>
          <a:xfrm>
            <a:off x="315050" y="0"/>
            <a:ext cx="8081676" cy="5083900"/>
          </a:xfrm>
          <a:prstGeom prst="rect">
            <a:avLst/>
          </a:prstGeom>
          <a:noFill/>
          <a:ln>
            <a:noFill/>
          </a:ln>
        </p:spPr>
      </p:pic>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Adam’s update rule. Part 1</a:t>
            </a:r>
            <a:endParaRPr/>
          </a:p>
        </p:txBody>
      </p:sp>
      <p:sp>
        <p:nvSpPr>
          <p:cNvPr id="88" name="Google Shape;88;p16"/>
          <p:cNvSpPr txBox="1"/>
          <p:nvPr>
            <p:ph idx="1" type="body"/>
          </p:nvPr>
        </p:nvSpPr>
        <p:spPr>
          <a:xfrm>
            <a:off x="311700" y="1152475"/>
            <a:ext cx="38799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ru" sz="1200">
                <a:solidFill>
                  <a:schemeClr val="dk1"/>
                </a:solidFill>
              </a:rPr>
              <a:t>Adam</a:t>
            </a:r>
            <a:r>
              <a:rPr lang="ru" sz="1200">
                <a:solidFill>
                  <a:schemeClr val="dk1"/>
                </a:solidFill>
              </a:rPr>
              <a:t> is an adaptive learning rate method, which means, it computes individual learning rates for different parameters. Its name is derived from adaptive moment estimation.</a:t>
            </a:r>
            <a:endParaRPr sz="1200"/>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90" name="Google Shape;90;p16"/>
          <p:cNvPicPr preferRelativeResize="0"/>
          <p:nvPr/>
        </p:nvPicPr>
        <p:blipFill>
          <a:blip r:embed="rId3">
            <a:alphaModFix/>
          </a:blip>
          <a:stretch>
            <a:fillRect/>
          </a:stretch>
        </p:blipFill>
        <p:spPr>
          <a:xfrm>
            <a:off x="4626800" y="1558475"/>
            <a:ext cx="2669324" cy="544050"/>
          </a:xfrm>
          <a:prstGeom prst="rect">
            <a:avLst/>
          </a:prstGeom>
          <a:noFill/>
          <a:ln>
            <a:noFill/>
          </a:ln>
        </p:spPr>
      </p:pic>
      <p:sp>
        <p:nvSpPr>
          <p:cNvPr id="91" name="Google Shape;91;p16"/>
          <p:cNvSpPr txBox="1"/>
          <p:nvPr/>
        </p:nvSpPr>
        <p:spPr>
          <a:xfrm>
            <a:off x="4572000" y="8195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N-th </a:t>
            </a:r>
            <a:r>
              <a:rPr b="1" lang="ru" sz="1200">
                <a:solidFill>
                  <a:schemeClr val="dk1"/>
                </a:solidFill>
              </a:rPr>
              <a:t>moment</a:t>
            </a:r>
            <a:r>
              <a:rPr lang="ru" sz="1200">
                <a:solidFill>
                  <a:schemeClr val="dk1"/>
                </a:solidFill>
              </a:rPr>
              <a:t> of a random variable is defined as the expected value of that variable to the power of n.</a:t>
            </a:r>
            <a:endParaRPr sz="1200"/>
          </a:p>
        </p:txBody>
      </p:sp>
      <p:sp>
        <p:nvSpPr>
          <p:cNvPr id="92" name="Google Shape;92;p16"/>
          <p:cNvSpPr txBox="1"/>
          <p:nvPr/>
        </p:nvSpPr>
        <p:spPr>
          <a:xfrm>
            <a:off x="4626800" y="22258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The first moment is mean, and the second moment is uncentered variance.</a:t>
            </a:r>
            <a:endParaRPr sz="1200"/>
          </a:p>
        </p:txBody>
      </p:sp>
      <p:pic>
        <p:nvPicPr>
          <p:cNvPr id="93" name="Google Shape;93;p16"/>
          <p:cNvPicPr preferRelativeResize="0"/>
          <p:nvPr/>
        </p:nvPicPr>
        <p:blipFill>
          <a:blip r:embed="rId4">
            <a:alphaModFix/>
          </a:blip>
          <a:stretch>
            <a:fillRect/>
          </a:stretch>
        </p:blipFill>
        <p:spPr>
          <a:xfrm>
            <a:off x="214025" y="2903325"/>
            <a:ext cx="4799324" cy="446050"/>
          </a:xfrm>
          <a:prstGeom prst="rect">
            <a:avLst/>
          </a:prstGeom>
          <a:noFill/>
          <a:ln>
            <a:noFill/>
          </a:ln>
        </p:spPr>
      </p:pic>
      <p:pic>
        <p:nvPicPr>
          <p:cNvPr id="94" name="Google Shape;94;p16"/>
          <p:cNvPicPr preferRelativeResize="0"/>
          <p:nvPr/>
        </p:nvPicPr>
        <p:blipFill>
          <a:blip r:embed="rId5">
            <a:alphaModFix/>
          </a:blip>
          <a:stretch>
            <a:fillRect/>
          </a:stretch>
        </p:blipFill>
        <p:spPr>
          <a:xfrm>
            <a:off x="214025" y="3472725"/>
            <a:ext cx="5141051" cy="621250"/>
          </a:xfrm>
          <a:prstGeom prst="rect">
            <a:avLst/>
          </a:prstGeom>
          <a:noFill/>
          <a:ln>
            <a:noFill/>
          </a:ln>
        </p:spPr>
      </p:pic>
      <p:sp>
        <p:nvSpPr>
          <p:cNvPr id="95" name="Google Shape;95;p16"/>
          <p:cNvSpPr txBox="1"/>
          <p:nvPr/>
        </p:nvSpPr>
        <p:spPr>
          <a:xfrm>
            <a:off x="387050" y="4189925"/>
            <a:ext cx="437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ru"/>
              <a:t>Moving averages of gradient and squared gradient.</a:t>
            </a:r>
            <a:endParaRPr i="1"/>
          </a:p>
        </p:txBody>
      </p:sp>
      <p:sp>
        <p:nvSpPr>
          <p:cNvPr id="96" name="Google Shape;96;p16"/>
          <p:cNvSpPr txBox="1"/>
          <p:nvPr/>
        </p:nvSpPr>
        <p:spPr>
          <a:xfrm>
            <a:off x="5725650" y="3071825"/>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m and v are moving averages, g is gradient on current mini-batch, and betas — new introduced hyper-parameters of the algorithm.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Adam’s update rule. Part 2</a:t>
            </a:r>
            <a:endParaRPr/>
          </a:p>
        </p:txBody>
      </p:sp>
      <p:sp>
        <p:nvSpPr>
          <p:cNvPr id="102" name="Google Shape;102;p17"/>
          <p:cNvSpPr txBox="1"/>
          <p:nvPr>
            <p:ph idx="1" type="body"/>
          </p:nvPr>
        </p:nvSpPr>
        <p:spPr>
          <a:xfrm>
            <a:off x="311700" y="1152475"/>
            <a:ext cx="2736000" cy="655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ru" sz="1200">
                <a:solidFill>
                  <a:schemeClr val="dk1"/>
                </a:solidFill>
              </a:rPr>
              <a:t>Since m and v are estimates of first and second moments, we want to have the following property:</a:t>
            </a:r>
            <a:endParaRPr sz="1200"/>
          </a:p>
        </p:txBody>
      </p:sp>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04" name="Google Shape;104;p17"/>
          <p:cNvPicPr preferRelativeResize="0"/>
          <p:nvPr/>
        </p:nvPicPr>
        <p:blipFill>
          <a:blip r:embed="rId3">
            <a:alphaModFix/>
          </a:blip>
          <a:stretch>
            <a:fillRect/>
          </a:stretch>
        </p:blipFill>
        <p:spPr>
          <a:xfrm>
            <a:off x="311700" y="1942725"/>
            <a:ext cx="1989525" cy="367505"/>
          </a:xfrm>
          <a:prstGeom prst="rect">
            <a:avLst/>
          </a:prstGeom>
          <a:noFill/>
          <a:ln>
            <a:noFill/>
          </a:ln>
        </p:spPr>
      </p:pic>
      <p:pic>
        <p:nvPicPr>
          <p:cNvPr id="105" name="Google Shape;105;p17"/>
          <p:cNvPicPr preferRelativeResize="0"/>
          <p:nvPr/>
        </p:nvPicPr>
        <p:blipFill>
          <a:blip r:embed="rId4">
            <a:alphaModFix/>
          </a:blip>
          <a:stretch>
            <a:fillRect/>
          </a:stretch>
        </p:blipFill>
        <p:spPr>
          <a:xfrm>
            <a:off x="311700" y="2310230"/>
            <a:ext cx="1989525" cy="471395"/>
          </a:xfrm>
          <a:prstGeom prst="rect">
            <a:avLst/>
          </a:prstGeom>
          <a:noFill/>
          <a:ln>
            <a:noFill/>
          </a:ln>
        </p:spPr>
      </p:pic>
      <p:sp>
        <p:nvSpPr>
          <p:cNvPr id="106" name="Google Shape;106;p17"/>
          <p:cNvSpPr txBox="1"/>
          <p:nvPr/>
        </p:nvSpPr>
        <p:spPr>
          <a:xfrm>
            <a:off x="226000" y="2781625"/>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If these properties held true, that would mean, that we have </a:t>
            </a:r>
            <a:r>
              <a:rPr b="1" lang="ru" sz="1200">
                <a:solidFill>
                  <a:schemeClr val="dk1"/>
                </a:solidFill>
              </a:rPr>
              <a:t>unbiased estimators</a:t>
            </a:r>
            <a:r>
              <a:rPr lang="ru" sz="1200">
                <a:solidFill>
                  <a:schemeClr val="dk1"/>
                </a:solidFill>
              </a:rPr>
              <a: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ru" sz="1200">
                <a:solidFill>
                  <a:schemeClr val="dk1"/>
                </a:solidFill>
              </a:rPr>
              <a:t>Do not hold true for the our moving averages =( </a:t>
            </a:r>
            <a:endParaRPr sz="1200">
              <a:solidFill>
                <a:schemeClr val="dk1"/>
              </a:solidFill>
            </a:endParaRPr>
          </a:p>
        </p:txBody>
      </p:sp>
      <p:sp>
        <p:nvSpPr>
          <p:cNvPr id="107" name="Google Shape;107;p17"/>
          <p:cNvSpPr txBox="1"/>
          <p:nvPr/>
        </p:nvSpPr>
        <p:spPr>
          <a:xfrm>
            <a:off x="3369650" y="12031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W</a:t>
            </a:r>
            <a:r>
              <a:rPr lang="ru" sz="1200"/>
              <a:t>e can rewrite the formula for our moving average:</a:t>
            </a:r>
            <a:endParaRPr sz="1200"/>
          </a:p>
        </p:txBody>
      </p:sp>
      <p:pic>
        <p:nvPicPr>
          <p:cNvPr id="108" name="Google Shape;108;p17"/>
          <p:cNvPicPr preferRelativeResize="0"/>
          <p:nvPr/>
        </p:nvPicPr>
        <p:blipFill>
          <a:blip r:embed="rId5">
            <a:alphaModFix/>
          </a:blip>
          <a:stretch>
            <a:fillRect/>
          </a:stretch>
        </p:blipFill>
        <p:spPr>
          <a:xfrm>
            <a:off x="3412475" y="1675075"/>
            <a:ext cx="3430736" cy="1024350"/>
          </a:xfrm>
          <a:prstGeom prst="rect">
            <a:avLst/>
          </a:prstGeom>
          <a:noFill/>
          <a:ln>
            <a:noFill/>
          </a:ln>
        </p:spPr>
      </p:pic>
      <p:sp>
        <p:nvSpPr>
          <p:cNvPr id="109" name="Google Shape;109;p17"/>
          <p:cNvSpPr txBox="1"/>
          <p:nvPr/>
        </p:nvSpPr>
        <p:spPr>
          <a:xfrm>
            <a:off x="3412475" y="2781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C</a:t>
            </a:r>
            <a:r>
              <a:rPr lang="ru"/>
              <a:t>orrect the estimator:</a:t>
            </a:r>
            <a:endParaRPr/>
          </a:p>
        </p:txBody>
      </p:sp>
      <p:pic>
        <p:nvPicPr>
          <p:cNvPr id="110" name="Google Shape;110;p17"/>
          <p:cNvPicPr preferRelativeResize="0"/>
          <p:nvPr/>
        </p:nvPicPr>
        <p:blipFill>
          <a:blip r:embed="rId6">
            <a:alphaModFix/>
          </a:blip>
          <a:stretch>
            <a:fillRect/>
          </a:stretch>
        </p:blipFill>
        <p:spPr>
          <a:xfrm>
            <a:off x="3369650" y="3264023"/>
            <a:ext cx="1514237" cy="655500"/>
          </a:xfrm>
          <a:prstGeom prst="rect">
            <a:avLst/>
          </a:prstGeom>
          <a:noFill/>
          <a:ln>
            <a:noFill/>
          </a:ln>
        </p:spPr>
      </p:pic>
      <p:pic>
        <p:nvPicPr>
          <p:cNvPr id="111" name="Google Shape;111;p17"/>
          <p:cNvPicPr preferRelativeResize="0"/>
          <p:nvPr/>
        </p:nvPicPr>
        <p:blipFill>
          <a:blip r:embed="rId7">
            <a:alphaModFix/>
          </a:blip>
          <a:stretch>
            <a:fillRect/>
          </a:stretch>
        </p:blipFill>
        <p:spPr>
          <a:xfrm>
            <a:off x="5143675" y="3222000"/>
            <a:ext cx="1514225" cy="709122"/>
          </a:xfrm>
          <a:prstGeom prst="rect">
            <a:avLst/>
          </a:prstGeom>
          <a:noFill/>
          <a:ln>
            <a:noFill/>
          </a:ln>
        </p:spPr>
      </p:pic>
      <p:pic>
        <p:nvPicPr>
          <p:cNvPr id="112" name="Google Shape;112;p17"/>
          <p:cNvPicPr preferRelativeResize="0"/>
          <p:nvPr/>
        </p:nvPicPr>
        <p:blipFill>
          <a:blip r:embed="rId8">
            <a:alphaModFix/>
          </a:blip>
          <a:stretch>
            <a:fillRect/>
          </a:stretch>
        </p:blipFill>
        <p:spPr>
          <a:xfrm>
            <a:off x="7218926" y="1777163"/>
            <a:ext cx="1606613" cy="493045"/>
          </a:xfrm>
          <a:prstGeom prst="rect">
            <a:avLst/>
          </a:prstGeom>
          <a:noFill/>
          <a:ln>
            <a:noFill/>
          </a:ln>
        </p:spPr>
      </p:pic>
      <p:pic>
        <p:nvPicPr>
          <p:cNvPr id="113" name="Google Shape;113;p17"/>
          <p:cNvPicPr preferRelativeResize="0"/>
          <p:nvPr/>
        </p:nvPicPr>
        <p:blipFill>
          <a:blip r:embed="rId9">
            <a:alphaModFix/>
          </a:blip>
          <a:stretch>
            <a:fillRect/>
          </a:stretch>
        </p:blipFill>
        <p:spPr>
          <a:xfrm>
            <a:off x="6990550" y="2227068"/>
            <a:ext cx="2222375" cy="1139270"/>
          </a:xfrm>
          <a:prstGeom prst="rect">
            <a:avLst/>
          </a:prstGeom>
          <a:noFill/>
          <a:ln>
            <a:noFill/>
          </a:ln>
        </p:spPr>
      </p:pic>
      <p:sp>
        <p:nvSpPr>
          <p:cNvPr id="114" name="Google Shape;114;p17"/>
          <p:cNvSpPr txBox="1"/>
          <p:nvPr/>
        </p:nvSpPr>
        <p:spPr>
          <a:xfrm>
            <a:off x="7121638" y="1069075"/>
            <a:ext cx="180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Bias correction for the first momentum estimator</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Final expression =)</a:t>
            </a:r>
            <a:endParaRPr/>
          </a:p>
        </p:txBody>
      </p:sp>
      <p:sp>
        <p:nvSpPr>
          <p:cNvPr id="120" name="Google Shape;12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21" name="Google Shape;121;p18"/>
          <p:cNvPicPr preferRelativeResize="0"/>
          <p:nvPr/>
        </p:nvPicPr>
        <p:blipFill>
          <a:blip r:embed="rId3">
            <a:alphaModFix/>
          </a:blip>
          <a:stretch>
            <a:fillRect/>
          </a:stretch>
        </p:blipFill>
        <p:spPr>
          <a:xfrm>
            <a:off x="1316786" y="1143225"/>
            <a:ext cx="6058414" cy="1501975"/>
          </a:xfrm>
          <a:prstGeom prst="rect">
            <a:avLst/>
          </a:prstGeom>
          <a:noFill/>
          <a:ln>
            <a:noFill/>
          </a:ln>
        </p:spPr>
      </p:pic>
      <p:pic>
        <p:nvPicPr>
          <p:cNvPr id="122" name="Google Shape;122;p18"/>
          <p:cNvPicPr preferRelativeResize="0"/>
          <p:nvPr/>
        </p:nvPicPr>
        <p:blipFill>
          <a:blip r:embed="rId4">
            <a:alphaModFix/>
          </a:blip>
          <a:stretch>
            <a:fillRect/>
          </a:stretch>
        </p:blipFill>
        <p:spPr>
          <a:xfrm>
            <a:off x="2419450" y="2770700"/>
            <a:ext cx="3631925" cy="163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Convergence analysis</a:t>
            </a:r>
            <a:endParaRPr/>
          </a:p>
        </p:txBody>
      </p:sp>
      <p:sp>
        <p:nvSpPr>
          <p:cNvPr id="128" name="Google Shape;128;p19"/>
          <p:cNvSpPr txBox="1"/>
          <p:nvPr>
            <p:ph idx="1" type="body"/>
          </p:nvPr>
        </p:nvSpPr>
        <p:spPr>
          <a:xfrm>
            <a:off x="6921113" y="1017725"/>
            <a:ext cx="1771200" cy="4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a:solidFill>
                  <a:schemeClr val="dk1"/>
                </a:solidFill>
              </a:rPr>
              <a:t>Adaptive</a:t>
            </a:r>
            <a:endParaRPr>
              <a:solidFill>
                <a:schemeClr val="dk1"/>
              </a:solidFill>
            </a:endParaRPr>
          </a:p>
        </p:txBody>
      </p:sp>
      <p:sp>
        <p:nvSpPr>
          <p:cNvPr id="129" name="Google Shape;12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30" name="Google Shape;130;p19"/>
          <p:cNvPicPr preferRelativeResize="0"/>
          <p:nvPr/>
        </p:nvPicPr>
        <p:blipFill>
          <a:blip r:embed="rId3">
            <a:alphaModFix/>
          </a:blip>
          <a:stretch>
            <a:fillRect/>
          </a:stretch>
        </p:blipFill>
        <p:spPr>
          <a:xfrm>
            <a:off x="311700" y="1152476"/>
            <a:ext cx="6675701" cy="1550625"/>
          </a:xfrm>
          <a:prstGeom prst="rect">
            <a:avLst/>
          </a:prstGeom>
          <a:noFill/>
          <a:ln>
            <a:noFill/>
          </a:ln>
        </p:spPr>
      </p:pic>
      <p:pic>
        <p:nvPicPr>
          <p:cNvPr id="131" name="Google Shape;131;p19"/>
          <p:cNvPicPr preferRelativeResize="0"/>
          <p:nvPr/>
        </p:nvPicPr>
        <p:blipFill>
          <a:blip r:embed="rId4">
            <a:alphaModFix/>
          </a:blip>
          <a:stretch>
            <a:fillRect/>
          </a:stretch>
        </p:blipFill>
        <p:spPr>
          <a:xfrm>
            <a:off x="311700" y="2752900"/>
            <a:ext cx="6675701" cy="1815969"/>
          </a:xfrm>
          <a:prstGeom prst="rect">
            <a:avLst/>
          </a:prstGeom>
          <a:noFill/>
          <a:ln>
            <a:noFill/>
          </a:ln>
        </p:spPr>
      </p:pic>
      <p:pic>
        <p:nvPicPr>
          <p:cNvPr id="132" name="Google Shape;132;p19"/>
          <p:cNvPicPr preferRelativeResize="0"/>
          <p:nvPr/>
        </p:nvPicPr>
        <p:blipFill>
          <a:blip r:embed="rId5">
            <a:alphaModFix/>
          </a:blip>
          <a:stretch>
            <a:fillRect/>
          </a:stretch>
        </p:blipFill>
        <p:spPr>
          <a:xfrm>
            <a:off x="7304863" y="1510325"/>
            <a:ext cx="1110779" cy="269825"/>
          </a:xfrm>
          <a:prstGeom prst="rect">
            <a:avLst/>
          </a:prstGeom>
          <a:noFill/>
          <a:ln>
            <a:noFill/>
          </a:ln>
        </p:spPr>
      </p:pic>
      <p:pic>
        <p:nvPicPr>
          <p:cNvPr id="133" name="Google Shape;133;p19"/>
          <p:cNvPicPr preferRelativeResize="0"/>
          <p:nvPr/>
        </p:nvPicPr>
        <p:blipFill>
          <a:blip r:embed="rId6">
            <a:alphaModFix/>
          </a:blip>
          <a:stretch>
            <a:fillRect/>
          </a:stretch>
        </p:blipFill>
        <p:spPr>
          <a:xfrm>
            <a:off x="7466725" y="2272750"/>
            <a:ext cx="787063" cy="269850"/>
          </a:xfrm>
          <a:prstGeom prst="rect">
            <a:avLst/>
          </a:prstGeom>
          <a:noFill/>
          <a:ln>
            <a:noFill/>
          </a:ln>
        </p:spPr>
      </p:pic>
      <p:sp>
        <p:nvSpPr>
          <p:cNvPr id="134" name="Google Shape;134;p19"/>
          <p:cNvSpPr txBox="1"/>
          <p:nvPr>
            <p:ph idx="1" type="body"/>
          </p:nvPr>
        </p:nvSpPr>
        <p:spPr>
          <a:xfrm>
            <a:off x="7061088" y="1780150"/>
            <a:ext cx="1771200" cy="4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a:solidFill>
                  <a:schemeClr val="dk1"/>
                </a:solidFill>
              </a:rPr>
              <a:t>Non-adaptive</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a:t>
            </a:r>
            <a:r>
              <a:rPr lang="ru"/>
              <a:t>xperiments: Logistic Regression</a:t>
            </a:r>
            <a:endParaRPr/>
          </a:p>
        </p:txBody>
      </p:sp>
      <p:sp>
        <p:nvSpPr>
          <p:cNvPr id="140" name="Google Shape;140;p20"/>
          <p:cNvSpPr txBox="1"/>
          <p:nvPr>
            <p:ph idx="1" type="body"/>
          </p:nvPr>
        </p:nvSpPr>
        <p:spPr>
          <a:xfrm>
            <a:off x="4464925" y="1152475"/>
            <a:ext cx="4367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lang="ru" sz="1400">
                <a:solidFill>
                  <a:schemeClr val="dk1"/>
                </a:solidFill>
              </a:rPr>
              <a:t>Logistic regression has a well-studied convex objective, making it suitable for comparison of different optimizers without worrying about local minimum issues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ru" sz="1400">
                <a:solidFill>
                  <a:schemeClr val="dk1"/>
                </a:solidFill>
              </a:rPr>
              <a:t>The logistic regression classifies the class label directly on the 784 dimension image vectors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ru" sz="1400">
                <a:solidFill>
                  <a:schemeClr val="dk1"/>
                </a:solidFill>
              </a:rPr>
              <a:t>We found that the Adam yields similar convergence as SGD with momentum and both converge faster than Adagrad.</a:t>
            </a:r>
            <a:endParaRPr sz="1400">
              <a:solidFill>
                <a:schemeClr val="dk1"/>
              </a:solidFill>
            </a:endParaRPr>
          </a:p>
        </p:txBody>
      </p:sp>
      <p:pic>
        <p:nvPicPr>
          <p:cNvPr id="141" name="Google Shape;141;p20"/>
          <p:cNvPicPr preferRelativeResize="0"/>
          <p:nvPr/>
        </p:nvPicPr>
        <p:blipFill>
          <a:blip r:embed="rId3">
            <a:alphaModFix/>
          </a:blip>
          <a:stretch>
            <a:fillRect/>
          </a:stretch>
        </p:blipFill>
        <p:spPr>
          <a:xfrm>
            <a:off x="118975" y="856412"/>
            <a:ext cx="4008526" cy="4008526"/>
          </a:xfrm>
          <a:prstGeom prst="rect">
            <a:avLst/>
          </a:prstGeom>
          <a:noFill/>
          <a:ln>
            <a:noFill/>
          </a:ln>
        </p:spPr>
      </p:pic>
      <p:sp>
        <p:nvSpPr>
          <p:cNvPr id="142" name="Google Shape;14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Experiments: M</a:t>
            </a:r>
            <a:r>
              <a:rPr lang="ru"/>
              <a:t>ulti-layer Neural Networks</a:t>
            </a:r>
            <a:endParaRPr/>
          </a:p>
        </p:txBody>
      </p:sp>
      <p:sp>
        <p:nvSpPr>
          <p:cNvPr id="148" name="Google Shape;148;p21"/>
          <p:cNvSpPr txBox="1"/>
          <p:nvPr>
            <p:ph idx="1" type="body"/>
          </p:nvPr>
        </p:nvSpPr>
        <p:spPr>
          <a:xfrm>
            <a:off x="5953225" y="1317000"/>
            <a:ext cx="2879100" cy="33462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b="1" lang="ru" sz="1300">
                <a:solidFill>
                  <a:schemeClr val="dk1"/>
                </a:solidFill>
              </a:rPr>
              <a:t>MNN architecture</a:t>
            </a:r>
            <a:r>
              <a:rPr lang="ru" sz="1300">
                <a:solidFill>
                  <a:schemeClr val="dk1"/>
                </a:solidFill>
              </a:rPr>
              <a:t>:</a:t>
            </a:r>
            <a:endParaRPr sz="1300">
              <a:solidFill>
                <a:schemeClr val="dk1"/>
              </a:solidFill>
            </a:endParaRPr>
          </a:p>
          <a:p>
            <a:pPr indent="-311150" lvl="0" marL="457200" rtl="0" algn="l">
              <a:lnSpc>
                <a:spcPct val="105000"/>
              </a:lnSpc>
              <a:spcBef>
                <a:spcPts val="1200"/>
              </a:spcBef>
              <a:spcAft>
                <a:spcPts val="0"/>
              </a:spcAft>
              <a:buClr>
                <a:schemeClr val="dk1"/>
              </a:buClr>
              <a:buSzPts val="1300"/>
              <a:buChar char="●"/>
            </a:pPr>
            <a:r>
              <a:rPr lang="ru" sz="1300">
                <a:solidFill>
                  <a:schemeClr val="dk1"/>
                </a:solidFill>
              </a:rPr>
              <a:t>two fully connected hidden layers</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lang="ru" sz="1300">
                <a:solidFill>
                  <a:schemeClr val="dk1"/>
                </a:solidFill>
              </a:rPr>
              <a:t>1000 hidden units each layer</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lang="ru" sz="1300">
                <a:solidFill>
                  <a:schemeClr val="dk1"/>
                </a:solidFill>
              </a:rPr>
              <a:t>ReLU activation</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lang="ru" sz="1300">
                <a:solidFill>
                  <a:schemeClr val="dk1"/>
                </a:solidFill>
              </a:rPr>
              <a:t>mini-batch size 128</a:t>
            </a:r>
            <a:endParaRPr sz="1300">
              <a:solidFill>
                <a:schemeClr val="dk1"/>
              </a:solidFill>
            </a:endParaRPr>
          </a:p>
          <a:p>
            <a:pPr indent="0" lvl="0" marL="0" rtl="0" algn="l">
              <a:lnSpc>
                <a:spcPct val="105000"/>
              </a:lnSpc>
              <a:spcBef>
                <a:spcPts val="1200"/>
              </a:spcBef>
              <a:spcAft>
                <a:spcPts val="0"/>
              </a:spcAft>
              <a:buNone/>
            </a:pPr>
            <a:r>
              <a:rPr b="1" lang="ru" sz="1300">
                <a:solidFill>
                  <a:schemeClr val="dk1"/>
                </a:solidFill>
              </a:rPr>
              <a:t>Results</a:t>
            </a:r>
            <a:r>
              <a:rPr lang="ru" sz="1300">
                <a:solidFill>
                  <a:schemeClr val="dk1"/>
                </a:solidFill>
              </a:rPr>
              <a:t>:</a:t>
            </a:r>
            <a:endParaRPr sz="1300">
              <a:solidFill>
                <a:schemeClr val="dk1"/>
              </a:solidFill>
            </a:endParaRPr>
          </a:p>
          <a:p>
            <a:pPr indent="-311150" lvl="0" marL="457200" rtl="0" algn="l">
              <a:lnSpc>
                <a:spcPct val="105000"/>
              </a:lnSpc>
              <a:spcBef>
                <a:spcPts val="1200"/>
              </a:spcBef>
              <a:spcAft>
                <a:spcPts val="0"/>
              </a:spcAft>
              <a:buClr>
                <a:schemeClr val="dk1"/>
              </a:buClr>
              <a:buSzPts val="1300"/>
              <a:buAutoNum type="arabicPeriod"/>
            </a:pPr>
            <a:r>
              <a:rPr lang="ru" sz="1300">
                <a:solidFill>
                  <a:schemeClr val="dk1"/>
                </a:solidFill>
              </a:rPr>
              <a:t>Empirically found that Adam often outperforms other methods in non-convex problems</a:t>
            </a:r>
            <a:endParaRPr sz="1300">
              <a:solidFill>
                <a:schemeClr val="dk1"/>
              </a:solidFill>
            </a:endParaRPr>
          </a:p>
          <a:p>
            <a:pPr indent="-311150" lvl="0" marL="457200" rtl="0" algn="l">
              <a:lnSpc>
                <a:spcPct val="105000"/>
              </a:lnSpc>
              <a:spcBef>
                <a:spcPts val="0"/>
              </a:spcBef>
              <a:spcAft>
                <a:spcPts val="0"/>
              </a:spcAft>
              <a:buClr>
                <a:schemeClr val="dk1"/>
              </a:buClr>
              <a:buSzPts val="1300"/>
              <a:buAutoNum type="arabicPeriod"/>
            </a:pPr>
            <a:r>
              <a:rPr lang="ru" sz="1300">
                <a:solidFill>
                  <a:schemeClr val="dk1"/>
                </a:solidFill>
              </a:rPr>
              <a:t>There is no L2-regularization in loss function -&gt; Adagrad with overfitting</a:t>
            </a:r>
            <a:endParaRPr sz="1300">
              <a:solidFill>
                <a:schemeClr val="dk1"/>
              </a:solidFill>
            </a:endParaRPr>
          </a:p>
        </p:txBody>
      </p:sp>
      <p:sp>
        <p:nvSpPr>
          <p:cNvPr id="149" name="Google Shape;14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50" name="Google Shape;150;p21"/>
          <p:cNvPicPr preferRelativeResize="0"/>
          <p:nvPr/>
        </p:nvPicPr>
        <p:blipFill>
          <a:blip r:embed="rId3">
            <a:alphaModFix/>
          </a:blip>
          <a:stretch>
            <a:fillRect/>
          </a:stretch>
        </p:blipFill>
        <p:spPr>
          <a:xfrm>
            <a:off x="45325" y="1152475"/>
            <a:ext cx="5673263"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