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18,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6305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18,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669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18,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8870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18,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6334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18,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89751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18,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220176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18,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644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18,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16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18,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422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18,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6136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18,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4047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18,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6744705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udentaid.gov/complete-aid-process/how-calculated" TargetMode="External"/><Relationship Id="rId2" Type="http://schemas.openxmlformats.org/officeDocument/2006/relationships/hyperlink" Target="https://nces.ed.gov/ipeds/Search?query=&amp;query2=&amp;resultType=all&amp;page=1&amp;sortBy=date_desc&amp;overlayTableId=28425" TargetMode="External"/><Relationship Id="rId1" Type="http://schemas.openxmlformats.org/officeDocument/2006/relationships/slideLayout" Target="../slideLayouts/slideLayout2.xml"/><Relationship Id="rId6" Type="http://schemas.openxmlformats.org/officeDocument/2006/relationships/hyperlink" Target="https://www.insidehighered.com/news/2014/04/04/study-shows-positive-imapcts-government-aid-graduation-rates" TargetMode="External"/><Relationship Id="rId5" Type="http://schemas.openxmlformats.org/officeDocument/2006/relationships/hyperlink" Target="https://www.insidehighered.com/users/scott-jaschik" TargetMode="External"/><Relationship Id="rId4" Type="http://schemas.openxmlformats.org/officeDocument/2006/relationships/hyperlink" Target="https://www.gwhatchet.com/2022/05/16/rising-tuition-financial-aid-can-maintain-graduation-rates-exper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paint art pattern">
            <a:extLst>
              <a:ext uri="{FF2B5EF4-FFF2-40B4-BE49-F238E27FC236}">
                <a16:creationId xmlns:a16="http://schemas.microsoft.com/office/drawing/2014/main" id="{4BC417F9-41FA-5707-740B-54F81056CCC9}"/>
              </a:ext>
            </a:extLst>
          </p:cNvPr>
          <p:cNvPicPr>
            <a:picLocks noChangeAspect="1"/>
          </p:cNvPicPr>
          <p:nvPr/>
        </p:nvPicPr>
        <p:blipFill rotWithShape="1">
          <a:blip r:embed="rId2"/>
          <a:srcRect l="12314" r="2"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530778E6-0EC2-6E4E-AB97-330868366FFE}"/>
              </a:ext>
            </a:extLst>
          </p:cNvPr>
          <p:cNvSpPr>
            <a:spLocks noGrp="1"/>
          </p:cNvSpPr>
          <p:nvPr>
            <p:ph type="ctrTitle"/>
          </p:nvPr>
        </p:nvSpPr>
        <p:spPr>
          <a:xfrm>
            <a:off x="624307" y="2050566"/>
            <a:ext cx="3639828" cy="2480489"/>
          </a:xfrm>
        </p:spPr>
        <p:txBody>
          <a:bodyPr>
            <a:normAutofit/>
          </a:bodyPr>
          <a:lstStyle/>
          <a:p>
            <a:pPr algn="l"/>
            <a:r>
              <a:rPr lang="en-US" dirty="0"/>
              <a:t>Data science project</a:t>
            </a:r>
            <a:br>
              <a:rPr lang="en-US" dirty="0"/>
            </a:br>
            <a:br>
              <a:rPr lang="en-US" dirty="0"/>
            </a:br>
            <a:r>
              <a:rPr lang="en-US" dirty="0"/>
              <a:t>milestone 1</a:t>
            </a:r>
            <a:br>
              <a:rPr lang="en-US" dirty="0"/>
            </a:br>
            <a:endParaRPr lang="en-US" dirty="0"/>
          </a:p>
        </p:txBody>
      </p:sp>
      <p:sp>
        <p:nvSpPr>
          <p:cNvPr id="3" name="Subtitle 2">
            <a:extLst>
              <a:ext uri="{FF2B5EF4-FFF2-40B4-BE49-F238E27FC236}">
                <a16:creationId xmlns:a16="http://schemas.microsoft.com/office/drawing/2014/main" id="{F828FB52-F8C0-6AC6-15BB-6200E72C0D42}"/>
              </a:ext>
            </a:extLst>
          </p:cNvPr>
          <p:cNvSpPr>
            <a:spLocks noGrp="1"/>
          </p:cNvSpPr>
          <p:nvPr>
            <p:ph type="subTitle" idx="1"/>
          </p:nvPr>
        </p:nvSpPr>
        <p:spPr>
          <a:xfrm>
            <a:off x="624305" y="4531056"/>
            <a:ext cx="3439235" cy="2101160"/>
          </a:xfrm>
        </p:spPr>
        <p:txBody>
          <a:bodyPr>
            <a:normAutofit/>
          </a:bodyPr>
          <a:lstStyle/>
          <a:p>
            <a:pPr algn="l"/>
            <a:r>
              <a:rPr lang="en-US" dirty="0"/>
              <a:t>The Proposal</a:t>
            </a:r>
          </a:p>
          <a:p>
            <a:pPr algn="l"/>
            <a:endParaRPr lang="en-US" dirty="0"/>
          </a:p>
          <a:p>
            <a:pPr algn="l"/>
            <a:r>
              <a:rPr lang="en-US" dirty="0"/>
              <a:t>Sherry Kosmicki</a:t>
            </a:r>
          </a:p>
          <a:p>
            <a:pPr algn="l"/>
            <a:r>
              <a:rPr lang="en-US" dirty="0"/>
              <a:t>March 19, 2023</a:t>
            </a:r>
          </a:p>
        </p:txBody>
      </p:sp>
      <p:sp>
        <p:nvSpPr>
          <p:cNvPr id="5" name="TextBox 4">
            <a:extLst>
              <a:ext uri="{FF2B5EF4-FFF2-40B4-BE49-F238E27FC236}">
                <a16:creationId xmlns:a16="http://schemas.microsoft.com/office/drawing/2014/main" id="{B55BC682-8DBA-B090-E267-B005A8310DD6}"/>
              </a:ext>
            </a:extLst>
          </p:cNvPr>
          <p:cNvSpPr txBox="1"/>
          <p:nvPr/>
        </p:nvSpPr>
        <p:spPr>
          <a:xfrm>
            <a:off x="8043863" y="5801159"/>
            <a:ext cx="3911576" cy="707886"/>
          </a:xfrm>
          <a:prstGeom prst="rect">
            <a:avLst/>
          </a:prstGeom>
          <a:solidFill>
            <a:srgbClr val="0070C0"/>
          </a:solidFill>
        </p:spPr>
        <p:txBody>
          <a:bodyPr wrap="square" rtlCol="0">
            <a:spAutoFit/>
          </a:bodyPr>
          <a:lstStyle/>
          <a:p>
            <a:pPr algn="ctr">
              <a:spcBef>
                <a:spcPts val="1000"/>
              </a:spcBef>
              <a:buSzPct val="80000"/>
            </a:pPr>
            <a:r>
              <a:rPr lang="en-US" sz="2000" spc="160" dirty="0">
                <a:solidFill>
                  <a:schemeClr val="bg1"/>
                </a:solidFill>
                <a:ea typeface="Batang" panose="02030600000101010101" pitchFamily="18" charset="-127"/>
              </a:rPr>
              <a:t>DSC680 Applied Data Science</a:t>
            </a:r>
            <a:br>
              <a:rPr lang="en-US" sz="2000" spc="160" dirty="0">
                <a:solidFill>
                  <a:schemeClr val="bg1"/>
                </a:solidFill>
                <a:ea typeface="Batang" panose="02030600000101010101" pitchFamily="18" charset="-127"/>
              </a:rPr>
            </a:br>
            <a:r>
              <a:rPr lang="en-US" sz="2000" spc="160" dirty="0">
                <a:solidFill>
                  <a:schemeClr val="bg1"/>
                </a:solidFill>
                <a:ea typeface="Batang" panose="02030600000101010101" pitchFamily="18" charset="-127"/>
              </a:rPr>
              <a:t>Professor Catherine Williams</a:t>
            </a:r>
          </a:p>
        </p:txBody>
      </p:sp>
    </p:spTree>
    <p:extLst>
      <p:ext uri="{BB962C8B-B14F-4D97-AF65-F5344CB8AC3E}">
        <p14:creationId xmlns:p14="http://schemas.microsoft.com/office/powerpoint/2010/main" val="179272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5D9142-B753-EEB3-3F67-8183B2318B12}"/>
              </a:ext>
            </a:extLst>
          </p:cNvPr>
          <p:cNvSpPr>
            <a:spLocks noGrp="1"/>
          </p:cNvSpPr>
          <p:nvPr>
            <p:ph type="title"/>
          </p:nvPr>
        </p:nvSpPr>
        <p:spPr>
          <a:xfrm>
            <a:off x="1050879" y="609601"/>
            <a:ext cx="9810604" cy="1216024"/>
          </a:xfrm>
        </p:spPr>
        <p:txBody>
          <a:bodyPr>
            <a:normAutofit/>
          </a:bodyPr>
          <a:lstStyle/>
          <a:p>
            <a:r>
              <a:rPr lang="en-US" dirty="0"/>
              <a:t>Topic</a:t>
            </a:r>
            <a:endParaRPr lang="en-US"/>
          </a:p>
        </p:txBody>
      </p:sp>
      <p:sp>
        <p:nvSpPr>
          <p:cNvPr id="19" name="Freeform: Shape 18">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F2BDD4-8714-D9AA-54D6-BDC45114A1AE}"/>
              </a:ext>
            </a:extLst>
          </p:cNvPr>
          <p:cNvSpPr>
            <a:spLocks noGrp="1"/>
          </p:cNvSpPr>
          <p:nvPr>
            <p:ph idx="1"/>
          </p:nvPr>
        </p:nvSpPr>
        <p:spPr>
          <a:xfrm>
            <a:off x="1050878" y="2072639"/>
            <a:ext cx="9880979" cy="3567373"/>
          </a:xfrm>
        </p:spPr>
        <p:txBody>
          <a:bodyPr anchor="ctr">
            <a:normAutofit/>
          </a:bodyPr>
          <a:lstStyle/>
          <a:p>
            <a:pPr marL="0" indent="0">
              <a:buNone/>
            </a:pPr>
            <a:r>
              <a:rPr lang="en-US" sz="2400" dirty="0"/>
              <a:t>Academic institutions in the United States are required to submit statistics to the department of education to identify student participation, degree completers and whether they received financial aid. Based on these findings, analysis can be done to determine the likelihood of graduating based on your choice of school and financial aid need.</a:t>
            </a:r>
          </a:p>
        </p:txBody>
      </p:sp>
    </p:spTree>
    <p:extLst>
      <p:ext uri="{BB962C8B-B14F-4D97-AF65-F5344CB8AC3E}">
        <p14:creationId xmlns:p14="http://schemas.microsoft.com/office/powerpoint/2010/main" val="52264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6486D3-712E-E145-221A-C14FEE9630BA}"/>
              </a:ext>
            </a:extLst>
          </p:cNvPr>
          <p:cNvSpPr>
            <a:spLocks noGrp="1"/>
          </p:cNvSpPr>
          <p:nvPr>
            <p:ph type="title"/>
          </p:nvPr>
        </p:nvSpPr>
        <p:spPr>
          <a:xfrm>
            <a:off x="1050878" y="609601"/>
            <a:ext cx="10017455" cy="1216024"/>
          </a:xfrm>
        </p:spPr>
        <p:txBody>
          <a:bodyPr>
            <a:normAutofit/>
          </a:bodyPr>
          <a:lstStyle/>
          <a:p>
            <a:r>
              <a:rPr lang="en-US" dirty="0"/>
              <a:t>Business problem</a:t>
            </a:r>
          </a:p>
        </p:txBody>
      </p:sp>
      <p:sp>
        <p:nvSpPr>
          <p:cNvPr id="3" name="Content Placeholder 2">
            <a:extLst>
              <a:ext uri="{FF2B5EF4-FFF2-40B4-BE49-F238E27FC236}">
                <a16:creationId xmlns:a16="http://schemas.microsoft.com/office/drawing/2014/main" id="{1EE7F89B-C93C-8017-B3B6-166C5C621447}"/>
              </a:ext>
            </a:extLst>
          </p:cNvPr>
          <p:cNvSpPr>
            <a:spLocks noGrp="1"/>
          </p:cNvSpPr>
          <p:nvPr>
            <p:ph idx="1"/>
          </p:nvPr>
        </p:nvSpPr>
        <p:spPr>
          <a:xfrm>
            <a:off x="1050878" y="2120894"/>
            <a:ext cx="9880979" cy="3819151"/>
          </a:xfrm>
        </p:spPr>
        <p:txBody>
          <a:bodyPr anchor="ctr">
            <a:normAutofit/>
          </a:bodyPr>
          <a:lstStyle/>
          <a:p>
            <a:pPr>
              <a:buFont typeface="Wingdings" panose="05000000000000000000" pitchFamily="2" charset="2"/>
              <a:buChar char="v"/>
            </a:pPr>
            <a:r>
              <a:rPr lang="en-US" dirty="0"/>
              <a:t>Is there a relationship between higher graduation rates at a 4-year college and students that receive financial aid verses those that do not receive financial aid?</a:t>
            </a:r>
          </a:p>
          <a:p>
            <a:pPr>
              <a:buFont typeface="Wingdings" panose="05000000000000000000" pitchFamily="2" charset="2"/>
              <a:buChar char="v"/>
            </a:pPr>
            <a:r>
              <a:rPr lang="en-US" dirty="0"/>
              <a:t>Are there academic institutions that have higher graduation rates based on there classification of public vs. private non-profit vs. private profit?</a:t>
            </a:r>
          </a:p>
          <a:p>
            <a:pPr>
              <a:buFont typeface="Wingdings" panose="05000000000000000000" pitchFamily="2" charset="2"/>
              <a:buChar char="v"/>
            </a:pPr>
            <a:r>
              <a:rPr lang="en-US" dirty="0"/>
              <a:t>In relation to either the school classification or financial aid has there been an increase or decrease in the graduation rates?</a:t>
            </a:r>
          </a:p>
        </p:txBody>
      </p:sp>
    </p:spTree>
    <p:extLst>
      <p:ext uri="{BB962C8B-B14F-4D97-AF65-F5344CB8AC3E}">
        <p14:creationId xmlns:p14="http://schemas.microsoft.com/office/powerpoint/2010/main" val="129740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749A-4446-AEB3-651D-B871B23BBFA7}"/>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34C8EAAE-EAE8-BAD5-40B7-8F325987EE19}"/>
              </a:ext>
            </a:extLst>
          </p:cNvPr>
          <p:cNvSpPr>
            <a:spLocks noGrp="1"/>
          </p:cNvSpPr>
          <p:nvPr>
            <p:ph idx="1"/>
          </p:nvPr>
        </p:nvSpPr>
        <p:spPr/>
        <p:txBody>
          <a:bodyPr/>
          <a:lstStyle/>
          <a:p>
            <a:r>
              <a:rPr lang="en-US" dirty="0"/>
              <a:t>National Center for Education Statistics</a:t>
            </a:r>
          </a:p>
          <a:p>
            <a:r>
              <a:rPr lang="en-US" dirty="0"/>
              <a:t>This dataset includes the number of full-time, first-time degree/certificate-seeking undergraduate students in the adjusted cohort, number of completers, and graduation rate for Title IV institutions, level of institution and type of aid received, United States</a:t>
            </a:r>
          </a:p>
          <a:p>
            <a:r>
              <a:rPr lang="en-US" dirty="0"/>
              <a:t>This data has been published for related years 2015-2021. I plan to gather all the years available to populate the dataset.</a:t>
            </a:r>
          </a:p>
        </p:txBody>
      </p:sp>
    </p:spTree>
    <p:extLst>
      <p:ext uri="{BB962C8B-B14F-4D97-AF65-F5344CB8AC3E}">
        <p14:creationId xmlns:p14="http://schemas.microsoft.com/office/powerpoint/2010/main" val="157159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05BAE9-ED4C-CF1C-513E-FDC0A84F7129}"/>
              </a:ext>
            </a:extLst>
          </p:cNvPr>
          <p:cNvSpPr>
            <a:spLocks noGrp="1"/>
          </p:cNvSpPr>
          <p:nvPr>
            <p:ph type="title"/>
          </p:nvPr>
        </p:nvSpPr>
        <p:spPr>
          <a:xfrm>
            <a:off x="709684" y="1562100"/>
            <a:ext cx="3795642" cy="3733800"/>
          </a:xfrm>
        </p:spPr>
        <p:txBody>
          <a:bodyPr>
            <a:normAutofit/>
          </a:bodyPr>
          <a:lstStyle/>
          <a:p>
            <a:pPr algn="ctr"/>
            <a:r>
              <a:rPr lang="en-US" dirty="0"/>
              <a:t>methods</a:t>
            </a:r>
          </a:p>
        </p:txBody>
      </p:sp>
      <p:sp>
        <p:nvSpPr>
          <p:cNvPr id="3" name="Content Placeholder 2">
            <a:extLst>
              <a:ext uri="{FF2B5EF4-FFF2-40B4-BE49-F238E27FC236}">
                <a16:creationId xmlns:a16="http://schemas.microsoft.com/office/drawing/2014/main" id="{0E60C1E3-7152-C2E2-2A28-6689CC044469}"/>
              </a:ext>
            </a:extLst>
          </p:cNvPr>
          <p:cNvSpPr>
            <a:spLocks noGrp="1"/>
          </p:cNvSpPr>
          <p:nvPr>
            <p:ph idx="1"/>
          </p:nvPr>
        </p:nvSpPr>
        <p:spPr>
          <a:xfrm>
            <a:off x="5761604" y="733425"/>
            <a:ext cx="5720712" cy="5391150"/>
          </a:xfrm>
        </p:spPr>
        <p:txBody>
          <a:bodyPr anchor="ctr">
            <a:normAutofit/>
          </a:bodyPr>
          <a:lstStyle/>
          <a:p>
            <a:pPr marL="0" indent="0" algn="ctr">
              <a:buNone/>
            </a:pPr>
            <a:r>
              <a:rPr lang="en-US" sz="2800" dirty="0">
                <a:latin typeface="+mj-lt"/>
              </a:rPr>
              <a:t>Data Project Architecture</a:t>
            </a:r>
          </a:p>
          <a:p>
            <a:pPr marL="0" indent="0" algn="ctr">
              <a:buNone/>
            </a:pPr>
            <a:endParaRPr lang="en-US" sz="2400" b="1" dirty="0"/>
          </a:p>
          <a:p>
            <a:pPr lvl="1"/>
            <a:r>
              <a:rPr lang="en-US" sz="2000" dirty="0"/>
              <a:t>Question – Topic Identified</a:t>
            </a:r>
          </a:p>
          <a:p>
            <a:pPr lvl="1"/>
            <a:r>
              <a:rPr lang="en-US" sz="2000" dirty="0"/>
              <a:t>Data – Wrangling and manipulating the data in the analysis format</a:t>
            </a:r>
          </a:p>
          <a:p>
            <a:pPr lvl="1"/>
            <a:r>
              <a:rPr lang="en-US" sz="2000" dirty="0"/>
              <a:t>EDA – Explore visualizations for data understanding</a:t>
            </a:r>
          </a:p>
          <a:p>
            <a:pPr lvl="1"/>
            <a:r>
              <a:rPr lang="en-US" sz="2000" dirty="0"/>
              <a:t>Modeling – Data division, Linear Regression, Logistic Regression, Decision Tree classifier</a:t>
            </a:r>
          </a:p>
          <a:p>
            <a:pPr lvl="1"/>
            <a:r>
              <a:rPr lang="en-US" sz="2000" dirty="0"/>
              <a:t>Interpretation – model accuracy, rework as needed </a:t>
            </a:r>
          </a:p>
          <a:p>
            <a:pPr lvl="1"/>
            <a:r>
              <a:rPr lang="en-US" sz="2000" dirty="0"/>
              <a:t>Communication – results visualizations and storytelling</a:t>
            </a:r>
          </a:p>
          <a:p>
            <a:endParaRPr lang="en-US" dirty="0"/>
          </a:p>
        </p:txBody>
      </p:sp>
    </p:spTree>
    <p:extLst>
      <p:ext uri="{BB962C8B-B14F-4D97-AF65-F5344CB8AC3E}">
        <p14:creationId xmlns:p14="http://schemas.microsoft.com/office/powerpoint/2010/main" val="266272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A8CF0DC-D23A-4CA2-8463-27F89928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8A381C4-0C0D-491F-90D8-63CF760B4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5698">
            <a:off x="-195643" y="67946"/>
            <a:ext cx="6408310" cy="6912725"/>
          </a:xfrm>
          <a:custGeom>
            <a:avLst/>
            <a:gdLst>
              <a:gd name="connsiteX0" fmla="*/ 0 w 6408310"/>
              <a:gd name="connsiteY0" fmla="*/ 108934 h 6912725"/>
              <a:gd name="connsiteX1" fmla="*/ 1911522 w 6408310"/>
              <a:gd name="connsiteY1" fmla="*/ 0 h 6912725"/>
              <a:gd name="connsiteX2" fmla="*/ 1916026 w 6408310"/>
              <a:gd name="connsiteY2" fmla="*/ 4704 h 6912725"/>
              <a:gd name="connsiteX3" fmla="*/ 1911112 w 6408310"/>
              <a:gd name="connsiteY3" fmla="*/ 17418 h 6912725"/>
              <a:gd name="connsiteX4" fmla="*/ 1972871 w 6408310"/>
              <a:gd name="connsiteY4" fmla="*/ 72530 h 6912725"/>
              <a:gd name="connsiteX5" fmla="*/ 2069180 w 6408310"/>
              <a:gd name="connsiteY5" fmla="*/ 173199 h 6912725"/>
              <a:gd name="connsiteX6" fmla="*/ 2131569 w 6408310"/>
              <a:gd name="connsiteY6" fmla="*/ 227805 h 6912725"/>
              <a:gd name="connsiteX7" fmla="*/ 2162747 w 6408310"/>
              <a:gd name="connsiteY7" fmla="*/ 239714 h 6912725"/>
              <a:gd name="connsiteX8" fmla="*/ 2220499 w 6408310"/>
              <a:gd name="connsiteY8" fmla="*/ 289903 h 6912725"/>
              <a:gd name="connsiteX9" fmla="*/ 2381978 w 6408310"/>
              <a:gd name="connsiteY9" fmla="*/ 391093 h 6912725"/>
              <a:gd name="connsiteX10" fmla="*/ 2445910 w 6408310"/>
              <a:gd name="connsiteY10" fmla="*/ 463815 h 6912725"/>
              <a:gd name="connsiteX11" fmla="*/ 2531236 w 6408310"/>
              <a:gd name="connsiteY11" fmla="*/ 600817 h 6912725"/>
              <a:gd name="connsiteX12" fmla="*/ 2617149 w 6408310"/>
              <a:gd name="connsiteY12" fmla="*/ 703748 h 6912725"/>
              <a:gd name="connsiteX13" fmla="*/ 2650333 w 6408310"/>
              <a:gd name="connsiteY13" fmla="*/ 720900 h 6912725"/>
              <a:gd name="connsiteX14" fmla="*/ 2705541 w 6408310"/>
              <a:gd name="connsiteY14" fmla="*/ 750090 h 6912725"/>
              <a:gd name="connsiteX15" fmla="*/ 2757210 w 6408310"/>
              <a:gd name="connsiteY15" fmla="*/ 789489 h 6912725"/>
              <a:gd name="connsiteX16" fmla="*/ 2791660 w 6408310"/>
              <a:gd name="connsiteY16" fmla="*/ 816041 h 6912725"/>
              <a:gd name="connsiteX17" fmla="*/ 2840975 w 6408310"/>
              <a:gd name="connsiteY17" fmla="*/ 842225 h 6912725"/>
              <a:gd name="connsiteX18" fmla="*/ 2917970 w 6408310"/>
              <a:gd name="connsiteY18" fmla="*/ 879392 h 6912725"/>
              <a:gd name="connsiteX19" fmla="*/ 2957236 w 6408310"/>
              <a:gd name="connsiteY19" fmla="*/ 906835 h 6912725"/>
              <a:gd name="connsiteX20" fmla="*/ 3117215 w 6408310"/>
              <a:gd name="connsiteY20" fmla="*/ 1073714 h 6912725"/>
              <a:gd name="connsiteX21" fmla="*/ 3250958 w 6408310"/>
              <a:gd name="connsiteY21" fmla="*/ 1130397 h 6912725"/>
              <a:gd name="connsiteX22" fmla="*/ 3496717 w 6408310"/>
              <a:gd name="connsiteY22" fmla="*/ 1260412 h 6912725"/>
              <a:gd name="connsiteX23" fmla="*/ 3494992 w 6408310"/>
              <a:gd name="connsiteY23" fmla="*/ 1268283 h 6912725"/>
              <a:gd name="connsiteX24" fmla="*/ 3508993 w 6408310"/>
              <a:gd name="connsiteY24" fmla="*/ 1287737 h 6912725"/>
              <a:gd name="connsiteX25" fmla="*/ 3512115 w 6408310"/>
              <a:gd name="connsiteY25" fmla="*/ 1288544 h 6912725"/>
              <a:gd name="connsiteX26" fmla="*/ 3548697 w 6408310"/>
              <a:gd name="connsiteY26" fmla="*/ 1363739 h 6912725"/>
              <a:gd name="connsiteX27" fmla="*/ 3656567 w 6408310"/>
              <a:gd name="connsiteY27" fmla="*/ 1479533 h 6912725"/>
              <a:gd name="connsiteX28" fmla="*/ 3661987 w 6408310"/>
              <a:gd name="connsiteY28" fmla="*/ 1491779 h 6912725"/>
              <a:gd name="connsiteX29" fmla="*/ 3667389 w 6408310"/>
              <a:gd name="connsiteY29" fmla="*/ 1495409 h 6912725"/>
              <a:gd name="connsiteX30" fmla="*/ 3800461 w 6408310"/>
              <a:gd name="connsiteY30" fmla="*/ 1696689 h 6912725"/>
              <a:gd name="connsiteX31" fmla="*/ 3933737 w 6408310"/>
              <a:gd name="connsiteY31" fmla="*/ 1853325 h 6912725"/>
              <a:gd name="connsiteX32" fmla="*/ 3946446 w 6408310"/>
              <a:gd name="connsiteY32" fmla="*/ 1903446 h 6912725"/>
              <a:gd name="connsiteX33" fmla="*/ 3960581 w 6408310"/>
              <a:gd name="connsiteY33" fmla="*/ 1913244 h 6912725"/>
              <a:gd name="connsiteX34" fmla="*/ 4015111 w 6408310"/>
              <a:gd name="connsiteY34" fmla="*/ 1956512 h 6912725"/>
              <a:gd name="connsiteX35" fmla="*/ 4070740 w 6408310"/>
              <a:gd name="connsiteY35" fmla="*/ 1999693 h 6912725"/>
              <a:gd name="connsiteX36" fmla="*/ 4091495 w 6408310"/>
              <a:gd name="connsiteY36" fmla="*/ 2064313 h 6912725"/>
              <a:gd name="connsiteX37" fmla="*/ 4118353 w 6408310"/>
              <a:gd name="connsiteY37" fmla="*/ 2073901 h 6912725"/>
              <a:gd name="connsiteX38" fmla="*/ 4123293 w 6408310"/>
              <a:gd name="connsiteY38" fmla="*/ 2075261 h 6912725"/>
              <a:gd name="connsiteX39" fmla="*/ 4166582 w 6408310"/>
              <a:gd name="connsiteY39" fmla="*/ 2120685 h 6912725"/>
              <a:gd name="connsiteX40" fmla="*/ 4213721 w 6408310"/>
              <a:gd name="connsiteY40" fmla="*/ 2168493 h 6912725"/>
              <a:gd name="connsiteX41" fmla="*/ 4250795 w 6408310"/>
              <a:gd name="connsiteY41" fmla="*/ 2261746 h 6912725"/>
              <a:gd name="connsiteX42" fmla="*/ 4295408 w 6408310"/>
              <a:gd name="connsiteY42" fmla="*/ 2340515 h 6912725"/>
              <a:gd name="connsiteX43" fmla="*/ 4318976 w 6408310"/>
              <a:gd name="connsiteY43" fmla="*/ 2371504 h 6912725"/>
              <a:gd name="connsiteX44" fmla="*/ 4323314 w 6408310"/>
              <a:gd name="connsiteY44" fmla="*/ 2378166 h 6912725"/>
              <a:gd name="connsiteX45" fmla="*/ 4323235 w 6408310"/>
              <a:gd name="connsiteY45" fmla="*/ 2378475 h 6912725"/>
              <a:gd name="connsiteX46" fmla="*/ 4327479 w 6408310"/>
              <a:gd name="connsiteY46" fmla="*/ 2385858 h 6912725"/>
              <a:gd name="connsiteX47" fmla="*/ 4331226 w 6408310"/>
              <a:gd name="connsiteY47" fmla="*/ 2390318 h 6912725"/>
              <a:gd name="connsiteX48" fmla="*/ 4339643 w 6408310"/>
              <a:gd name="connsiteY48" fmla="*/ 2403246 h 6912725"/>
              <a:gd name="connsiteX49" fmla="*/ 4341435 w 6408310"/>
              <a:gd name="connsiteY49" fmla="*/ 2408870 h 6912725"/>
              <a:gd name="connsiteX50" fmla="*/ 4340548 w 6408310"/>
              <a:gd name="connsiteY50" fmla="*/ 2412798 h 6912725"/>
              <a:gd name="connsiteX51" fmla="*/ 4351634 w 6408310"/>
              <a:gd name="connsiteY51" fmla="*/ 2443869 h 6912725"/>
              <a:gd name="connsiteX52" fmla="*/ 4380688 w 6408310"/>
              <a:gd name="connsiteY52" fmla="*/ 2504819 h 6912725"/>
              <a:gd name="connsiteX53" fmla="*/ 4399892 w 6408310"/>
              <a:gd name="connsiteY53" fmla="*/ 2537002 h 6912725"/>
              <a:gd name="connsiteX54" fmla="*/ 4449690 w 6408310"/>
              <a:gd name="connsiteY54" fmla="*/ 2628144 h 6912725"/>
              <a:gd name="connsiteX55" fmla="*/ 4512427 w 6408310"/>
              <a:gd name="connsiteY55" fmla="*/ 2840755 h 6912725"/>
              <a:gd name="connsiteX56" fmla="*/ 4591091 w 6408310"/>
              <a:gd name="connsiteY56" fmla="*/ 3036586 h 6912725"/>
              <a:gd name="connsiteX57" fmla="*/ 4757297 w 6408310"/>
              <a:gd name="connsiteY57" fmla="*/ 3388741 h 6912725"/>
              <a:gd name="connsiteX58" fmla="*/ 4755264 w 6408310"/>
              <a:gd name="connsiteY58" fmla="*/ 3461211 h 6912725"/>
              <a:gd name="connsiteX59" fmla="*/ 4776842 w 6408310"/>
              <a:gd name="connsiteY59" fmla="*/ 3503606 h 6912725"/>
              <a:gd name="connsiteX60" fmla="*/ 4815953 w 6408310"/>
              <a:gd name="connsiteY60" fmla="*/ 3543897 h 6912725"/>
              <a:gd name="connsiteX61" fmla="*/ 4826382 w 6408310"/>
              <a:gd name="connsiteY61" fmla="*/ 3589602 h 6912725"/>
              <a:gd name="connsiteX62" fmla="*/ 4900664 w 6408310"/>
              <a:gd name="connsiteY62" fmla="*/ 3697326 h 6912725"/>
              <a:gd name="connsiteX63" fmla="*/ 4944717 w 6408310"/>
              <a:gd name="connsiteY63" fmla="*/ 3795461 h 6912725"/>
              <a:gd name="connsiteX64" fmla="*/ 4981260 w 6408310"/>
              <a:gd name="connsiteY64" fmla="*/ 3887734 h 6912725"/>
              <a:gd name="connsiteX65" fmla="*/ 5000423 w 6408310"/>
              <a:gd name="connsiteY65" fmla="*/ 3933089 h 6912725"/>
              <a:gd name="connsiteX66" fmla="*/ 5033013 w 6408310"/>
              <a:gd name="connsiteY66" fmla="*/ 3937041 h 6912725"/>
              <a:gd name="connsiteX67" fmla="*/ 5081597 w 6408310"/>
              <a:gd name="connsiteY67" fmla="*/ 4013154 h 6912725"/>
              <a:gd name="connsiteX68" fmla="*/ 5088052 w 6408310"/>
              <a:gd name="connsiteY68" fmla="*/ 4027525 h 6912725"/>
              <a:gd name="connsiteX69" fmla="*/ 5189054 w 6408310"/>
              <a:gd name="connsiteY69" fmla="*/ 4098668 h 6912725"/>
              <a:gd name="connsiteX70" fmla="*/ 5228545 w 6408310"/>
              <a:gd name="connsiteY70" fmla="*/ 4146658 h 6912725"/>
              <a:gd name="connsiteX71" fmla="*/ 5268336 w 6408310"/>
              <a:gd name="connsiteY71" fmla="*/ 4194504 h 6912725"/>
              <a:gd name="connsiteX72" fmla="*/ 5317950 w 6408310"/>
              <a:gd name="connsiteY72" fmla="*/ 4267325 h 6912725"/>
              <a:gd name="connsiteX73" fmla="*/ 5598270 w 6408310"/>
              <a:gd name="connsiteY73" fmla="*/ 4563876 h 6912725"/>
              <a:gd name="connsiteX74" fmla="*/ 5833068 w 6408310"/>
              <a:gd name="connsiteY74" fmla="*/ 5016605 h 6912725"/>
              <a:gd name="connsiteX75" fmla="*/ 6045916 w 6408310"/>
              <a:gd name="connsiteY75" fmla="*/ 5405287 h 6912725"/>
              <a:gd name="connsiteX76" fmla="*/ 6117737 w 6408310"/>
              <a:gd name="connsiteY76" fmla="*/ 5538137 h 6912725"/>
              <a:gd name="connsiteX77" fmla="*/ 6144230 w 6408310"/>
              <a:gd name="connsiteY77" fmla="*/ 5635151 h 6912725"/>
              <a:gd name="connsiteX78" fmla="*/ 6176742 w 6408310"/>
              <a:gd name="connsiteY78" fmla="*/ 5809044 h 6912725"/>
              <a:gd name="connsiteX79" fmla="*/ 6245199 w 6408310"/>
              <a:gd name="connsiteY79" fmla="*/ 6038018 h 6912725"/>
              <a:gd name="connsiteX80" fmla="*/ 6303931 w 6408310"/>
              <a:gd name="connsiteY80" fmla="*/ 6175618 h 6912725"/>
              <a:gd name="connsiteX81" fmla="*/ 6336313 w 6408310"/>
              <a:gd name="connsiteY81" fmla="*/ 6345837 h 6912725"/>
              <a:gd name="connsiteX82" fmla="*/ 6401195 w 6408310"/>
              <a:gd name="connsiteY82" fmla="*/ 6542084 h 6912725"/>
              <a:gd name="connsiteX83" fmla="*/ 6408310 w 6408310"/>
              <a:gd name="connsiteY83" fmla="*/ 6612865 h 6912725"/>
              <a:gd name="connsiteX84" fmla="*/ 1146484 w 6408310"/>
              <a:gd name="connsiteY84" fmla="*/ 6912725 h 6912725"/>
              <a:gd name="connsiteX85" fmla="*/ 1108438 w 6408310"/>
              <a:gd name="connsiteY85" fmla="*/ 6825083 h 6912725"/>
              <a:gd name="connsiteX86" fmla="*/ 997867 w 6408310"/>
              <a:gd name="connsiteY86" fmla="*/ 6378703 h 6912725"/>
              <a:gd name="connsiteX87" fmla="*/ 858750 w 6408310"/>
              <a:gd name="connsiteY87" fmla="*/ 5923784 h 6912725"/>
              <a:gd name="connsiteX88" fmla="*/ 860408 w 6408310"/>
              <a:gd name="connsiteY88" fmla="*/ 5860728 h 6912725"/>
              <a:gd name="connsiteX89" fmla="*/ 853644 w 6408310"/>
              <a:gd name="connsiteY89" fmla="*/ 5771381 h 6912725"/>
              <a:gd name="connsiteX90" fmla="*/ 852164 w 6408310"/>
              <a:gd name="connsiteY90" fmla="*/ 5615193 h 6912725"/>
              <a:gd name="connsiteX91" fmla="*/ 831986 w 6408310"/>
              <a:gd name="connsiteY91" fmla="*/ 5402745 h 6912725"/>
              <a:gd name="connsiteX92" fmla="*/ 759590 w 6408310"/>
              <a:gd name="connsiteY92" fmla="*/ 5239800 h 6912725"/>
              <a:gd name="connsiteX93" fmla="*/ 767251 w 6408310"/>
              <a:gd name="connsiteY93" fmla="*/ 5227414 h 6912725"/>
              <a:gd name="connsiteX94" fmla="*/ 745427 w 6408310"/>
              <a:gd name="connsiteY94" fmla="*/ 5118958 h 6912725"/>
              <a:gd name="connsiteX95" fmla="*/ 635950 w 6408310"/>
              <a:gd name="connsiteY95" fmla="*/ 4788294 h 6912725"/>
              <a:gd name="connsiteX96" fmla="*/ 558787 w 6408310"/>
              <a:gd name="connsiteY96" fmla="*/ 4518070 h 6912725"/>
              <a:gd name="connsiteX97" fmla="*/ 555530 w 6408310"/>
              <a:gd name="connsiteY97" fmla="*/ 4444433 h 6912725"/>
              <a:gd name="connsiteX98" fmla="*/ 549378 w 6408310"/>
              <a:gd name="connsiteY98" fmla="*/ 4320965 h 6912725"/>
              <a:gd name="connsiteX99" fmla="*/ 572361 w 6408310"/>
              <a:gd name="connsiteY99" fmla="*/ 4232369 h 6912725"/>
              <a:gd name="connsiteX100" fmla="*/ 556288 w 6408310"/>
              <a:gd name="connsiteY100" fmla="*/ 4127673 h 6912725"/>
              <a:gd name="connsiteX101" fmla="*/ 506660 w 6408310"/>
              <a:gd name="connsiteY101" fmla="*/ 3821119 h 6912725"/>
              <a:gd name="connsiteX102" fmla="*/ 494791 w 6408310"/>
              <a:gd name="connsiteY102" fmla="*/ 3723556 h 6912725"/>
              <a:gd name="connsiteX103" fmla="*/ 490230 w 6408310"/>
              <a:gd name="connsiteY103" fmla="*/ 3508893 h 6912725"/>
              <a:gd name="connsiteX104" fmla="*/ 484223 w 6408310"/>
              <a:gd name="connsiteY104" fmla="*/ 3233179 h 6912725"/>
              <a:gd name="connsiteX105" fmla="*/ 460329 w 6408310"/>
              <a:gd name="connsiteY105" fmla="*/ 3041244 h 6912725"/>
              <a:gd name="connsiteX106" fmla="*/ 407197 w 6408310"/>
              <a:gd name="connsiteY106" fmla="*/ 2812292 h 6912725"/>
              <a:gd name="connsiteX107" fmla="*/ 386122 w 6408310"/>
              <a:gd name="connsiteY107" fmla="*/ 2757841 h 6912725"/>
              <a:gd name="connsiteX108" fmla="*/ 363684 w 6408310"/>
              <a:gd name="connsiteY108" fmla="*/ 2714608 h 6912725"/>
              <a:gd name="connsiteX109" fmla="*/ 330746 w 6408310"/>
              <a:gd name="connsiteY109" fmla="*/ 2625146 h 6912725"/>
              <a:gd name="connsiteX110" fmla="*/ 299927 w 6408310"/>
              <a:gd name="connsiteY110" fmla="*/ 2566177 h 6912725"/>
              <a:gd name="connsiteX111" fmla="*/ 288272 w 6408310"/>
              <a:gd name="connsiteY111" fmla="*/ 2439923 h 6912725"/>
              <a:gd name="connsiteX112" fmla="*/ 233611 w 6408310"/>
              <a:gd name="connsiteY112" fmla="*/ 2326248 h 6912725"/>
              <a:gd name="connsiteX113" fmla="*/ 115057 w 6408310"/>
              <a:gd name="connsiteY113" fmla="*/ 2127916 h 69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408310" h="6912725">
                <a:moveTo>
                  <a:pt x="0" y="108934"/>
                </a:moveTo>
                <a:lnTo>
                  <a:pt x="1911522" y="0"/>
                </a:lnTo>
                <a:lnTo>
                  <a:pt x="1916026" y="4704"/>
                </a:lnTo>
                <a:cubicBezTo>
                  <a:pt x="1916562" y="7914"/>
                  <a:pt x="1915147" y="12061"/>
                  <a:pt x="1911112" y="17418"/>
                </a:cubicBezTo>
                <a:cubicBezTo>
                  <a:pt x="1943271" y="27853"/>
                  <a:pt x="1947645" y="36373"/>
                  <a:pt x="1972871" y="72530"/>
                </a:cubicBezTo>
                <a:cubicBezTo>
                  <a:pt x="1980767" y="117667"/>
                  <a:pt x="2061296" y="115435"/>
                  <a:pt x="2069180" y="173199"/>
                </a:cubicBezTo>
                <a:cubicBezTo>
                  <a:pt x="2075196" y="191586"/>
                  <a:pt x="2112853" y="231006"/>
                  <a:pt x="2131569" y="227805"/>
                </a:cubicBezTo>
                <a:cubicBezTo>
                  <a:pt x="2141808" y="233828"/>
                  <a:pt x="2146631" y="247405"/>
                  <a:pt x="2162747" y="239714"/>
                </a:cubicBezTo>
                <a:cubicBezTo>
                  <a:pt x="2183739" y="232191"/>
                  <a:pt x="2206491" y="310465"/>
                  <a:pt x="2220499" y="289903"/>
                </a:cubicBezTo>
                <a:cubicBezTo>
                  <a:pt x="2257038" y="315132"/>
                  <a:pt x="2344409" y="362107"/>
                  <a:pt x="2381978" y="391093"/>
                </a:cubicBezTo>
                <a:cubicBezTo>
                  <a:pt x="2419547" y="420079"/>
                  <a:pt x="2445794" y="442621"/>
                  <a:pt x="2445910" y="463815"/>
                </a:cubicBezTo>
                <a:cubicBezTo>
                  <a:pt x="2462109" y="546053"/>
                  <a:pt x="2496860" y="553382"/>
                  <a:pt x="2531236" y="600817"/>
                </a:cubicBezTo>
                <a:cubicBezTo>
                  <a:pt x="2573647" y="650501"/>
                  <a:pt x="2589314" y="613369"/>
                  <a:pt x="2617149" y="703748"/>
                </a:cubicBezTo>
                <a:cubicBezTo>
                  <a:pt x="2635983" y="695546"/>
                  <a:pt x="2643943" y="702017"/>
                  <a:pt x="2650333" y="720900"/>
                </a:cubicBezTo>
                <a:cubicBezTo>
                  <a:pt x="2671881" y="743975"/>
                  <a:pt x="2701744" y="706344"/>
                  <a:pt x="2705541" y="750090"/>
                </a:cubicBezTo>
                <a:cubicBezTo>
                  <a:pt x="2730861" y="760850"/>
                  <a:pt x="2742856" y="778498"/>
                  <a:pt x="2757210" y="789489"/>
                </a:cubicBezTo>
                <a:cubicBezTo>
                  <a:pt x="2776836" y="801882"/>
                  <a:pt x="2774652" y="796949"/>
                  <a:pt x="2791660" y="816041"/>
                </a:cubicBezTo>
                <a:cubicBezTo>
                  <a:pt x="2815343" y="835699"/>
                  <a:pt x="2784183" y="871086"/>
                  <a:pt x="2840975" y="842225"/>
                </a:cubicBezTo>
                <a:cubicBezTo>
                  <a:pt x="2854681" y="875427"/>
                  <a:pt x="2877032" y="859395"/>
                  <a:pt x="2917970" y="879392"/>
                </a:cubicBezTo>
                <a:cubicBezTo>
                  <a:pt x="2921487" y="903353"/>
                  <a:pt x="2937122" y="907916"/>
                  <a:pt x="2957236" y="906835"/>
                </a:cubicBezTo>
                <a:lnTo>
                  <a:pt x="3117215" y="1073714"/>
                </a:lnTo>
                <a:cubicBezTo>
                  <a:pt x="3153906" y="1089285"/>
                  <a:pt x="3232612" y="1124062"/>
                  <a:pt x="3250958" y="1130397"/>
                </a:cubicBezTo>
                <a:cubicBezTo>
                  <a:pt x="3409574" y="1172733"/>
                  <a:pt x="3456045" y="1237431"/>
                  <a:pt x="3496717" y="1260412"/>
                </a:cubicBezTo>
                <a:lnTo>
                  <a:pt x="3494992" y="1268283"/>
                </a:lnTo>
                <a:cubicBezTo>
                  <a:pt x="3495362" y="1274688"/>
                  <a:pt x="3498760" y="1281160"/>
                  <a:pt x="3508993" y="1287737"/>
                </a:cubicBezTo>
                <a:lnTo>
                  <a:pt x="3512115" y="1288544"/>
                </a:lnTo>
                <a:lnTo>
                  <a:pt x="3548697" y="1363739"/>
                </a:lnTo>
                <a:cubicBezTo>
                  <a:pt x="3572773" y="1395571"/>
                  <a:pt x="3623148" y="1421050"/>
                  <a:pt x="3656567" y="1479533"/>
                </a:cubicBezTo>
                <a:lnTo>
                  <a:pt x="3661987" y="1491779"/>
                </a:lnTo>
                <a:lnTo>
                  <a:pt x="3667389" y="1495409"/>
                </a:lnTo>
                <a:lnTo>
                  <a:pt x="3800461" y="1696689"/>
                </a:lnTo>
                <a:cubicBezTo>
                  <a:pt x="3835546" y="1747791"/>
                  <a:pt x="3913146" y="1811386"/>
                  <a:pt x="3933737" y="1853325"/>
                </a:cubicBezTo>
                <a:lnTo>
                  <a:pt x="3946446" y="1903446"/>
                </a:lnTo>
                <a:lnTo>
                  <a:pt x="3960581" y="1913244"/>
                </a:lnTo>
                <a:cubicBezTo>
                  <a:pt x="3979608" y="1926434"/>
                  <a:pt x="3998210" y="1940240"/>
                  <a:pt x="4015111" y="1956512"/>
                </a:cubicBezTo>
                <a:cubicBezTo>
                  <a:pt x="4083226" y="1956238"/>
                  <a:pt x="4031943" y="1969929"/>
                  <a:pt x="4070740" y="1999693"/>
                </a:cubicBezTo>
                <a:cubicBezTo>
                  <a:pt x="4027554" y="2022282"/>
                  <a:pt x="4128681" y="2025600"/>
                  <a:pt x="4091495" y="2064313"/>
                </a:cubicBezTo>
                <a:cubicBezTo>
                  <a:pt x="4099733" y="2068504"/>
                  <a:pt x="4108887" y="2071343"/>
                  <a:pt x="4118353" y="2073901"/>
                </a:cubicBezTo>
                <a:lnTo>
                  <a:pt x="4123293" y="2075261"/>
                </a:lnTo>
                <a:lnTo>
                  <a:pt x="4166582" y="2120685"/>
                </a:lnTo>
                <a:lnTo>
                  <a:pt x="4213721" y="2168493"/>
                </a:lnTo>
                <a:lnTo>
                  <a:pt x="4250795" y="2261746"/>
                </a:lnTo>
                <a:lnTo>
                  <a:pt x="4295408" y="2340515"/>
                </a:lnTo>
                <a:cubicBezTo>
                  <a:pt x="4303294" y="2350172"/>
                  <a:pt x="4311232" y="2360551"/>
                  <a:pt x="4318976" y="2371504"/>
                </a:cubicBezTo>
                <a:lnTo>
                  <a:pt x="4323314" y="2378166"/>
                </a:lnTo>
                <a:cubicBezTo>
                  <a:pt x="4323288" y="2378269"/>
                  <a:pt x="4323261" y="2378372"/>
                  <a:pt x="4323235" y="2378475"/>
                </a:cubicBezTo>
                <a:cubicBezTo>
                  <a:pt x="4323820" y="2380303"/>
                  <a:pt x="4325112" y="2382633"/>
                  <a:pt x="4327479" y="2385858"/>
                </a:cubicBezTo>
                <a:lnTo>
                  <a:pt x="4331226" y="2390318"/>
                </a:lnTo>
                <a:lnTo>
                  <a:pt x="4339643" y="2403246"/>
                </a:lnTo>
                <a:lnTo>
                  <a:pt x="4341435" y="2408870"/>
                </a:lnTo>
                <a:lnTo>
                  <a:pt x="4340548" y="2412798"/>
                </a:lnTo>
                <a:lnTo>
                  <a:pt x="4351634" y="2443869"/>
                </a:lnTo>
                <a:cubicBezTo>
                  <a:pt x="4370557" y="2458176"/>
                  <a:pt x="4365119" y="2472379"/>
                  <a:pt x="4380688" y="2504819"/>
                </a:cubicBezTo>
                <a:cubicBezTo>
                  <a:pt x="4393528" y="2510493"/>
                  <a:pt x="4397884" y="2522485"/>
                  <a:pt x="4399892" y="2537002"/>
                </a:cubicBezTo>
                <a:cubicBezTo>
                  <a:pt x="4420218" y="2562143"/>
                  <a:pt x="4430910" y="2594831"/>
                  <a:pt x="4449690" y="2628144"/>
                </a:cubicBezTo>
                <a:cubicBezTo>
                  <a:pt x="4468446" y="2678770"/>
                  <a:pt x="4488860" y="2772681"/>
                  <a:pt x="4512427" y="2840755"/>
                </a:cubicBezTo>
                <a:lnTo>
                  <a:pt x="4591091" y="3036586"/>
                </a:lnTo>
                <a:cubicBezTo>
                  <a:pt x="4639934" y="3158078"/>
                  <a:pt x="4730818" y="3310586"/>
                  <a:pt x="4757297" y="3388741"/>
                </a:cubicBezTo>
                <a:cubicBezTo>
                  <a:pt x="4756620" y="3412898"/>
                  <a:pt x="4755942" y="3437054"/>
                  <a:pt x="4755264" y="3461211"/>
                </a:cubicBezTo>
                <a:cubicBezTo>
                  <a:pt x="4763881" y="3469559"/>
                  <a:pt x="4774382" y="3498341"/>
                  <a:pt x="4776842" y="3503606"/>
                </a:cubicBezTo>
                <a:cubicBezTo>
                  <a:pt x="4776789" y="3503947"/>
                  <a:pt x="4816006" y="3543555"/>
                  <a:pt x="4815953" y="3543897"/>
                </a:cubicBezTo>
                <a:lnTo>
                  <a:pt x="4826382" y="3589602"/>
                </a:lnTo>
                <a:cubicBezTo>
                  <a:pt x="4854724" y="3618181"/>
                  <a:pt x="4872282" y="3672884"/>
                  <a:pt x="4900664" y="3697326"/>
                </a:cubicBezTo>
                <a:cubicBezTo>
                  <a:pt x="4872593" y="3751610"/>
                  <a:pt x="4889332" y="3712092"/>
                  <a:pt x="4944717" y="3795461"/>
                </a:cubicBezTo>
                <a:cubicBezTo>
                  <a:pt x="4981269" y="3830092"/>
                  <a:pt x="4951776" y="3836266"/>
                  <a:pt x="4981260" y="3887734"/>
                </a:cubicBezTo>
                <a:cubicBezTo>
                  <a:pt x="4992187" y="3900180"/>
                  <a:pt x="5000945" y="3922491"/>
                  <a:pt x="5000423" y="3933089"/>
                </a:cubicBezTo>
                <a:lnTo>
                  <a:pt x="5033013" y="3937041"/>
                </a:lnTo>
                <a:lnTo>
                  <a:pt x="5081597" y="4013154"/>
                </a:lnTo>
                <a:lnTo>
                  <a:pt x="5088052" y="4027525"/>
                </a:lnTo>
                <a:lnTo>
                  <a:pt x="5189054" y="4098668"/>
                </a:lnTo>
                <a:lnTo>
                  <a:pt x="5228545" y="4146658"/>
                </a:lnTo>
                <a:lnTo>
                  <a:pt x="5268336" y="4194504"/>
                </a:lnTo>
                <a:cubicBezTo>
                  <a:pt x="5282676" y="4201217"/>
                  <a:pt x="5302948" y="4267012"/>
                  <a:pt x="5317950" y="4267325"/>
                </a:cubicBezTo>
                <a:cubicBezTo>
                  <a:pt x="5371561" y="4431932"/>
                  <a:pt x="5512417" y="4438996"/>
                  <a:pt x="5598270" y="4563876"/>
                </a:cubicBezTo>
                <a:cubicBezTo>
                  <a:pt x="5684123" y="4688756"/>
                  <a:pt x="5658748" y="4766617"/>
                  <a:pt x="5833068" y="5016605"/>
                </a:cubicBezTo>
                <a:cubicBezTo>
                  <a:pt x="5917959" y="5167124"/>
                  <a:pt x="6007541" y="5258633"/>
                  <a:pt x="6045916" y="5405287"/>
                </a:cubicBezTo>
                <a:cubicBezTo>
                  <a:pt x="6053001" y="5431110"/>
                  <a:pt x="6137180" y="5517469"/>
                  <a:pt x="6117737" y="5538137"/>
                </a:cubicBezTo>
                <a:cubicBezTo>
                  <a:pt x="6096856" y="5567956"/>
                  <a:pt x="6185855" y="5633330"/>
                  <a:pt x="6144230" y="5635151"/>
                </a:cubicBezTo>
                <a:cubicBezTo>
                  <a:pt x="6206267" y="5682015"/>
                  <a:pt x="6167034" y="5753331"/>
                  <a:pt x="6176742" y="5809044"/>
                </a:cubicBezTo>
                <a:cubicBezTo>
                  <a:pt x="6181644" y="5871497"/>
                  <a:pt x="6197878" y="5926431"/>
                  <a:pt x="6245199" y="6038018"/>
                </a:cubicBezTo>
                <a:cubicBezTo>
                  <a:pt x="6276717" y="6104340"/>
                  <a:pt x="6288745" y="6124315"/>
                  <a:pt x="6303931" y="6175618"/>
                </a:cubicBezTo>
                <a:cubicBezTo>
                  <a:pt x="6319117" y="6226921"/>
                  <a:pt x="6298592" y="6320971"/>
                  <a:pt x="6336313" y="6345837"/>
                </a:cubicBezTo>
                <a:cubicBezTo>
                  <a:pt x="6368454" y="6400251"/>
                  <a:pt x="6388884" y="6464262"/>
                  <a:pt x="6401195" y="6542084"/>
                </a:cubicBezTo>
                <a:lnTo>
                  <a:pt x="6408310" y="6612865"/>
                </a:lnTo>
                <a:lnTo>
                  <a:pt x="1146484" y="6912725"/>
                </a:lnTo>
                <a:lnTo>
                  <a:pt x="1108438" y="6825083"/>
                </a:lnTo>
                <a:cubicBezTo>
                  <a:pt x="1057133" y="6684904"/>
                  <a:pt x="1090669" y="6637010"/>
                  <a:pt x="997867" y="6378703"/>
                </a:cubicBezTo>
                <a:cubicBezTo>
                  <a:pt x="956253" y="6228487"/>
                  <a:pt x="874761" y="6010797"/>
                  <a:pt x="858750" y="5923784"/>
                </a:cubicBezTo>
                <a:cubicBezTo>
                  <a:pt x="856924" y="5899993"/>
                  <a:pt x="844018" y="5873122"/>
                  <a:pt x="860408" y="5860728"/>
                </a:cubicBezTo>
                <a:cubicBezTo>
                  <a:pt x="878957" y="5840950"/>
                  <a:pt x="823834" y="5761906"/>
                  <a:pt x="853644" y="5771381"/>
                </a:cubicBezTo>
                <a:cubicBezTo>
                  <a:pt x="815383" y="5715186"/>
                  <a:pt x="852133" y="5665047"/>
                  <a:pt x="852164" y="5615193"/>
                </a:cubicBezTo>
                <a:cubicBezTo>
                  <a:pt x="817076" y="5571334"/>
                  <a:pt x="851740" y="5509975"/>
                  <a:pt x="831986" y="5402745"/>
                </a:cubicBezTo>
                <a:cubicBezTo>
                  <a:pt x="792037" y="5354630"/>
                  <a:pt x="819063" y="5330513"/>
                  <a:pt x="759590" y="5239800"/>
                </a:cubicBezTo>
                <a:cubicBezTo>
                  <a:pt x="762665" y="5236543"/>
                  <a:pt x="765245" y="5232371"/>
                  <a:pt x="767251" y="5227414"/>
                </a:cubicBezTo>
                <a:cubicBezTo>
                  <a:pt x="778914" y="5198604"/>
                  <a:pt x="769142" y="5150045"/>
                  <a:pt x="745427" y="5118958"/>
                </a:cubicBezTo>
                <a:cubicBezTo>
                  <a:pt x="660991" y="4975263"/>
                  <a:pt x="672599" y="4907855"/>
                  <a:pt x="635950" y="4788294"/>
                </a:cubicBezTo>
                <a:cubicBezTo>
                  <a:pt x="600650" y="4653678"/>
                  <a:pt x="646752" y="4690694"/>
                  <a:pt x="558787" y="4518070"/>
                </a:cubicBezTo>
                <a:cubicBezTo>
                  <a:pt x="577057" y="4502442"/>
                  <a:pt x="573633" y="4481342"/>
                  <a:pt x="555530" y="4444433"/>
                </a:cubicBezTo>
                <a:cubicBezTo>
                  <a:pt x="540027" y="4379200"/>
                  <a:pt x="596616" y="4390343"/>
                  <a:pt x="549378" y="4320965"/>
                </a:cubicBezTo>
                <a:cubicBezTo>
                  <a:pt x="581692" y="4336040"/>
                  <a:pt x="535024" y="4198883"/>
                  <a:pt x="572361" y="4232369"/>
                </a:cubicBezTo>
                <a:cubicBezTo>
                  <a:pt x="590648" y="4193014"/>
                  <a:pt x="541489" y="4167113"/>
                  <a:pt x="556288" y="4127673"/>
                </a:cubicBezTo>
                <a:lnTo>
                  <a:pt x="506660" y="3821119"/>
                </a:lnTo>
                <a:cubicBezTo>
                  <a:pt x="481478" y="3781010"/>
                  <a:pt x="483894" y="3751446"/>
                  <a:pt x="494791" y="3723556"/>
                </a:cubicBezTo>
                <a:cubicBezTo>
                  <a:pt x="472516" y="3634460"/>
                  <a:pt x="499836" y="3607209"/>
                  <a:pt x="490230" y="3508893"/>
                </a:cubicBezTo>
                <a:cubicBezTo>
                  <a:pt x="525541" y="3397546"/>
                  <a:pt x="482951" y="3307116"/>
                  <a:pt x="484223" y="3233179"/>
                </a:cubicBezTo>
                <a:cubicBezTo>
                  <a:pt x="465844" y="3133672"/>
                  <a:pt x="460855" y="3219289"/>
                  <a:pt x="460329" y="3041244"/>
                </a:cubicBezTo>
                <a:lnTo>
                  <a:pt x="407197" y="2812292"/>
                </a:lnTo>
                <a:cubicBezTo>
                  <a:pt x="391019" y="2768219"/>
                  <a:pt x="344571" y="2745090"/>
                  <a:pt x="386122" y="2757841"/>
                </a:cubicBezTo>
                <a:cubicBezTo>
                  <a:pt x="381879" y="2743275"/>
                  <a:pt x="360306" y="2721346"/>
                  <a:pt x="363684" y="2714608"/>
                </a:cubicBezTo>
                <a:lnTo>
                  <a:pt x="330746" y="2625146"/>
                </a:lnTo>
                <a:lnTo>
                  <a:pt x="299927" y="2566177"/>
                </a:lnTo>
                <a:cubicBezTo>
                  <a:pt x="300505" y="2524092"/>
                  <a:pt x="287694" y="2482008"/>
                  <a:pt x="288272" y="2439923"/>
                </a:cubicBezTo>
                <a:cubicBezTo>
                  <a:pt x="243273" y="2349673"/>
                  <a:pt x="278610" y="2382839"/>
                  <a:pt x="233611" y="2326248"/>
                </a:cubicBezTo>
                <a:lnTo>
                  <a:pt x="115057" y="212791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F16AFF-57B7-F8EE-1191-441F24C54DB4}"/>
              </a:ext>
            </a:extLst>
          </p:cNvPr>
          <p:cNvSpPr>
            <a:spLocks noGrp="1"/>
          </p:cNvSpPr>
          <p:nvPr>
            <p:ph type="title"/>
          </p:nvPr>
        </p:nvSpPr>
        <p:spPr>
          <a:xfrm>
            <a:off x="1137684" y="3641651"/>
            <a:ext cx="4324653" cy="2612726"/>
          </a:xfrm>
        </p:spPr>
        <p:txBody>
          <a:bodyPr anchor="b">
            <a:normAutofit/>
          </a:bodyPr>
          <a:lstStyle/>
          <a:p>
            <a:r>
              <a:rPr lang="en-US" sz="2600"/>
              <a:t>Ethical considerations</a:t>
            </a:r>
          </a:p>
        </p:txBody>
      </p:sp>
      <p:sp>
        <p:nvSpPr>
          <p:cNvPr id="3" name="Content Placeholder 2">
            <a:extLst>
              <a:ext uri="{FF2B5EF4-FFF2-40B4-BE49-F238E27FC236}">
                <a16:creationId xmlns:a16="http://schemas.microsoft.com/office/drawing/2014/main" id="{4ED7143B-4C9C-D192-A947-66A8A1BBAE66}"/>
              </a:ext>
            </a:extLst>
          </p:cNvPr>
          <p:cNvSpPr>
            <a:spLocks noGrp="1"/>
          </p:cNvSpPr>
          <p:nvPr>
            <p:ph idx="1"/>
          </p:nvPr>
        </p:nvSpPr>
        <p:spPr>
          <a:xfrm>
            <a:off x="6096000" y="609600"/>
            <a:ext cx="4835857" cy="5791200"/>
          </a:xfrm>
        </p:spPr>
        <p:txBody>
          <a:bodyPr>
            <a:normAutofit/>
          </a:bodyPr>
          <a:lstStyle/>
          <a:p>
            <a:r>
              <a:rPr lang="en-US" dirty="0"/>
              <a:t>Determining a students graduation potential from a specific institution based on their financial choices could be misleading. This could just be one of many factors to determine if a student graduates. </a:t>
            </a:r>
          </a:p>
          <a:p>
            <a:r>
              <a:rPr lang="en-US" dirty="0"/>
              <a:t>Title IV institutions could use this information as a marketing tool to coerce populations to attend their school based on graduation rates.</a:t>
            </a:r>
          </a:p>
          <a:p>
            <a:r>
              <a:rPr lang="en-US" dirty="0"/>
              <a:t>Government funding could be altered based on the outcomes of these findings.</a:t>
            </a:r>
          </a:p>
        </p:txBody>
      </p:sp>
    </p:spTree>
    <p:extLst>
      <p:ext uri="{BB962C8B-B14F-4D97-AF65-F5344CB8AC3E}">
        <p14:creationId xmlns:p14="http://schemas.microsoft.com/office/powerpoint/2010/main" val="170831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3471-C95E-40A7-6EF6-B7960AF42C5A}"/>
              </a:ext>
            </a:extLst>
          </p:cNvPr>
          <p:cNvSpPr>
            <a:spLocks noGrp="1"/>
          </p:cNvSpPr>
          <p:nvPr>
            <p:ph type="title"/>
          </p:nvPr>
        </p:nvSpPr>
        <p:spPr/>
        <p:txBody>
          <a:bodyPr/>
          <a:lstStyle/>
          <a:p>
            <a:r>
              <a:rPr lang="en-US" dirty="0"/>
              <a:t>Challenges/issues</a:t>
            </a:r>
          </a:p>
        </p:txBody>
      </p:sp>
      <p:sp>
        <p:nvSpPr>
          <p:cNvPr id="3" name="Content Placeholder 2">
            <a:extLst>
              <a:ext uri="{FF2B5EF4-FFF2-40B4-BE49-F238E27FC236}">
                <a16:creationId xmlns:a16="http://schemas.microsoft.com/office/drawing/2014/main" id="{2C53B543-FA3E-5D01-5811-B94719AEE45E}"/>
              </a:ext>
            </a:extLst>
          </p:cNvPr>
          <p:cNvSpPr>
            <a:spLocks noGrp="1"/>
          </p:cNvSpPr>
          <p:nvPr>
            <p:ph idx="1"/>
          </p:nvPr>
        </p:nvSpPr>
        <p:spPr/>
        <p:txBody>
          <a:bodyPr/>
          <a:lstStyle/>
          <a:p>
            <a:r>
              <a:rPr lang="en-US" dirty="0"/>
              <a:t>The data is currently in a left to right nested pivot table format. Steps need to be taken to wrangle the data back to a tabular format in order to begin the EDA process.</a:t>
            </a:r>
          </a:p>
          <a:p>
            <a:r>
              <a:rPr lang="en-US" dirty="0"/>
              <a:t>There are multiple ways the data could be modeled. Finding the best method could be challenging.</a:t>
            </a:r>
          </a:p>
          <a:p>
            <a:r>
              <a:rPr lang="en-US" dirty="0"/>
              <a:t>Converting the data to identify students as receiving financial aid verses not receiving aid could allow for logistic regression modeling.</a:t>
            </a:r>
          </a:p>
          <a:p>
            <a:r>
              <a:rPr lang="en-US" dirty="0"/>
              <a:t>Understanding the impact multiple years of survey data has on the model.</a:t>
            </a:r>
          </a:p>
          <a:p>
            <a:r>
              <a:rPr lang="en-US" dirty="0"/>
              <a:t>I won’t be considering any rise in tuition rates at Title IV institutions during each dataset time period.</a:t>
            </a:r>
          </a:p>
        </p:txBody>
      </p:sp>
    </p:spTree>
    <p:extLst>
      <p:ext uri="{BB962C8B-B14F-4D97-AF65-F5344CB8AC3E}">
        <p14:creationId xmlns:p14="http://schemas.microsoft.com/office/powerpoint/2010/main" val="270285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EB6A-68E5-63FF-A303-4CAA05471C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285B050-307E-5E0D-E5A8-0EBE36E45CE7}"/>
              </a:ext>
            </a:extLst>
          </p:cNvPr>
          <p:cNvSpPr>
            <a:spLocks noGrp="1"/>
          </p:cNvSpPr>
          <p:nvPr>
            <p:ph idx="1"/>
          </p:nvPr>
        </p:nvSpPr>
        <p:spPr>
          <a:xfrm>
            <a:off x="1050879" y="1637732"/>
            <a:ext cx="9810604" cy="4616646"/>
          </a:xfrm>
        </p:spPr>
        <p:txBody>
          <a:bodyPr>
            <a:normAutofit fontScale="92500" lnSpcReduction="20000"/>
          </a:bodyPr>
          <a:lstStyle/>
          <a:p>
            <a:r>
              <a:rPr lang="en-US" dirty="0"/>
              <a:t>Source: U.S. Department of Education, National Center for Education Statistics</a:t>
            </a:r>
          </a:p>
          <a:p>
            <a:pPr marL="0" indent="0">
              <a:buNone/>
            </a:pPr>
            <a:r>
              <a:rPr lang="en-US" dirty="0">
                <a:hlinkClick r:id="rId2"/>
              </a:rPr>
              <a:t>https://nces.ed.gov/ipeds/Search?query=&amp;query2=&amp;resultType=all&amp;page=1&amp;sortBy=date_desc&amp;overlayTableId=28425</a:t>
            </a:r>
            <a:endParaRPr lang="en-US" dirty="0"/>
          </a:p>
          <a:p>
            <a:r>
              <a:rPr lang="en-US" dirty="0"/>
              <a:t>Calculating financial need</a:t>
            </a:r>
          </a:p>
          <a:p>
            <a:pPr marL="0" indent="0">
              <a:buNone/>
            </a:pPr>
            <a:r>
              <a:rPr lang="en-US" dirty="0">
                <a:hlinkClick r:id="rId3"/>
              </a:rPr>
              <a:t>https://studentaid.gov/complete-aid-process/how-calculated</a:t>
            </a:r>
            <a:endParaRPr lang="en-US" dirty="0"/>
          </a:p>
          <a:p>
            <a:r>
              <a:rPr lang="en-US" dirty="0"/>
              <a:t>Rising tuition, financial aid can maintain graduation rates: experts. George Washington University article, </a:t>
            </a:r>
            <a:r>
              <a:rPr lang="en-US" dirty="0" err="1"/>
              <a:t>Ianne</a:t>
            </a:r>
            <a:r>
              <a:rPr lang="en-US" dirty="0"/>
              <a:t> </a:t>
            </a:r>
            <a:r>
              <a:rPr lang="en-US" dirty="0" err="1"/>
              <a:t>Salvosa</a:t>
            </a:r>
            <a:r>
              <a:rPr lang="en-US" dirty="0"/>
              <a:t>, May 26, 2022.</a:t>
            </a:r>
          </a:p>
          <a:p>
            <a:pPr marL="0" indent="0">
              <a:buNone/>
            </a:pPr>
            <a:r>
              <a:rPr lang="en-US" dirty="0">
                <a:hlinkClick r:id="rId4"/>
              </a:rPr>
              <a:t>https://www.gwhatchet.com/2022/05/16/rising-tuition-financial-aid-can-maintain-graduation-rates-experts/</a:t>
            </a:r>
            <a:endParaRPr lang="en-US" dirty="0"/>
          </a:p>
          <a:p>
            <a:pPr algn="l"/>
            <a:r>
              <a:rPr lang="en-US" dirty="0"/>
              <a:t>Grants vs. Loans - Study finds that government grants have a positive impact on the graduation rates of low-income students, but unsubsidized loans counter that impact. </a:t>
            </a:r>
            <a:r>
              <a:rPr lang="en-US" dirty="0">
                <a:hlinkClick r:id="rId5" tooltip="View user profile.">
                  <a:extLst>
                    <a:ext uri="{A12FA001-AC4F-418D-AE19-62706E023703}">
                      <ahyp:hlinkClr xmlns:ahyp="http://schemas.microsoft.com/office/drawing/2018/hyperlinkcolor" val="tx"/>
                    </a:ext>
                  </a:extLst>
                </a:hlinkClick>
              </a:rPr>
              <a:t>Scott </a:t>
            </a:r>
            <a:r>
              <a:rPr lang="en-US" dirty="0" err="1">
                <a:hlinkClick r:id="rId5" tooltip="View user profile.">
                  <a:extLst>
                    <a:ext uri="{A12FA001-AC4F-418D-AE19-62706E023703}">
                      <ahyp:hlinkClr xmlns:ahyp="http://schemas.microsoft.com/office/drawing/2018/hyperlinkcolor" val="tx"/>
                    </a:ext>
                  </a:extLst>
                </a:hlinkClick>
              </a:rPr>
              <a:t>Jaschik</a:t>
            </a:r>
            <a:r>
              <a:rPr lang="en-US" dirty="0"/>
              <a:t>, April 4, 2014</a:t>
            </a:r>
          </a:p>
          <a:p>
            <a:pPr marL="0" indent="0" algn="l">
              <a:buNone/>
            </a:pPr>
            <a:r>
              <a:rPr lang="en-US" dirty="0">
                <a:hlinkClick r:id="rId6"/>
              </a:rPr>
              <a:t>https://www.insidehighered.com/news/2014/04/04/study-shows-positive-imapcts-government-aid-graduation-rates</a:t>
            </a:r>
            <a:endParaRPr lang="en-US" dirty="0"/>
          </a:p>
          <a:p>
            <a:pPr marL="0" indent="0" algn="l">
              <a:buNone/>
            </a:pPr>
            <a:endParaRPr lang="en-US" dirty="0"/>
          </a:p>
          <a:p>
            <a:pPr marL="0" indent="0">
              <a:buNone/>
            </a:pPr>
            <a:endParaRPr lang="en-US" dirty="0"/>
          </a:p>
        </p:txBody>
      </p:sp>
    </p:spTree>
    <p:extLst>
      <p:ext uri="{BB962C8B-B14F-4D97-AF65-F5344CB8AC3E}">
        <p14:creationId xmlns:p14="http://schemas.microsoft.com/office/powerpoint/2010/main" val="3575499325"/>
      </p:ext>
    </p:extLst>
  </p:cSld>
  <p:clrMapOvr>
    <a:masterClrMapping/>
  </p:clrMapOvr>
</p:sld>
</file>

<file path=ppt/theme/theme1.xml><?xml version="1.0" encoding="utf-8"?>
<a:theme xmlns:a="http://schemas.openxmlformats.org/drawingml/2006/main" name="ArchiveVTI">
  <a:themeElements>
    <a:clrScheme name="AnalogousFromLightSeedRightStep">
      <a:dk1>
        <a:srgbClr val="000000"/>
      </a:dk1>
      <a:lt1>
        <a:srgbClr val="FFFFFF"/>
      </a:lt1>
      <a:dk2>
        <a:srgbClr val="413424"/>
      </a:dk2>
      <a:lt2>
        <a:srgbClr val="E2E8E4"/>
      </a:lt2>
      <a:accent1>
        <a:srgbClr val="EC70C6"/>
      </a:accent1>
      <a:accent2>
        <a:srgbClr val="E8517A"/>
      </a:accent2>
      <a:accent3>
        <a:srgbClr val="EC8270"/>
      </a:accent3>
      <a:accent4>
        <a:srgbClr val="E2912A"/>
      </a:accent4>
      <a:accent5>
        <a:srgbClr val="A8A650"/>
      </a:accent5>
      <a:accent6>
        <a:srgbClr val="83AF3D"/>
      </a:accent6>
      <a:hlink>
        <a:srgbClr val="568E67"/>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124</TotalTime>
  <Words>609</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Bembo</vt:lpstr>
      <vt:lpstr>Wingdings</vt:lpstr>
      <vt:lpstr>ArchiveVTI</vt:lpstr>
      <vt:lpstr>Data science project  milestone 1 </vt:lpstr>
      <vt:lpstr>Topic</vt:lpstr>
      <vt:lpstr>Business problem</vt:lpstr>
      <vt:lpstr>Datasets</vt:lpstr>
      <vt:lpstr>methods</vt:lpstr>
      <vt:lpstr>Ethical considerations</vt:lpstr>
      <vt:lpstr>Challenges/issues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milestone 1 </dc:title>
  <dc:creator>Sherry Kosmicki</dc:creator>
  <cp:lastModifiedBy>Sherry Kosmicki</cp:lastModifiedBy>
  <cp:revision>2</cp:revision>
  <dcterms:created xsi:type="dcterms:W3CDTF">2023-03-18T15:53:21Z</dcterms:created>
  <dcterms:modified xsi:type="dcterms:W3CDTF">2023-03-18T17:57:43Z</dcterms:modified>
</cp:coreProperties>
</file>