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7" r:id="rId2"/>
    <p:sldId id="268" r:id="rId3"/>
    <p:sldId id="269" r:id="rId4"/>
    <p:sldId id="270" r:id="rId5"/>
    <p:sldId id="277" r:id="rId6"/>
    <p:sldId id="271" r:id="rId7"/>
    <p:sldId id="272" r:id="rId8"/>
    <p:sldId id="276" r:id="rId9"/>
    <p:sldId id="273" r:id="rId10"/>
    <p:sldId id="274" r:id="rId11"/>
    <p:sldId id="275" r:id="rId12"/>
    <p:sldId id="285" r:id="rId13"/>
    <p:sldId id="289" r:id="rId14"/>
    <p:sldId id="286" r:id="rId15"/>
    <p:sldId id="287" r:id="rId16"/>
    <p:sldId id="290" r:id="rId17"/>
    <p:sldId id="288" r:id="rId18"/>
    <p:sldId id="278" r:id="rId19"/>
    <p:sldId id="279" r:id="rId20"/>
    <p:sldId id="280" r:id="rId21"/>
    <p:sldId id="281" r:id="rId22"/>
    <p:sldId id="282" r:id="rId23"/>
    <p:sldId id="283" r:id="rId24"/>
    <p:sldId id="261" r:id="rId25"/>
    <p:sldId id="262" r:id="rId26"/>
    <p:sldId id="291" r:id="rId27"/>
    <p:sldId id="284" r:id="rId28"/>
    <p:sldId id="263" r:id="rId29"/>
    <p:sldId id="292" r:id="rId30"/>
    <p:sldId id="293" r:id="rId31"/>
    <p:sldId id="294" r:id="rId32"/>
    <p:sldId id="297" r:id="rId33"/>
    <p:sldId id="264" r:id="rId34"/>
    <p:sldId id="295" r:id="rId35"/>
    <p:sldId id="265" r:id="rId36"/>
    <p:sldId id="296" r:id="rId37"/>
    <p:sldId id="26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FE9B1F-926A-4D07-B8A5-658C7A6F20D4}" v="2" dt="2025-02-08T13:38:22.2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6" d="100"/>
          <a:sy n="56" d="100"/>
        </p:scale>
        <p:origin x="10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2/10/2025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2/10/2025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2/10/2025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2/10/2025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2/10/2025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2/10/2025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2/10/2025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2/10/2025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2/10/2025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2/10/2025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2/10/2025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2/10/2025</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36B40-6C12-0346-9333-F031FB292AFD}"/>
              </a:ext>
            </a:extLst>
          </p:cNvPr>
          <p:cNvSpPr>
            <a:spLocks noGrp="1"/>
          </p:cNvSpPr>
          <p:nvPr>
            <p:ph type="title"/>
          </p:nvPr>
        </p:nvSpPr>
        <p:spPr>
          <a:xfrm>
            <a:off x="1730499" y="2138067"/>
            <a:ext cx="7958331" cy="1077229"/>
          </a:xfrm>
        </p:spPr>
        <p:txBody>
          <a:bodyPr>
            <a:normAutofit/>
          </a:bodyPr>
          <a:lstStyle/>
          <a:p>
            <a:pPr algn="ctr"/>
            <a:r>
              <a:rPr lang="en-SG" sz="4000" b="1" dirty="0"/>
              <a:t>C300 FINAL EVALUATION</a:t>
            </a:r>
          </a:p>
        </p:txBody>
      </p:sp>
      <p:sp>
        <p:nvSpPr>
          <p:cNvPr id="5" name="TextBox 4">
            <a:extLst>
              <a:ext uri="{FF2B5EF4-FFF2-40B4-BE49-F238E27FC236}">
                <a16:creationId xmlns:a16="http://schemas.microsoft.com/office/drawing/2014/main" id="{36043362-4E0A-D392-A99A-788974BABF26}"/>
              </a:ext>
            </a:extLst>
          </p:cNvPr>
          <p:cNvSpPr txBox="1">
            <a:spLocks noChangeArrowheads="1"/>
          </p:cNvSpPr>
          <p:nvPr/>
        </p:nvSpPr>
        <p:spPr bwMode="auto">
          <a:xfrm>
            <a:off x="1087808" y="4295618"/>
            <a:ext cx="3048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SG" altLang="en-US" sz="1800" b="1" dirty="0"/>
              <a:t>Project ID:</a:t>
            </a:r>
          </a:p>
          <a:p>
            <a:pPr eaLnBrk="1" hangingPunct="1">
              <a:spcBef>
                <a:spcPct val="0"/>
              </a:spcBef>
              <a:buFontTx/>
              <a:buNone/>
            </a:pPr>
            <a:r>
              <a:rPr lang="en-SG" altLang="en-US" sz="1800" dirty="0"/>
              <a:t>SOI-2024-2420-0006</a:t>
            </a:r>
          </a:p>
          <a:p>
            <a:pPr eaLnBrk="1" hangingPunct="1">
              <a:spcBef>
                <a:spcPct val="0"/>
              </a:spcBef>
              <a:buFontTx/>
              <a:buNone/>
            </a:pPr>
            <a:endParaRPr lang="en-SG" altLang="en-US" sz="1800" dirty="0"/>
          </a:p>
          <a:p>
            <a:pPr eaLnBrk="1" hangingPunct="1">
              <a:spcBef>
                <a:spcPct val="0"/>
              </a:spcBef>
              <a:buFontTx/>
              <a:buNone/>
            </a:pPr>
            <a:r>
              <a:rPr lang="en-SG" altLang="en-US" sz="1800" b="1" dirty="0"/>
              <a:t>Project Title:</a:t>
            </a:r>
          </a:p>
          <a:p>
            <a:pPr eaLnBrk="1" hangingPunct="1">
              <a:spcBef>
                <a:spcPct val="0"/>
              </a:spcBef>
              <a:buFontTx/>
              <a:buNone/>
            </a:pPr>
            <a:r>
              <a:rPr lang="en-US" altLang="en-US" sz="1800" dirty="0"/>
              <a:t> [IP] Impact Calculator and Reduce Food Wastage App</a:t>
            </a:r>
            <a:endParaRPr lang="en-SG" altLang="en-US" sz="1800" dirty="0"/>
          </a:p>
        </p:txBody>
      </p:sp>
      <p:sp>
        <p:nvSpPr>
          <p:cNvPr id="7" name="TextBox 5">
            <a:extLst>
              <a:ext uri="{FF2B5EF4-FFF2-40B4-BE49-F238E27FC236}">
                <a16:creationId xmlns:a16="http://schemas.microsoft.com/office/drawing/2014/main" id="{9D84D6B3-83DF-4E91-B83D-91D72F1F75EB}"/>
              </a:ext>
            </a:extLst>
          </p:cNvPr>
          <p:cNvSpPr txBox="1">
            <a:spLocks noChangeArrowheads="1"/>
          </p:cNvSpPr>
          <p:nvPr/>
        </p:nvSpPr>
        <p:spPr bwMode="auto">
          <a:xfrm>
            <a:off x="8458200" y="3818554"/>
            <a:ext cx="3124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SG" altLang="en-US" sz="1800" b="1" dirty="0"/>
              <a:t>Team ID:</a:t>
            </a:r>
          </a:p>
          <a:p>
            <a:pPr eaLnBrk="1" hangingPunct="1">
              <a:spcBef>
                <a:spcPct val="0"/>
              </a:spcBef>
              <a:buFontTx/>
              <a:buNone/>
            </a:pPr>
            <a:r>
              <a:rPr lang="en-US" sz="1800" dirty="0">
                <a:effectLst/>
                <a:latin typeface="Aptos" panose="020B0004020202020204" pitchFamily="34" charset="0"/>
                <a:ea typeface="Aptos" panose="020B0004020202020204" pitchFamily="34" charset="0"/>
                <a:cs typeface="Aptos" panose="020B0004020202020204" pitchFamily="34" charset="0"/>
              </a:rPr>
              <a:t>SOI-2024-2420-0006 </a:t>
            </a:r>
          </a:p>
          <a:p>
            <a:pPr eaLnBrk="1" hangingPunct="1">
              <a:spcBef>
                <a:spcPct val="0"/>
              </a:spcBef>
              <a:buFontTx/>
              <a:buNone/>
            </a:pPr>
            <a:endParaRPr lang="en-US" sz="1800" dirty="0">
              <a:effectLst/>
              <a:latin typeface="Aptos" panose="020B0004020202020204" pitchFamily="34" charset="0"/>
              <a:ea typeface="Aptos" panose="020B0004020202020204" pitchFamily="34" charset="0"/>
              <a:cs typeface="Aptos" panose="020B0004020202020204" pitchFamily="34" charset="0"/>
            </a:endParaRPr>
          </a:p>
          <a:p>
            <a:pPr eaLnBrk="1" hangingPunct="1">
              <a:spcBef>
                <a:spcPct val="0"/>
              </a:spcBef>
              <a:buFontTx/>
              <a:buNone/>
            </a:pPr>
            <a:r>
              <a:rPr lang="en-SG" altLang="en-US" sz="1800" b="1" dirty="0"/>
              <a:t>Team Members:</a:t>
            </a:r>
          </a:p>
          <a:p>
            <a:pPr eaLnBrk="1" hangingPunct="1">
              <a:spcBef>
                <a:spcPct val="0"/>
              </a:spcBef>
              <a:buFontTx/>
              <a:buNone/>
            </a:pPr>
            <a:r>
              <a:rPr lang="en-SG" altLang="en-US" sz="1800" dirty="0"/>
              <a:t>1. Mohammed Adil Shah</a:t>
            </a:r>
          </a:p>
          <a:p>
            <a:pPr eaLnBrk="1" hangingPunct="1">
              <a:spcBef>
                <a:spcPct val="0"/>
              </a:spcBef>
              <a:buFontTx/>
              <a:buNone/>
            </a:pPr>
            <a:r>
              <a:rPr lang="en-SG" altLang="en-US" sz="1800" dirty="0"/>
              <a:t>2. Hanun Fathima Esa</a:t>
            </a:r>
          </a:p>
          <a:p>
            <a:pPr eaLnBrk="1" hangingPunct="1">
              <a:spcBef>
                <a:spcPct val="0"/>
              </a:spcBef>
              <a:buFontTx/>
              <a:buNone/>
            </a:pPr>
            <a:r>
              <a:rPr lang="en-SG" altLang="en-US" sz="1800" dirty="0"/>
              <a:t>3. Jayanth Menon</a:t>
            </a:r>
          </a:p>
          <a:p>
            <a:pPr eaLnBrk="1" hangingPunct="1">
              <a:spcBef>
                <a:spcPct val="0"/>
              </a:spcBef>
              <a:buFontTx/>
              <a:buNone/>
            </a:pPr>
            <a:r>
              <a:rPr lang="en-SG" altLang="en-US" sz="1800" dirty="0"/>
              <a:t>4. Skariya Benny</a:t>
            </a:r>
          </a:p>
        </p:txBody>
      </p:sp>
    </p:spTree>
    <p:extLst>
      <p:ext uri="{BB962C8B-B14F-4D97-AF65-F5344CB8AC3E}">
        <p14:creationId xmlns:p14="http://schemas.microsoft.com/office/powerpoint/2010/main" val="3996542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AEDD44-8F59-FB3F-AC07-26350F5AD205}"/>
              </a:ext>
            </a:extLst>
          </p:cNvPr>
          <p:cNvSpPr>
            <a:spLocks noGrp="1"/>
          </p:cNvSpPr>
          <p:nvPr>
            <p:ph type="title"/>
          </p:nvPr>
        </p:nvSpPr>
        <p:spPr>
          <a:xfrm>
            <a:off x="2117720" y="2419121"/>
            <a:ext cx="7956560" cy="1424746"/>
          </a:xfrm>
        </p:spPr>
        <p:txBody>
          <a:bodyPr>
            <a:normAutofit/>
          </a:bodyPr>
          <a:lstStyle/>
          <a:p>
            <a:pPr algn="ctr"/>
            <a:r>
              <a:rPr lang="en-SG" sz="6000" b="1" dirty="0"/>
              <a:t>SUSTAINABLE BAO</a:t>
            </a:r>
          </a:p>
        </p:txBody>
      </p:sp>
      <p:pic>
        <p:nvPicPr>
          <p:cNvPr id="1026" name="Picture 2">
            <a:extLst>
              <a:ext uri="{FF2B5EF4-FFF2-40B4-BE49-F238E27FC236}">
                <a16:creationId xmlns:a16="http://schemas.microsoft.com/office/drawing/2014/main" id="{AF0F7692-1BE4-9DBB-62D0-FDBB4E72F1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1477" r="1" b="2713"/>
          <a:stretch/>
        </p:blipFill>
        <p:spPr bwMode="auto">
          <a:xfrm>
            <a:off x="2209160" y="2097079"/>
            <a:ext cx="7956560" cy="2068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794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C808110-7866-230E-A414-8714DB2D6A2D}"/>
              </a:ext>
            </a:extLst>
          </p:cNvPr>
          <p:cNvSpPr>
            <a:spLocks noGrp="1"/>
          </p:cNvSpPr>
          <p:nvPr>
            <p:ph idx="1"/>
          </p:nvPr>
        </p:nvSpPr>
        <p:spPr>
          <a:xfrm>
            <a:off x="1100667" y="270933"/>
            <a:ext cx="10871200" cy="5723467"/>
          </a:xfrm>
        </p:spPr>
        <p:txBody>
          <a:bodyPr/>
          <a:lstStyle/>
          <a:p>
            <a:pPr marL="0" indent="0">
              <a:buNone/>
            </a:pPr>
            <a:r>
              <a:rPr lang="en-SG" sz="2800" b="1" dirty="0"/>
              <a:t>Our app focuses these key features:</a:t>
            </a:r>
          </a:p>
          <a:p>
            <a:pPr marL="0" indent="0">
              <a:buNone/>
            </a:pPr>
            <a:endParaRPr lang="en-SG" dirty="0"/>
          </a:p>
          <a:p>
            <a:r>
              <a:rPr lang="en-SG" sz="2400" dirty="0"/>
              <a:t>Smart grocery tracking &amp; expiration alerts</a:t>
            </a:r>
          </a:p>
          <a:p>
            <a:r>
              <a:rPr lang="en-SG" sz="2400" dirty="0"/>
              <a:t>Recipe suggestion based on available inventory</a:t>
            </a:r>
          </a:p>
          <a:p>
            <a:r>
              <a:rPr lang="en-SG" sz="2400" dirty="0"/>
              <a:t>An Impact calculator for tracking waste &amp; savings</a:t>
            </a:r>
          </a:p>
        </p:txBody>
      </p:sp>
    </p:spTree>
    <p:extLst>
      <p:ext uri="{BB962C8B-B14F-4D97-AF65-F5344CB8AC3E}">
        <p14:creationId xmlns:p14="http://schemas.microsoft.com/office/powerpoint/2010/main" val="1095419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6CCF1-0B1B-1664-A2C3-273299230DE8}"/>
              </a:ext>
            </a:extLst>
          </p:cNvPr>
          <p:cNvSpPr>
            <a:spLocks noGrp="1"/>
          </p:cNvSpPr>
          <p:nvPr>
            <p:ph type="title"/>
          </p:nvPr>
        </p:nvSpPr>
        <p:spPr>
          <a:xfrm>
            <a:off x="1629675" y="621790"/>
            <a:ext cx="7958331" cy="1077229"/>
          </a:xfrm>
        </p:spPr>
        <p:txBody>
          <a:bodyPr/>
          <a:lstStyle/>
          <a:p>
            <a:pPr algn="ctr"/>
            <a:r>
              <a:rPr lang="en-SG" dirty="0"/>
              <a:t>Smart Grocery Tracking</a:t>
            </a:r>
          </a:p>
        </p:txBody>
      </p:sp>
      <p:sp>
        <p:nvSpPr>
          <p:cNvPr id="7" name="Rectangle 4">
            <a:extLst>
              <a:ext uri="{FF2B5EF4-FFF2-40B4-BE49-F238E27FC236}">
                <a16:creationId xmlns:a16="http://schemas.microsoft.com/office/drawing/2014/main" id="{492BF05F-4A8E-A044-B741-20B35E7265BD}"/>
              </a:ext>
            </a:extLst>
          </p:cNvPr>
          <p:cNvSpPr>
            <a:spLocks noGrp="1" noChangeArrowheads="1"/>
          </p:cNvSpPr>
          <p:nvPr>
            <p:ph idx="1"/>
          </p:nvPr>
        </p:nvSpPr>
        <p:spPr bwMode="auto">
          <a:xfrm>
            <a:off x="1259946" y="1342563"/>
            <a:ext cx="967210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Users can log groceries manually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Each grocery item is stored with details like name, category, quantity, purchase date, and expiration date.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app tracks usage and adjusts inventory in real-time when items are used.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Benefits: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Helps users keep track of what they have.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Reduces duplicate purchases and prevents forgotten items.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Encourages better grocery management, saving money and reducing food waste.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1951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Flowchart- grocery">
            <a:extLst>
              <a:ext uri="{FF2B5EF4-FFF2-40B4-BE49-F238E27FC236}">
                <a16:creationId xmlns:a16="http://schemas.microsoft.com/office/drawing/2014/main" id="{73749F1A-7FFA-E7A7-2CF7-15D44F582A2D}"/>
              </a:ext>
            </a:extLst>
          </p:cNvPr>
          <p:cNvPicPr>
            <a:picLocks noChangeAspect="1"/>
          </p:cNvPicPr>
          <p:nvPr/>
        </p:nvPicPr>
        <p:blipFill>
          <a:blip r:embed="rId2"/>
          <a:srcRect t="5642"/>
          <a:stretch/>
        </p:blipFill>
        <p:spPr>
          <a:xfrm>
            <a:off x="1983478" y="605789"/>
            <a:ext cx="7366262" cy="5470615"/>
          </a:xfrm>
          <a:prstGeom prst="rect">
            <a:avLst/>
          </a:prstGeom>
        </p:spPr>
      </p:pic>
    </p:spTree>
    <p:extLst>
      <p:ext uri="{BB962C8B-B14F-4D97-AF65-F5344CB8AC3E}">
        <p14:creationId xmlns:p14="http://schemas.microsoft.com/office/powerpoint/2010/main" val="2764471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FB67-97D6-919F-7D33-2454D292DED7}"/>
              </a:ext>
            </a:extLst>
          </p:cNvPr>
          <p:cNvSpPr>
            <a:spLocks noGrp="1"/>
          </p:cNvSpPr>
          <p:nvPr>
            <p:ph type="title"/>
          </p:nvPr>
        </p:nvSpPr>
        <p:spPr>
          <a:xfrm>
            <a:off x="1511141" y="655656"/>
            <a:ext cx="7958331" cy="1077229"/>
          </a:xfrm>
        </p:spPr>
        <p:txBody>
          <a:bodyPr/>
          <a:lstStyle/>
          <a:p>
            <a:pPr algn="ctr"/>
            <a:r>
              <a:rPr lang="en-SG" dirty="0"/>
              <a:t>Expiration Alerts</a:t>
            </a:r>
          </a:p>
        </p:txBody>
      </p:sp>
      <p:sp>
        <p:nvSpPr>
          <p:cNvPr id="4" name="Rectangle 1">
            <a:extLst>
              <a:ext uri="{FF2B5EF4-FFF2-40B4-BE49-F238E27FC236}">
                <a16:creationId xmlns:a16="http://schemas.microsoft.com/office/drawing/2014/main" id="{F358F28C-F28B-2BAD-9BF2-2E731C243303}"/>
              </a:ext>
            </a:extLst>
          </p:cNvPr>
          <p:cNvSpPr>
            <a:spLocks noGrp="1" noChangeArrowheads="1"/>
          </p:cNvSpPr>
          <p:nvPr>
            <p:ph idx="1"/>
          </p:nvPr>
        </p:nvSpPr>
        <p:spPr bwMode="auto">
          <a:xfrm>
            <a:off x="1091777" y="1732885"/>
            <a:ext cx="1060026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app calculates expiration dates based on user input Users receive </a:t>
            </a:r>
            <a:r>
              <a:rPr kumimoji="0" lang="en-US" altLang="en-US" sz="2400" b="1" i="0" u="none" strike="noStrike" cap="none" normalizeH="0" baseline="0" dirty="0">
                <a:ln>
                  <a:noFill/>
                </a:ln>
                <a:solidFill>
                  <a:schemeClr val="tx1"/>
                </a:solidFill>
                <a:effectLst/>
                <a:latin typeface="Arial" panose="020B0604020202020204" pitchFamily="34" charset="0"/>
              </a:rPr>
              <a:t>timely notifications</a:t>
            </a:r>
            <a:r>
              <a:rPr kumimoji="0" lang="en-US" altLang="en-US" sz="2400" b="0" i="0" u="none" strike="noStrike" cap="none" normalizeH="0" baseline="0" dirty="0">
                <a:ln>
                  <a:noFill/>
                </a:ln>
                <a:solidFill>
                  <a:schemeClr val="tx1"/>
                </a:solidFill>
                <a:effectLst/>
                <a:latin typeface="Arial" panose="020B0604020202020204" pitchFamily="34" charset="0"/>
              </a:rPr>
              <a:t> (push notifications, emails, or in-app alerts) when an item is close to expiring.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 color-coded system shows </a:t>
            </a:r>
            <a:r>
              <a:rPr kumimoji="0" lang="en-US" altLang="en-US" sz="2400" b="1" i="0" u="none" strike="noStrike" cap="none" normalizeH="0" baseline="0" dirty="0">
                <a:ln>
                  <a:noFill/>
                </a:ln>
                <a:solidFill>
                  <a:schemeClr val="tx1"/>
                </a:solidFill>
                <a:effectLst/>
                <a:latin typeface="Arial" panose="020B0604020202020204" pitchFamily="34" charset="0"/>
              </a:rPr>
              <a:t> "Expiring Soon," and "Expired"</a:t>
            </a:r>
            <a:r>
              <a:rPr kumimoji="0" lang="en-US" altLang="en-US" sz="2400" b="0" i="0" u="none" strike="noStrike" cap="none" normalizeH="0" baseline="0" dirty="0">
                <a:ln>
                  <a:noFill/>
                </a:ln>
                <a:solidFill>
                  <a:schemeClr val="tx1"/>
                </a:solidFill>
                <a:effectLst/>
                <a:latin typeface="Arial" panose="020B0604020202020204" pitchFamily="34" charset="0"/>
              </a:rPr>
              <a:t> categories in the Grocery Manager.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Benefits: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Reduces waste by reminding users before food expires.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Helps in meal planning to prioritize expiring ingredients.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1537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E1B1-580A-C5A9-82CE-819521D7F0EB}"/>
              </a:ext>
            </a:extLst>
          </p:cNvPr>
          <p:cNvSpPr>
            <a:spLocks noGrp="1"/>
          </p:cNvSpPr>
          <p:nvPr>
            <p:ph type="title"/>
          </p:nvPr>
        </p:nvSpPr>
        <p:spPr/>
        <p:txBody>
          <a:bodyPr/>
          <a:lstStyle/>
          <a:p>
            <a:pPr algn="ctr"/>
            <a:r>
              <a:rPr lang="en-SG" dirty="0"/>
              <a:t>RECIPE SUGGESTION</a:t>
            </a:r>
          </a:p>
        </p:txBody>
      </p:sp>
      <p:sp>
        <p:nvSpPr>
          <p:cNvPr id="4" name="Rectangle 1">
            <a:extLst>
              <a:ext uri="{FF2B5EF4-FFF2-40B4-BE49-F238E27FC236}">
                <a16:creationId xmlns:a16="http://schemas.microsoft.com/office/drawing/2014/main" id="{016D05BF-E59C-CCF4-156E-15B0BB90C4DE}"/>
              </a:ext>
            </a:extLst>
          </p:cNvPr>
          <p:cNvSpPr>
            <a:spLocks noGrp="1" noChangeArrowheads="1"/>
          </p:cNvSpPr>
          <p:nvPr>
            <p:ph idx="1"/>
          </p:nvPr>
        </p:nvSpPr>
        <p:spPr bwMode="auto">
          <a:xfrm>
            <a:off x="1183464" y="1724046"/>
            <a:ext cx="982507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app suggests recipes based on </a:t>
            </a:r>
            <a:r>
              <a:rPr kumimoji="0" lang="en-US" altLang="en-US" sz="2400" b="1" i="0" u="none" strike="noStrike" cap="none" normalizeH="0" baseline="0" dirty="0">
                <a:ln>
                  <a:noFill/>
                </a:ln>
                <a:solidFill>
                  <a:schemeClr val="tx1"/>
                </a:solidFill>
                <a:effectLst/>
                <a:latin typeface="Arial" panose="020B0604020202020204" pitchFamily="34" charset="0"/>
              </a:rPr>
              <a:t>available groceries</a:t>
            </a:r>
            <a:r>
              <a:rPr kumimoji="0" lang="en-US" altLang="en-US" sz="2400" b="0" i="0" u="none" strike="noStrike" cap="none" normalizeH="0" baseline="0" dirty="0">
                <a:ln>
                  <a:noFill/>
                </a:ln>
                <a:solidFill>
                  <a:schemeClr val="tx1"/>
                </a:solidFill>
                <a:effectLst/>
                <a:latin typeface="Arial" panose="020B0604020202020204" pitchFamily="34" charset="0"/>
              </a:rPr>
              <a:t> in the inventory.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Recipes display </a:t>
            </a:r>
            <a:r>
              <a:rPr kumimoji="0" lang="en-US" altLang="en-US" sz="2400" b="1" i="0" u="none" strike="noStrike" cap="none" normalizeH="0" baseline="0" dirty="0">
                <a:ln>
                  <a:noFill/>
                </a:ln>
                <a:solidFill>
                  <a:schemeClr val="tx1"/>
                </a:solidFill>
                <a:effectLst/>
                <a:latin typeface="Arial" panose="020B0604020202020204" pitchFamily="34" charset="0"/>
              </a:rPr>
              <a:t>step-by-step instructions, estimated prep time.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Benefits: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Encourages users to cook with available ingredients, reducing food waste.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Saves money by optimizing grocery usage.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3746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Flowchart - Recipe">
            <a:extLst>
              <a:ext uri="{FF2B5EF4-FFF2-40B4-BE49-F238E27FC236}">
                <a16:creationId xmlns:a16="http://schemas.microsoft.com/office/drawing/2014/main" id="{0F38CCD4-A168-F340-166B-46FD25A3C1F8}"/>
              </a:ext>
            </a:extLst>
          </p:cNvPr>
          <p:cNvPicPr>
            <a:picLocks noGrp="1" noChangeAspect="1"/>
          </p:cNvPicPr>
          <p:nvPr>
            <p:ph idx="1"/>
          </p:nvPr>
        </p:nvPicPr>
        <p:blipFill>
          <a:blip r:embed="rId2"/>
          <a:srcRect t="6232"/>
          <a:stretch/>
        </p:blipFill>
        <p:spPr>
          <a:xfrm>
            <a:off x="2045823" y="594360"/>
            <a:ext cx="7387515" cy="5452110"/>
          </a:xfrm>
        </p:spPr>
      </p:pic>
    </p:spTree>
    <p:extLst>
      <p:ext uri="{BB962C8B-B14F-4D97-AF65-F5344CB8AC3E}">
        <p14:creationId xmlns:p14="http://schemas.microsoft.com/office/powerpoint/2010/main" val="4117611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DBAA-E0A6-2118-AC3D-EAA63C054F1E}"/>
              </a:ext>
            </a:extLst>
          </p:cNvPr>
          <p:cNvSpPr>
            <a:spLocks noGrp="1"/>
          </p:cNvSpPr>
          <p:nvPr>
            <p:ph type="title"/>
          </p:nvPr>
        </p:nvSpPr>
        <p:spPr>
          <a:xfrm>
            <a:off x="995600" y="819486"/>
            <a:ext cx="7958331" cy="1077229"/>
          </a:xfrm>
        </p:spPr>
        <p:txBody>
          <a:bodyPr/>
          <a:lstStyle/>
          <a:p>
            <a:pPr algn="ctr"/>
            <a:r>
              <a:rPr lang="en-SG" dirty="0"/>
              <a:t>IMPACT CALCULATOR</a:t>
            </a:r>
          </a:p>
        </p:txBody>
      </p:sp>
      <p:sp>
        <p:nvSpPr>
          <p:cNvPr id="4" name="Rectangle 1">
            <a:extLst>
              <a:ext uri="{FF2B5EF4-FFF2-40B4-BE49-F238E27FC236}">
                <a16:creationId xmlns:a16="http://schemas.microsoft.com/office/drawing/2014/main" id="{E25C1E55-C1BD-D380-9AF4-9A3C1E849A15}"/>
              </a:ext>
            </a:extLst>
          </p:cNvPr>
          <p:cNvSpPr>
            <a:spLocks noGrp="1" noChangeArrowheads="1"/>
          </p:cNvSpPr>
          <p:nvPr>
            <p:ph idx="1"/>
          </p:nvPr>
        </p:nvSpPr>
        <p:spPr bwMode="auto">
          <a:xfrm>
            <a:off x="995600" y="2023784"/>
            <a:ext cx="1055293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Users log discarded food items, and the app calculates their </a:t>
            </a:r>
            <a:r>
              <a:rPr kumimoji="0" lang="en-US" altLang="en-US" sz="2400" b="1" i="0" u="none" strike="noStrike" cap="none" normalizeH="0" baseline="0" dirty="0">
                <a:ln>
                  <a:noFill/>
                </a:ln>
                <a:solidFill>
                  <a:schemeClr val="tx1"/>
                </a:solidFill>
                <a:effectLst/>
                <a:latin typeface="Arial" panose="020B0604020202020204" pitchFamily="34" charset="0"/>
              </a:rPr>
              <a:t>waste percentage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Data is visualized using </a:t>
            </a:r>
            <a:r>
              <a:rPr kumimoji="0" lang="en-US" altLang="en-US" sz="2400" b="1" i="0" u="none" strike="noStrike" cap="none" normalizeH="0" baseline="0" dirty="0">
                <a:ln>
                  <a:noFill/>
                </a:ln>
                <a:solidFill>
                  <a:schemeClr val="tx1"/>
                </a:solidFill>
                <a:effectLst/>
                <a:latin typeface="Arial" panose="020B0604020202020204" pitchFamily="34" charset="0"/>
              </a:rPr>
              <a:t>charts.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Benefits: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Raises awareness of the environmental and financial impact of food waste.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Encourages sustainable food habits.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2640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EF8E-2DF1-265F-6427-3AA5863EAD0C}"/>
              </a:ext>
            </a:extLst>
          </p:cNvPr>
          <p:cNvSpPr>
            <a:spLocks noGrp="1"/>
          </p:cNvSpPr>
          <p:nvPr>
            <p:ph type="title"/>
          </p:nvPr>
        </p:nvSpPr>
        <p:spPr>
          <a:xfrm>
            <a:off x="1583108" y="2751156"/>
            <a:ext cx="7958331" cy="1077229"/>
          </a:xfrm>
        </p:spPr>
        <p:txBody>
          <a:bodyPr>
            <a:normAutofit/>
          </a:bodyPr>
          <a:lstStyle/>
          <a:p>
            <a:pPr algn="ctr"/>
            <a:r>
              <a:rPr lang="en-SG" sz="4800" dirty="0"/>
              <a:t>USER STORY</a:t>
            </a:r>
          </a:p>
        </p:txBody>
      </p:sp>
    </p:spTree>
    <p:extLst>
      <p:ext uri="{BB962C8B-B14F-4D97-AF65-F5344CB8AC3E}">
        <p14:creationId xmlns:p14="http://schemas.microsoft.com/office/powerpoint/2010/main" val="209655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760A-8AB9-9D83-AEC3-4EACC2C323C2}"/>
              </a:ext>
            </a:extLst>
          </p:cNvPr>
          <p:cNvSpPr>
            <a:spLocks noGrp="1"/>
          </p:cNvSpPr>
          <p:nvPr>
            <p:ph type="title"/>
          </p:nvPr>
        </p:nvSpPr>
        <p:spPr/>
        <p:txBody>
          <a:bodyPr/>
          <a:lstStyle/>
          <a:p>
            <a:pPr algn="ctr"/>
            <a:r>
              <a:rPr lang="en-SG" dirty="0"/>
              <a:t>USER MANAGEMENT</a:t>
            </a:r>
          </a:p>
        </p:txBody>
      </p:sp>
      <p:sp>
        <p:nvSpPr>
          <p:cNvPr id="4" name="Rectangle 1">
            <a:extLst>
              <a:ext uri="{FF2B5EF4-FFF2-40B4-BE49-F238E27FC236}">
                <a16:creationId xmlns:a16="http://schemas.microsoft.com/office/drawing/2014/main" id="{D5C42F34-23D9-39C0-AADA-C2C87005057F}"/>
              </a:ext>
            </a:extLst>
          </p:cNvPr>
          <p:cNvSpPr>
            <a:spLocks noGrp="1" noChangeArrowheads="1"/>
          </p:cNvSpPr>
          <p:nvPr>
            <p:ph idx="1"/>
          </p:nvPr>
        </p:nvSpPr>
        <p:spPr bwMode="auto">
          <a:xfrm>
            <a:off x="942607" y="1023512"/>
            <a:ext cx="1086239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As an admin, I want to </a:t>
            </a:r>
            <a:r>
              <a:rPr lang="en-US" altLang="en-US" sz="2800" dirty="0">
                <a:latin typeface="Arial" panose="020B0604020202020204" pitchFamily="34" charset="0"/>
              </a:rPr>
              <a:t>add a recipe to the website, so that users can access it.</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As an user, I want to register an account, so that I can access the app.</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latin typeface="Arial" panose="020B0604020202020204" pitchFamily="34" charset="0"/>
              </a:rPr>
              <a:t>As an user , I want to login to my account, so I can browse the functionality of the app.</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latin typeface="Arial" panose="020B0604020202020204" pitchFamily="34" charset="0"/>
              </a:rPr>
              <a:t>As an admin, I want to delete user accounts so that I can remove inactive or unauthorized users from the system.</a:t>
            </a:r>
          </a:p>
        </p:txBody>
      </p:sp>
    </p:spTree>
    <p:extLst>
      <p:ext uri="{BB962C8B-B14F-4D97-AF65-F5344CB8AC3E}">
        <p14:creationId xmlns:p14="http://schemas.microsoft.com/office/powerpoint/2010/main" val="1029242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9E9EB3-AD5A-9E91-5803-EECEBE603916}"/>
              </a:ext>
            </a:extLst>
          </p:cNvPr>
          <p:cNvSpPr>
            <a:spLocks noGrp="1"/>
          </p:cNvSpPr>
          <p:nvPr>
            <p:ph type="title"/>
          </p:nvPr>
        </p:nvSpPr>
        <p:spPr>
          <a:xfrm>
            <a:off x="1845998" y="762336"/>
            <a:ext cx="7958331" cy="1077229"/>
          </a:xfrm>
        </p:spPr>
        <p:txBody>
          <a:bodyPr/>
          <a:lstStyle/>
          <a:p>
            <a:pPr algn="ctr"/>
            <a:r>
              <a:rPr lang="en-SG" dirty="0"/>
              <a:t>INTRODUCTION</a:t>
            </a:r>
          </a:p>
        </p:txBody>
      </p:sp>
      <p:sp>
        <p:nvSpPr>
          <p:cNvPr id="5" name="Content Placeholder 4">
            <a:extLst>
              <a:ext uri="{FF2B5EF4-FFF2-40B4-BE49-F238E27FC236}">
                <a16:creationId xmlns:a16="http://schemas.microsoft.com/office/drawing/2014/main" id="{AD176DF9-4A47-353D-A519-9DC44967BEDF}"/>
              </a:ext>
            </a:extLst>
          </p:cNvPr>
          <p:cNvSpPr>
            <a:spLocks noGrp="1"/>
          </p:cNvSpPr>
          <p:nvPr>
            <p:ph idx="1"/>
          </p:nvPr>
        </p:nvSpPr>
        <p:spPr>
          <a:xfrm>
            <a:off x="1185333" y="1083733"/>
            <a:ext cx="8961896" cy="4886201"/>
          </a:xfrm>
        </p:spPr>
        <p:txBody>
          <a:bodyPr>
            <a:normAutofit/>
          </a:bodyPr>
          <a:lstStyle/>
          <a:p>
            <a:pPr marL="0" indent="0" algn="ctr">
              <a:buNone/>
            </a:pPr>
            <a:r>
              <a:rPr lang="en-US" sz="1800" dirty="0"/>
              <a:t>Food waste is a growing global issue. Studies show that households contribute significantly to food wastage due to </a:t>
            </a:r>
            <a:r>
              <a:rPr lang="en-US" sz="1800" b="1" dirty="0"/>
              <a:t>poor grocery management, inefficient meal planning, and a lack of awareness about sustainability</a:t>
            </a:r>
            <a:r>
              <a:rPr lang="en-US" sz="1800" dirty="0"/>
              <a:t>.</a:t>
            </a:r>
          </a:p>
          <a:p>
            <a:pPr marL="0" indent="0" algn="ctr">
              <a:buNone/>
            </a:pPr>
            <a:r>
              <a:rPr lang="en-US" sz="1800" b="1" dirty="0">
                <a:solidFill>
                  <a:srgbClr val="FFFF00"/>
                </a:solidFill>
              </a:rPr>
              <a:t>THE IMPACT CALCULATOR &amp; FOOD WASTAGE APP</a:t>
            </a:r>
            <a:br>
              <a:rPr lang="en-US" sz="1800" b="1" dirty="0">
                <a:solidFill>
                  <a:srgbClr val="FFFF00"/>
                </a:solidFill>
              </a:rPr>
            </a:br>
            <a:r>
              <a:rPr lang="en-US" sz="1800" dirty="0"/>
              <a:t>This project is designed to help young homeowners in their 30s to 40s reduce food waste, lower grocery spending, and adopt sustainable food habits by making food management simpler and more habitual</a:t>
            </a:r>
            <a:endParaRPr lang="en-SG" sz="1800" dirty="0"/>
          </a:p>
        </p:txBody>
      </p:sp>
    </p:spTree>
    <p:extLst>
      <p:ext uri="{BB962C8B-B14F-4D97-AF65-F5344CB8AC3E}">
        <p14:creationId xmlns:p14="http://schemas.microsoft.com/office/powerpoint/2010/main" val="1672332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DD68C-6E11-A42A-63D2-C152FB2CE1D4}"/>
              </a:ext>
            </a:extLst>
          </p:cNvPr>
          <p:cNvSpPr>
            <a:spLocks noGrp="1"/>
          </p:cNvSpPr>
          <p:nvPr>
            <p:ph type="title"/>
          </p:nvPr>
        </p:nvSpPr>
        <p:spPr>
          <a:xfrm>
            <a:off x="1343078" y="716616"/>
            <a:ext cx="7958331" cy="1077229"/>
          </a:xfrm>
        </p:spPr>
        <p:txBody>
          <a:bodyPr/>
          <a:lstStyle/>
          <a:p>
            <a:pPr algn="ctr"/>
            <a:r>
              <a:rPr lang="en-SG" b="1" dirty="0"/>
              <a:t>GROCERY MANAGEMENT</a:t>
            </a:r>
          </a:p>
        </p:txBody>
      </p:sp>
      <p:sp>
        <p:nvSpPr>
          <p:cNvPr id="4" name="Rectangle 1">
            <a:extLst>
              <a:ext uri="{FF2B5EF4-FFF2-40B4-BE49-F238E27FC236}">
                <a16:creationId xmlns:a16="http://schemas.microsoft.com/office/drawing/2014/main" id="{CCDDED71-D732-A531-9188-0AB66E9505D3}"/>
              </a:ext>
            </a:extLst>
          </p:cNvPr>
          <p:cNvSpPr>
            <a:spLocks noGrp="1" noChangeArrowheads="1"/>
          </p:cNvSpPr>
          <p:nvPr>
            <p:ph idx="1"/>
          </p:nvPr>
        </p:nvSpPr>
        <p:spPr bwMode="auto">
          <a:xfrm>
            <a:off x="1013460" y="1647836"/>
            <a:ext cx="989076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As a user, I want to receive reminders about grocery items that are close to their expiration date so that I can use them before they go bad.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As a user, I want to add </a:t>
            </a:r>
            <a:r>
              <a:rPr lang="en-US" altLang="en-US" sz="2800" dirty="0">
                <a:latin typeface="Arial" panose="020B0604020202020204" pitchFamily="34" charset="0"/>
              </a:rPr>
              <a:t>my grocery, so I can keep track of my inventory accurately.</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As a user , I want to access the inventory, so that I can keep track of my grocery list.</a:t>
            </a:r>
          </a:p>
        </p:txBody>
      </p:sp>
    </p:spTree>
    <p:extLst>
      <p:ext uri="{BB962C8B-B14F-4D97-AF65-F5344CB8AC3E}">
        <p14:creationId xmlns:p14="http://schemas.microsoft.com/office/powerpoint/2010/main" val="3074153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90D1-10EE-56DB-8CE7-D8737143BEAE}"/>
              </a:ext>
            </a:extLst>
          </p:cNvPr>
          <p:cNvSpPr>
            <a:spLocks noGrp="1"/>
          </p:cNvSpPr>
          <p:nvPr>
            <p:ph type="title"/>
          </p:nvPr>
        </p:nvSpPr>
        <p:spPr>
          <a:xfrm>
            <a:off x="702998" y="739476"/>
            <a:ext cx="7958331" cy="1077229"/>
          </a:xfrm>
        </p:spPr>
        <p:txBody>
          <a:bodyPr/>
          <a:lstStyle/>
          <a:p>
            <a:r>
              <a:rPr lang="en-SG" dirty="0"/>
              <a:t>RECIPE MANAGEMENT</a:t>
            </a:r>
          </a:p>
        </p:txBody>
      </p:sp>
      <p:sp>
        <p:nvSpPr>
          <p:cNvPr id="4" name="Rectangle 1">
            <a:extLst>
              <a:ext uri="{FF2B5EF4-FFF2-40B4-BE49-F238E27FC236}">
                <a16:creationId xmlns:a16="http://schemas.microsoft.com/office/drawing/2014/main" id="{D0CB0538-DBE8-9C52-5474-B77431911B67}"/>
              </a:ext>
            </a:extLst>
          </p:cNvPr>
          <p:cNvSpPr>
            <a:spLocks noGrp="1" noChangeArrowheads="1"/>
          </p:cNvSpPr>
          <p:nvPr>
            <p:ph idx="1"/>
          </p:nvPr>
        </p:nvSpPr>
        <p:spPr bwMode="auto">
          <a:xfrm>
            <a:off x="1177290" y="1405937"/>
            <a:ext cx="945261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As a user, I want to receive recipe suggestions based on my available groceries so that I can cook meals without wasting ingredients.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As a user, I want to scale ingredient quantities based on the number of servings I need so that I don’t buy or cook more than necessary.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As a user, I want to view detailed recipe steps, so I can easily follow along while cooking.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59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1F849-1CDF-C84A-BD39-8B8F1469D05A}"/>
              </a:ext>
            </a:extLst>
          </p:cNvPr>
          <p:cNvSpPr>
            <a:spLocks noGrp="1"/>
          </p:cNvSpPr>
          <p:nvPr>
            <p:ph type="title"/>
          </p:nvPr>
        </p:nvSpPr>
        <p:spPr/>
        <p:txBody>
          <a:bodyPr/>
          <a:lstStyle/>
          <a:p>
            <a:pPr algn="ctr"/>
            <a:r>
              <a:rPr lang="en-SG" dirty="0"/>
              <a:t>CALCULATOR MANAGEMENT</a:t>
            </a:r>
          </a:p>
        </p:txBody>
      </p:sp>
      <p:sp>
        <p:nvSpPr>
          <p:cNvPr id="4" name="Rectangle 1">
            <a:extLst>
              <a:ext uri="{FF2B5EF4-FFF2-40B4-BE49-F238E27FC236}">
                <a16:creationId xmlns:a16="http://schemas.microsoft.com/office/drawing/2014/main" id="{6AE511E4-977D-17F9-E112-ADC3B8026C29}"/>
              </a:ext>
            </a:extLst>
          </p:cNvPr>
          <p:cNvSpPr>
            <a:spLocks noGrp="1" noChangeArrowheads="1"/>
          </p:cNvSpPr>
          <p:nvPr>
            <p:ph idx="1"/>
          </p:nvPr>
        </p:nvSpPr>
        <p:spPr bwMode="auto">
          <a:xfrm>
            <a:off x="1153830" y="2212370"/>
            <a:ext cx="9884339"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As a user, I want to track the amount of food I waste weekly so that I can monitor my progress in reducing waste.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As a user, I want to receive tips on how to store food properly so that I can extend the shelf life of my groceries.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As a user, I want to view graphs of my food waste statistics, so I can adjust my habits accordingly.</a:t>
            </a:r>
          </a:p>
        </p:txBody>
      </p:sp>
    </p:spTree>
    <p:extLst>
      <p:ext uri="{BB962C8B-B14F-4D97-AF65-F5344CB8AC3E}">
        <p14:creationId xmlns:p14="http://schemas.microsoft.com/office/powerpoint/2010/main" val="3265388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D6041-730E-94F9-30B7-E67524EDE115}"/>
              </a:ext>
            </a:extLst>
          </p:cNvPr>
          <p:cNvSpPr>
            <a:spLocks noGrp="1"/>
          </p:cNvSpPr>
          <p:nvPr>
            <p:ph type="title"/>
          </p:nvPr>
        </p:nvSpPr>
        <p:spPr>
          <a:xfrm>
            <a:off x="1800278" y="2671146"/>
            <a:ext cx="7958331" cy="1077229"/>
          </a:xfrm>
        </p:spPr>
        <p:txBody>
          <a:bodyPr>
            <a:normAutofit/>
          </a:bodyPr>
          <a:lstStyle/>
          <a:p>
            <a:pPr algn="ctr"/>
            <a:r>
              <a:rPr lang="en-SG" sz="4400" dirty="0"/>
              <a:t>USE CASE DIAGRAM</a:t>
            </a:r>
          </a:p>
        </p:txBody>
      </p:sp>
    </p:spTree>
    <p:extLst>
      <p:ext uri="{BB962C8B-B14F-4D97-AF65-F5344CB8AC3E}">
        <p14:creationId xmlns:p14="http://schemas.microsoft.com/office/powerpoint/2010/main" val="2491867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5D31-BFD8-D76D-BCEC-E84DDFE8B164}"/>
              </a:ext>
            </a:extLst>
          </p:cNvPr>
          <p:cNvSpPr>
            <a:spLocks noGrp="1"/>
          </p:cNvSpPr>
          <p:nvPr>
            <p:ph type="title"/>
          </p:nvPr>
        </p:nvSpPr>
        <p:spPr>
          <a:xfrm>
            <a:off x="2611808" y="808056"/>
            <a:ext cx="7958331" cy="645359"/>
          </a:xfrm>
        </p:spPr>
        <p:txBody>
          <a:bodyPr/>
          <a:lstStyle/>
          <a:p>
            <a:pPr algn="l"/>
            <a:r>
              <a:rPr lang="en-SG" dirty="0"/>
              <a:t>USE CASE DIAGRAM</a:t>
            </a:r>
          </a:p>
        </p:txBody>
      </p:sp>
      <p:pic>
        <p:nvPicPr>
          <p:cNvPr id="5" name="Picture 4" descr="A diagram of impact calculator&#10;&#10;AI-generated content may be incorrect.">
            <a:extLst>
              <a:ext uri="{FF2B5EF4-FFF2-40B4-BE49-F238E27FC236}">
                <a16:creationId xmlns:a16="http://schemas.microsoft.com/office/drawing/2014/main" id="{A01F84CC-73E9-08AE-B675-AEE70BFBB095}"/>
              </a:ext>
            </a:extLst>
          </p:cNvPr>
          <p:cNvPicPr>
            <a:picLocks noChangeAspect="1"/>
          </p:cNvPicPr>
          <p:nvPr/>
        </p:nvPicPr>
        <p:blipFill>
          <a:blip r:embed="rId2"/>
          <a:srcRect l="6515" t="1749" r="3281" b="6698"/>
          <a:stretch/>
        </p:blipFill>
        <p:spPr>
          <a:xfrm>
            <a:off x="342900" y="117814"/>
            <a:ext cx="11224260" cy="6740186"/>
          </a:xfrm>
          <a:prstGeom prst="rect">
            <a:avLst/>
          </a:prstGeom>
        </p:spPr>
      </p:pic>
    </p:spTree>
    <p:extLst>
      <p:ext uri="{BB962C8B-B14F-4D97-AF65-F5344CB8AC3E}">
        <p14:creationId xmlns:p14="http://schemas.microsoft.com/office/powerpoint/2010/main" val="4112459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5944A-C821-D059-8BF8-F12FF668ABDD}"/>
              </a:ext>
            </a:extLst>
          </p:cNvPr>
          <p:cNvSpPr>
            <a:spLocks noGrp="1"/>
          </p:cNvSpPr>
          <p:nvPr>
            <p:ph type="title"/>
          </p:nvPr>
        </p:nvSpPr>
        <p:spPr>
          <a:xfrm>
            <a:off x="3503348" y="122256"/>
            <a:ext cx="7958331" cy="1077229"/>
          </a:xfrm>
        </p:spPr>
        <p:txBody>
          <a:bodyPr/>
          <a:lstStyle/>
          <a:p>
            <a:pPr algn="l"/>
            <a:r>
              <a:rPr lang="en-US" dirty="0"/>
              <a:t>Process Flow</a:t>
            </a:r>
            <a:endParaRPr lang="en-SG" dirty="0"/>
          </a:p>
        </p:txBody>
      </p:sp>
      <p:sp>
        <p:nvSpPr>
          <p:cNvPr id="3" name="Content Placeholder 2">
            <a:extLst>
              <a:ext uri="{FF2B5EF4-FFF2-40B4-BE49-F238E27FC236}">
                <a16:creationId xmlns:a16="http://schemas.microsoft.com/office/drawing/2014/main" id="{1C3DA6E9-51A3-4A26-3634-9CF0E4A239C4}"/>
              </a:ext>
            </a:extLst>
          </p:cNvPr>
          <p:cNvSpPr>
            <a:spLocks noGrp="1"/>
          </p:cNvSpPr>
          <p:nvPr>
            <p:ph idx="1"/>
          </p:nvPr>
        </p:nvSpPr>
        <p:spPr>
          <a:xfrm>
            <a:off x="1434164" y="2052116"/>
            <a:ext cx="9135975" cy="3997828"/>
          </a:xfrm>
        </p:spPr>
        <p:txBody>
          <a:bodyPr>
            <a:noAutofit/>
          </a:bodyPr>
          <a:lstStyle/>
          <a:p>
            <a:r>
              <a:rPr lang="en-US" dirty="0"/>
              <a:t>A guest registers for an account. </a:t>
            </a:r>
          </a:p>
          <a:p>
            <a:r>
              <a:rPr lang="en-US" dirty="0"/>
              <a:t>The user logs in to access full features.  </a:t>
            </a:r>
          </a:p>
          <a:p>
            <a:r>
              <a:rPr lang="en-US" dirty="0"/>
              <a:t>The user adds grocery items to their list. </a:t>
            </a:r>
          </a:p>
          <a:p>
            <a:r>
              <a:rPr lang="en-US" dirty="0"/>
              <a:t>The app tracks expiration dates and sends reminders. </a:t>
            </a:r>
          </a:p>
          <a:p>
            <a:r>
              <a:rPr lang="en-US" dirty="0"/>
              <a:t>The user views recipe suggestions based on available groceries. </a:t>
            </a:r>
          </a:p>
          <a:p>
            <a:r>
              <a:rPr lang="en-US" dirty="0"/>
              <a:t>The user logs discarded food items in the app. </a:t>
            </a:r>
          </a:p>
          <a:p>
            <a:r>
              <a:rPr lang="en-US" dirty="0"/>
              <a:t>The system calculates waste impact. </a:t>
            </a:r>
          </a:p>
          <a:p>
            <a:r>
              <a:rPr lang="en-US" dirty="0"/>
              <a:t>Users can view waste statistics and track progress. </a:t>
            </a:r>
          </a:p>
          <a:p>
            <a:pPr marL="0" indent="0">
              <a:buNone/>
            </a:pPr>
            <a:r>
              <a:rPr lang="en-US" dirty="0"/>
              <a:t> </a:t>
            </a:r>
            <a:endParaRPr lang="en-SG" dirty="0"/>
          </a:p>
        </p:txBody>
      </p:sp>
    </p:spTree>
    <p:extLst>
      <p:ext uri="{BB962C8B-B14F-4D97-AF65-F5344CB8AC3E}">
        <p14:creationId xmlns:p14="http://schemas.microsoft.com/office/powerpoint/2010/main" val="2911319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user- flowchart">
            <a:extLst>
              <a:ext uri="{FF2B5EF4-FFF2-40B4-BE49-F238E27FC236}">
                <a16:creationId xmlns:a16="http://schemas.microsoft.com/office/drawing/2014/main" id="{A5239839-F065-F383-E9B5-1B81C54CBCFB}"/>
              </a:ext>
            </a:extLst>
          </p:cNvPr>
          <p:cNvPicPr>
            <a:picLocks noGrp="1" noChangeAspect="1"/>
          </p:cNvPicPr>
          <p:nvPr>
            <p:ph idx="1"/>
          </p:nvPr>
        </p:nvPicPr>
        <p:blipFill>
          <a:blip r:embed="rId2"/>
          <a:srcRect t="5346"/>
          <a:stretch/>
        </p:blipFill>
        <p:spPr>
          <a:xfrm>
            <a:off x="1839032" y="594360"/>
            <a:ext cx="8733718" cy="6008590"/>
          </a:xfrm>
        </p:spPr>
      </p:pic>
    </p:spTree>
    <p:extLst>
      <p:ext uri="{BB962C8B-B14F-4D97-AF65-F5344CB8AC3E}">
        <p14:creationId xmlns:p14="http://schemas.microsoft.com/office/powerpoint/2010/main" val="2356848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961F17-D0E4-4576-8697-C062B28F3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F1AEC-0327-4A10-AED3-E227ACAEBC5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C839742D-6F41-4E7D-9C32-1D9825B40F2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5F3ADA23-8B3C-4029-923E-81303CBEA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9EAE543-FFF6-43C7-AD71-A9856C6E7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dmin- flowchart">
            <a:extLst>
              <a:ext uri="{FF2B5EF4-FFF2-40B4-BE49-F238E27FC236}">
                <a16:creationId xmlns:a16="http://schemas.microsoft.com/office/drawing/2014/main" id="{6BF3020B-80F3-82A0-D219-FB25A152DB3D}"/>
              </a:ext>
            </a:extLst>
          </p:cNvPr>
          <p:cNvPicPr>
            <a:picLocks noChangeAspect="1"/>
          </p:cNvPicPr>
          <p:nvPr/>
        </p:nvPicPr>
        <p:blipFill>
          <a:blip r:embed="rId5"/>
          <a:srcRect l="18187" t="4163" r="18263" b="2"/>
          <a:stretch/>
        </p:blipFill>
        <p:spPr>
          <a:xfrm>
            <a:off x="1005401" y="140043"/>
            <a:ext cx="5569814" cy="6572477"/>
          </a:xfrm>
          <a:prstGeom prst="rect">
            <a:avLst/>
          </a:prstGeom>
          <a:ln w="12700">
            <a:solidFill>
              <a:schemeClr val="tx1"/>
            </a:solidFill>
          </a:ln>
        </p:spPr>
      </p:pic>
      <p:sp>
        <p:nvSpPr>
          <p:cNvPr id="20" name="Rectangle 19">
            <a:extLst>
              <a:ext uri="{FF2B5EF4-FFF2-40B4-BE49-F238E27FC236}">
                <a16:creationId xmlns:a16="http://schemas.microsoft.com/office/drawing/2014/main" id="{8D7E355E-8304-4C50-B384-7DAC68D87C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FBD597-F219-09E1-CE23-9C0287213D1B}"/>
              </a:ext>
            </a:extLst>
          </p:cNvPr>
          <p:cNvSpPr>
            <a:spLocks noGrp="1"/>
          </p:cNvSpPr>
          <p:nvPr>
            <p:ph idx="1"/>
          </p:nvPr>
        </p:nvSpPr>
        <p:spPr>
          <a:xfrm>
            <a:off x="7560104" y="2200275"/>
            <a:ext cx="3012735" cy="3849669"/>
          </a:xfrm>
        </p:spPr>
        <p:txBody>
          <a:bodyPr>
            <a:normAutofit/>
          </a:bodyPr>
          <a:lstStyle/>
          <a:p>
            <a:pPr marL="0" indent="0">
              <a:buNone/>
            </a:pPr>
            <a:r>
              <a:rPr lang="en-US" sz="1600" b="1"/>
              <a:t>Admin Management &amp; Moderation </a:t>
            </a:r>
          </a:p>
          <a:p>
            <a:r>
              <a:rPr lang="en-US" sz="1600"/>
              <a:t>Admins manage user accounts  </a:t>
            </a:r>
          </a:p>
          <a:p>
            <a:r>
              <a:rPr lang="en-US" sz="1600"/>
              <a:t>Admins can add/update recipes in the system. </a:t>
            </a:r>
            <a:endParaRPr lang="en-SG" sz="1600"/>
          </a:p>
          <a:p>
            <a:endParaRPr lang="en-SG" sz="1600"/>
          </a:p>
        </p:txBody>
      </p:sp>
      <p:sp>
        <p:nvSpPr>
          <p:cNvPr id="22" name="Rectangle 21">
            <a:extLst>
              <a:ext uri="{FF2B5EF4-FFF2-40B4-BE49-F238E27FC236}">
                <a16:creationId xmlns:a16="http://schemas.microsoft.com/office/drawing/2014/main" id="{0178E784-3C81-4963-ACD9-58EF41CE8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78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E431-7E5D-7858-5545-75B1A9532F7C}"/>
              </a:ext>
            </a:extLst>
          </p:cNvPr>
          <p:cNvSpPr>
            <a:spLocks noGrp="1"/>
          </p:cNvSpPr>
          <p:nvPr>
            <p:ph type="title"/>
          </p:nvPr>
        </p:nvSpPr>
        <p:spPr>
          <a:xfrm>
            <a:off x="1621860" y="99396"/>
            <a:ext cx="7958331" cy="1077229"/>
          </a:xfrm>
        </p:spPr>
        <p:txBody>
          <a:bodyPr/>
          <a:lstStyle/>
          <a:p>
            <a:pPr algn="l"/>
            <a:r>
              <a:rPr lang="en-US" dirty="0"/>
              <a:t>Technology Stack</a:t>
            </a:r>
            <a:endParaRPr lang="en-SG" dirty="0"/>
          </a:p>
        </p:txBody>
      </p:sp>
      <p:sp>
        <p:nvSpPr>
          <p:cNvPr id="4" name="Rectangle 1">
            <a:extLst>
              <a:ext uri="{FF2B5EF4-FFF2-40B4-BE49-F238E27FC236}">
                <a16:creationId xmlns:a16="http://schemas.microsoft.com/office/drawing/2014/main" id="{FD126EDC-C430-DAC9-A327-32DE2E1E4681}"/>
              </a:ext>
            </a:extLst>
          </p:cNvPr>
          <p:cNvSpPr>
            <a:spLocks noGrp="1" noChangeArrowheads="1"/>
          </p:cNvSpPr>
          <p:nvPr>
            <p:ph idx="1"/>
          </p:nvPr>
        </p:nvSpPr>
        <p:spPr bwMode="auto">
          <a:xfrm>
            <a:off x="1621860" y="1409956"/>
            <a:ext cx="9259499" cy="4894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SG" dirty="0"/>
              <a:t>The application is built using the </a:t>
            </a:r>
            <a:r>
              <a:rPr lang="en-SG" b="1" dirty="0"/>
              <a:t>PERN stack</a:t>
            </a:r>
            <a:r>
              <a:rPr lang="en-SG" dirty="0"/>
              <a:t> (PostgreSQL, Express.js, React.js, Node.js) along with </a:t>
            </a:r>
            <a:r>
              <a:rPr lang="en-SG" b="1" dirty="0" err="1"/>
              <a:t>Supabase</a:t>
            </a:r>
            <a:r>
              <a:rPr lang="en-SG" dirty="0"/>
              <a:t> for database hosting.</a:t>
            </a:r>
          </a:p>
          <a:p>
            <a:pPr marL="0" indent="0">
              <a:buNone/>
            </a:pPr>
            <a:r>
              <a:rPr lang="en-SG" b="1" dirty="0"/>
              <a:t>Tech Stack Breakdown:</a:t>
            </a:r>
          </a:p>
          <a:p>
            <a:pPr marL="0" indent="0">
              <a:buNone/>
            </a:pPr>
            <a:r>
              <a:rPr lang="en-SG" b="1" dirty="0"/>
              <a:t>Frontend:</a:t>
            </a:r>
            <a:r>
              <a:rPr lang="en-SG" dirty="0"/>
              <a:t> React.js</a:t>
            </a:r>
          </a:p>
          <a:p>
            <a:pPr marL="742950" lvl="1" indent="-285750">
              <a:buFont typeface="Arial" panose="020B0604020202020204" pitchFamily="34" charset="0"/>
              <a:buChar char="•"/>
            </a:pPr>
            <a:r>
              <a:rPr lang="en-SG" dirty="0"/>
              <a:t>Provides a dynamic and interactive user interface.</a:t>
            </a:r>
          </a:p>
          <a:p>
            <a:pPr marL="742950" lvl="1" indent="-285750">
              <a:buFont typeface="Arial" panose="020B0604020202020204" pitchFamily="34" charset="0"/>
              <a:buChar char="•"/>
            </a:pPr>
            <a:r>
              <a:rPr lang="en-SG" dirty="0"/>
              <a:t>Handles client-side logic and UI updates efficiently.</a:t>
            </a:r>
          </a:p>
          <a:p>
            <a:pPr marL="0" indent="0">
              <a:buNone/>
            </a:pPr>
            <a:r>
              <a:rPr lang="en-SG" b="1" dirty="0"/>
              <a:t>Backend:</a:t>
            </a:r>
            <a:r>
              <a:rPr lang="en-SG" dirty="0"/>
              <a:t> Node.js &amp; Express.js</a:t>
            </a:r>
          </a:p>
          <a:p>
            <a:pPr marL="742950" lvl="1" indent="-285750">
              <a:buFont typeface="Arial" panose="020B0604020202020204" pitchFamily="34" charset="0"/>
              <a:buChar char="•"/>
            </a:pPr>
            <a:r>
              <a:rPr lang="en-SG" dirty="0"/>
              <a:t>Manages API requests, authentication, and business logic.</a:t>
            </a:r>
          </a:p>
          <a:p>
            <a:pPr marL="742950" lvl="1" indent="-285750">
              <a:buFont typeface="Arial" panose="020B0604020202020204" pitchFamily="34" charset="0"/>
              <a:buChar char="•"/>
            </a:pPr>
            <a:r>
              <a:rPr lang="en-SG" dirty="0"/>
              <a:t>Express.js simplifies routing and request handling.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5359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2CF727-2CC2-8EAC-A7C0-A14A856F0D69}"/>
              </a:ext>
            </a:extLst>
          </p:cNvPr>
          <p:cNvSpPr>
            <a:spLocks noGrp="1"/>
          </p:cNvSpPr>
          <p:nvPr>
            <p:ph idx="1"/>
          </p:nvPr>
        </p:nvSpPr>
        <p:spPr>
          <a:xfrm>
            <a:off x="1188720" y="228600"/>
            <a:ext cx="9381419" cy="5821344"/>
          </a:xfrm>
        </p:spPr>
        <p:txBody>
          <a:bodyPr/>
          <a:lstStyle/>
          <a:p>
            <a:pPr marL="0" indent="0">
              <a:buNone/>
            </a:pPr>
            <a:r>
              <a:rPr lang="en-SG" b="1" dirty="0"/>
              <a:t>Database:</a:t>
            </a:r>
            <a:r>
              <a:rPr lang="en-SG" dirty="0"/>
              <a:t> PostgreSQL</a:t>
            </a:r>
          </a:p>
          <a:p>
            <a:pPr marL="742950" lvl="1" indent="-285750">
              <a:buFont typeface="Arial" panose="020B0604020202020204" pitchFamily="34" charset="0"/>
              <a:buChar char="•"/>
            </a:pPr>
            <a:r>
              <a:rPr lang="en-SG" dirty="0"/>
              <a:t>Stores user data, grocery inventory, recipes, and waste logs.</a:t>
            </a:r>
          </a:p>
          <a:p>
            <a:pPr marL="742950" lvl="1" indent="-285750">
              <a:buFont typeface="Arial" panose="020B0604020202020204" pitchFamily="34" charset="0"/>
              <a:buChar char="•"/>
            </a:pPr>
            <a:r>
              <a:rPr lang="en-SG" dirty="0"/>
              <a:t>Ensures structured, efficient, and scalable data management.</a:t>
            </a:r>
          </a:p>
          <a:p>
            <a:pPr marL="0" indent="0">
              <a:buNone/>
            </a:pPr>
            <a:r>
              <a:rPr lang="en-SG" b="1" dirty="0" err="1"/>
              <a:t>Supabase</a:t>
            </a:r>
            <a:r>
              <a:rPr lang="en-SG" b="1" dirty="0"/>
              <a:t>:</a:t>
            </a:r>
            <a:endParaRPr lang="en-SG" dirty="0"/>
          </a:p>
          <a:p>
            <a:pPr marL="742950" lvl="1" indent="-285750">
              <a:buFont typeface="Arial" panose="020B0604020202020204" pitchFamily="34" charset="0"/>
              <a:buChar char="•"/>
            </a:pPr>
            <a:r>
              <a:rPr lang="en-SG" dirty="0"/>
              <a:t>Provides cloud-hosted PostgreSQL database services.</a:t>
            </a:r>
          </a:p>
          <a:p>
            <a:pPr marL="742950" lvl="1" indent="-285750">
              <a:buFont typeface="Arial" panose="020B0604020202020204" pitchFamily="34" charset="0"/>
              <a:buChar char="•"/>
            </a:pPr>
            <a:r>
              <a:rPr lang="en-SG" dirty="0"/>
              <a:t>Handles authentication and real-time database updates.</a:t>
            </a:r>
          </a:p>
          <a:p>
            <a:endParaRPr lang="en-SG" dirty="0"/>
          </a:p>
        </p:txBody>
      </p:sp>
    </p:spTree>
    <p:extLst>
      <p:ext uri="{BB962C8B-B14F-4D97-AF65-F5344CB8AC3E}">
        <p14:creationId xmlns:p14="http://schemas.microsoft.com/office/powerpoint/2010/main" val="4175819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FA2EB1F-3097-7A7B-0F09-C4603B6DF5CC}"/>
              </a:ext>
            </a:extLst>
          </p:cNvPr>
          <p:cNvSpPr>
            <a:spLocks noGrp="1"/>
          </p:cNvSpPr>
          <p:nvPr>
            <p:ph idx="1"/>
          </p:nvPr>
        </p:nvSpPr>
        <p:spPr>
          <a:xfrm>
            <a:off x="1405467" y="592667"/>
            <a:ext cx="9164672" cy="5457277"/>
          </a:xfrm>
        </p:spPr>
        <p:txBody>
          <a:bodyPr/>
          <a:lstStyle/>
          <a:p>
            <a:pPr marL="0" indent="0">
              <a:buNone/>
            </a:pPr>
            <a:r>
              <a:rPr lang="en-SG" b="1" dirty="0"/>
              <a:t>PROJECT PARTNERS:</a:t>
            </a:r>
            <a:br>
              <a:rPr lang="en-SG" dirty="0"/>
            </a:br>
            <a:endParaRPr lang="en-SG" dirty="0"/>
          </a:p>
          <a:p>
            <a:pPr marL="0" indent="0">
              <a:buNone/>
            </a:pPr>
            <a:r>
              <a:rPr lang="en-SG" dirty="0"/>
              <a:t>This project is developed in collaboration with the company </a:t>
            </a:r>
            <a:r>
              <a:rPr lang="en-SG" b="1" dirty="0"/>
              <a:t>POTATO PRODUCTIONS</a:t>
            </a:r>
            <a:r>
              <a:rPr lang="en-SG" dirty="0"/>
              <a:t> and </a:t>
            </a:r>
            <a:r>
              <a:rPr lang="en-SG" b="1" dirty="0"/>
              <a:t>SOH team</a:t>
            </a:r>
            <a:r>
              <a:rPr lang="en-SG" dirty="0"/>
              <a:t>. </a:t>
            </a:r>
          </a:p>
          <a:p>
            <a:pPr marL="0" indent="0">
              <a:buNone/>
            </a:pPr>
            <a:r>
              <a:rPr lang="en-SG" dirty="0"/>
              <a:t>Potato Productions are a group of companies spanning industries, working on new products and ideas to drive change.</a:t>
            </a:r>
          </a:p>
          <a:p>
            <a:pPr marL="0" indent="0">
              <a:buNone/>
            </a:pPr>
            <a:r>
              <a:rPr lang="en-US" dirty="0"/>
              <a:t>The </a:t>
            </a:r>
            <a:r>
              <a:rPr lang="en-US" b="1" dirty="0"/>
              <a:t>SOH team</a:t>
            </a:r>
            <a:r>
              <a:rPr lang="en-US" dirty="0"/>
              <a:t> provided important </a:t>
            </a:r>
            <a:r>
              <a:rPr lang="en-US" b="1" dirty="0"/>
              <a:t>survey data</a:t>
            </a:r>
            <a:r>
              <a:rPr lang="en-US" dirty="0"/>
              <a:t> </a:t>
            </a:r>
            <a:r>
              <a:rPr lang="en-SG" dirty="0"/>
              <a:t>conducted among locals, to provide insight on user spending, wasting habits.</a:t>
            </a:r>
          </a:p>
          <a:p>
            <a:pPr marL="0" indent="0">
              <a:buNone/>
            </a:pPr>
            <a:endParaRPr lang="en-SG" dirty="0"/>
          </a:p>
        </p:txBody>
      </p:sp>
    </p:spTree>
    <p:extLst>
      <p:ext uri="{BB962C8B-B14F-4D97-AF65-F5344CB8AC3E}">
        <p14:creationId xmlns:p14="http://schemas.microsoft.com/office/powerpoint/2010/main" val="2678293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108F1A-2DF3-8B6B-57BF-1B0C5D125D3A}"/>
              </a:ext>
            </a:extLst>
          </p:cNvPr>
          <p:cNvSpPr>
            <a:spLocks noGrp="1"/>
          </p:cNvSpPr>
          <p:nvPr>
            <p:ph idx="1"/>
          </p:nvPr>
        </p:nvSpPr>
        <p:spPr>
          <a:xfrm>
            <a:off x="1348740" y="274320"/>
            <a:ext cx="9221399" cy="5775624"/>
          </a:xfrm>
        </p:spPr>
        <p:txBody>
          <a:bodyPr/>
          <a:lstStyle/>
          <a:p>
            <a:pPr marL="0" indent="0">
              <a:buNone/>
            </a:pPr>
            <a:r>
              <a:rPr lang="en-US" b="1" dirty="0"/>
              <a:t>System Interaction Flow:</a:t>
            </a:r>
          </a:p>
          <a:p>
            <a:pPr>
              <a:buFont typeface="+mj-lt"/>
              <a:buAutoNum type="arabicPeriod"/>
            </a:pPr>
            <a:r>
              <a:rPr lang="en-US" b="1" dirty="0"/>
              <a:t>User interacts with React.js frontend</a:t>
            </a:r>
            <a:r>
              <a:rPr lang="en-US" dirty="0"/>
              <a:t>, performing actions like adding groceries or requesting recipe suggestions.</a:t>
            </a:r>
          </a:p>
          <a:p>
            <a:pPr>
              <a:buFont typeface="+mj-lt"/>
              <a:buAutoNum type="arabicPeriod"/>
            </a:pPr>
            <a:r>
              <a:rPr lang="en-US" b="1" dirty="0"/>
              <a:t>Frontend sends API requests to the Express.js backend</a:t>
            </a:r>
            <a:r>
              <a:rPr lang="en-US" dirty="0"/>
              <a:t>, which processes requests and fetches or updates data.</a:t>
            </a:r>
          </a:p>
          <a:p>
            <a:pPr>
              <a:buFont typeface="+mj-lt"/>
              <a:buAutoNum type="arabicPeriod"/>
            </a:pPr>
            <a:r>
              <a:rPr lang="en-US" b="1" dirty="0"/>
              <a:t>Backend queries the PostgreSQL database via </a:t>
            </a:r>
            <a:r>
              <a:rPr lang="en-US" b="1" dirty="0" err="1"/>
              <a:t>Supabase</a:t>
            </a:r>
            <a:r>
              <a:rPr lang="en-US" dirty="0"/>
              <a:t>, retrieving relevant information.</a:t>
            </a:r>
          </a:p>
          <a:p>
            <a:pPr>
              <a:buFont typeface="+mj-lt"/>
              <a:buAutoNum type="arabicPeriod"/>
            </a:pPr>
            <a:r>
              <a:rPr lang="en-US" b="1" dirty="0" err="1"/>
              <a:t>Supabase</a:t>
            </a:r>
            <a:r>
              <a:rPr lang="en-US" b="1" dirty="0"/>
              <a:t> manages authentication and real-time updates</a:t>
            </a:r>
            <a:r>
              <a:rPr lang="en-US" dirty="0"/>
              <a:t>, ensuring data consistency.</a:t>
            </a:r>
          </a:p>
          <a:p>
            <a:pPr>
              <a:buFont typeface="+mj-lt"/>
              <a:buAutoNum type="arabicPeriod"/>
            </a:pPr>
            <a:r>
              <a:rPr lang="en-US" b="1" dirty="0"/>
              <a:t>Processed data is sent back to the frontend</a:t>
            </a:r>
            <a:r>
              <a:rPr lang="en-US" dirty="0"/>
              <a:t>, displaying updated information to the user.</a:t>
            </a:r>
          </a:p>
          <a:p>
            <a:pPr marL="0" indent="0">
              <a:buNone/>
            </a:pPr>
            <a:endParaRPr lang="en-SG" dirty="0"/>
          </a:p>
        </p:txBody>
      </p:sp>
    </p:spTree>
    <p:extLst>
      <p:ext uri="{BB962C8B-B14F-4D97-AF65-F5344CB8AC3E}">
        <p14:creationId xmlns:p14="http://schemas.microsoft.com/office/powerpoint/2010/main" val="4072365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System Architecture">
            <a:extLst>
              <a:ext uri="{FF2B5EF4-FFF2-40B4-BE49-F238E27FC236}">
                <a16:creationId xmlns:a16="http://schemas.microsoft.com/office/drawing/2014/main" id="{02FFCAD1-4FAD-B664-CFDC-06BE52466C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847"/>
          <a:stretch/>
        </p:blipFill>
        <p:spPr bwMode="auto">
          <a:xfrm>
            <a:off x="2035176" y="640080"/>
            <a:ext cx="6982222" cy="5132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512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screenshot of a computer screen&#10;&#10;AI-generated content may be incorrect.">
            <a:extLst>
              <a:ext uri="{FF2B5EF4-FFF2-40B4-BE49-F238E27FC236}">
                <a16:creationId xmlns:a16="http://schemas.microsoft.com/office/drawing/2014/main" id="{1BCCDD4D-834F-7039-D2C8-8BBEE588B740}"/>
              </a:ext>
            </a:extLst>
          </p:cNvPr>
          <p:cNvPicPr>
            <a:picLocks noChangeAspect="1"/>
          </p:cNvPicPr>
          <p:nvPr/>
        </p:nvPicPr>
        <p:blipFill>
          <a:blip r:embed="rId2"/>
          <a:srcRect t="2167"/>
          <a:stretch/>
        </p:blipFill>
        <p:spPr>
          <a:xfrm>
            <a:off x="5760055" y="74295"/>
            <a:ext cx="3323649" cy="6709410"/>
          </a:xfrm>
          <a:prstGeom prst="rect">
            <a:avLst/>
          </a:prstGeom>
        </p:spPr>
      </p:pic>
      <p:sp>
        <p:nvSpPr>
          <p:cNvPr id="21" name="TextBox 20">
            <a:extLst>
              <a:ext uri="{FF2B5EF4-FFF2-40B4-BE49-F238E27FC236}">
                <a16:creationId xmlns:a16="http://schemas.microsoft.com/office/drawing/2014/main" id="{18A478ED-DCF0-E87E-8BB0-46E787D4AF93}"/>
              </a:ext>
            </a:extLst>
          </p:cNvPr>
          <p:cNvSpPr txBox="1"/>
          <p:nvPr/>
        </p:nvSpPr>
        <p:spPr>
          <a:xfrm>
            <a:off x="1355552" y="3059668"/>
            <a:ext cx="6097904" cy="707886"/>
          </a:xfrm>
          <a:prstGeom prst="rect">
            <a:avLst/>
          </a:prstGeom>
          <a:noFill/>
        </p:spPr>
        <p:txBody>
          <a:bodyPr wrap="square">
            <a:spAutoFit/>
          </a:bodyPr>
          <a:lstStyle/>
          <a:p>
            <a:r>
              <a:rPr lang="en-SG" sz="4000" dirty="0"/>
              <a:t>ERD </a:t>
            </a:r>
          </a:p>
        </p:txBody>
      </p:sp>
    </p:spTree>
    <p:extLst>
      <p:ext uri="{BB962C8B-B14F-4D97-AF65-F5344CB8AC3E}">
        <p14:creationId xmlns:p14="http://schemas.microsoft.com/office/powerpoint/2010/main" val="330086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59FF-2F21-90AC-F63C-2D8980871C2A}"/>
              </a:ext>
            </a:extLst>
          </p:cNvPr>
          <p:cNvSpPr>
            <a:spLocks noGrp="1"/>
          </p:cNvSpPr>
          <p:nvPr>
            <p:ph type="title"/>
          </p:nvPr>
        </p:nvSpPr>
        <p:spPr/>
        <p:txBody>
          <a:bodyPr/>
          <a:lstStyle/>
          <a:p>
            <a:pPr algn="l"/>
            <a:r>
              <a:rPr lang="en-US" dirty="0"/>
              <a:t>Benefits and Impacts</a:t>
            </a:r>
            <a:endParaRPr lang="en-SG" dirty="0"/>
          </a:p>
        </p:txBody>
      </p:sp>
      <p:sp>
        <p:nvSpPr>
          <p:cNvPr id="4" name="Rectangle 1">
            <a:extLst>
              <a:ext uri="{FF2B5EF4-FFF2-40B4-BE49-F238E27FC236}">
                <a16:creationId xmlns:a16="http://schemas.microsoft.com/office/drawing/2014/main" id="{FD257BFC-CC51-8E34-D741-DBA2B4B081DA}"/>
              </a:ext>
            </a:extLst>
          </p:cNvPr>
          <p:cNvSpPr>
            <a:spLocks noGrp="1" noChangeArrowheads="1"/>
          </p:cNvSpPr>
          <p:nvPr>
            <p:ph idx="1"/>
          </p:nvPr>
        </p:nvSpPr>
        <p:spPr bwMode="auto">
          <a:xfrm>
            <a:off x="1376413" y="2004318"/>
            <a:ext cx="9586762"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i="0" u="none" strike="noStrike" cap="none" normalizeH="0" baseline="0" dirty="0">
                <a:ln>
                  <a:noFill/>
                </a:ln>
                <a:solidFill>
                  <a:schemeClr val="tx1"/>
                </a:solidFill>
                <a:effectLst/>
                <a:latin typeface="Arial" panose="020B0604020202020204" pitchFamily="34" charset="0"/>
              </a:rPr>
              <a:t>Cost Savings: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i="0" u="none" strike="noStrike" cap="none" normalizeH="0" baseline="0" dirty="0">
                <a:ln>
                  <a:noFill/>
                </a:ln>
                <a:solidFill>
                  <a:schemeClr val="tx1"/>
                </a:solidFill>
                <a:effectLst/>
                <a:latin typeface="Arial" panose="020B0604020202020204" pitchFamily="34" charset="0"/>
              </a:rPr>
              <a:t>- Users avoid unnecessary purchases by tracking their grocery inventory.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i="0" u="none" strike="noStrike" cap="none" normalizeH="0" baseline="0" dirty="0">
                <a:ln>
                  <a:noFill/>
                </a:ln>
                <a:solidFill>
                  <a:schemeClr val="tx1"/>
                </a:solidFill>
                <a:effectLst/>
                <a:latin typeface="Arial" panose="020B0604020202020204" pitchFamily="34" charset="0"/>
              </a:rPr>
              <a:t>- Reduced food waste leads to lower grocery expenses.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i="0" u="none" strike="noStrike" cap="none" normalizeH="0" baseline="0" dirty="0">
                <a:ln>
                  <a:noFill/>
                </a:ln>
                <a:solidFill>
                  <a:schemeClr val="tx1"/>
                </a:solidFill>
                <a:effectLst/>
                <a:latin typeface="Arial" panose="020B0604020202020204" pitchFamily="34" charset="0"/>
              </a:rPr>
              <a:t>Better Meal Planning: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i="0" u="none" strike="noStrike" cap="none" normalizeH="0" baseline="0" dirty="0">
                <a:ln>
                  <a:noFill/>
                </a:ln>
                <a:solidFill>
                  <a:schemeClr val="tx1"/>
                </a:solidFill>
                <a:effectLst/>
                <a:latin typeface="Arial" panose="020B0604020202020204" pitchFamily="34" charset="0"/>
              </a:rPr>
              <a:t>- Recipe suggestions based on available groceries make cooking easier.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i="0" u="none" strike="noStrike" cap="none" normalizeH="0" baseline="0" dirty="0">
                <a:ln>
                  <a:noFill/>
                </a:ln>
                <a:solidFill>
                  <a:schemeClr val="tx1"/>
                </a:solidFill>
                <a:effectLst/>
                <a:latin typeface="Arial" panose="020B0604020202020204" pitchFamily="34" charset="0"/>
              </a:rPr>
              <a:t>- Expiration alerts ensure users prioritize using ingredients before they spoil.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i="0" u="none" strike="noStrike" cap="none" normalizeH="0" baseline="0" dirty="0">
                <a:ln>
                  <a:noFill/>
                </a:ln>
                <a:solidFill>
                  <a:schemeClr val="tx1"/>
                </a:solidFill>
                <a:effectLst/>
                <a:latin typeface="Arial" panose="020B0604020202020204" pitchFamily="34" charset="0"/>
              </a:rPr>
              <a:t>Less Food Waste::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i="0" u="none" strike="noStrike" cap="none" normalizeH="0" baseline="0" dirty="0">
                <a:ln>
                  <a:noFill/>
                </a:ln>
                <a:solidFill>
                  <a:schemeClr val="tx1"/>
                </a:solidFill>
                <a:effectLst/>
                <a:latin typeface="Arial" panose="020B0604020202020204" pitchFamily="34" charset="0"/>
              </a:rPr>
              <a:t>- Awareness of discarded food and its impact encourages users to consume wisely.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i="0" u="none" strike="noStrike" cap="none" normalizeH="0" baseline="0" dirty="0">
                <a:ln>
                  <a:noFill/>
                </a:ln>
                <a:solidFill>
                  <a:schemeClr val="tx1"/>
                </a:solidFill>
                <a:effectLst/>
                <a:latin typeface="Arial" panose="020B0604020202020204" pitchFamily="34" charset="0"/>
              </a:rPr>
              <a:t>- Helps households contribute to a more sustainable environment.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0945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57330C-FCC6-05BB-5E5B-94286DC008E2}"/>
              </a:ext>
            </a:extLst>
          </p:cNvPr>
          <p:cNvSpPr>
            <a:spLocks noGrp="1"/>
          </p:cNvSpPr>
          <p:nvPr>
            <p:ph idx="1"/>
          </p:nvPr>
        </p:nvSpPr>
        <p:spPr>
          <a:xfrm>
            <a:off x="1108710" y="697230"/>
            <a:ext cx="9461429" cy="5352714"/>
          </a:xfrm>
        </p:spPr>
        <p:txBody>
          <a:bodyPr>
            <a:normAutofit fontScale="92500" lnSpcReduction="20000"/>
          </a:bodyPr>
          <a:lstStyle/>
          <a:p>
            <a:pPr marL="0" indent="0">
              <a:buNone/>
            </a:pPr>
            <a:endParaRPr lang="en-US" dirty="0"/>
          </a:p>
          <a:p>
            <a:pPr marL="0" indent="0">
              <a:buNone/>
            </a:pPr>
            <a:r>
              <a:rPr lang="en-US" dirty="0"/>
              <a:t>Societal Impact:</a:t>
            </a:r>
          </a:p>
          <a:p>
            <a:pPr marL="0" indent="0">
              <a:buNone/>
            </a:pPr>
            <a:r>
              <a:rPr lang="en-US" dirty="0"/>
              <a:t>- Promotes sustainable food habits and reduces global food waste.  </a:t>
            </a:r>
          </a:p>
          <a:p>
            <a:pPr marL="0" indent="0">
              <a:buNone/>
            </a:pPr>
            <a:r>
              <a:rPr lang="en-US" dirty="0"/>
              <a:t>- Encourages environmental responsibility among individuals.  </a:t>
            </a:r>
          </a:p>
          <a:p>
            <a:pPr marL="0" indent="0">
              <a:buNone/>
            </a:pPr>
            <a:endParaRPr lang="en-US" dirty="0"/>
          </a:p>
          <a:p>
            <a:pPr marL="0" indent="0">
              <a:buNone/>
            </a:pPr>
            <a:r>
              <a:rPr lang="en-US" dirty="0"/>
              <a:t>Business Benefits:</a:t>
            </a:r>
          </a:p>
          <a:p>
            <a:pPr marL="0" indent="0">
              <a:buNone/>
            </a:pPr>
            <a:r>
              <a:rPr lang="en-US" dirty="0"/>
              <a:t>- Grocery retailers can gain insights into consumer habits, helping optimize inventory management.  </a:t>
            </a:r>
          </a:p>
          <a:p>
            <a:pPr marL="0" indent="0">
              <a:buNone/>
            </a:pPr>
            <a:r>
              <a:rPr lang="en-US" dirty="0"/>
              <a:t>- Businesses can reduce food waste by aligning supply with demand, cutting down on surplus.  </a:t>
            </a:r>
          </a:p>
          <a:p>
            <a:pPr marL="0" indent="0">
              <a:buNone/>
            </a:pPr>
            <a:r>
              <a:rPr lang="en-US" dirty="0"/>
              <a:t>- Restaurants and meal planners can use data to create waste-efficient meal strategies.  </a:t>
            </a:r>
          </a:p>
          <a:p>
            <a:pPr marL="0" indent="0">
              <a:buNone/>
            </a:pPr>
            <a:endParaRPr lang="en-US" dirty="0"/>
          </a:p>
          <a:p>
            <a:pPr marL="0" indent="0">
              <a:buNone/>
            </a:pPr>
            <a:endParaRPr lang="en-SG" dirty="0"/>
          </a:p>
        </p:txBody>
      </p:sp>
    </p:spTree>
    <p:extLst>
      <p:ext uri="{BB962C8B-B14F-4D97-AF65-F5344CB8AC3E}">
        <p14:creationId xmlns:p14="http://schemas.microsoft.com/office/powerpoint/2010/main" val="3590402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983B-66EC-9209-0805-9A6D80B54670}"/>
              </a:ext>
            </a:extLst>
          </p:cNvPr>
          <p:cNvSpPr>
            <a:spLocks noGrp="1"/>
          </p:cNvSpPr>
          <p:nvPr>
            <p:ph type="title"/>
          </p:nvPr>
        </p:nvSpPr>
        <p:spPr>
          <a:xfrm>
            <a:off x="2116834" y="230719"/>
            <a:ext cx="7958331" cy="1077229"/>
          </a:xfrm>
        </p:spPr>
        <p:txBody>
          <a:bodyPr/>
          <a:lstStyle/>
          <a:p>
            <a:pPr algn="l"/>
            <a:r>
              <a:rPr lang="en-US" dirty="0"/>
              <a:t>Future Enhancements</a:t>
            </a:r>
            <a:endParaRPr lang="en-SG" dirty="0"/>
          </a:p>
        </p:txBody>
      </p:sp>
      <p:sp>
        <p:nvSpPr>
          <p:cNvPr id="4" name="Rectangle 1">
            <a:extLst>
              <a:ext uri="{FF2B5EF4-FFF2-40B4-BE49-F238E27FC236}">
                <a16:creationId xmlns:a16="http://schemas.microsoft.com/office/drawing/2014/main" id="{AF31FF2E-E436-81BE-6014-CDA17E92B022}"/>
              </a:ext>
            </a:extLst>
          </p:cNvPr>
          <p:cNvSpPr>
            <a:spLocks noGrp="1" noChangeArrowheads="1"/>
          </p:cNvSpPr>
          <p:nvPr>
            <p:ph idx="1"/>
          </p:nvPr>
        </p:nvSpPr>
        <p:spPr bwMode="auto">
          <a:xfrm>
            <a:off x="935355" y="810304"/>
            <a:ext cx="1032129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AI-Powered Personalized Recipe Suggestions: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Future updates will integrate AI to analyze user preferences, past meals, and dietary needs.  </a:t>
            </a: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AI can suggest customized recipes based on available groceries and user eating habits.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Smart Grocery Insights: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AI will predict grocery usage patterns, helping users optimize their purchases.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Users can get reminders for frequently used ingredients and auto-generate grocery lists.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7147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9A3D0B-BFEC-E3DD-51E3-DB053EC5D5F5}"/>
              </a:ext>
            </a:extLst>
          </p:cNvPr>
          <p:cNvSpPr>
            <a:spLocks noGrp="1"/>
          </p:cNvSpPr>
          <p:nvPr>
            <p:ph idx="1"/>
          </p:nvPr>
        </p:nvSpPr>
        <p:spPr>
          <a:xfrm>
            <a:off x="1051560" y="502920"/>
            <a:ext cx="9518579" cy="5547024"/>
          </a:xfrm>
        </p:spPr>
        <p:txBody>
          <a:bodyPr>
            <a:normAutofit fontScale="92500" lnSpcReduction="10000"/>
          </a:bodyPr>
          <a:lstStyle/>
          <a:p>
            <a:pPr marL="0" indent="0">
              <a:buNone/>
            </a:pPr>
            <a:endParaRPr lang="en-US" dirty="0"/>
          </a:p>
          <a:p>
            <a:pPr marL="0" indent="0">
              <a:buNone/>
            </a:pPr>
            <a:r>
              <a:rPr lang="en-US" b="1" dirty="0"/>
              <a:t>Supermarket API Integration:</a:t>
            </a:r>
          </a:p>
          <a:p>
            <a:pPr marL="0" indent="0">
              <a:buNone/>
            </a:pPr>
            <a:r>
              <a:rPr lang="en-US" dirty="0"/>
              <a:t>- Users can view real-time pricing and promotions from partnered supermarkets.  </a:t>
            </a:r>
          </a:p>
          <a:p>
            <a:pPr marL="0" indent="0">
              <a:buNone/>
            </a:pPr>
            <a:r>
              <a:rPr lang="en-US" dirty="0"/>
              <a:t>- The app will suggest budget-friendly grocery options to help users save money.  </a:t>
            </a:r>
          </a:p>
          <a:p>
            <a:pPr marL="0" indent="0">
              <a:buNone/>
            </a:pPr>
            <a:r>
              <a:rPr lang="en-US" dirty="0"/>
              <a:t>- Users can compare ingredient prices and make better purchasing decisions.  </a:t>
            </a:r>
          </a:p>
          <a:p>
            <a:pPr marL="0" indent="0">
              <a:buNone/>
            </a:pPr>
            <a:endParaRPr lang="en-US" dirty="0"/>
          </a:p>
          <a:p>
            <a:pPr marL="0" indent="0">
              <a:buNone/>
            </a:pPr>
            <a:r>
              <a:rPr lang="en-US" b="1" dirty="0"/>
              <a:t>Gamification &amp; Rewards System:</a:t>
            </a:r>
          </a:p>
          <a:p>
            <a:pPr marL="0" indent="0">
              <a:buNone/>
            </a:pPr>
            <a:r>
              <a:rPr lang="en-US" dirty="0"/>
              <a:t>- Introducing a reward system for users who reduce food waste.  </a:t>
            </a:r>
          </a:p>
          <a:p>
            <a:pPr marL="0" indent="0">
              <a:buNone/>
            </a:pPr>
            <a:r>
              <a:rPr lang="en-US" dirty="0"/>
              <a:t>- Users can earn points for logging waste, following recipe suggestions, and using groceries efficiently.  </a:t>
            </a:r>
          </a:p>
          <a:p>
            <a:pPr marL="0" indent="0">
              <a:buNone/>
            </a:pPr>
            <a:r>
              <a:rPr lang="en-US" dirty="0"/>
              <a:t>- Points can be redeemed for discounts or special offers from partnered supermarkets.  </a:t>
            </a:r>
          </a:p>
          <a:p>
            <a:pPr marL="0" indent="0">
              <a:buNone/>
            </a:pPr>
            <a:endParaRPr lang="en-US" dirty="0"/>
          </a:p>
          <a:p>
            <a:pPr marL="0" indent="0">
              <a:buNone/>
            </a:pPr>
            <a:endParaRPr lang="en-SG" dirty="0"/>
          </a:p>
        </p:txBody>
      </p:sp>
    </p:spTree>
    <p:extLst>
      <p:ext uri="{BB962C8B-B14F-4D97-AF65-F5344CB8AC3E}">
        <p14:creationId xmlns:p14="http://schemas.microsoft.com/office/powerpoint/2010/main" val="3647984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5A8F1-B65A-2527-BE82-88D8786D2640}"/>
              </a:ext>
            </a:extLst>
          </p:cNvPr>
          <p:cNvSpPr>
            <a:spLocks noGrp="1"/>
          </p:cNvSpPr>
          <p:nvPr>
            <p:ph idx="1"/>
          </p:nvPr>
        </p:nvSpPr>
        <p:spPr>
          <a:xfrm>
            <a:off x="2197730" y="1301346"/>
            <a:ext cx="7796540" cy="3997828"/>
          </a:xfrm>
        </p:spPr>
        <p:txBody>
          <a:bodyPr>
            <a:normAutofit/>
          </a:bodyPr>
          <a:lstStyle/>
          <a:p>
            <a:pPr marL="0" indent="0">
              <a:buNone/>
            </a:pPr>
            <a:r>
              <a:rPr lang="en-US" sz="8800" dirty="0">
                <a:latin typeface="Algerian" panose="04020705040A02060702" pitchFamily="82" charset="0"/>
              </a:rPr>
              <a:t>Thank You</a:t>
            </a:r>
            <a:endParaRPr lang="en-SG" sz="8800" dirty="0">
              <a:latin typeface="Algerian" panose="04020705040A02060702" pitchFamily="82" charset="0"/>
            </a:endParaRPr>
          </a:p>
        </p:txBody>
      </p:sp>
    </p:spTree>
    <p:extLst>
      <p:ext uri="{BB962C8B-B14F-4D97-AF65-F5344CB8AC3E}">
        <p14:creationId xmlns:p14="http://schemas.microsoft.com/office/powerpoint/2010/main" val="332445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96BBE5-B00C-1B86-82C3-2D889DEAF39F}"/>
              </a:ext>
            </a:extLst>
          </p:cNvPr>
          <p:cNvSpPr>
            <a:spLocks noGrp="1"/>
          </p:cNvSpPr>
          <p:nvPr>
            <p:ph idx="1"/>
          </p:nvPr>
        </p:nvSpPr>
        <p:spPr>
          <a:xfrm>
            <a:off x="1473200" y="728133"/>
            <a:ext cx="9096939" cy="5321811"/>
          </a:xfrm>
        </p:spPr>
        <p:txBody>
          <a:bodyPr/>
          <a:lstStyle/>
          <a:p>
            <a:pPr marL="0" indent="0">
              <a:buNone/>
            </a:pPr>
            <a:r>
              <a:rPr lang="en-SG" dirty="0"/>
              <a:t>Our project aims to raise awareness about food waste and sustainability. To encourage cost-saving habits by reducing unnecessary purchases. We have used real time data survey conducted by SOH team to make our application realistic and helpful to our users.</a:t>
            </a:r>
          </a:p>
          <a:p>
            <a:pPr marL="0" indent="0">
              <a:buNone/>
            </a:pPr>
            <a:endParaRPr lang="en-SG" dirty="0"/>
          </a:p>
        </p:txBody>
      </p:sp>
    </p:spTree>
    <p:extLst>
      <p:ext uri="{BB962C8B-B14F-4D97-AF65-F5344CB8AC3E}">
        <p14:creationId xmlns:p14="http://schemas.microsoft.com/office/powerpoint/2010/main" val="290260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7890-BA78-B916-043E-A96EC14AB490}"/>
              </a:ext>
            </a:extLst>
          </p:cNvPr>
          <p:cNvSpPr>
            <a:spLocks noGrp="1"/>
          </p:cNvSpPr>
          <p:nvPr>
            <p:ph type="title"/>
          </p:nvPr>
        </p:nvSpPr>
        <p:spPr>
          <a:xfrm>
            <a:off x="920168" y="2890385"/>
            <a:ext cx="7958331" cy="1077229"/>
          </a:xfrm>
        </p:spPr>
        <p:txBody>
          <a:bodyPr>
            <a:normAutofit/>
          </a:bodyPr>
          <a:lstStyle/>
          <a:p>
            <a:r>
              <a:rPr lang="en-SG" sz="6000" dirty="0"/>
              <a:t>SURVEY DATA</a:t>
            </a:r>
          </a:p>
        </p:txBody>
      </p:sp>
    </p:spTree>
    <p:extLst>
      <p:ext uri="{BB962C8B-B14F-4D97-AF65-F5344CB8AC3E}">
        <p14:creationId xmlns:p14="http://schemas.microsoft.com/office/powerpoint/2010/main" val="1041317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FABE9-B11C-C845-D6CE-6BCB048ADE7D}"/>
              </a:ext>
            </a:extLst>
          </p:cNvPr>
          <p:cNvSpPr>
            <a:spLocks noGrp="1"/>
          </p:cNvSpPr>
          <p:nvPr>
            <p:ph idx="1"/>
          </p:nvPr>
        </p:nvSpPr>
        <p:spPr>
          <a:xfrm>
            <a:off x="1513664" y="967075"/>
            <a:ext cx="9164672" cy="4317059"/>
          </a:xfrm>
        </p:spPr>
        <p:txBody>
          <a:bodyPr/>
          <a:lstStyle/>
          <a:p>
            <a:pPr marL="0" indent="0">
              <a:buNone/>
            </a:pPr>
            <a:r>
              <a:rPr lang="en-SG" dirty="0"/>
              <a:t>By the survey conducted among young homeowners by SOH team, we were able gather the following data:</a:t>
            </a:r>
            <a:br>
              <a:rPr lang="en-SG" dirty="0"/>
            </a:br>
            <a:r>
              <a:rPr lang="en-SG" dirty="0"/>
              <a:t>80% of the respondents agreed that food wasted leads to financial loss.</a:t>
            </a:r>
          </a:p>
          <a:p>
            <a:pPr marL="0" indent="0">
              <a:buNone/>
            </a:pPr>
            <a:r>
              <a:rPr lang="en-US" b="1" dirty="0"/>
              <a:t>76% of respondents check expiration dates</a:t>
            </a:r>
            <a:r>
              <a:rPr lang="en-US" dirty="0"/>
              <a:t> before buying food.</a:t>
            </a:r>
            <a:endParaRPr lang="en-SG" dirty="0"/>
          </a:p>
          <a:p>
            <a:pPr marL="0" indent="0">
              <a:buNone/>
            </a:pPr>
            <a:r>
              <a:rPr lang="en-US" b="1" dirty="0"/>
              <a:t>Fruits and vegetables (35%) were the most wasted items</a:t>
            </a:r>
            <a:r>
              <a:rPr lang="en-US" dirty="0"/>
              <a:t>, followed by </a:t>
            </a:r>
            <a:r>
              <a:rPr lang="en-US" b="1" dirty="0"/>
              <a:t>dairy products and grains (10-15%)</a:t>
            </a:r>
            <a:r>
              <a:rPr lang="en-US" dirty="0"/>
              <a:t>.</a:t>
            </a:r>
            <a:endParaRPr lang="en-SG" dirty="0"/>
          </a:p>
          <a:p>
            <a:pPr marL="0" indent="0">
              <a:buNone/>
            </a:pPr>
            <a:r>
              <a:rPr lang="en-US" b="1" dirty="0"/>
              <a:t>41% of respondents dispose of food waste 2-3 times per week</a:t>
            </a:r>
            <a:r>
              <a:rPr lang="en-US" dirty="0"/>
              <a:t>, while </a:t>
            </a:r>
            <a:r>
              <a:rPr lang="en-US" b="1" dirty="0"/>
              <a:t>27% do so daily</a:t>
            </a:r>
            <a:r>
              <a:rPr lang="en-US" dirty="0"/>
              <a:t>.</a:t>
            </a:r>
            <a:endParaRPr lang="en-SG" dirty="0"/>
          </a:p>
        </p:txBody>
      </p:sp>
    </p:spTree>
    <p:extLst>
      <p:ext uri="{BB962C8B-B14F-4D97-AF65-F5344CB8AC3E}">
        <p14:creationId xmlns:p14="http://schemas.microsoft.com/office/powerpoint/2010/main" val="241584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9292A1-BCD9-3E63-3856-92449F5C1D42}"/>
              </a:ext>
            </a:extLst>
          </p:cNvPr>
          <p:cNvSpPr>
            <a:spLocks noGrp="1"/>
          </p:cNvSpPr>
          <p:nvPr>
            <p:ph idx="1"/>
          </p:nvPr>
        </p:nvSpPr>
        <p:spPr>
          <a:xfrm>
            <a:off x="1270000" y="270933"/>
            <a:ext cx="9300139" cy="5779011"/>
          </a:xfrm>
        </p:spPr>
        <p:txBody>
          <a:bodyPr/>
          <a:lstStyle/>
          <a:p>
            <a:pPr marL="0" indent="0">
              <a:buNone/>
            </a:pPr>
            <a:r>
              <a:rPr lang="en-US" b="1" dirty="0"/>
              <a:t>Key Factors Contributing to Food Waste</a:t>
            </a:r>
          </a:p>
          <a:p>
            <a:pPr>
              <a:buFont typeface="Arial" panose="020B0604020202020204" pitchFamily="34" charset="0"/>
              <a:buChar char="•"/>
            </a:pPr>
            <a:r>
              <a:rPr lang="en-US" b="1" dirty="0"/>
              <a:t>Top causes of food wastage</a:t>
            </a:r>
            <a:r>
              <a:rPr lang="en-US" dirty="0"/>
              <a:t> included:</a:t>
            </a:r>
          </a:p>
          <a:p>
            <a:pPr marL="742950" lvl="1" indent="-285750">
              <a:buFont typeface="Arial" panose="020B0604020202020204" pitchFamily="34" charset="0"/>
              <a:buChar char="•"/>
            </a:pPr>
            <a:r>
              <a:rPr lang="en-US" b="1" dirty="0"/>
              <a:t>Over-buying (46%)</a:t>
            </a:r>
            <a:endParaRPr lang="en-US" dirty="0"/>
          </a:p>
          <a:p>
            <a:pPr marL="742950" lvl="1" indent="-285750">
              <a:buFont typeface="Arial" panose="020B0604020202020204" pitchFamily="34" charset="0"/>
              <a:buChar char="•"/>
            </a:pPr>
            <a:r>
              <a:rPr lang="en-US" b="1" dirty="0"/>
              <a:t>Poor meal planning (42%)</a:t>
            </a:r>
            <a:endParaRPr lang="en-US" dirty="0"/>
          </a:p>
          <a:p>
            <a:pPr marL="742950" lvl="1" indent="-285750">
              <a:buFont typeface="Arial" panose="020B0604020202020204" pitchFamily="34" charset="0"/>
              <a:buChar char="•"/>
            </a:pPr>
            <a:r>
              <a:rPr lang="en-US" b="1" dirty="0"/>
              <a:t>Improper food storage (29%)</a:t>
            </a:r>
            <a:endParaRPr lang="en-US" dirty="0"/>
          </a:p>
          <a:p>
            <a:pPr marL="742950" lvl="1" indent="-285750">
              <a:buFont typeface="Arial" panose="020B0604020202020204" pitchFamily="34" charset="0"/>
              <a:buChar char="•"/>
            </a:pPr>
            <a:r>
              <a:rPr lang="en-US" b="1" dirty="0"/>
              <a:t>Not utilizing leftovers (39%)</a:t>
            </a:r>
            <a:endParaRPr lang="en-US" dirty="0"/>
          </a:p>
          <a:p>
            <a:pPr marL="0" indent="0">
              <a:buNone/>
            </a:pPr>
            <a:endParaRPr lang="en-SG" dirty="0"/>
          </a:p>
        </p:txBody>
      </p:sp>
    </p:spTree>
    <p:extLst>
      <p:ext uri="{BB962C8B-B14F-4D97-AF65-F5344CB8AC3E}">
        <p14:creationId xmlns:p14="http://schemas.microsoft.com/office/powerpoint/2010/main" val="3490746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CA5B68-1ED4-8CAA-E6A4-1A310B4FCC65}"/>
              </a:ext>
            </a:extLst>
          </p:cNvPr>
          <p:cNvPicPr>
            <a:picLocks noChangeAspect="1"/>
          </p:cNvPicPr>
          <p:nvPr/>
        </p:nvPicPr>
        <p:blipFill>
          <a:blip r:embed="rId2"/>
          <a:stretch>
            <a:fillRect/>
          </a:stretch>
        </p:blipFill>
        <p:spPr>
          <a:xfrm>
            <a:off x="88662" y="0"/>
            <a:ext cx="5511629" cy="3166110"/>
          </a:xfrm>
          <a:prstGeom prst="rect">
            <a:avLst/>
          </a:prstGeom>
        </p:spPr>
      </p:pic>
      <p:pic>
        <p:nvPicPr>
          <p:cNvPr id="6" name="Picture 5">
            <a:extLst>
              <a:ext uri="{FF2B5EF4-FFF2-40B4-BE49-F238E27FC236}">
                <a16:creationId xmlns:a16="http://schemas.microsoft.com/office/drawing/2014/main" id="{40451B16-49EA-9D0E-C661-C1480B83FB02}"/>
              </a:ext>
            </a:extLst>
          </p:cNvPr>
          <p:cNvPicPr>
            <a:picLocks noChangeAspect="1"/>
          </p:cNvPicPr>
          <p:nvPr/>
        </p:nvPicPr>
        <p:blipFill>
          <a:blip r:embed="rId3"/>
          <a:stretch>
            <a:fillRect/>
          </a:stretch>
        </p:blipFill>
        <p:spPr>
          <a:xfrm>
            <a:off x="5671587" y="0"/>
            <a:ext cx="6431751" cy="3931920"/>
          </a:xfrm>
          <a:prstGeom prst="rect">
            <a:avLst/>
          </a:prstGeom>
        </p:spPr>
      </p:pic>
      <p:pic>
        <p:nvPicPr>
          <p:cNvPr id="8" name="Picture 7">
            <a:extLst>
              <a:ext uri="{FF2B5EF4-FFF2-40B4-BE49-F238E27FC236}">
                <a16:creationId xmlns:a16="http://schemas.microsoft.com/office/drawing/2014/main" id="{8F4EF753-01B3-C586-D191-9B8E2A2FCFCD}"/>
              </a:ext>
            </a:extLst>
          </p:cNvPr>
          <p:cNvPicPr>
            <a:picLocks noChangeAspect="1"/>
          </p:cNvPicPr>
          <p:nvPr/>
        </p:nvPicPr>
        <p:blipFill>
          <a:blip r:embed="rId4"/>
          <a:stretch>
            <a:fillRect/>
          </a:stretch>
        </p:blipFill>
        <p:spPr>
          <a:xfrm>
            <a:off x="260632" y="4307118"/>
            <a:ext cx="10821910" cy="1238423"/>
          </a:xfrm>
          <a:prstGeom prst="rect">
            <a:avLst/>
          </a:prstGeom>
        </p:spPr>
      </p:pic>
    </p:spTree>
    <p:extLst>
      <p:ext uri="{BB962C8B-B14F-4D97-AF65-F5344CB8AC3E}">
        <p14:creationId xmlns:p14="http://schemas.microsoft.com/office/powerpoint/2010/main" val="292288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869827-2E4F-B9C1-5EA2-DF1D56CABF59}"/>
              </a:ext>
            </a:extLst>
          </p:cNvPr>
          <p:cNvSpPr>
            <a:spLocks noGrp="1"/>
          </p:cNvSpPr>
          <p:nvPr>
            <p:ph idx="1"/>
          </p:nvPr>
        </p:nvSpPr>
        <p:spPr>
          <a:xfrm>
            <a:off x="1134533" y="220133"/>
            <a:ext cx="9435606" cy="5829811"/>
          </a:xfrm>
        </p:spPr>
        <p:txBody>
          <a:bodyPr/>
          <a:lstStyle/>
          <a:p>
            <a:pPr marL="0" indent="0">
              <a:buNone/>
            </a:pPr>
            <a:r>
              <a:rPr lang="en-SG" dirty="0"/>
              <a:t>When asked about whether they were interested in an app that could help them reduce food waste, they showed an overwhelming interest.</a:t>
            </a:r>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r>
              <a:rPr lang="en-SG" dirty="0"/>
              <a:t>Hence we created our </a:t>
            </a:r>
            <a:r>
              <a:rPr lang="en-SG" sz="2400" b="1" dirty="0">
                <a:solidFill>
                  <a:srgbClr val="FFFF00"/>
                </a:solidFill>
              </a:rPr>
              <a:t>SUSTAINABLE BAO</a:t>
            </a:r>
            <a:r>
              <a:rPr lang="en-SG" dirty="0"/>
              <a:t>, catering to the needs of these people.</a:t>
            </a:r>
          </a:p>
          <a:p>
            <a:pPr marL="0" indent="0">
              <a:buNone/>
            </a:pPr>
            <a:endParaRPr lang="en-SG" dirty="0"/>
          </a:p>
        </p:txBody>
      </p:sp>
      <p:pic>
        <p:nvPicPr>
          <p:cNvPr id="5" name="Picture 4">
            <a:extLst>
              <a:ext uri="{FF2B5EF4-FFF2-40B4-BE49-F238E27FC236}">
                <a16:creationId xmlns:a16="http://schemas.microsoft.com/office/drawing/2014/main" id="{D2823FCC-8106-5696-8E27-485C68B66C71}"/>
              </a:ext>
            </a:extLst>
          </p:cNvPr>
          <p:cNvPicPr>
            <a:picLocks noChangeAspect="1"/>
          </p:cNvPicPr>
          <p:nvPr/>
        </p:nvPicPr>
        <p:blipFill>
          <a:blip r:embed="rId2"/>
          <a:stretch>
            <a:fillRect/>
          </a:stretch>
        </p:blipFill>
        <p:spPr>
          <a:xfrm>
            <a:off x="1900343" y="1394460"/>
            <a:ext cx="4654287" cy="2811287"/>
          </a:xfrm>
          <a:prstGeom prst="rect">
            <a:avLst/>
          </a:prstGeom>
        </p:spPr>
      </p:pic>
    </p:spTree>
    <p:extLst>
      <p:ext uri="{BB962C8B-B14F-4D97-AF65-F5344CB8AC3E}">
        <p14:creationId xmlns:p14="http://schemas.microsoft.com/office/powerpoint/2010/main" val="1295851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{C03624E3-EDB4-4438-AD37-AC7F47877B2A}tf16401375</Template>
  <TotalTime>607</TotalTime>
  <Words>1586</Words>
  <Application>Microsoft Office PowerPoint</Application>
  <PresentationFormat>Widescreen</PresentationFormat>
  <Paragraphs>189</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Algerian</vt:lpstr>
      <vt:lpstr>Aptos</vt:lpstr>
      <vt:lpstr>Arial</vt:lpstr>
      <vt:lpstr>MS Shell Dlg 2</vt:lpstr>
      <vt:lpstr>Wingdings</vt:lpstr>
      <vt:lpstr>Wingdings 3</vt:lpstr>
      <vt:lpstr>Madison</vt:lpstr>
      <vt:lpstr>C300 FINAL EVALUATION</vt:lpstr>
      <vt:lpstr>INTRODUCTION</vt:lpstr>
      <vt:lpstr>PowerPoint Presentation</vt:lpstr>
      <vt:lpstr>PowerPoint Presentation</vt:lpstr>
      <vt:lpstr>SURVEY DATA</vt:lpstr>
      <vt:lpstr>PowerPoint Presentation</vt:lpstr>
      <vt:lpstr>PowerPoint Presentation</vt:lpstr>
      <vt:lpstr>PowerPoint Presentation</vt:lpstr>
      <vt:lpstr>PowerPoint Presentation</vt:lpstr>
      <vt:lpstr>SUSTAINABLE BAO</vt:lpstr>
      <vt:lpstr>PowerPoint Presentation</vt:lpstr>
      <vt:lpstr>Smart Grocery Tracking</vt:lpstr>
      <vt:lpstr>PowerPoint Presentation</vt:lpstr>
      <vt:lpstr>Expiration Alerts</vt:lpstr>
      <vt:lpstr>RECIPE SUGGESTION</vt:lpstr>
      <vt:lpstr>PowerPoint Presentation</vt:lpstr>
      <vt:lpstr>IMPACT CALCULATOR</vt:lpstr>
      <vt:lpstr>USER STORY</vt:lpstr>
      <vt:lpstr>USER MANAGEMENT</vt:lpstr>
      <vt:lpstr>GROCERY MANAGEMENT</vt:lpstr>
      <vt:lpstr>RECIPE MANAGEMENT</vt:lpstr>
      <vt:lpstr>CALCULATOR MANAGEMENT</vt:lpstr>
      <vt:lpstr>USE CASE DIAGRAM</vt:lpstr>
      <vt:lpstr>USE CASE DIAGRAM</vt:lpstr>
      <vt:lpstr>Process Flow</vt:lpstr>
      <vt:lpstr>PowerPoint Presentation</vt:lpstr>
      <vt:lpstr>PowerPoint Presentation</vt:lpstr>
      <vt:lpstr>Technology Stack</vt:lpstr>
      <vt:lpstr>PowerPoint Presentation</vt:lpstr>
      <vt:lpstr>PowerPoint Presentation</vt:lpstr>
      <vt:lpstr>PowerPoint Presentation</vt:lpstr>
      <vt:lpstr>PowerPoint Presentation</vt:lpstr>
      <vt:lpstr>Benefits and Impacts</vt:lpstr>
      <vt:lpstr>PowerPoint Presentation</vt:lpstr>
      <vt:lpstr>Future Enhancements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SKARIYA BENNY</dc:creator>
  <cp:lastModifiedBy>HANUN FATHIMA ESA</cp:lastModifiedBy>
  <cp:revision>17</cp:revision>
  <dcterms:created xsi:type="dcterms:W3CDTF">2025-02-06T04:12:09Z</dcterms:created>
  <dcterms:modified xsi:type="dcterms:W3CDTF">2025-02-10T06:12:23Z</dcterms:modified>
</cp:coreProperties>
</file>