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95F933-440A-44FC-99C6-89DAAD4AE304}">
  <a:tblStyle styleId="{7795F933-440A-44FC-99C6-89DAAD4AE3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9C94C3E-7F76-4E1E-BBAA-FF4229738D49}"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Nunito-bold.fntdata"/><Relationship Id="rId10" Type="http://schemas.openxmlformats.org/officeDocument/2006/relationships/slide" Target="slides/slide4.xml"/><Relationship Id="rId21" Type="http://schemas.openxmlformats.org/officeDocument/2006/relationships/font" Target="fonts/Nunito-regular.fntdata"/><Relationship Id="rId13" Type="http://schemas.openxmlformats.org/officeDocument/2006/relationships/slide" Target="slides/slide7.xml"/><Relationship Id="rId24" Type="http://schemas.openxmlformats.org/officeDocument/2006/relationships/font" Target="fonts/Nunito-boldItalic.fntdata"/><Relationship Id="rId12" Type="http://schemas.openxmlformats.org/officeDocument/2006/relationships/slide" Target="slides/slide6.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53a7d39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53a7d39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E101A"/>
                </a:solidFill>
                <a:highlight>
                  <a:srgbClr val="FFFFFF"/>
                </a:highlight>
                <a:latin typeface="Times New Roman"/>
                <a:ea typeface="Times New Roman"/>
                <a:cs typeface="Times New Roman"/>
                <a:sym typeface="Times New Roman"/>
              </a:rPr>
              <a:t>For Walmart, 88.30% of variance of the Stock Price is explained by our model, and for Amazon, 96.45% of variance of the Stock Price is explained by our model. RMSE of 4.05 for Walmart shows that there can be residuals of ±$4.05 around the best fitted value. In other words, our predicted Stock Price can be $4.05 away from the actual Stock Price. </a:t>
            </a:r>
            <a:endParaRPr sz="1200">
              <a:solidFill>
                <a:srgbClr val="0E101A"/>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0E101A"/>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For Amazon, the RMSE 114.30 shows that there can be residuals of ±$114.30 around the best fitted value, and our predicted Stock Price can be $114.30 away from the actual Stock Price. Although the RMSE of 114.30 for Amazon seems to be large in comparison to the 4.05 that we got for Walmart, we must take into consideration that the Stock Price for Amazon is in the thousands and the Stock Price for Walmart is in the hundreds. That being said, the R</a:t>
            </a:r>
            <a:r>
              <a:rPr baseline="30000" lang="en" sz="1200">
                <a:solidFill>
                  <a:srgbClr val="0E101A"/>
                </a:solidFill>
                <a:highlight>
                  <a:srgbClr val="FFFFFF"/>
                </a:highlight>
                <a:latin typeface="Times New Roman"/>
                <a:ea typeface="Times New Roman"/>
                <a:cs typeface="Times New Roman"/>
                <a:sym typeface="Times New Roman"/>
              </a:rPr>
              <a:t>2</a:t>
            </a:r>
            <a:r>
              <a:rPr lang="en" sz="1200">
                <a:solidFill>
                  <a:srgbClr val="0E101A"/>
                </a:solidFill>
                <a:highlight>
                  <a:srgbClr val="FFFFFF"/>
                </a:highlight>
                <a:latin typeface="Times New Roman"/>
                <a:ea typeface="Times New Roman"/>
                <a:cs typeface="Times New Roman"/>
                <a:sym typeface="Times New Roman"/>
              </a:rPr>
              <a:t> and RMSE values are satisfactory.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63bace75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63bace75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729bbfb29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729bbfb29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a:t>
            </a:r>
            <a:endParaRPr/>
          </a:p>
          <a:p>
            <a:pPr indent="-298450" lvl="0" marL="457200" rtl="0" algn="l">
              <a:spcBef>
                <a:spcPts val="0"/>
              </a:spcBef>
              <a:spcAft>
                <a:spcPts val="0"/>
              </a:spcAft>
              <a:buSzPts val="1100"/>
              <a:buChar char="-"/>
            </a:pPr>
            <a:r>
              <a:rPr lang="en"/>
              <a:t>Use data from multiple sources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Time series </a:t>
            </a:r>
            <a:endParaRPr/>
          </a:p>
          <a:p>
            <a:pPr indent="-298450" lvl="0" marL="457200" rtl="0" algn="l">
              <a:spcBef>
                <a:spcPts val="0"/>
              </a:spcBef>
              <a:spcAft>
                <a:spcPts val="0"/>
              </a:spcAft>
              <a:buSzPts val="1100"/>
              <a:buChar char="-"/>
            </a:pPr>
            <a:r>
              <a:rPr lang="en"/>
              <a:t>Use SARIMAX </a:t>
            </a:r>
            <a:r>
              <a:rPr lang="en"/>
              <a:t>forecasting</a:t>
            </a:r>
            <a:r>
              <a:rPr lang="en"/>
              <a:t> and exogenous variables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729bbfb29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729bbfb29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62b135f2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62b135f2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8e59634c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8e59634c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300">
                <a:solidFill>
                  <a:srgbClr val="233A44"/>
                </a:solidFill>
                <a:latin typeface="Calibri"/>
                <a:ea typeface="Calibri"/>
                <a:cs typeface="Calibri"/>
                <a:sym typeface="Calibri"/>
              </a:rPr>
              <a:t>Since the pandemic, Amazon has become bigger than Walmart (Weise &amp; Corkery, 2021). How do people perceive Amazon and Walmart?  </a:t>
            </a:r>
            <a:endParaRPr sz="1300">
              <a:solidFill>
                <a:srgbClr val="233A44"/>
              </a:solidFill>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8e59635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8e59635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With sentiment analysis, we were able to predict the sentiments of the two companies using data from Finviz, a stock market and data site. We obtained news tables, which are text data for October 2021 of both Amazon and Walmart. The news tables contain links to various news articles. Then, we used the VADER lexicon to analyze sentiments in the news. </a:t>
            </a:r>
            <a:endParaRPr sz="1200">
              <a:solidFill>
                <a:schemeClr val="dk1"/>
              </a:solidFill>
              <a:latin typeface="Times New Roman"/>
              <a:ea typeface="Times New Roman"/>
              <a:cs typeface="Times New Roman"/>
              <a:sym typeface="Times New Roman"/>
            </a:endParaRPr>
          </a:p>
          <a:p>
            <a:pPr indent="0" lvl="0" marL="0" rtl="0" algn="just">
              <a:spcBef>
                <a:spcPts val="6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then forecasted stock prices using stock prices data from Yahoo Finance from the past five years.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729bbfb29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729bbfb29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200">
                <a:solidFill>
                  <a:schemeClr val="dk1"/>
                </a:solidFill>
                <a:latin typeface="Times New Roman"/>
                <a:ea typeface="Times New Roman"/>
                <a:cs typeface="Times New Roman"/>
                <a:sym typeface="Times New Roman"/>
              </a:rPr>
              <a:t>To begin with, we discovered the corporate social responsibility that comes with being a company as big as Amazon and Walmart. </a:t>
            </a:r>
            <a:endParaRPr sz="1200">
              <a:solidFill>
                <a:schemeClr val="dk1"/>
              </a:solidFill>
              <a:latin typeface="Times New Roman"/>
              <a:ea typeface="Times New Roman"/>
              <a:cs typeface="Times New Roman"/>
              <a:sym typeface="Times New Roman"/>
            </a:endParaRPr>
          </a:p>
          <a:p>
            <a:pPr indent="0" lvl="0" marL="0" rtl="0" algn="just">
              <a:spcBef>
                <a:spcPts val="600"/>
              </a:spcBef>
              <a:spcAft>
                <a:spcPts val="0"/>
              </a:spcAft>
              <a:buNone/>
            </a:pPr>
            <a:r>
              <a:rPr lang="en" sz="1200">
                <a:solidFill>
                  <a:schemeClr val="dk1"/>
                </a:solidFill>
                <a:latin typeface="Times New Roman"/>
                <a:ea typeface="Times New Roman"/>
                <a:cs typeface="Times New Roman"/>
                <a:sym typeface="Times New Roman"/>
              </a:rPr>
              <a:t>Amazon and Walmart’s sales increased in 2020 - increased performance during the pandemic</a:t>
            </a:r>
            <a:endParaRPr sz="1200">
              <a:solidFill>
                <a:schemeClr val="dk1"/>
              </a:solidFill>
              <a:latin typeface="Times New Roman"/>
              <a:ea typeface="Times New Roman"/>
              <a:cs typeface="Times New Roman"/>
              <a:sym typeface="Times New Roman"/>
            </a:endParaRPr>
          </a:p>
          <a:p>
            <a:pPr indent="0" lvl="0" marL="0" rtl="0" algn="just">
              <a:spcBef>
                <a:spcPts val="600"/>
              </a:spcBef>
              <a:spcAft>
                <a:spcPts val="0"/>
              </a:spcAft>
              <a:buNone/>
            </a:pPr>
            <a:r>
              <a:rPr lang="en" sz="1200">
                <a:solidFill>
                  <a:schemeClr val="dk1"/>
                </a:solidFill>
                <a:latin typeface="Times New Roman"/>
                <a:ea typeface="Times New Roman"/>
                <a:cs typeface="Times New Roman"/>
                <a:sym typeface="Times New Roman"/>
              </a:rPr>
              <a:t>Social distancing and stay at home orders are further expected to drive customers towards online shopping after the COVID-19 pandemic. </a:t>
            </a:r>
            <a:endParaRPr sz="1200">
              <a:solidFill>
                <a:schemeClr val="dk1"/>
              </a:solidFill>
              <a:latin typeface="Times New Roman"/>
              <a:ea typeface="Times New Roman"/>
              <a:cs typeface="Times New Roman"/>
              <a:sym typeface="Times New Roman"/>
            </a:endParaRPr>
          </a:p>
          <a:p>
            <a:pPr indent="0" lvl="0" marL="0" rtl="0" algn="just">
              <a:spcBef>
                <a:spcPts val="600"/>
              </a:spcBef>
              <a:spcAft>
                <a:spcPts val="0"/>
              </a:spcAft>
              <a:buNone/>
            </a:pPr>
            <a:r>
              <a:rPr lang="en" sz="1200">
                <a:solidFill>
                  <a:schemeClr val="dk1"/>
                </a:solidFill>
                <a:latin typeface="Times New Roman"/>
                <a:ea typeface="Times New Roman"/>
                <a:cs typeface="Times New Roman"/>
                <a:sym typeface="Times New Roman"/>
              </a:rPr>
              <a:t>The e-commerce industry, however, may be impacted by volatile market demand and supply chain problems</a:t>
            </a:r>
            <a:endParaRPr sz="1200">
              <a:solidFill>
                <a:schemeClr val="dk1"/>
              </a:solidFill>
              <a:latin typeface="Times New Roman"/>
              <a:ea typeface="Times New Roman"/>
              <a:cs typeface="Times New Roman"/>
              <a:sym typeface="Times New Roman"/>
            </a:endParaRPr>
          </a:p>
          <a:p>
            <a:pPr indent="457200" lvl="0" marL="0" rtl="0" algn="just">
              <a:spcBef>
                <a:spcPts val="6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729bbfb29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729bbfb29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2b135f2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2b135f2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8e596353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8e596353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53a7d39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53a7d39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53a7d395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53a7d395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Walmart on the left, Amazon on the right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nytimes.com/2021/08/17/technology/amazon-walmar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79050" y="1081725"/>
            <a:ext cx="8520600" cy="1000200"/>
          </a:xfrm>
          <a:prstGeom prst="rect">
            <a:avLst/>
          </a:prstGeom>
        </p:spPr>
        <p:txBody>
          <a:bodyPr anchorCtr="0" anchor="ctr" bIns="91425" lIns="91425" spcFirstLastPara="1" rIns="91425" wrap="square" tIns="91425">
            <a:normAutofit fontScale="90000"/>
          </a:bodyPr>
          <a:lstStyle/>
          <a:p>
            <a:pPr indent="0" lvl="0" marL="0" rtl="0" algn="ctr">
              <a:lnSpc>
                <a:spcPct val="150000"/>
              </a:lnSpc>
              <a:spcBef>
                <a:spcPts val="0"/>
              </a:spcBef>
              <a:spcAft>
                <a:spcPts val="0"/>
              </a:spcAft>
              <a:buClr>
                <a:schemeClr val="dk1"/>
              </a:buClr>
              <a:buSzPct val="45833"/>
              <a:buFont typeface="Arial"/>
              <a:buNone/>
            </a:pPr>
            <a:r>
              <a:rPr lang="en" sz="2400"/>
              <a:t>Sentiment Analysis and Time Series</a:t>
            </a:r>
            <a:endParaRPr sz="2400"/>
          </a:p>
          <a:p>
            <a:pPr indent="0" lvl="0" marL="0" rtl="0" algn="ctr">
              <a:lnSpc>
                <a:spcPct val="150000"/>
              </a:lnSpc>
              <a:spcBef>
                <a:spcPts val="300"/>
              </a:spcBef>
              <a:spcAft>
                <a:spcPts val="300"/>
              </a:spcAft>
              <a:buClr>
                <a:schemeClr val="dk1"/>
              </a:buClr>
              <a:buSzPct val="45833"/>
              <a:buFont typeface="Arial"/>
              <a:buNone/>
            </a:pPr>
            <a:r>
              <a:rPr lang="en" sz="2400"/>
              <a:t>of Amazon and Walmart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Roy Amador, Eric Arzoumanian, Sherleen Lee, Keyu Chen</a:t>
            </a:r>
            <a:endParaRPr/>
          </a:p>
        </p:txBody>
      </p:sp>
      <p:sp>
        <p:nvSpPr>
          <p:cNvPr id="130" name="Google Shape;130;p13"/>
          <p:cNvSpPr txBox="1"/>
          <p:nvPr/>
        </p:nvSpPr>
        <p:spPr>
          <a:xfrm>
            <a:off x="2129450" y="2137650"/>
            <a:ext cx="4819800" cy="11082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Roy Amador, Eric Arzoumanians, Sherleen Lee, Keyu Chen</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Group 5</a:t>
            </a:r>
            <a:endParaRPr sz="1200">
              <a:latin typeface="Times New Roman"/>
              <a:ea typeface="Times New Roman"/>
              <a:cs typeface="Times New Roman"/>
              <a:sym typeface="Times New Roman"/>
            </a:endParaRPr>
          </a:p>
          <a:p>
            <a:pPr indent="0" lvl="0" marL="0" rtl="0" algn="ctr">
              <a:lnSpc>
                <a:spcPct val="200000"/>
              </a:lnSpc>
              <a:spcBef>
                <a:spcPts val="0"/>
              </a:spcBef>
              <a:spcAft>
                <a:spcPts val="0"/>
              </a:spcAft>
              <a:buNone/>
            </a:pPr>
            <a:r>
              <a:rPr lang="en" sz="1200">
                <a:latin typeface="Times New Roman"/>
                <a:ea typeface="Times New Roman"/>
                <a:cs typeface="Times New Roman"/>
                <a:sym typeface="Times New Roman"/>
              </a:rPr>
              <a:t>December 5, 2021</a:t>
            </a:r>
            <a:endParaRPr sz="1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636750" y="289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and Result</a:t>
            </a:r>
            <a:endParaRPr/>
          </a:p>
        </p:txBody>
      </p:sp>
      <p:sp>
        <p:nvSpPr>
          <p:cNvPr id="193" name="Google Shape;193;p22"/>
          <p:cNvSpPr txBox="1"/>
          <p:nvPr>
            <p:ph idx="1" type="body"/>
          </p:nvPr>
        </p:nvSpPr>
        <p:spPr>
          <a:xfrm>
            <a:off x="585725" y="1057075"/>
            <a:ext cx="2710200" cy="2801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Build up ARIMA</a:t>
            </a:r>
            <a:r>
              <a:rPr lang="en" sz="1600"/>
              <a:t> model</a:t>
            </a:r>
            <a:endParaRPr sz="1600"/>
          </a:p>
          <a:p>
            <a:pPr indent="-317500" lvl="1" marL="914400" rtl="0" algn="l">
              <a:spcBef>
                <a:spcPts val="0"/>
              </a:spcBef>
              <a:spcAft>
                <a:spcPts val="0"/>
              </a:spcAft>
              <a:buSzPts val="1400"/>
              <a:buChar char="-"/>
            </a:pPr>
            <a:r>
              <a:rPr lang="en" sz="1400"/>
              <a:t>Order: 5,1,0</a:t>
            </a:r>
            <a:endParaRPr sz="1400"/>
          </a:p>
          <a:p>
            <a:pPr indent="-317500" lvl="1" marL="914400" rtl="0" algn="l">
              <a:spcBef>
                <a:spcPts val="0"/>
              </a:spcBef>
              <a:spcAft>
                <a:spcPts val="0"/>
              </a:spcAft>
              <a:buSzPts val="1400"/>
              <a:buChar char="-"/>
            </a:pPr>
            <a:r>
              <a:rPr lang="en" sz="1400"/>
              <a:t>Model for fit</a:t>
            </a:r>
            <a:endParaRPr sz="1400"/>
          </a:p>
          <a:p>
            <a:pPr indent="-330200" lvl="0" marL="457200" rtl="0" algn="l">
              <a:spcBef>
                <a:spcPts val="0"/>
              </a:spcBef>
              <a:spcAft>
                <a:spcPts val="0"/>
              </a:spcAft>
              <a:buSzPts val="1600"/>
              <a:buChar char="-"/>
            </a:pPr>
            <a:r>
              <a:rPr lang="en" sz="1600"/>
              <a:t>Fit data in</a:t>
            </a:r>
            <a:endParaRPr sz="1600"/>
          </a:p>
          <a:p>
            <a:pPr indent="-317500" lvl="1" marL="914400" rtl="0" algn="l">
              <a:spcBef>
                <a:spcPts val="0"/>
              </a:spcBef>
              <a:spcAft>
                <a:spcPts val="0"/>
              </a:spcAft>
              <a:buClr>
                <a:srgbClr val="000000"/>
              </a:buClr>
              <a:buSzPts val="1400"/>
              <a:buChar char="-"/>
            </a:pPr>
            <a:r>
              <a:rPr lang="en" sz="1400">
                <a:solidFill>
                  <a:srgbClr val="000000"/>
                </a:solidFill>
                <a:highlight>
                  <a:srgbClr val="FFFFFF"/>
                </a:highlight>
              </a:rPr>
              <a:t>Data Split ( 0.7,0.3)</a:t>
            </a:r>
            <a:endParaRPr sz="1400">
              <a:solidFill>
                <a:srgbClr val="000000"/>
              </a:solidFill>
              <a:highlight>
                <a:srgbClr val="FFFFFF"/>
              </a:highlight>
            </a:endParaRPr>
          </a:p>
          <a:p>
            <a:pPr indent="-317500" lvl="1" marL="914400" rtl="0" algn="l">
              <a:spcBef>
                <a:spcPts val="0"/>
              </a:spcBef>
              <a:spcAft>
                <a:spcPts val="0"/>
              </a:spcAft>
              <a:buClr>
                <a:srgbClr val="000000"/>
              </a:buClr>
              <a:buSzPts val="1400"/>
              <a:buChar char="-"/>
            </a:pPr>
            <a:r>
              <a:rPr lang="en" sz="1400">
                <a:solidFill>
                  <a:srgbClr val="000000"/>
                </a:solidFill>
                <a:highlight>
                  <a:srgbClr val="FFFFFF"/>
                </a:highlight>
              </a:rPr>
              <a:t>Prediction dataset</a:t>
            </a:r>
            <a:endParaRPr sz="1400">
              <a:solidFill>
                <a:srgbClr val="000000"/>
              </a:solidFill>
              <a:highlight>
                <a:srgbClr val="FFFFFF"/>
              </a:highlight>
            </a:endParaRPr>
          </a:p>
          <a:p>
            <a:pPr indent="-317500" lvl="1" marL="914400" rtl="0" algn="l">
              <a:spcBef>
                <a:spcPts val="0"/>
              </a:spcBef>
              <a:spcAft>
                <a:spcPts val="0"/>
              </a:spcAft>
              <a:buClr>
                <a:srgbClr val="000000"/>
              </a:buClr>
              <a:buSzPts val="1400"/>
              <a:buChar char="-"/>
            </a:pPr>
            <a:r>
              <a:rPr lang="en" sz="1400">
                <a:solidFill>
                  <a:srgbClr val="000000"/>
                </a:solidFill>
                <a:highlight>
                  <a:srgbClr val="FFFFFF"/>
                </a:highlight>
              </a:rPr>
              <a:t>Compare </a:t>
            </a:r>
            <a:endParaRPr sz="1400">
              <a:solidFill>
                <a:srgbClr val="000000"/>
              </a:solidFill>
              <a:highlight>
                <a:srgbClr val="FFFFFF"/>
              </a:highlight>
            </a:endParaRPr>
          </a:p>
          <a:p>
            <a:pPr indent="-317500" lvl="1" marL="914400" rtl="0" algn="l">
              <a:spcBef>
                <a:spcPts val="0"/>
              </a:spcBef>
              <a:spcAft>
                <a:spcPts val="0"/>
              </a:spcAft>
              <a:buClr>
                <a:srgbClr val="000000"/>
              </a:buClr>
              <a:buSzPts val="1400"/>
              <a:buChar char="-"/>
            </a:pPr>
            <a:r>
              <a:rPr lang="en" sz="1400">
                <a:solidFill>
                  <a:srgbClr val="000000"/>
                </a:solidFill>
                <a:highlight>
                  <a:srgbClr val="FFFFFF"/>
                </a:highlight>
              </a:rPr>
              <a:t>Metrics </a:t>
            </a:r>
            <a:endParaRPr sz="1600"/>
          </a:p>
          <a:p>
            <a:pPr indent="0" lvl="0" marL="0" rtl="0" algn="l">
              <a:lnSpc>
                <a:spcPct val="100000"/>
              </a:lnSpc>
              <a:spcBef>
                <a:spcPts val="1200"/>
              </a:spcBef>
              <a:spcAft>
                <a:spcPts val="0"/>
              </a:spcAft>
              <a:buNone/>
            </a:pPr>
            <a:r>
              <a:rPr lang="en" sz="1600"/>
              <a:t>		</a:t>
            </a:r>
            <a:endParaRPr sz="1600"/>
          </a:p>
        </p:txBody>
      </p:sp>
      <p:sp>
        <p:nvSpPr>
          <p:cNvPr id="194" name="Google Shape;194;p22"/>
          <p:cNvSpPr txBox="1"/>
          <p:nvPr/>
        </p:nvSpPr>
        <p:spPr>
          <a:xfrm>
            <a:off x="3818375" y="1085225"/>
            <a:ext cx="11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Walmart</a:t>
            </a:r>
            <a:endParaRPr b="1">
              <a:latin typeface="Calibri"/>
              <a:ea typeface="Calibri"/>
              <a:cs typeface="Calibri"/>
              <a:sym typeface="Calibri"/>
            </a:endParaRPr>
          </a:p>
        </p:txBody>
      </p:sp>
      <p:pic>
        <p:nvPicPr>
          <p:cNvPr id="195" name="Google Shape;195;p22"/>
          <p:cNvPicPr preferRelativeResize="0"/>
          <p:nvPr/>
        </p:nvPicPr>
        <p:blipFill>
          <a:blip r:embed="rId3">
            <a:alphaModFix/>
          </a:blip>
          <a:stretch>
            <a:fillRect/>
          </a:stretch>
        </p:blipFill>
        <p:spPr>
          <a:xfrm>
            <a:off x="3360900" y="1485425"/>
            <a:ext cx="2057400" cy="495300"/>
          </a:xfrm>
          <a:prstGeom prst="rect">
            <a:avLst/>
          </a:prstGeom>
          <a:noFill/>
          <a:ln>
            <a:noFill/>
          </a:ln>
        </p:spPr>
      </p:pic>
      <p:sp>
        <p:nvSpPr>
          <p:cNvPr id="196" name="Google Shape;196;p22"/>
          <p:cNvSpPr txBox="1"/>
          <p:nvPr/>
        </p:nvSpPr>
        <p:spPr>
          <a:xfrm>
            <a:off x="6430950" y="1057075"/>
            <a:ext cx="131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Amazon</a:t>
            </a:r>
            <a:endParaRPr b="1">
              <a:latin typeface="Calibri"/>
              <a:ea typeface="Calibri"/>
              <a:cs typeface="Calibri"/>
              <a:sym typeface="Calibri"/>
            </a:endParaRPr>
          </a:p>
        </p:txBody>
      </p:sp>
      <p:pic>
        <p:nvPicPr>
          <p:cNvPr id="197" name="Google Shape;197;p22"/>
          <p:cNvPicPr preferRelativeResize="0"/>
          <p:nvPr/>
        </p:nvPicPr>
        <p:blipFill>
          <a:blip r:embed="rId4">
            <a:alphaModFix/>
          </a:blip>
          <a:stretch>
            <a:fillRect/>
          </a:stretch>
        </p:blipFill>
        <p:spPr>
          <a:xfrm>
            <a:off x="5930275" y="1457275"/>
            <a:ext cx="2038350" cy="438150"/>
          </a:xfrm>
          <a:prstGeom prst="rect">
            <a:avLst/>
          </a:prstGeom>
          <a:noFill/>
          <a:ln>
            <a:noFill/>
          </a:ln>
        </p:spPr>
      </p:pic>
      <p:pic>
        <p:nvPicPr>
          <p:cNvPr id="198" name="Google Shape;198;p22"/>
          <p:cNvPicPr preferRelativeResize="0"/>
          <p:nvPr/>
        </p:nvPicPr>
        <p:blipFill>
          <a:blip r:embed="rId5">
            <a:alphaModFix/>
          </a:blip>
          <a:stretch>
            <a:fillRect/>
          </a:stretch>
        </p:blipFill>
        <p:spPr>
          <a:xfrm>
            <a:off x="3278713" y="1980725"/>
            <a:ext cx="2275125" cy="1474225"/>
          </a:xfrm>
          <a:prstGeom prst="rect">
            <a:avLst/>
          </a:prstGeom>
          <a:noFill/>
          <a:ln>
            <a:noFill/>
          </a:ln>
        </p:spPr>
      </p:pic>
      <p:pic>
        <p:nvPicPr>
          <p:cNvPr id="199" name="Google Shape;199;p22"/>
          <p:cNvPicPr preferRelativeResize="0"/>
          <p:nvPr/>
        </p:nvPicPr>
        <p:blipFill>
          <a:blip r:embed="rId6">
            <a:alphaModFix/>
          </a:blip>
          <a:stretch>
            <a:fillRect/>
          </a:stretch>
        </p:blipFill>
        <p:spPr>
          <a:xfrm>
            <a:off x="5930275" y="1980725"/>
            <a:ext cx="2367825" cy="15523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819150" y="493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and Result</a:t>
            </a:r>
            <a:endParaRPr/>
          </a:p>
        </p:txBody>
      </p:sp>
      <p:sp>
        <p:nvSpPr>
          <p:cNvPr id="205" name="Google Shape;205;p23"/>
          <p:cNvSpPr txBox="1"/>
          <p:nvPr>
            <p:ph idx="1" type="body"/>
          </p:nvPr>
        </p:nvSpPr>
        <p:spPr>
          <a:xfrm>
            <a:off x="819150" y="1286200"/>
            <a:ext cx="3712800" cy="3152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Forecast</a:t>
            </a:r>
            <a:endParaRPr sz="1400"/>
          </a:p>
          <a:p>
            <a:pPr indent="-317500" lvl="1" marL="914400" rtl="0" algn="l">
              <a:spcBef>
                <a:spcPts val="0"/>
              </a:spcBef>
              <a:spcAft>
                <a:spcPts val="0"/>
              </a:spcAft>
              <a:buSzPts val="1400"/>
              <a:buChar char="-"/>
            </a:pPr>
            <a:r>
              <a:rPr lang="en" sz="1400"/>
              <a:t>Stock Price in Next 4 weeks</a:t>
            </a:r>
            <a:endParaRPr sz="1400"/>
          </a:p>
        </p:txBody>
      </p:sp>
      <p:graphicFrame>
        <p:nvGraphicFramePr>
          <p:cNvPr id="206" name="Google Shape;206;p23"/>
          <p:cNvGraphicFramePr/>
          <p:nvPr/>
        </p:nvGraphicFramePr>
        <p:xfrm>
          <a:off x="1086675" y="2292700"/>
          <a:ext cx="3000000" cy="3000000"/>
        </p:xfrm>
        <a:graphic>
          <a:graphicData uri="http://schemas.openxmlformats.org/drawingml/2006/table">
            <a:tbl>
              <a:tblPr>
                <a:noFill/>
                <a:tableStyleId>{A9C94C3E-7F76-4E1E-BBAA-FF4229738D49}</a:tableStyleId>
              </a:tblPr>
              <a:tblGrid>
                <a:gridCol w="1095375"/>
                <a:gridCol w="1057275"/>
              </a:tblGrid>
              <a:tr h="279400">
                <a:tc gridSpan="2">
                  <a:txBody>
                    <a:bodyPr/>
                    <a:lstStyle/>
                    <a:p>
                      <a:pPr indent="0" lvl="0" marL="0" rtl="0" algn="ctr">
                        <a:spcBef>
                          <a:spcPts val="0"/>
                        </a:spcBef>
                        <a:spcAft>
                          <a:spcPts val="0"/>
                        </a:spcAft>
                        <a:buNone/>
                      </a:pPr>
                      <a:r>
                        <a:rPr b="1" lang="en" sz="1200">
                          <a:highlight>
                            <a:srgbClr val="FFFFFF"/>
                          </a:highlight>
                          <a:latin typeface="Times New Roman"/>
                          <a:ea typeface="Times New Roman"/>
                          <a:cs typeface="Times New Roman"/>
                          <a:sym typeface="Times New Roman"/>
                        </a:rPr>
                        <a:t>Walmart</a:t>
                      </a:r>
                      <a:endParaRPr b="1" sz="1200">
                        <a:highlight>
                          <a:srgbClr val="FFFFFF"/>
                        </a:highlight>
                        <a:latin typeface="Times New Roman"/>
                        <a:ea typeface="Times New Roman"/>
                        <a:cs typeface="Times New Roman"/>
                        <a:sym typeface="Times New Roman"/>
                      </a:endParaRPr>
                    </a:p>
                  </a:txBody>
                  <a:tcPr marT="63500" marB="63500" marR="63500" marL="63500"/>
                </a:tc>
                <a:tc hMerge="1"/>
              </a:tr>
              <a:tr h="12700">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2020-12-25</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146.54</a:t>
                      </a:r>
                      <a:endParaRPr sz="12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2021-01-01</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146.68</a:t>
                      </a:r>
                      <a:endParaRPr sz="12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2021-01-08</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146.74</a:t>
                      </a:r>
                      <a:endParaRPr sz="12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2021-01-15</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146.59</a:t>
                      </a:r>
                      <a:endParaRPr sz="1200">
                        <a:highlight>
                          <a:srgbClr val="FFFFFF"/>
                        </a:highlight>
                        <a:latin typeface="Times New Roman"/>
                        <a:ea typeface="Times New Roman"/>
                        <a:cs typeface="Times New Roman"/>
                        <a:sym typeface="Times New Roman"/>
                      </a:endParaRPr>
                    </a:p>
                  </a:txBody>
                  <a:tcPr marT="63500" marB="63500" marR="63500" marL="63500"/>
                </a:tc>
              </a:tr>
            </a:tbl>
          </a:graphicData>
        </a:graphic>
      </p:graphicFrame>
      <p:graphicFrame>
        <p:nvGraphicFramePr>
          <p:cNvPr id="207" name="Google Shape;207;p23"/>
          <p:cNvGraphicFramePr/>
          <p:nvPr/>
        </p:nvGraphicFramePr>
        <p:xfrm>
          <a:off x="4572000" y="2244125"/>
          <a:ext cx="3000000" cy="3000000"/>
        </p:xfrm>
        <a:graphic>
          <a:graphicData uri="http://schemas.openxmlformats.org/drawingml/2006/table">
            <a:tbl>
              <a:tblPr>
                <a:noFill/>
                <a:tableStyleId>{A9C94C3E-7F76-4E1E-BBAA-FF4229738D49}</a:tableStyleId>
              </a:tblPr>
              <a:tblGrid>
                <a:gridCol w="1095375"/>
                <a:gridCol w="1057275"/>
              </a:tblGrid>
              <a:tr h="279400">
                <a:tc gridSpan="2">
                  <a:txBody>
                    <a:bodyPr/>
                    <a:lstStyle/>
                    <a:p>
                      <a:pPr indent="0" lvl="0" marL="0" rtl="0" algn="ctr">
                        <a:spcBef>
                          <a:spcPts val="0"/>
                        </a:spcBef>
                        <a:spcAft>
                          <a:spcPts val="0"/>
                        </a:spcAft>
                        <a:buNone/>
                      </a:pPr>
                      <a:r>
                        <a:rPr b="1" lang="en" sz="1200">
                          <a:highlight>
                            <a:srgbClr val="FFFFFF"/>
                          </a:highlight>
                          <a:latin typeface="Times New Roman"/>
                          <a:ea typeface="Times New Roman"/>
                          <a:cs typeface="Times New Roman"/>
                          <a:sym typeface="Times New Roman"/>
                        </a:rPr>
                        <a:t>Amazon</a:t>
                      </a:r>
                      <a:endParaRPr b="1" sz="1200">
                        <a:highlight>
                          <a:srgbClr val="FFFFFF"/>
                        </a:highlight>
                        <a:latin typeface="Times New Roman"/>
                        <a:ea typeface="Times New Roman"/>
                        <a:cs typeface="Times New Roman"/>
                        <a:sym typeface="Times New Roman"/>
                      </a:endParaRPr>
                    </a:p>
                  </a:txBody>
                  <a:tcPr marT="63500" marB="63500" marR="63500" marL="63500"/>
                </a:tc>
                <a:tc hMerge="1"/>
              </a:tr>
              <a:tr h="12700">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2020-12-25</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3182.51</a:t>
                      </a:r>
                      <a:endParaRPr sz="12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2021-01-01</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3190.35</a:t>
                      </a:r>
                      <a:endParaRPr sz="12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2021-01-08</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3211.21</a:t>
                      </a:r>
                      <a:endParaRPr sz="12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2021-01-15</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3211.24</a:t>
                      </a:r>
                      <a:endParaRPr sz="12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 </a:t>
            </a:r>
            <a:endParaRPr/>
          </a:p>
        </p:txBody>
      </p:sp>
      <p:sp>
        <p:nvSpPr>
          <p:cNvPr id="213" name="Google Shape;213;p24"/>
          <p:cNvSpPr txBox="1"/>
          <p:nvPr>
            <p:ph idx="1" type="body"/>
          </p:nvPr>
        </p:nvSpPr>
        <p:spPr>
          <a:xfrm>
            <a:off x="819150" y="1372700"/>
            <a:ext cx="7505700" cy="3261900"/>
          </a:xfrm>
          <a:prstGeom prst="rect">
            <a:avLst/>
          </a:prstGeom>
        </p:spPr>
        <p:txBody>
          <a:bodyPr anchorCtr="0" anchor="t" bIns="91425" lIns="91425" spcFirstLastPara="1" rIns="91425" wrap="square" tIns="91425">
            <a:normAutofit/>
          </a:bodyPr>
          <a:lstStyle/>
          <a:p>
            <a:pPr indent="-330200" lvl="0" marL="457200" rtl="0" algn="l">
              <a:lnSpc>
                <a:spcPct val="136023"/>
              </a:lnSpc>
              <a:spcBef>
                <a:spcPts val="2400"/>
              </a:spcBef>
              <a:spcAft>
                <a:spcPts val="0"/>
              </a:spcAft>
              <a:buSzPts val="1600"/>
              <a:buChar char="-"/>
            </a:pPr>
            <a:r>
              <a:rPr lang="en" sz="1600">
                <a:solidFill>
                  <a:srgbClr val="000000"/>
                </a:solidFill>
                <a:highlight>
                  <a:schemeClr val="dk1"/>
                </a:highlight>
              </a:rPr>
              <a:t>News headlines and stock prices are correlated</a:t>
            </a:r>
            <a:endParaRPr sz="1600">
              <a:solidFill>
                <a:srgbClr val="000000"/>
              </a:solidFill>
              <a:highlight>
                <a:schemeClr val="dk1"/>
              </a:highlight>
            </a:endParaRPr>
          </a:p>
          <a:p>
            <a:pPr indent="-330200" lvl="0" marL="457200" rtl="0" algn="l">
              <a:lnSpc>
                <a:spcPct val="136023"/>
              </a:lnSpc>
              <a:spcBef>
                <a:spcPts val="0"/>
              </a:spcBef>
              <a:spcAft>
                <a:spcPts val="0"/>
              </a:spcAft>
              <a:buSzPts val="1600"/>
              <a:buChar char="-"/>
            </a:pPr>
            <a:r>
              <a:rPr lang="en" sz="1600">
                <a:solidFill>
                  <a:srgbClr val="000000"/>
                </a:solidFill>
                <a:highlight>
                  <a:schemeClr val="dk1"/>
                </a:highlight>
              </a:rPr>
              <a:t>Limitations</a:t>
            </a:r>
            <a:endParaRPr sz="1600">
              <a:solidFill>
                <a:srgbClr val="000000"/>
              </a:solidFill>
              <a:highlight>
                <a:schemeClr val="dk1"/>
              </a:highlight>
            </a:endParaRPr>
          </a:p>
          <a:p>
            <a:pPr indent="-330200" lvl="1" marL="914400" rtl="0" algn="l">
              <a:lnSpc>
                <a:spcPct val="136023"/>
              </a:lnSpc>
              <a:spcBef>
                <a:spcPts val="0"/>
              </a:spcBef>
              <a:spcAft>
                <a:spcPts val="0"/>
              </a:spcAft>
              <a:buClr>
                <a:srgbClr val="000000"/>
              </a:buClr>
              <a:buSzPts val="1600"/>
              <a:buChar char="-"/>
            </a:pPr>
            <a:r>
              <a:rPr lang="en" sz="1600">
                <a:solidFill>
                  <a:srgbClr val="000000"/>
                </a:solidFill>
                <a:highlight>
                  <a:schemeClr val="dk1"/>
                </a:highlight>
              </a:rPr>
              <a:t>Limited dataset  - news only from established sources</a:t>
            </a:r>
            <a:endParaRPr sz="1600">
              <a:solidFill>
                <a:srgbClr val="000000"/>
              </a:solidFill>
              <a:highlight>
                <a:schemeClr val="dk1"/>
              </a:highlight>
            </a:endParaRPr>
          </a:p>
          <a:p>
            <a:pPr indent="-330200" lvl="1" marL="914400" rtl="0" algn="l">
              <a:lnSpc>
                <a:spcPct val="136023"/>
              </a:lnSpc>
              <a:spcBef>
                <a:spcPts val="0"/>
              </a:spcBef>
              <a:spcAft>
                <a:spcPts val="0"/>
              </a:spcAft>
              <a:buClr>
                <a:srgbClr val="000000"/>
              </a:buClr>
              <a:buSzPts val="1600"/>
              <a:buChar char="-"/>
            </a:pPr>
            <a:r>
              <a:rPr lang="en" sz="1600">
                <a:solidFill>
                  <a:srgbClr val="000000"/>
                </a:solidFill>
                <a:highlight>
                  <a:schemeClr val="dk1"/>
                </a:highlight>
              </a:rPr>
              <a:t>VADER is attuned to sentiments expressed in social media</a:t>
            </a:r>
            <a:endParaRPr sz="1600">
              <a:solidFill>
                <a:srgbClr val="000000"/>
              </a:solidFill>
              <a:highlight>
                <a:schemeClr val="dk1"/>
              </a:highlight>
            </a:endParaRPr>
          </a:p>
          <a:p>
            <a:pPr indent="-330200" lvl="1" marL="914400" rtl="0" algn="l">
              <a:lnSpc>
                <a:spcPct val="136023"/>
              </a:lnSpc>
              <a:spcBef>
                <a:spcPts val="0"/>
              </a:spcBef>
              <a:spcAft>
                <a:spcPts val="0"/>
              </a:spcAft>
              <a:buClr>
                <a:srgbClr val="000000"/>
              </a:buClr>
              <a:buSzPts val="1600"/>
              <a:buChar char="-"/>
            </a:pPr>
            <a:r>
              <a:rPr lang="en" sz="1600">
                <a:solidFill>
                  <a:srgbClr val="000000"/>
                </a:solidFill>
                <a:highlight>
                  <a:schemeClr val="dk1"/>
                </a:highlight>
              </a:rPr>
              <a:t>Limited amount of articles displayed </a:t>
            </a:r>
            <a:endParaRPr sz="1600">
              <a:solidFill>
                <a:srgbClr val="000000"/>
              </a:solidFill>
              <a:highlight>
                <a:schemeClr val="dk1"/>
              </a:highlight>
            </a:endParaRPr>
          </a:p>
          <a:p>
            <a:pPr indent="-330200" lvl="1" marL="914400" rtl="0" algn="l">
              <a:lnSpc>
                <a:spcPct val="136023"/>
              </a:lnSpc>
              <a:spcBef>
                <a:spcPts val="0"/>
              </a:spcBef>
              <a:spcAft>
                <a:spcPts val="0"/>
              </a:spcAft>
              <a:buClr>
                <a:srgbClr val="000000"/>
              </a:buClr>
              <a:buSzPts val="1600"/>
              <a:buChar char="-"/>
            </a:pPr>
            <a:r>
              <a:rPr lang="en" sz="1600">
                <a:solidFill>
                  <a:srgbClr val="000000"/>
                </a:solidFill>
                <a:highlight>
                  <a:schemeClr val="dk1"/>
                </a:highlight>
              </a:rPr>
              <a:t>Forecasted for public holidays</a:t>
            </a:r>
            <a:endParaRPr sz="1600">
              <a:solidFill>
                <a:srgbClr val="000000"/>
              </a:solidFill>
              <a:highlight>
                <a:schemeClr val="dk1"/>
              </a:highlight>
            </a:endParaRPr>
          </a:p>
          <a:p>
            <a:pPr indent="-330200" lvl="0" marL="457200" rtl="0" algn="l">
              <a:lnSpc>
                <a:spcPct val="136023"/>
              </a:lnSpc>
              <a:spcBef>
                <a:spcPts val="0"/>
              </a:spcBef>
              <a:spcAft>
                <a:spcPts val="0"/>
              </a:spcAft>
              <a:buClr>
                <a:srgbClr val="000000"/>
              </a:buClr>
              <a:buSzPts val="1600"/>
              <a:buChar char="-"/>
            </a:pPr>
            <a:r>
              <a:rPr lang="en" sz="1600">
                <a:solidFill>
                  <a:srgbClr val="000000"/>
                </a:solidFill>
                <a:highlight>
                  <a:schemeClr val="dk1"/>
                </a:highlight>
              </a:rPr>
              <a:t>Future Scope</a:t>
            </a:r>
            <a:endParaRPr sz="1600">
              <a:solidFill>
                <a:srgbClr val="000000"/>
              </a:solidFill>
              <a:highlight>
                <a:schemeClr val="dk1"/>
              </a:highlight>
            </a:endParaRPr>
          </a:p>
          <a:p>
            <a:pPr indent="-330200" lvl="1" marL="914400" rtl="0" algn="l">
              <a:lnSpc>
                <a:spcPct val="136023"/>
              </a:lnSpc>
              <a:spcBef>
                <a:spcPts val="0"/>
              </a:spcBef>
              <a:spcAft>
                <a:spcPts val="0"/>
              </a:spcAft>
              <a:buClr>
                <a:srgbClr val="000000"/>
              </a:buClr>
              <a:buSzPts val="1600"/>
              <a:buChar char="-"/>
            </a:pPr>
            <a:r>
              <a:rPr lang="en" sz="1600">
                <a:solidFill>
                  <a:srgbClr val="000000"/>
                </a:solidFill>
                <a:highlight>
                  <a:schemeClr val="dk1"/>
                </a:highlight>
              </a:rPr>
              <a:t>Use data from multiple sources - e.g., Twitter</a:t>
            </a:r>
            <a:endParaRPr sz="1600">
              <a:solidFill>
                <a:srgbClr val="000000"/>
              </a:solidFill>
              <a:highlight>
                <a:schemeClr val="dk1"/>
              </a:highlight>
            </a:endParaRPr>
          </a:p>
          <a:p>
            <a:pPr indent="-330200" lvl="1" marL="914400" rtl="0" algn="l">
              <a:lnSpc>
                <a:spcPct val="136023"/>
              </a:lnSpc>
              <a:spcBef>
                <a:spcPts val="0"/>
              </a:spcBef>
              <a:spcAft>
                <a:spcPts val="0"/>
              </a:spcAft>
              <a:buClr>
                <a:srgbClr val="000000"/>
              </a:buClr>
              <a:buSzPts val="1600"/>
              <a:buChar char="-"/>
            </a:pPr>
            <a:r>
              <a:rPr lang="en" sz="1600">
                <a:solidFill>
                  <a:srgbClr val="000000"/>
                </a:solidFill>
                <a:highlight>
                  <a:schemeClr val="dk1"/>
                </a:highlight>
              </a:rPr>
              <a:t>Public holidays as exogenous variables</a:t>
            </a:r>
            <a:endParaRPr sz="1600">
              <a:solidFill>
                <a:srgbClr val="000000"/>
              </a:solidFill>
              <a:highlight>
                <a:schemeClr val="dk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9" name="Google Shape;219;p25"/>
          <p:cNvSpPr txBox="1"/>
          <p:nvPr>
            <p:ph idx="1" type="body"/>
          </p:nvPr>
        </p:nvSpPr>
        <p:spPr>
          <a:xfrm>
            <a:off x="350375" y="1635700"/>
            <a:ext cx="8381100" cy="3690000"/>
          </a:xfrm>
          <a:prstGeom prst="rect">
            <a:avLst/>
          </a:prstGeom>
        </p:spPr>
        <p:txBody>
          <a:bodyPr anchorCtr="0" anchor="t" bIns="91425" lIns="91425" spcFirstLastPara="1" rIns="91425" wrap="square" tIns="91425">
            <a:normAutofit/>
          </a:bodyPr>
          <a:lstStyle/>
          <a:p>
            <a:pPr indent="-330200" lvl="0" marL="457200" rtl="0" algn="l">
              <a:lnSpc>
                <a:spcPct val="136023"/>
              </a:lnSpc>
              <a:spcBef>
                <a:spcPts val="2400"/>
              </a:spcBef>
              <a:spcAft>
                <a:spcPts val="0"/>
              </a:spcAft>
              <a:buClr>
                <a:srgbClr val="000000"/>
              </a:buClr>
              <a:buSzPts val="1600"/>
              <a:buChar char="-"/>
            </a:pPr>
            <a:r>
              <a:rPr lang="en" sz="1600">
                <a:solidFill>
                  <a:srgbClr val="000000"/>
                </a:solidFill>
                <a:highlight>
                  <a:schemeClr val="dk1"/>
                </a:highlight>
              </a:rPr>
              <a:t>Most sentiments are positive towards Amazon and Walmart</a:t>
            </a:r>
            <a:endParaRPr sz="1600">
              <a:solidFill>
                <a:srgbClr val="000000"/>
              </a:solidFill>
              <a:highlight>
                <a:schemeClr val="dk1"/>
              </a:highlight>
            </a:endParaRPr>
          </a:p>
          <a:p>
            <a:pPr indent="-330200" lvl="0" marL="457200" rtl="0" algn="l">
              <a:lnSpc>
                <a:spcPct val="136023"/>
              </a:lnSpc>
              <a:spcBef>
                <a:spcPts val="0"/>
              </a:spcBef>
              <a:spcAft>
                <a:spcPts val="0"/>
              </a:spcAft>
              <a:buClr>
                <a:srgbClr val="000000"/>
              </a:buClr>
              <a:buSzPts val="1600"/>
              <a:buChar char="-"/>
            </a:pPr>
            <a:r>
              <a:rPr lang="en" sz="1600">
                <a:solidFill>
                  <a:srgbClr val="000000"/>
                </a:solidFill>
                <a:highlight>
                  <a:schemeClr val="dk1"/>
                </a:highlight>
              </a:rPr>
              <a:t>Changes during time period </a:t>
            </a:r>
            <a:r>
              <a:rPr lang="en" sz="1600">
                <a:solidFill>
                  <a:srgbClr val="000000"/>
                </a:solidFill>
                <a:highlight>
                  <a:schemeClr val="dk1"/>
                </a:highlight>
              </a:rPr>
              <a:t>created new opportunities while also creating new problems</a:t>
            </a:r>
            <a:endParaRPr sz="1600">
              <a:solidFill>
                <a:srgbClr val="000000"/>
              </a:solidFill>
              <a:highlight>
                <a:schemeClr val="dk1"/>
              </a:highlight>
            </a:endParaRPr>
          </a:p>
          <a:p>
            <a:pPr indent="-330200" lvl="0" marL="457200" rtl="0" algn="l">
              <a:lnSpc>
                <a:spcPct val="136023"/>
              </a:lnSpc>
              <a:spcBef>
                <a:spcPts val="0"/>
              </a:spcBef>
              <a:spcAft>
                <a:spcPts val="0"/>
              </a:spcAft>
              <a:buClr>
                <a:srgbClr val="000000"/>
              </a:buClr>
              <a:buSzPts val="1600"/>
              <a:buChar char="-"/>
            </a:pPr>
            <a:r>
              <a:rPr lang="en" sz="1600">
                <a:solidFill>
                  <a:srgbClr val="000000"/>
                </a:solidFill>
                <a:highlight>
                  <a:schemeClr val="dk1"/>
                </a:highlight>
              </a:rPr>
              <a:t>Time series models were able to predict future stock price </a:t>
            </a:r>
            <a:endParaRPr sz="1600">
              <a:solidFill>
                <a:srgbClr val="000000"/>
              </a:solidFill>
              <a:highlight>
                <a:schemeClr val="dk1"/>
              </a:highlight>
            </a:endParaRPr>
          </a:p>
          <a:p>
            <a:pPr indent="-330200" lvl="0" marL="457200" rtl="0" algn="l">
              <a:lnSpc>
                <a:spcPct val="136023"/>
              </a:lnSpc>
              <a:spcBef>
                <a:spcPts val="0"/>
              </a:spcBef>
              <a:spcAft>
                <a:spcPts val="0"/>
              </a:spcAft>
              <a:buClr>
                <a:srgbClr val="000000"/>
              </a:buClr>
              <a:buSzPts val="1600"/>
              <a:buChar char="-"/>
            </a:pPr>
            <a:r>
              <a:rPr lang="en" sz="1600">
                <a:solidFill>
                  <a:srgbClr val="000000"/>
                </a:solidFill>
                <a:highlight>
                  <a:schemeClr val="dk1"/>
                </a:highlight>
              </a:rPr>
              <a:t>Sentiment analysis measured general sentiment towards companies</a:t>
            </a:r>
            <a:endParaRPr sz="1600">
              <a:solidFill>
                <a:srgbClr val="000000"/>
              </a:solidFill>
              <a:highlight>
                <a:schemeClr val="dk1"/>
              </a:highlight>
            </a:endParaRPr>
          </a:p>
          <a:p>
            <a:pPr indent="-330200" lvl="0" marL="457200" rtl="0" algn="l">
              <a:lnSpc>
                <a:spcPct val="136023"/>
              </a:lnSpc>
              <a:spcBef>
                <a:spcPts val="0"/>
              </a:spcBef>
              <a:spcAft>
                <a:spcPts val="0"/>
              </a:spcAft>
              <a:buClr>
                <a:srgbClr val="000000"/>
              </a:buClr>
              <a:buSzPts val="1600"/>
              <a:buChar char="-"/>
            </a:pPr>
            <a:r>
              <a:rPr lang="en" sz="1600">
                <a:solidFill>
                  <a:srgbClr val="000000"/>
                </a:solidFill>
                <a:highlight>
                  <a:schemeClr val="dk1"/>
                </a:highlight>
              </a:rPr>
              <a:t>Limitation of dataset</a:t>
            </a:r>
            <a:endParaRPr sz="1600">
              <a:solidFill>
                <a:srgbClr val="000000"/>
              </a:solidFill>
              <a:highlight>
                <a:schemeClr val="dk1"/>
              </a:highlight>
            </a:endParaRPr>
          </a:p>
          <a:p>
            <a:pPr indent="0" lvl="0" marL="0" rtl="0" algn="l">
              <a:lnSpc>
                <a:spcPct val="136023"/>
              </a:lnSpc>
              <a:spcBef>
                <a:spcPts val="2400"/>
              </a:spcBef>
              <a:spcAft>
                <a:spcPts val="0"/>
              </a:spcAft>
              <a:buNone/>
            </a:pPr>
            <a:r>
              <a:t/>
            </a:r>
            <a:endParaRPr sz="1600">
              <a:solidFill>
                <a:srgbClr val="000000"/>
              </a:solidFill>
              <a:highlight>
                <a:schemeClr val="dk1"/>
              </a:highlight>
            </a:endParaRPr>
          </a:p>
          <a:p>
            <a:pPr indent="0" lvl="0" marL="457200" rtl="0" algn="just">
              <a:lnSpc>
                <a:spcPct val="200000"/>
              </a:lnSpc>
              <a:spcBef>
                <a:spcPts val="600"/>
              </a:spcBef>
              <a:spcAft>
                <a:spcPts val="0"/>
              </a:spcAft>
              <a:buNone/>
            </a:pPr>
            <a:r>
              <a:t/>
            </a:r>
            <a:endParaRPr sz="12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25" name="Google Shape;225;p26"/>
          <p:cNvSpPr txBox="1"/>
          <p:nvPr>
            <p:ph idx="1" type="body"/>
          </p:nvPr>
        </p:nvSpPr>
        <p:spPr>
          <a:xfrm>
            <a:off x="819150" y="1365425"/>
            <a:ext cx="7505700" cy="3073200"/>
          </a:xfrm>
          <a:prstGeom prst="rect">
            <a:avLst/>
          </a:prstGeom>
        </p:spPr>
        <p:txBody>
          <a:bodyPr anchorCtr="0" anchor="t" bIns="91425" lIns="91425" spcFirstLastPara="1" rIns="91425" wrap="square" tIns="91425">
            <a:normAutofit fontScale="85000" lnSpcReduction="20000"/>
          </a:bodyPr>
          <a:lstStyle/>
          <a:p>
            <a:pPr indent="-457200" lvl="0" marL="45720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Weise, K., &amp; Corkery, M. (2021, August 17). People Now Spend More at Amazon Than at Walmart. </a:t>
            </a:r>
            <a:r>
              <a:rPr i="1" lang="en" sz="1200">
                <a:solidFill>
                  <a:srgbClr val="000000"/>
                </a:solidFill>
                <a:latin typeface="Times New Roman"/>
                <a:ea typeface="Times New Roman"/>
                <a:cs typeface="Times New Roman"/>
                <a:sym typeface="Times New Roman"/>
              </a:rPr>
              <a:t>The New York Times</a:t>
            </a:r>
            <a:r>
              <a:rPr lang="en" sz="1200">
                <a:solidFill>
                  <a:srgbClr val="000000"/>
                </a:solidFill>
                <a:latin typeface="Times New Roman"/>
                <a:ea typeface="Times New Roman"/>
                <a:cs typeface="Times New Roman"/>
                <a:sym typeface="Times New Roman"/>
              </a:rPr>
              <a:t>. Retrieved October 12, 2021 from </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https://www.nytimes.com/2021/08/17/technology/amazon-walmart.html</a:t>
            </a:r>
            <a:endParaRPr sz="1200">
              <a:solidFill>
                <a:srgbClr val="000000"/>
              </a:solidFill>
              <a:latin typeface="Times New Roman"/>
              <a:ea typeface="Times New Roman"/>
              <a:cs typeface="Times New Roman"/>
              <a:sym typeface="Times New Roman"/>
            </a:endParaRPr>
          </a:p>
          <a:p>
            <a:pPr indent="-457200" lvl="0" marL="45720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Alfonso, V., Boar , C., Frost , J., Gambacorta, L., &amp; Liu, J. (2021, January 12). </a:t>
            </a:r>
            <a:r>
              <a:rPr i="1" lang="en" sz="1200">
                <a:solidFill>
                  <a:srgbClr val="000000"/>
                </a:solidFill>
                <a:latin typeface="Times New Roman"/>
                <a:ea typeface="Times New Roman"/>
                <a:cs typeface="Times New Roman"/>
                <a:sym typeface="Times New Roman"/>
              </a:rPr>
              <a:t>Online appendix - e-commerce in the pandemic and beyond</a:t>
            </a:r>
            <a:r>
              <a:rPr lang="en" sz="1200">
                <a:solidFill>
                  <a:srgbClr val="000000"/>
                </a:solidFill>
                <a:latin typeface="Times New Roman"/>
                <a:ea typeface="Times New Roman"/>
                <a:cs typeface="Times New Roman"/>
                <a:sym typeface="Times New Roman"/>
              </a:rPr>
              <a:t>. BIS. Retrieved October 18, 2021, from https://www.bis.org/publ/bisbull36_appendix.pdf.</a:t>
            </a:r>
            <a:endParaRPr sz="1200">
              <a:solidFill>
                <a:srgbClr val="000000"/>
              </a:solidFill>
              <a:latin typeface="Times New Roman"/>
              <a:ea typeface="Times New Roman"/>
              <a:cs typeface="Times New Roman"/>
              <a:sym typeface="Times New Roman"/>
            </a:endParaRPr>
          </a:p>
          <a:p>
            <a:pPr indent="-457200" lvl="0" marL="45720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Ertem-Eray, T. (2020, October 16). </a:t>
            </a:r>
            <a:r>
              <a:rPr i="1" lang="en" sz="1200">
                <a:solidFill>
                  <a:srgbClr val="000000"/>
                </a:solidFill>
                <a:latin typeface="Times New Roman"/>
                <a:ea typeface="Times New Roman"/>
                <a:cs typeface="Times New Roman"/>
                <a:sym typeface="Times New Roman"/>
              </a:rPr>
              <a:t>Addressing corporate social responsibility in corporations: a content analysis of Amazon's and Walmart's websites</a:t>
            </a:r>
            <a:r>
              <a:rPr lang="en" sz="1200">
                <a:solidFill>
                  <a:srgbClr val="000000"/>
                </a:solidFill>
                <a:latin typeface="Times New Roman"/>
                <a:ea typeface="Times New Roman"/>
                <a:cs typeface="Times New Roman"/>
                <a:sym typeface="Times New Roman"/>
              </a:rPr>
              <a:t>. Emerald Insight . Retrieved October 17, 2021, from https://www-emerald-com.proxy.library.cpp.edu/insight/content/doi/10.1108/CCIJ-03-2020-0060/full/html.</a:t>
            </a:r>
            <a:endParaRPr sz="1200">
              <a:solidFill>
                <a:srgbClr val="000000"/>
              </a:solidFill>
              <a:latin typeface="Times New Roman"/>
              <a:ea typeface="Times New Roman"/>
              <a:cs typeface="Times New Roman"/>
              <a:sym typeface="Times New Roman"/>
            </a:endParaRPr>
          </a:p>
          <a:p>
            <a:pPr indent="-457200" lvl="0" marL="45720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Işık, S., İbiş, H., &amp; Gulseven, O. (2021, January 16). </a:t>
            </a:r>
            <a:r>
              <a:rPr i="1" lang="en" sz="1200">
                <a:solidFill>
                  <a:srgbClr val="000000"/>
                </a:solidFill>
                <a:latin typeface="Times New Roman"/>
                <a:ea typeface="Times New Roman"/>
                <a:cs typeface="Times New Roman"/>
                <a:sym typeface="Times New Roman"/>
              </a:rPr>
              <a:t>The impact of the COVID-19 pandemic on Amazon's business</a:t>
            </a:r>
            <a:r>
              <a:rPr lang="en" sz="1200">
                <a:solidFill>
                  <a:srgbClr val="000000"/>
                </a:solidFill>
                <a:latin typeface="Times New Roman"/>
                <a:ea typeface="Times New Roman"/>
                <a:cs typeface="Times New Roman"/>
                <a:sym typeface="Times New Roman"/>
              </a:rPr>
              <a:t>. SSRN. Retrieved October 18, 2021, from https://poseidon01.ssrn.com/delivery.php?ID=056112118000093005127098118001091122118082063037061028081121126073113006086004094066101022100000122017012003111108079121093112061072021040019083119124029077067072098060085038118101001014071069071084092096124087084114005083122015076089002122122001016009&amp;EXT=pdf&amp;INDEX=TRUE.</a:t>
            </a:r>
            <a:endParaRPr sz="1200">
              <a:solidFill>
                <a:srgbClr val="000000"/>
              </a:solidFill>
              <a:latin typeface="Times New Roman"/>
              <a:ea typeface="Times New Roman"/>
              <a:cs typeface="Times New Roman"/>
              <a:sym typeface="Times New Roman"/>
            </a:endParaRPr>
          </a:p>
          <a:p>
            <a:pPr indent="-457200" lvl="0" marL="45720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Memon, S., &amp; Kathar, G. N. (n.d.). </a:t>
            </a:r>
            <a:r>
              <a:rPr i="1" lang="en" sz="1200">
                <a:solidFill>
                  <a:srgbClr val="000000"/>
                </a:solidFill>
                <a:latin typeface="Times New Roman"/>
                <a:ea typeface="Times New Roman"/>
                <a:cs typeface="Times New Roman"/>
                <a:sym typeface="Times New Roman"/>
              </a:rPr>
              <a:t>E-commerce and covid-19 pandemic in ... - excelpublication.com</a:t>
            </a:r>
            <a:r>
              <a:rPr lang="en" sz="1200">
                <a:solidFill>
                  <a:srgbClr val="000000"/>
                </a:solidFill>
                <a:latin typeface="Times New Roman"/>
                <a:ea typeface="Times New Roman"/>
                <a:cs typeface="Times New Roman"/>
                <a:sym typeface="Times New Roman"/>
              </a:rPr>
              <a:t>. Excel Publication. Retrieved October 17, 2021, from http://excelpublication.com/wp-content/uploads/2021/08/Dr.-Ganesh-C.A-Sohel-Memon.pdf.</a:t>
            </a:r>
            <a:endParaRPr sz="1200">
              <a:solidFill>
                <a:srgbClr val="000000"/>
              </a:solidFill>
              <a:latin typeface="Times New Roman"/>
              <a:ea typeface="Times New Roman"/>
              <a:cs typeface="Times New Roman"/>
              <a:sym typeface="Times New Roman"/>
            </a:endParaRPr>
          </a:p>
          <a:p>
            <a:pPr indent="-457200" lvl="0" marL="457200" rtl="0" algn="l">
              <a:lnSpc>
                <a:spcPct val="100000"/>
              </a:lnSpc>
              <a:spcBef>
                <a:spcPts val="1200"/>
              </a:spcBef>
              <a:spcAft>
                <a:spcPts val="1200"/>
              </a:spcAft>
              <a:buNone/>
            </a:pPr>
            <a:r>
              <a:rPr i="1" lang="en" sz="1200">
                <a:solidFill>
                  <a:srgbClr val="000000"/>
                </a:solidFill>
                <a:latin typeface="Times New Roman"/>
                <a:ea typeface="Times New Roman"/>
                <a:cs typeface="Times New Roman"/>
                <a:sym typeface="Times New Roman"/>
              </a:rPr>
              <a:t>PANDEMIC PROFITEERS</a:t>
            </a:r>
            <a:r>
              <a:rPr lang="en" sz="1200">
                <a:solidFill>
                  <a:srgbClr val="000000"/>
                </a:solidFill>
                <a:latin typeface="Times New Roman"/>
                <a:ea typeface="Times New Roman"/>
                <a:cs typeface="Times New Roman"/>
                <a:sym typeface="Times New Roman"/>
              </a:rPr>
              <a:t>. Americans for Tax Fairness. (2020, August). Retrieved October 12, 2021, from https://americansfortaxfairness.org/wp-content/uploads/For-the-Many-ATF-CPD-NJ-Pandemic-Profiteers-Brief-August-2020-FINAL.pdf.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idx="1" type="body"/>
          </p:nvPr>
        </p:nvSpPr>
        <p:spPr>
          <a:xfrm>
            <a:off x="819150" y="2279350"/>
            <a:ext cx="3753000" cy="215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Leading e-commerce site in most countries</a:t>
            </a:r>
            <a:endParaRPr/>
          </a:p>
        </p:txBody>
      </p:sp>
      <p:pic>
        <p:nvPicPr>
          <p:cNvPr id="136" name="Google Shape;136;p14"/>
          <p:cNvPicPr preferRelativeResize="0"/>
          <p:nvPr/>
        </p:nvPicPr>
        <p:blipFill>
          <a:blip r:embed="rId3">
            <a:alphaModFix/>
          </a:blip>
          <a:stretch>
            <a:fillRect/>
          </a:stretch>
        </p:blipFill>
        <p:spPr>
          <a:xfrm>
            <a:off x="819150" y="1168413"/>
            <a:ext cx="2743200" cy="822317"/>
          </a:xfrm>
          <a:prstGeom prst="rect">
            <a:avLst/>
          </a:prstGeom>
          <a:noFill/>
          <a:ln>
            <a:noFill/>
          </a:ln>
        </p:spPr>
      </p:pic>
      <p:pic>
        <p:nvPicPr>
          <p:cNvPr id="137" name="Google Shape;137;p14"/>
          <p:cNvPicPr preferRelativeResize="0"/>
          <p:nvPr/>
        </p:nvPicPr>
        <p:blipFill>
          <a:blip r:embed="rId4">
            <a:alphaModFix/>
          </a:blip>
          <a:stretch>
            <a:fillRect/>
          </a:stretch>
        </p:blipFill>
        <p:spPr>
          <a:xfrm>
            <a:off x="5215900" y="869623"/>
            <a:ext cx="3108960" cy="1121110"/>
          </a:xfrm>
          <a:prstGeom prst="rect">
            <a:avLst/>
          </a:prstGeom>
          <a:noFill/>
          <a:ln>
            <a:noFill/>
          </a:ln>
        </p:spPr>
      </p:pic>
      <p:sp>
        <p:nvSpPr>
          <p:cNvPr id="138" name="Google Shape;138;p14"/>
          <p:cNvSpPr txBox="1"/>
          <p:nvPr>
            <p:ph idx="1" type="body"/>
          </p:nvPr>
        </p:nvSpPr>
        <p:spPr>
          <a:xfrm>
            <a:off x="4572150" y="2279350"/>
            <a:ext cx="3753000" cy="2159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Fastest growing e-commerce site</a:t>
            </a:r>
            <a:endParaRPr/>
          </a:p>
          <a:p>
            <a:pPr indent="0" lvl="0" marL="0" rtl="0" algn="r">
              <a:spcBef>
                <a:spcPts val="1200"/>
              </a:spcBef>
              <a:spcAft>
                <a:spcPts val="1200"/>
              </a:spcAft>
              <a:buNone/>
            </a:pPr>
            <a:r>
              <a:rPr lang="en"/>
              <a:t>World’s largest brick-and-mortar retailer</a:t>
            </a:r>
            <a:endParaRPr/>
          </a:p>
        </p:txBody>
      </p:sp>
      <p:cxnSp>
        <p:nvCxnSpPr>
          <p:cNvPr id="139" name="Google Shape;139;p14"/>
          <p:cNvCxnSpPr/>
          <p:nvPr/>
        </p:nvCxnSpPr>
        <p:spPr>
          <a:xfrm flipH="1">
            <a:off x="4567600" y="904650"/>
            <a:ext cx="17700" cy="3556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5" name="Google Shape;145;p15"/>
          <p:cNvSpPr txBox="1"/>
          <p:nvPr>
            <p:ph idx="1" type="body"/>
          </p:nvPr>
        </p:nvSpPr>
        <p:spPr>
          <a:xfrm>
            <a:off x="819150" y="1647800"/>
            <a:ext cx="7505700" cy="2638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Using Sentiment Analysis, we predict the sentiments based on news articles about the two retailers.</a:t>
            </a:r>
            <a:endParaRPr sz="1200"/>
          </a:p>
          <a:p>
            <a:pPr indent="-304800" lvl="1" marL="914400" rtl="0" algn="l">
              <a:spcBef>
                <a:spcPts val="0"/>
              </a:spcBef>
              <a:spcAft>
                <a:spcPts val="0"/>
              </a:spcAft>
              <a:buSzPts val="1200"/>
              <a:buChar char="-"/>
            </a:pPr>
            <a:r>
              <a:rPr lang="en" sz="1200"/>
              <a:t>VADER lexicon</a:t>
            </a:r>
            <a:endParaRPr sz="1200"/>
          </a:p>
          <a:p>
            <a:pPr indent="-304800" lvl="1" marL="914400" rtl="0" algn="l">
              <a:spcBef>
                <a:spcPts val="0"/>
              </a:spcBef>
              <a:spcAft>
                <a:spcPts val="0"/>
              </a:spcAft>
              <a:buSzPts val="1200"/>
              <a:buChar char="-"/>
            </a:pPr>
            <a:r>
              <a:rPr lang="en" sz="1200"/>
              <a:t>Data: Finviz </a:t>
            </a:r>
            <a:endParaRPr sz="1200"/>
          </a:p>
          <a:p>
            <a:pPr indent="0" lvl="0" marL="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en" sz="1200"/>
              <a:t>Using Time Series Analysis, we predict the stock price of the two retailers in four weeks.</a:t>
            </a:r>
            <a:endParaRPr sz="1200"/>
          </a:p>
          <a:p>
            <a:pPr indent="-304800" lvl="1" marL="914400" rtl="0" algn="l">
              <a:spcBef>
                <a:spcPts val="0"/>
              </a:spcBef>
              <a:spcAft>
                <a:spcPts val="0"/>
              </a:spcAft>
              <a:buSzPts val="1200"/>
              <a:buChar char="-"/>
            </a:pPr>
            <a:r>
              <a:rPr lang="en" sz="1200"/>
              <a:t>Holt Winters exponential smoothing</a:t>
            </a:r>
            <a:endParaRPr sz="1200"/>
          </a:p>
          <a:p>
            <a:pPr indent="-304800" lvl="1" marL="914400" rtl="0" algn="l">
              <a:spcBef>
                <a:spcPts val="0"/>
              </a:spcBef>
              <a:spcAft>
                <a:spcPts val="0"/>
              </a:spcAft>
              <a:buSzPts val="1200"/>
              <a:buChar char="-"/>
            </a:pPr>
            <a:r>
              <a:rPr lang="en" sz="1200"/>
              <a:t>Data: Yahoo Finance</a:t>
            </a:r>
            <a:endParaRPr sz="1200"/>
          </a:p>
        </p:txBody>
      </p:sp>
      <p:pic>
        <p:nvPicPr>
          <p:cNvPr id="146" name="Google Shape;146;p15"/>
          <p:cNvPicPr preferRelativeResize="0"/>
          <p:nvPr/>
        </p:nvPicPr>
        <p:blipFill>
          <a:blip r:embed="rId3">
            <a:alphaModFix/>
          </a:blip>
          <a:stretch>
            <a:fillRect/>
          </a:stretch>
        </p:blipFill>
        <p:spPr>
          <a:xfrm>
            <a:off x="1840100" y="4029150"/>
            <a:ext cx="1686175" cy="680375"/>
          </a:xfrm>
          <a:prstGeom prst="rect">
            <a:avLst/>
          </a:prstGeom>
          <a:noFill/>
          <a:ln>
            <a:noFill/>
          </a:ln>
        </p:spPr>
      </p:pic>
      <p:pic>
        <p:nvPicPr>
          <p:cNvPr id="147" name="Google Shape;147;p15"/>
          <p:cNvPicPr preferRelativeResize="0"/>
          <p:nvPr/>
        </p:nvPicPr>
        <p:blipFill>
          <a:blip r:embed="rId4">
            <a:alphaModFix/>
          </a:blip>
          <a:stretch>
            <a:fillRect/>
          </a:stretch>
        </p:blipFill>
        <p:spPr>
          <a:xfrm>
            <a:off x="1840100" y="2522450"/>
            <a:ext cx="1398950" cy="49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and Research</a:t>
            </a:r>
            <a:endParaRPr/>
          </a:p>
        </p:txBody>
      </p:sp>
      <p:sp>
        <p:nvSpPr>
          <p:cNvPr id="153" name="Google Shape;153;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lnSpc>
                <a:spcPct val="136023"/>
              </a:lnSpc>
              <a:spcBef>
                <a:spcPts val="2400"/>
              </a:spcBef>
              <a:spcAft>
                <a:spcPts val="0"/>
              </a:spcAft>
              <a:buSzPts val="1400"/>
              <a:buChar char="●"/>
            </a:pPr>
            <a:r>
              <a:rPr lang="en" sz="1400">
                <a:solidFill>
                  <a:srgbClr val="000000"/>
                </a:solidFill>
                <a:highlight>
                  <a:srgbClr val="FFFFFF"/>
                </a:highlight>
              </a:rPr>
              <a:t>“Addressing corporate social responsibility in corporations: a content analysis of Amazon's and Walmart's websites”</a:t>
            </a:r>
            <a:endParaRPr sz="1400">
              <a:solidFill>
                <a:srgbClr val="000000"/>
              </a:solidFill>
              <a:highlight>
                <a:srgbClr val="FFFFFF"/>
              </a:highlight>
            </a:endParaRPr>
          </a:p>
          <a:p>
            <a:pPr indent="-317500" lvl="0" marL="457200" rtl="0" algn="l">
              <a:lnSpc>
                <a:spcPct val="136023"/>
              </a:lnSpc>
              <a:spcBef>
                <a:spcPts val="0"/>
              </a:spcBef>
              <a:spcAft>
                <a:spcPts val="0"/>
              </a:spcAft>
              <a:buClr>
                <a:srgbClr val="000000"/>
              </a:buClr>
              <a:buSzPts val="1400"/>
              <a:buChar char="●"/>
            </a:pPr>
            <a:r>
              <a:rPr lang="en" sz="1400">
                <a:solidFill>
                  <a:srgbClr val="000000"/>
                </a:solidFill>
                <a:highlight>
                  <a:srgbClr val="FFFFFF"/>
                </a:highlight>
              </a:rPr>
              <a:t>“Pandemic Profiteers”</a:t>
            </a:r>
            <a:endParaRPr sz="1400">
              <a:solidFill>
                <a:srgbClr val="000000"/>
              </a:solidFill>
              <a:highlight>
                <a:srgbClr val="FFFFFF"/>
              </a:highlight>
            </a:endParaRPr>
          </a:p>
          <a:p>
            <a:pPr indent="-317500" lvl="0" marL="457200" rtl="0" algn="l">
              <a:lnSpc>
                <a:spcPct val="136023"/>
              </a:lnSpc>
              <a:spcBef>
                <a:spcPts val="0"/>
              </a:spcBef>
              <a:spcAft>
                <a:spcPts val="0"/>
              </a:spcAft>
              <a:buClr>
                <a:srgbClr val="000000"/>
              </a:buClr>
              <a:buSzPts val="1400"/>
              <a:buChar char="●"/>
            </a:pPr>
            <a:r>
              <a:rPr lang="en" sz="1400">
                <a:solidFill>
                  <a:srgbClr val="000000"/>
                </a:solidFill>
                <a:highlight>
                  <a:srgbClr val="FFFFFF"/>
                </a:highlight>
              </a:rPr>
              <a:t>“E-Commerce and COVID-19 Pandemic in India”</a:t>
            </a:r>
            <a:endParaRPr sz="1400">
              <a:solidFill>
                <a:srgbClr val="000000"/>
              </a:solidFill>
              <a:highlight>
                <a:srgbClr val="FFFFFF"/>
              </a:highlight>
            </a:endParaRPr>
          </a:p>
          <a:p>
            <a:pPr indent="-317500" lvl="0" marL="457200" rtl="0" algn="l">
              <a:lnSpc>
                <a:spcPct val="136023"/>
              </a:lnSpc>
              <a:spcBef>
                <a:spcPts val="0"/>
              </a:spcBef>
              <a:spcAft>
                <a:spcPts val="0"/>
              </a:spcAft>
              <a:buClr>
                <a:srgbClr val="000000"/>
              </a:buClr>
              <a:buSzPts val="1400"/>
              <a:buChar char="●"/>
            </a:pPr>
            <a:r>
              <a:rPr lang="en" sz="1400">
                <a:solidFill>
                  <a:srgbClr val="000000"/>
                </a:solidFill>
                <a:highlight>
                  <a:srgbClr val="FFFFFF"/>
                </a:highlight>
              </a:rPr>
              <a:t>“E-commerce in the pandemic and beyond: online appendix”</a:t>
            </a:r>
            <a:endParaRPr sz="1400">
              <a:solidFill>
                <a:srgbClr val="000000"/>
              </a:solidFill>
              <a:highlight>
                <a:srgbClr val="FFFFFF"/>
              </a:highlight>
            </a:endParaRPr>
          </a:p>
          <a:p>
            <a:pPr indent="-317500" lvl="0" marL="457200" rtl="0" algn="l">
              <a:lnSpc>
                <a:spcPct val="136023"/>
              </a:lnSpc>
              <a:spcBef>
                <a:spcPts val="0"/>
              </a:spcBef>
              <a:spcAft>
                <a:spcPts val="0"/>
              </a:spcAft>
              <a:buClr>
                <a:srgbClr val="000000"/>
              </a:buClr>
              <a:buSzPts val="1400"/>
              <a:buChar char="●"/>
            </a:pPr>
            <a:r>
              <a:rPr lang="en" sz="1400">
                <a:solidFill>
                  <a:srgbClr val="000000"/>
                </a:solidFill>
                <a:highlight>
                  <a:srgbClr val="FFFFFF"/>
                </a:highlight>
              </a:rPr>
              <a:t>“The Impact of COVID-19 Pandemic on Amazon’s Business”</a:t>
            </a:r>
            <a:endParaRPr sz="1400">
              <a:solidFill>
                <a:srgbClr val="000000"/>
              </a:solidFill>
              <a:highlight>
                <a:srgbClr val="FFFFFF"/>
              </a:highlight>
            </a:endParaRPr>
          </a:p>
          <a:p>
            <a:pPr indent="0" lvl="0" marL="457200" rtl="0" algn="l">
              <a:spcBef>
                <a:spcPts val="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t>Methodology and Dataset for Sentiment Analysis </a:t>
            </a:r>
            <a:endParaRPr sz="2600"/>
          </a:p>
        </p:txBody>
      </p:sp>
      <p:sp>
        <p:nvSpPr>
          <p:cNvPr id="159" name="Google Shape;159;p17"/>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Valence Aware Dictionary and Sentiment Reasoner (VADER):</a:t>
            </a:r>
            <a:endParaRPr sz="1200"/>
          </a:p>
          <a:p>
            <a:pPr indent="-304800" lvl="0" marL="457200" rtl="0" algn="l">
              <a:spcBef>
                <a:spcPts val="1200"/>
              </a:spcBef>
              <a:spcAft>
                <a:spcPts val="0"/>
              </a:spcAft>
              <a:buSzPts val="1200"/>
              <a:buChar char="-"/>
            </a:pPr>
            <a:r>
              <a:rPr lang="en" sz="1200"/>
              <a:t>Rule based analysis tool that is attuned to sentiments expressed in media</a:t>
            </a:r>
            <a:endParaRPr sz="1200"/>
          </a:p>
          <a:p>
            <a:pPr indent="-304800" lvl="0" marL="457200" rtl="0" algn="l">
              <a:spcBef>
                <a:spcPts val="0"/>
              </a:spcBef>
              <a:spcAft>
                <a:spcPts val="0"/>
              </a:spcAft>
              <a:buSzPts val="1200"/>
              <a:buChar char="-"/>
            </a:pPr>
            <a:r>
              <a:rPr lang="en" sz="1200"/>
              <a:t>The </a:t>
            </a:r>
            <a:r>
              <a:rPr lang="en" sz="1200"/>
              <a:t>compound</a:t>
            </a:r>
            <a:r>
              <a:rPr lang="en" sz="1200"/>
              <a:t> score is computed by summing the valence scores of each word in lexicon and then normalized between -1 and 1</a:t>
            </a:r>
            <a:endParaRPr sz="1200"/>
          </a:p>
          <a:p>
            <a:pPr indent="-304800" lvl="0" marL="457200" rtl="0" algn="l">
              <a:spcBef>
                <a:spcPts val="0"/>
              </a:spcBef>
              <a:spcAft>
                <a:spcPts val="0"/>
              </a:spcAft>
              <a:buSzPts val="1200"/>
              <a:buChar char="-"/>
            </a:pPr>
            <a:r>
              <a:rPr lang="en" sz="1200"/>
              <a:t>Then </a:t>
            </a:r>
            <a:r>
              <a:rPr lang="en" sz="1200"/>
              <a:t>using</a:t>
            </a:r>
            <a:r>
              <a:rPr lang="en" sz="1200"/>
              <a:t> the vader model applied to the latest article headlines of each company </a:t>
            </a:r>
            <a:r>
              <a:rPr lang="en" sz="1200"/>
              <a:t>provided</a:t>
            </a:r>
            <a:r>
              <a:rPr lang="en" sz="1200"/>
              <a:t> on the Finviz platform we retrieved the </a:t>
            </a:r>
            <a:r>
              <a:rPr lang="en" sz="1200"/>
              <a:t>compounded</a:t>
            </a:r>
            <a:r>
              <a:rPr lang="en" sz="1200"/>
              <a:t> sentiment score for each company.</a:t>
            </a:r>
            <a:endParaRPr sz="1200"/>
          </a:p>
          <a:p>
            <a:pPr indent="-304800" lvl="0" marL="457200" rtl="0" algn="l">
              <a:spcBef>
                <a:spcPts val="0"/>
              </a:spcBef>
              <a:spcAft>
                <a:spcPts val="0"/>
              </a:spcAft>
              <a:buSzPts val="1200"/>
              <a:buChar char="-"/>
            </a:pPr>
            <a:r>
              <a:rPr lang="en" sz="1200"/>
              <a:t>Process:</a:t>
            </a:r>
            <a:endParaRPr sz="1200"/>
          </a:p>
          <a:p>
            <a:pPr indent="-304800" lvl="1" marL="914400" rtl="0" algn="l">
              <a:spcBef>
                <a:spcPts val="0"/>
              </a:spcBef>
              <a:spcAft>
                <a:spcPts val="0"/>
              </a:spcAft>
              <a:buSzPts val="1200"/>
              <a:buChar char="-"/>
            </a:pPr>
            <a:r>
              <a:rPr lang="en" sz="1200"/>
              <a:t>Import title articles using html link</a:t>
            </a:r>
            <a:endParaRPr sz="1200"/>
          </a:p>
          <a:p>
            <a:pPr indent="-304800" lvl="1" marL="914400" rtl="0" algn="l">
              <a:spcBef>
                <a:spcPts val="0"/>
              </a:spcBef>
              <a:spcAft>
                <a:spcPts val="0"/>
              </a:spcAft>
              <a:buSzPts val="1200"/>
              <a:buChar char="-"/>
            </a:pPr>
            <a:r>
              <a:rPr lang="en" sz="1200"/>
              <a:t>Normalize text utilizing regular expression to nullify any </a:t>
            </a:r>
            <a:r>
              <a:rPr lang="en" sz="1200"/>
              <a:t>unnecessary</a:t>
            </a:r>
            <a:r>
              <a:rPr lang="en" sz="1200"/>
              <a:t> characters to be used in the analysis</a:t>
            </a:r>
            <a:endParaRPr sz="1200"/>
          </a:p>
          <a:p>
            <a:pPr indent="-304800" lvl="1" marL="914400" rtl="0" algn="l">
              <a:spcBef>
                <a:spcPts val="0"/>
              </a:spcBef>
              <a:spcAft>
                <a:spcPts val="0"/>
              </a:spcAft>
              <a:buSzPts val="1200"/>
              <a:buChar char="-"/>
            </a:pPr>
            <a:r>
              <a:rPr lang="en" sz="1200"/>
              <a:t>Build Dataframe with article titles as a column</a:t>
            </a:r>
            <a:endParaRPr sz="1200"/>
          </a:p>
          <a:p>
            <a:pPr indent="-304800" lvl="1" marL="914400" rtl="0" algn="l">
              <a:spcBef>
                <a:spcPts val="0"/>
              </a:spcBef>
              <a:spcAft>
                <a:spcPts val="0"/>
              </a:spcAft>
              <a:buSzPts val="1200"/>
              <a:buChar char="-"/>
            </a:pPr>
            <a:r>
              <a:rPr lang="en" sz="1200"/>
              <a:t>Use </a:t>
            </a:r>
            <a:r>
              <a:rPr lang="en" sz="1200">
                <a:solidFill>
                  <a:srgbClr val="AF00DB"/>
                </a:solidFill>
                <a:highlight>
                  <a:srgbClr val="FFFFFE"/>
                </a:highlight>
                <a:latin typeface="Courier New"/>
                <a:ea typeface="Courier New"/>
                <a:cs typeface="Courier New"/>
                <a:sym typeface="Courier New"/>
              </a:rPr>
              <a:t>from</a:t>
            </a:r>
            <a:r>
              <a:rPr lang="en" sz="1200">
                <a:solidFill>
                  <a:srgbClr val="000000"/>
                </a:solidFill>
                <a:highlight>
                  <a:srgbClr val="FFFFFE"/>
                </a:highlight>
                <a:latin typeface="Courier New"/>
                <a:ea typeface="Courier New"/>
                <a:cs typeface="Courier New"/>
                <a:sym typeface="Courier New"/>
              </a:rPr>
              <a:t> nltk.sentiment.vader </a:t>
            </a:r>
            <a:r>
              <a:rPr lang="en" sz="1200">
                <a:solidFill>
                  <a:srgbClr val="AF00DB"/>
                </a:solidFill>
                <a:highlight>
                  <a:srgbClr val="FFFFFE"/>
                </a:highlight>
                <a:latin typeface="Courier New"/>
                <a:ea typeface="Courier New"/>
                <a:cs typeface="Courier New"/>
                <a:sym typeface="Courier New"/>
              </a:rPr>
              <a:t>import</a:t>
            </a:r>
            <a:r>
              <a:rPr lang="en" sz="1200">
                <a:solidFill>
                  <a:srgbClr val="000000"/>
                </a:solidFill>
                <a:highlight>
                  <a:srgbClr val="FFFFFE"/>
                </a:highlight>
                <a:latin typeface="Courier New"/>
                <a:ea typeface="Courier New"/>
                <a:cs typeface="Courier New"/>
                <a:sym typeface="Courier New"/>
              </a:rPr>
              <a:t> SentimentIntensityAnalyzer </a:t>
            </a:r>
            <a:r>
              <a:rPr lang="en" sz="1200">
                <a:solidFill>
                  <a:srgbClr val="000000"/>
                </a:solidFill>
                <a:highlight>
                  <a:srgbClr val="FFFFFE"/>
                </a:highlight>
              </a:rPr>
              <a:t>library for the computation of the </a:t>
            </a:r>
            <a:r>
              <a:rPr lang="en" sz="1200">
                <a:solidFill>
                  <a:srgbClr val="000000"/>
                </a:solidFill>
                <a:highlight>
                  <a:srgbClr val="FFFFFE"/>
                </a:highlight>
              </a:rPr>
              <a:t>compound</a:t>
            </a:r>
            <a:r>
              <a:rPr lang="en" sz="1200">
                <a:solidFill>
                  <a:srgbClr val="000000"/>
                </a:solidFill>
                <a:highlight>
                  <a:srgbClr val="FFFFFE"/>
                </a:highlight>
              </a:rPr>
              <a:t> sentiment scores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8"/>
          <p:cNvPicPr preferRelativeResize="0"/>
          <p:nvPr/>
        </p:nvPicPr>
        <p:blipFill>
          <a:blip r:embed="rId3">
            <a:alphaModFix/>
          </a:blip>
          <a:stretch>
            <a:fillRect/>
          </a:stretch>
        </p:blipFill>
        <p:spPr>
          <a:xfrm>
            <a:off x="1321875" y="1981163"/>
            <a:ext cx="2838450" cy="2448000"/>
          </a:xfrm>
          <a:prstGeom prst="rect">
            <a:avLst/>
          </a:prstGeom>
          <a:noFill/>
          <a:ln>
            <a:noFill/>
          </a:ln>
        </p:spPr>
      </p:pic>
      <p:pic>
        <p:nvPicPr>
          <p:cNvPr id="165" name="Google Shape;165;p18"/>
          <p:cNvPicPr preferRelativeResize="0"/>
          <p:nvPr/>
        </p:nvPicPr>
        <p:blipFill>
          <a:blip r:embed="rId4">
            <a:alphaModFix/>
          </a:blip>
          <a:stretch>
            <a:fillRect/>
          </a:stretch>
        </p:blipFill>
        <p:spPr>
          <a:xfrm>
            <a:off x="4983675" y="1990713"/>
            <a:ext cx="2838450" cy="2428875"/>
          </a:xfrm>
          <a:prstGeom prst="rect">
            <a:avLst/>
          </a:prstGeom>
          <a:noFill/>
          <a:ln>
            <a:noFill/>
          </a:ln>
        </p:spPr>
      </p:pic>
      <p:graphicFrame>
        <p:nvGraphicFramePr>
          <p:cNvPr id="166" name="Google Shape;166;p18"/>
          <p:cNvGraphicFramePr/>
          <p:nvPr/>
        </p:nvGraphicFramePr>
        <p:xfrm>
          <a:off x="952500" y="1311850"/>
          <a:ext cx="3000000" cy="3000000"/>
        </p:xfrm>
        <a:graphic>
          <a:graphicData uri="http://schemas.openxmlformats.org/drawingml/2006/table">
            <a:tbl>
              <a:tblPr>
                <a:noFill/>
                <a:tableStyleId>{7795F933-440A-44FC-99C6-89DAAD4AE304}</a:tableStyleId>
              </a:tblPr>
              <a:tblGrid>
                <a:gridCol w="3619500"/>
                <a:gridCol w="3619500"/>
              </a:tblGrid>
              <a:tr h="381000">
                <a:tc>
                  <a:txBody>
                    <a:bodyPr/>
                    <a:lstStyle/>
                    <a:p>
                      <a:pPr indent="0" lvl="0" marL="0" rtl="0" algn="ctr">
                        <a:spcBef>
                          <a:spcPts val="0"/>
                        </a:spcBef>
                        <a:spcAft>
                          <a:spcPts val="0"/>
                        </a:spcAft>
                        <a:buNone/>
                      </a:pPr>
                      <a:r>
                        <a:rPr lang="en"/>
                        <a:t>Walmart</a:t>
                      </a:r>
                      <a:endParaRPr/>
                    </a:p>
                  </a:txBody>
                  <a:tcPr marT="91425" marB="91425" marR="91425" marL="91425"/>
                </a:tc>
                <a:tc>
                  <a:txBody>
                    <a:bodyPr/>
                    <a:lstStyle/>
                    <a:p>
                      <a:pPr indent="0" lvl="0" marL="0" rtl="0" algn="ctr">
                        <a:spcBef>
                          <a:spcPts val="0"/>
                        </a:spcBef>
                        <a:spcAft>
                          <a:spcPts val="0"/>
                        </a:spcAft>
                        <a:buNone/>
                      </a:pPr>
                      <a:r>
                        <a:rPr lang="en"/>
                        <a:t>Amazon</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172" name="Google Shape;172;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73" name="Google Shape;173;p19"/>
          <p:cNvPicPr preferRelativeResize="0"/>
          <p:nvPr/>
        </p:nvPicPr>
        <p:blipFill rotWithShape="1">
          <a:blip r:embed="rId3">
            <a:alphaModFix/>
          </a:blip>
          <a:srcRect b="0" l="7617" r="24494" t="0"/>
          <a:stretch/>
        </p:blipFill>
        <p:spPr>
          <a:xfrm>
            <a:off x="2468700" y="935900"/>
            <a:ext cx="4206600" cy="327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Series Analysis</a:t>
            </a:r>
            <a:endParaRPr/>
          </a:p>
        </p:txBody>
      </p:sp>
      <p:sp>
        <p:nvSpPr>
          <p:cNvPr id="179" name="Google Shape;179;p20"/>
          <p:cNvSpPr txBox="1"/>
          <p:nvPr>
            <p:ph idx="1" type="body"/>
          </p:nvPr>
        </p:nvSpPr>
        <p:spPr>
          <a:xfrm>
            <a:off x="819150" y="1583900"/>
            <a:ext cx="7505700" cy="2854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Data Source:</a:t>
            </a:r>
            <a:endParaRPr sz="1600"/>
          </a:p>
          <a:p>
            <a:pPr indent="-330200" lvl="1" marL="914400" rtl="0" algn="l">
              <a:spcBef>
                <a:spcPts val="0"/>
              </a:spcBef>
              <a:spcAft>
                <a:spcPts val="0"/>
              </a:spcAft>
              <a:buSzPts val="1600"/>
              <a:buChar char="-"/>
            </a:pPr>
            <a:r>
              <a:rPr lang="en" sz="1600"/>
              <a:t>Yahoo Finance</a:t>
            </a:r>
            <a:endParaRPr sz="1600"/>
          </a:p>
          <a:p>
            <a:pPr indent="-330200" lvl="0" marL="457200" rtl="0" algn="l">
              <a:spcBef>
                <a:spcPts val="0"/>
              </a:spcBef>
              <a:spcAft>
                <a:spcPts val="0"/>
              </a:spcAft>
              <a:buSzPts val="1600"/>
              <a:buChar char="-"/>
            </a:pPr>
            <a:r>
              <a:rPr lang="en" sz="1600"/>
              <a:t>Time Duration:</a:t>
            </a:r>
            <a:endParaRPr sz="1600"/>
          </a:p>
          <a:p>
            <a:pPr indent="-330200" lvl="1" marL="914400" rtl="0" algn="l">
              <a:spcBef>
                <a:spcPts val="0"/>
              </a:spcBef>
              <a:spcAft>
                <a:spcPts val="0"/>
              </a:spcAft>
              <a:buSzPts val="1600"/>
              <a:buChar char="-"/>
            </a:pPr>
            <a:r>
              <a:rPr lang="en" sz="1600"/>
              <a:t>01/01/2016 - 01/01/2021</a:t>
            </a:r>
            <a:endParaRPr sz="1600"/>
          </a:p>
          <a:p>
            <a:pPr indent="-330200" lvl="1" marL="914400" rtl="0" algn="l">
              <a:spcBef>
                <a:spcPts val="0"/>
              </a:spcBef>
              <a:spcAft>
                <a:spcPts val="0"/>
              </a:spcAft>
              <a:buSzPts val="1600"/>
              <a:buChar char="-"/>
            </a:pPr>
            <a:r>
              <a:rPr lang="en" sz="1600"/>
              <a:t>Weekly</a:t>
            </a:r>
            <a:endParaRPr sz="1600"/>
          </a:p>
          <a:p>
            <a:pPr indent="-330200" lvl="0" marL="457200" rtl="0" algn="l">
              <a:spcBef>
                <a:spcPts val="0"/>
              </a:spcBef>
              <a:spcAft>
                <a:spcPts val="0"/>
              </a:spcAft>
              <a:buSzPts val="1600"/>
              <a:buChar char="-"/>
            </a:pPr>
            <a:r>
              <a:rPr lang="en" sz="1600"/>
              <a:t>Method</a:t>
            </a:r>
            <a:endParaRPr sz="1600"/>
          </a:p>
          <a:p>
            <a:pPr indent="-330200" lvl="1" marL="914400" rtl="0" algn="l">
              <a:spcBef>
                <a:spcPts val="0"/>
              </a:spcBef>
              <a:spcAft>
                <a:spcPts val="0"/>
              </a:spcAft>
              <a:buSzPts val="1600"/>
              <a:buChar char="-"/>
            </a:pPr>
            <a:r>
              <a:rPr lang="en" sz="1600"/>
              <a:t>ARIMA Model</a:t>
            </a:r>
            <a:endParaRPr sz="1600"/>
          </a:p>
          <a:p>
            <a:pPr indent="0" lvl="0" marL="0" rtl="0" algn="l">
              <a:spcBef>
                <a:spcPts val="120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537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t>
            </a:r>
            <a:endParaRPr/>
          </a:p>
        </p:txBody>
      </p:sp>
      <p:sp>
        <p:nvSpPr>
          <p:cNvPr id="185" name="Google Shape;185;p21"/>
          <p:cNvSpPr txBox="1"/>
          <p:nvPr>
            <p:ph idx="1" type="body"/>
          </p:nvPr>
        </p:nvSpPr>
        <p:spPr>
          <a:xfrm>
            <a:off x="644100" y="1442175"/>
            <a:ext cx="2598600" cy="3051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Data Preparation</a:t>
            </a:r>
            <a:endParaRPr sz="1600"/>
          </a:p>
          <a:p>
            <a:pPr indent="-330200" lvl="1" marL="914400" rtl="0" algn="l">
              <a:spcBef>
                <a:spcPts val="0"/>
              </a:spcBef>
              <a:spcAft>
                <a:spcPts val="0"/>
              </a:spcAft>
              <a:buSzPts val="1600"/>
              <a:buChar char="-"/>
            </a:pPr>
            <a:r>
              <a:rPr lang="en" sz="1600"/>
              <a:t>Missing values</a:t>
            </a:r>
            <a:endParaRPr sz="1600"/>
          </a:p>
          <a:p>
            <a:pPr indent="-330200" lvl="1" marL="914400" rtl="0" algn="l">
              <a:spcBef>
                <a:spcPts val="0"/>
              </a:spcBef>
              <a:spcAft>
                <a:spcPts val="0"/>
              </a:spcAft>
              <a:buSzPts val="1600"/>
              <a:buChar char="-"/>
            </a:pPr>
            <a:r>
              <a:rPr lang="en" sz="1600"/>
              <a:t>Duplicate values</a:t>
            </a:r>
            <a:endParaRPr sz="1600"/>
          </a:p>
          <a:p>
            <a:pPr indent="-330200" lvl="1" marL="914400" rtl="0" algn="l">
              <a:spcBef>
                <a:spcPts val="0"/>
              </a:spcBef>
              <a:spcAft>
                <a:spcPts val="0"/>
              </a:spcAft>
              <a:buSzPts val="1600"/>
              <a:buChar char="-"/>
            </a:pPr>
            <a:r>
              <a:rPr lang="en" sz="1600"/>
              <a:t>Stationarity </a:t>
            </a:r>
            <a:endParaRPr sz="1600"/>
          </a:p>
          <a:p>
            <a:pPr indent="0" lvl="0" marL="0" rtl="0" algn="l">
              <a:spcBef>
                <a:spcPts val="1200"/>
              </a:spcBef>
              <a:spcAft>
                <a:spcPts val="0"/>
              </a:spcAft>
              <a:buNone/>
            </a:pPr>
            <a:r>
              <a:t/>
            </a:r>
            <a:endParaRPr sz="1600"/>
          </a:p>
          <a:p>
            <a:pPr indent="0" lvl="0" marL="457200" rtl="0" algn="l">
              <a:spcBef>
                <a:spcPts val="1200"/>
              </a:spcBef>
              <a:spcAft>
                <a:spcPts val="1200"/>
              </a:spcAft>
              <a:buNone/>
            </a:pPr>
            <a:r>
              <a:t/>
            </a:r>
            <a:endParaRPr sz="1600"/>
          </a:p>
        </p:txBody>
      </p:sp>
      <p:pic>
        <p:nvPicPr>
          <p:cNvPr id="186" name="Google Shape;186;p21"/>
          <p:cNvPicPr preferRelativeResize="0"/>
          <p:nvPr/>
        </p:nvPicPr>
        <p:blipFill>
          <a:blip r:embed="rId3">
            <a:alphaModFix/>
          </a:blip>
          <a:stretch>
            <a:fillRect/>
          </a:stretch>
        </p:blipFill>
        <p:spPr>
          <a:xfrm>
            <a:off x="991875" y="2749475"/>
            <a:ext cx="3320574" cy="2103875"/>
          </a:xfrm>
          <a:prstGeom prst="rect">
            <a:avLst/>
          </a:prstGeom>
          <a:noFill/>
          <a:ln>
            <a:noFill/>
          </a:ln>
        </p:spPr>
      </p:pic>
      <p:pic>
        <p:nvPicPr>
          <p:cNvPr id="187" name="Google Shape;187;p21"/>
          <p:cNvPicPr preferRelativeResize="0"/>
          <p:nvPr/>
        </p:nvPicPr>
        <p:blipFill>
          <a:blip r:embed="rId4">
            <a:alphaModFix/>
          </a:blip>
          <a:stretch>
            <a:fillRect/>
          </a:stretch>
        </p:blipFill>
        <p:spPr>
          <a:xfrm>
            <a:off x="4400325" y="1205175"/>
            <a:ext cx="3924525" cy="2103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