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6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SHERLIN.S</a:t>
            </a:r>
            <a:endParaRPr lang="en-US" sz="2400" dirty="0"/>
          </a:p>
          <a:p>
            <a:r>
              <a:rPr lang="en-US" sz="2400" dirty="0"/>
              <a:t>REGISTER NO</a:t>
            </a:r>
            <a:r>
              <a:rPr lang="en-US" sz="2400" dirty="0" smtClean="0"/>
              <a:t>: 312216808</a:t>
            </a:r>
            <a:endParaRPr lang="en-US" sz="2400" dirty="0"/>
          </a:p>
          <a:p>
            <a:r>
              <a:rPr lang="en-US" sz="2400" dirty="0"/>
              <a:t>DEPARTMENT</a:t>
            </a:r>
            <a:r>
              <a:rPr lang="en-US" sz="2400" dirty="0" smtClean="0"/>
              <a:t>: B.COM ACCOUNTING AND FINANCE</a:t>
            </a:r>
            <a:endParaRPr lang="en-US" sz="2400" dirty="0"/>
          </a:p>
          <a:p>
            <a:r>
              <a:rPr lang="en-US" sz="2400" dirty="0" smtClean="0"/>
              <a:t>COLLEGE: SHRI KRISHNASWAMY COLLEGE FOR WOMEN </a:t>
            </a:r>
            <a:endParaRPr lang="en-US" sz="2400" dirty="0"/>
          </a:p>
          <a:p>
            <a:r>
              <a:rPr lang="en-US" sz="2400" dirty="0"/>
              <a:t>    </a:t>
            </a:r>
            <a:r>
              <a:rPr lang="en-US" sz="2400" dirty="0"/>
              <a:t>NM ID : 3B776114B6CB0C583E140FA284F2D2D7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90600" y="1305342"/>
            <a:ext cx="8153400" cy="3139321"/>
          </a:xfrm>
          <a:prstGeom prst="rect">
            <a:avLst/>
          </a:prstGeom>
        </p:spPr>
        <p:txBody>
          <a:bodyPr wrap="square">
            <a:spAutoFit/>
          </a:bodyPr>
          <a:lstStyle/>
          <a:p>
            <a:r>
              <a:rPr lang="en-US" b="1" dirty="0"/>
              <a:t>. Problem Definition</a:t>
            </a:r>
          </a:p>
          <a:p>
            <a:r>
              <a:rPr lang="en-US" dirty="0"/>
              <a:t>The goal of modeling the employee data is to extract meaningful insights that can guide decision-making in HR, enhance employee management, and optimize workforce planning. This involves identifying key patterns and trends in the data, predicting future outcomes, and suggesting actionable recommendations.</a:t>
            </a:r>
          </a:p>
          <a:p>
            <a:r>
              <a:rPr lang="en-US" b="1" dirty="0"/>
              <a:t>2. Data Overview</a:t>
            </a:r>
          </a:p>
          <a:p>
            <a:r>
              <a:rPr lang="en-US" dirty="0"/>
              <a:t>The dataset includes various attributes related to employees, such as:</a:t>
            </a:r>
          </a:p>
          <a:p>
            <a:r>
              <a:rPr lang="en-US" b="1" dirty="0"/>
              <a:t>Personal Information:</a:t>
            </a:r>
            <a:r>
              <a:rPr lang="en-US" dirty="0"/>
              <a:t> EmpID, FirstName, LastName, DOB, State, GenderCode, RaceDesc, MaritalDesc</a:t>
            </a:r>
          </a:p>
          <a:p>
            <a:r>
              <a:rPr lang="en-US" b="1" dirty="0"/>
              <a:t>Employment Details:</a:t>
            </a:r>
            <a:r>
              <a:rPr lang="en-US" dirty="0"/>
              <a:t> StartDate, ExitDate, Title, Supervisor, ADEmail, BusinessUnit, EmployeeStatus, EmployeeType, PayZone, EmployeeClassificationType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1794222" y="1219200"/>
            <a:ext cx="7273577" cy="5078313"/>
          </a:xfrm>
          <a:prstGeom prst="rect">
            <a:avLst/>
          </a:prstGeom>
        </p:spPr>
        <p:txBody>
          <a:bodyPr wrap="square">
            <a:spAutoFit/>
          </a:bodyPr>
          <a:lstStyle/>
          <a:p>
            <a:endParaRPr lang="en-US" dirty="0"/>
          </a:p>
          <a:p>
            <a:endParaRPr lang="en-US" dirty="0"/>
          </a:p>
          <a:p>
            <a:r>
              <a:rPr lang="en-US" b="1" dirty="0"/>
              <a:t>1. Summary Statistics</a:t>
            </a:r>
          </a:p>
          <a:p>
            <a:r>
              <a:rPr lang="en-US" b="1" dirty="0"/>
              <a:t>Employee Demographics:</a:t>
            </a:r>
            <a:endParaRPr lang="en-US" dirty="0"/>
          </a:p>
          <a:p>
            <a:r>
              <a:rPr lang="en-US" b="1" dirty="0"/>
              <a:t>Total Employees:</a:t>
            </a:r>
            <a:r>
              <a:rPr lang="en-US" dirty="0"/>
              <a:t> 9</a:t>
            </a:r>
          </a:p>
          <a:p>
            <a:r>
              <a:rPr lang="en-US" b="1" dirty="0"/>
              <a:t>Gender Distribution:</a:t>
            </a:r>
            <a:endParaRPr lang="en-US" dirty="0"/>
          </a:p>
          <a:p>
            <a:pPr lvl="1"/>
            <a:r>
              <a:rPr lang="en-US" dirty="0"/>
              <a:t>Female: 5</a:t>
            </a:r>
          </a:p>
          <a:p>
            <a:pPr lvl="1"/>
            <a:r>
              <a:rPr lang="en-US" dirty="0"/>
              <a:t>Male: 4</a:t>
            </a:r>
          </a:p>
          <a:p>
            <a:r>
              <a:rPr lang="en-US" b="1" dirty="0"/>
              <a:t>Race Distribution:</a:t>
            </a:r>
            <a:endParaRPr lang="en-US" dirty="0"/>
          </a:p>
          <a:p>
            <a:pPr lvl="1"/>
            <a:r>
              <a:rPr lang="en-US" dirty="0"/>
              <a:t>White: 4</a:t>
            </a:r>
          </a:p>
          <a:p>
            <a:pPr lvl="1"/>
            <a:r>
              <a:rPr lang="en-US" dirty="0"/>
              <a:t>Hispanic: 3</a:t>
            </a:r>
          </a:p>
          <a:p>
            <a:pPr lvl="1"/>
            <a:r>
              <a:rPr lang="en-US" dirty="0"/>
              <a:t>Black: 2</a:t>
            </a:r>
          </a:p>
          <a:p>
            <a:pPr lvl="1"/>
            <a:r>
              <a:rPr lang="en-US" dirty="0"/>
              <a:t>Other: 1</a:t>
            </a:r>
          </a:p>
          <a:p>
            <a:r>
              <a:rPr lang="en-US" b="1" dirty="0"/>
              <a:t>Marital Status:</a:t>
            </a:r>
            <a:endParaRPr lang="en-US" dirty="0"/>
          </a:p>
          <a:p>
            <a:pPr lvl="1"/>
            <a:r>
              <a:rPr lang="en-US" dirty="0"/>
              <a:t>Widowed: 4</a:t>
            </a:r>
          </a:p>
          <a:p>
            <a:pPr lvl="1"/>
            <a:r>
              <a:rPr lang="en-US" dirty="0"/>
              <a:t>Divorced: 2</a:t>
            </a:r>
          </a:p>
          <a:p>
            <a:pPr lvl="1"/>
            <a:r>
              <a:rPr lang="en-US" dirty="0"/>
              <a:t>Married: 2</a:t>
            </a:r>
          </a:p>
          <a:p>
            <a:pPr lvl="1"/>
            <a:r>
              <a:rPr lang="en-US" dirty="0"/>
              <a:t>Single: 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1219200" y="1981200"/>
            <a:ext cx="867308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Overall Employee Distribution:</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Active Employees:</a:t>
            </a:r>
            <a:r>
              <a:rPr kumimoji="0" lang="en-US" altLang="en-US" sz="1800" b="0" i="0" u="none" strike="noStrike" cap="none" normalizeH="0" baseline="0" dirty="0" smtClean="0">
                <a:ln>
                  <a:noFill/>
                </a:ln>
                <a:solidFill>
                  <a:schemeClr val="tx1"/>
                </a:solidFill>
                <a:effectLst/>
                <a:latin typeface="Arial" charset="0"/>
                <a:cs typeface="Arial" charset="0"/>
              </a:rPr>
              <a:t> 8 (with varying contract types and positions).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Terminated Employees:</a:t>
            </a:r>
            <a:r>
              <a:rPr kumimoji="0" lang="en-US" altLang="en-US" sz="1800" b="0" i="0" u="none" strike="noStrike" cap="none" normalizeH="0" baseline="0" dirty="0" smtClean="0">
                <a:ln>
                  <a:noFill/>
                </a:ln>
                <a:solidFill>
                  <a:schemeClr val="tx1"/>
                </a:solidFill>
                <a:effectLst/>
                <a:latin typeface="Arial" charset="0"/>
                <a:cs typeface="Arial" charset="0"/>
              </a:rPr>
              <a:t> 2 (Latia Costa and Sharlene Terry).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Employee Status and Types:</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Contract:</a:t>
            </a:r>
            <a:r>
              <a:rPr kumimoji="0" lang="en-US" altLang="en-US" sz="1800" b="0" i="0" u="none" strike="noStrike" cap="none" normalizeH="0" baseline="0" dirty="0" smtClean="0">
                <a:ln>
                  <a:noFill/>
                </a:ln>
                <a:solidFill>
                  <a:schemeClr val="tx1"/>
                </a:solidFill>
                <a:effectLst/>
                <a:latin typeface="Arial" charset="0"/>
                <a:cs typeface="Arial" charset="0"/>
              </a:rPr>
              <a:t> 6 employees.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Full-Time:</a:t>
            </a:r>
            <a:r>
              <a:rPr kumimoji="0" lang="en-US" altLang="en-US" sz="1800" b="0" i="0" u="none" strike="noStrike" cap="none" normalizeH="0" baseline="0" dirty="0" smtClean="0">
                <a:ln>
                  <a:noFill/>
                </a:ln>
                <a:solidFill>
                  <a:schemeClr val="tx1"/>
                </a:solidFill>
                <a:effectLst/>
                <a:latin typeface="Arial" charset="0"/>
                <a:cs typeface="Arial" charset="0"/>
              </a:rPr>
              <a:t> 4 employees.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Part-Time:</a:t>
            </a:r>
            <a:r>
              <a:rPr kumimoji="0" lang="en-US" altLang="en-US" sz="1800" b="0" i="0" u="none" strike="noStrike" cap="none" normalizeH="0" baseline="0" dirty="0" smtClean="0">
                <a:ln>
                  <a:noFill/>
                </a:ln>
                <a:solidFill>
                  <a:schemeClr val="tx1"/>
                </a:solidFill>
                <a:effectLst/>
                <a:latin typeface="Arial" charset="0"/>
                <a:cs typeface="Arial" charset="0"/>
              </a:rPr>
              <a:t> 2 employees.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Temporary vs. Permanent:</a:t>
            </a:r>
            <a:r>
              <a:rPr kumimoji="0" lang="en-US" altLang="en-US" sz="1800" b="0" i="0" u="none" strike="noStrike" cap="none" normalizeH="0" baseline="0" dirty="0" smtClean="0">
                <a:ln>
                  <a:noFill/>
                </a:ln>
                <a:solidFill>
                  <a:schemeClr val="tx1"/>
                </a:solidFill>
                <a:effectLst/>
                <a:latin typeface="Arial" charset="0"/>
                <a:cs typeface="Arial" charset="0"/>
              </a:rPr>
              <a:t> Several employees  are temporary or contract-based.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Positions and Departments:</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Area Sales Manager</a:t>
            </a:r>
            <a:r>
              <a:rPr kumimoji="0" lang="en-US" altLang="en-US" sz="1800" b="0" i="0" u="none" strike="noStrike" cap="none" normalizeH="0" baseline="0" dirty="0" smtClean="0">
                <a:ln>
                  <a:noFill/>
                </a:ln>
                <a:solidFill>
                  <a:schemeClr val="tx1"/>
                </a:solidFill>
                <a:effectLst/>
                <a:latin typeface="Arial" charset="0"/>
                <a:cs typeface="Arial" charset="0"/>
              </a:rPr>
              <a:t> is the most common title.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676275" y="1985164"/>
            <a:ext cx="76200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Termination Reasons and Employee Feedback:</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charset="0"/>
                <a:cs typeface="Arial" charset="0"/>
              </a:rPr>
              <a:t>The reasons for terminations vary, with some described as involuntary  due to external factors and others as related to job performance or organizational changes. This suggests a need for more transparent and consistent termination practices and feedback mechanisms.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Resource Allocation and Role Fit:</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charset="0"/>
                <a:cs typeface="Arial" charset="0"/>
              </a:rPr>
              <a:t>The variety in roles, especially within the Area Sales Manager position, and differing levels of performance scores suggest possible misalignment between employee skills and job functions. This misalignment could be affecting productivity and employee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1"/>
          <p:cNvSpPr>
            <a:spLocks noChangeArrowheads="1"/>
          </p:cNvSpPr>
          <p:nvPr/>
        </p:nvSpPr>
        <p:spPr bwMode="auto">
          <a:xfrm>
            <a:off x="381000" y="2133600"/>
            <a:ext cx="86868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Resource Allocation and Role Alignment:</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charset="0"/>
                <a:cs typeface="Arial" charset="0"/>
              </a:rPr>
              <a:t>Assess the alignment between employee skills and job roles, particularly for those in key positions like Area Sales Managers.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charset="0"/>
                <a:cs typeface="Arial" charset="0"/>
              </a:rPr>
              <a:t>Ensure that employee skills are effectively matched to job functions to optimize performance and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Feedback and Development:</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charset="0"/>
                <a:cs typeface="Arial" charset="0"/>
              </a:rPr>
              <a:t>Review current feedback mechanisms and  termination processes to ensure they are fair and transparent.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charset="0"/>
                <a:cs typeface="Arial" charset="0"/>
              </a:rPr>
              <a:t>Develop enhanced feedback and development programs to support employee growth and performance improvement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End-User Development | The Encyclopedia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376814" y="2285998"/>
            <a:ext cx="5547986" cy="307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2464593" y="2379838"/>
            <a:ext cx="846296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Enhanced Employment Policies and Benefits:</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Review and Revise Employment Contracts:</a:t>
            </a:r>
            <a:r>
              <a:rPr kumimoji="0" lang="en-US" altLang="en-US" sz="1800" b="0" i="0" u="none" strike="noStrike" cap="none" normalizeH="0" baseline="0" dirty="0" smtClean="0">
                <a:ln>
                  <a:noFill/>
                </a:ln>
                <a:solidFill>
                  <a:schemeClr val="tx1"/>
                </a:solidFill>
                <a:effectLst/>
                <a:latin typeface="Arial" charset="0"/>
                <a:cs typeface="Arial" charset="0"/>
              </a:rPr>
              <a:t> Analyze and update employment policies to address disparities between full-time, part-time, and temporary roles. This includes: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Job Security Enhancements:</a:t>
            </a:r>
            <a:r>
              <a:rPr kumimoji="0" lang="en-US" altLang="en-US" sz="1800" b="0" i="0" u="none" strike="noStrike" cap="none" normalizeH="0" baseline="0" dirty="0" smtClean="0">
                <a:ln>
                  <a:noFill/>
                </a:ln>
                <a:solidFill>
                  <a:schemeClr val="tx1"/>
                </a:solidFill>
                <a:effectLst/>
                <a:latin typeface="Arial" charset="0"/>
                <a:cs typeface="Arial" charset="0"/>
              </a:rPr>
              <a:t> Improved contract terms and job security measures for temporary and part-time employees.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Equitable Benefits:</a:t>
            </a:r>
            <a:r>
              <a:rPr kumimoji="0" lang="en-US" altLang="en-US" sz="1800" b="0" i="0" u="none" strike="noStrike" cap="none" normalizeH="0" baseline="0" dirty="0" smtClean="0">
                <a:ln>
                  <a:noFill/>
                </a:ln>
                <a:solidFill>
                  <a:schemeClr val="tx1"/>
                </a:solidFill>
                <a:effectLst/>
                <a:latin typeface="Arial" charset="0"/>
                <a:cs typeface="Arial" charset="0"/>
              </a:rPr>
              <a:t> Ensuring fair access to benefits and opportunities regardless of employment type.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Diversity and Inclusion Initiatives:</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Conduct a Demographic Analysis:</a:t>
            </a:r>
            <a:r>
              <a:rPr kumimoji="0" lang="en-US" altLang="en-US" sz="1800" b="0" i="0" u="none" strike="noStrike" cap="none" normalizeH="0" baseline="0" dirty="0" smtClean="0">
                <a:ln>
                  <a:noFill/>
                </a:ln>
                <a:solidFill>
                  <a:schemeClr val="tx1"/>
                </a:solidFill>
                <a:effectLst/>
                <a:latin typeface="Arial" charset="0"/>
                <a:cs typeface="Arial" charset="0"/>
              </a:rPr>
              <a:t> Analyze workforce demographics to identify and  address imbalances or biases. Implement: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62000" y="457200"/>
            <a:ext cx="10681335" cy="758190"/>
          </a:xfrm>
        </p:spPr>
        <p:txBody>
          <a:bodyPr/>
          <a:lstStyle/>
          <a:p>
            <a:r>
              <a:rPr lang="en-IN" dirty="0"/>
              <a:t>Dataset Description</a:t>
            </a:r>
          </a:p>
        </p:txBody>
      </p:sp>
      <p:sp>
        <p:nvSpPr>
          <p:cNvPr id="3" name="Rectangle 1"/>
          <p:cNvSpPr>
            <a:spLocks noChangeArrowheads="1"/>
          </p:cNvSpPr>
          <p:nvPr/>
        </p:nvSpPr>
        <p:spPr bwMode="auto">
          <a:xfrm>
            <a:off x="1371600" y="1727993"/>
            <a:ext cx="690336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EmpID:</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Description:</a:t>
            </a:r>
            <a:r>
              <a:rPr kumimoji="0" lang="en-US" altLang="en-US" sz="1800" b="0" i="0" u="none" strike="noStrike" cap="none" normalizeH="0" baseline="0" dirty="0" smtClean="0">
                <a:ln>
                  <a:noFill/>
                </a:ln>
                <a:solidFill>
                  <a:schemeClr val="tx1"/>
                </a:solidFill>
                <a:effectLst/>
                <a:latin typeface="Arial" charset="0"/>
                <a:cs typeface="Arial" charset="0"/>
              </a:rPr>
              <a:t> Unique identifier for each employee.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Type:</a:t>
            </a:r>
            <a:r>
              <a:rPr kumimoji="0" lang="en-US" altLang="en-US" sz="1800" b="0" i="0" u="none" strike="noStrike" cap="none" normalizeH="0" baseline="0" dirty="0" smtClean="0">
                <a:ln>
                  <a:noFill/>
                </a:ln>
                <a:solidFill>
                  <a:schemeClr val="tx1"/>
                </a:solidFill>
                <a:effectLst/>
                <a:latin typeface="Arial" charset="0"/>
                <a:cs typeface="Arial" charset="0"/>
              </a:rPr>
              <a:t> Numeric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FirstName:</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Description:</a:t>
            </a:r>
            <a:r>
              <a:rPr kumimoji="0" lang="en-US" altLang="en-US" sz="1800" b="0" i="0" u="none" strike="noStrike" cap="none" normalizeH="0" baseline="0" dirty="0" smtClean="0">
                <a:ln>
                  <a:noFill/>
                </a:ln>
                <a:solidFill>
                  <a:schemeClr val="tx1"/>
                </a:solidFill>
                <a:effectLst/>
                <a:latin typeface="Arial" charset="0"/>
                <a:cs typeface="Arial" charset="0"/>
              </a:rPr>
              <a:t> Employee's first name.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Type:</a:t>
            </a:r>
            <a:r>
              <a:rPr kumimoji="0" lang="en-US" altLang="en-US" sz="1800" b="0" i="0" u="none" strike="noStrike" cap="none" normalizeH="0" baseline="0" dirty="0" smtClean="0">
                <a:ln>
                  <a:noFill/>
                </a:ln>
                <a:solidFill>
                  <a:schemeClr val="tx1"/>
                </a:solidFill>
                <a:effectLst/>
                <a:latin typeface="Arial" charset="0"/>
                <a:cs typeface="Arial" charset="0"/>
              </a:rPr>
              <a:t>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LastName:</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Description:</a:t>
            </a:r>
            <a:r>
              <a:rPr kumimoji="0" lang="en-US" altLang="en-US" sz="1800" b="0" i="0" u="none" strike="noStrike" cap="none" normalizeH="0" baseline="0" dirty="0" smtClean="0">
                <a:ln>
                  <a:noFill/>
                </a:ln>
                <a:solidFill>
                  <a:schemeClr val="tx1"/>
                </a:solidFill>
                <a:effectLst/>
                <a:latin typeface="Arial" charset="0"/>
                <a:cs typeface="Arial" charset="0"/>
              </a:rPr>
              <a:t> Employee's  last name.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Type:</a:t>
            </a:r>
            <a:r>
              <a:rPr kumimoji="0" lang="en-US" altLang="en-US" sz="1800" b="0" i="0" u="none" strike="noStrike" cap="none" normalizeH="0" baseline="0" dirty="0" smtClean="0">
                <a:ln>
                  <a:noFill/>
                </a:ln>
                <a:solidFill>
                  <a:schemeClr val="tx1"/>
                </a:solidFill>
                <a:effectLst/>
                <a:latin typeface="Arial" charset="0"/>
                <a:cs typeface="Arial" charset="0"/>
              </a:rPr>
              <a:t>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StartDate:</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Description:</a:t>
            </a:r>
            <a:r>
              <a:rPr kumimoji="0" lang="en-US" altLang="en-US" sz="1800" b="0" i="0" u="none" strike="noStrike" cap="none" normalizeH="0" baseline="0" dirty="0" smtClean="0">
                <a:ln>
                  <a:noFill/>
                </a:ln>
                <a:solidFill>
                  <a:schemeClr val="tx1"/>
                </a:solidFill>
                <a:effectLst/>
                <a:latin typeface="Arial" charset="0"/>
                <a:cs typeface="Arial" charset="0"/>
              </a:rPr>
              <a:t> Date  when the employee started with the company.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1720840"/>
            <a:ext cx="6096000" cy="3416320"/>
          </a:xfrm>
          <a:prstGeom prst="rect">
            <a:avLst/>
          </a:prstGeom>
        </p:spPr>
        <p:txBody>
          <a:bodyPr>
            <a:spAutoFit/>
          </a:bodyPr>
          <a:lstStyle/>
          <a:p>
            <a:r>
              <a:rPr lang="en-US" b="1" dirty="0"/>
              <a:t>. Comprehensive Employee Insights:</a:t>
            </a:r>
            <a:r>
              <a:rPr lang="en-US" dirty="0"/>
              <a:t> Our solution delivers deep and actionable insights into the workforce by integrating and analyzing diverse employee data points, such as performance scores, job functions, demographics, and employment statuses. This holistic view allows organizations to understand their workforce better and make more informed decisions.</a:t>
            </a:r>
          </a:p>
          <a:p>
            <a:r>
              <a:rPr lang="en-US" b="1" dirty="0"/>
              <a:t>2. Enhanced Employee Performance Management:</a:t>
            </a:r>
            <a:r>
              <a:rPr lang="en-US" dirty="0"/>
              <a:t> By leveraging advanced analytics, our solution not only tracks performance ratings but also identifies patterns and trends that highlight high performers and areas for improvement. This enables more targeted development plans and recognition programs, driving employee engagement and productivity.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TotalTime>
  <Words>736</Words>
  <Application>Microsoft Office PowerPoint</Application>
  <PresentationFormat>Custom</PresentationFormat>
  <Paragraphs>104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Apex User</cp:lastModifiedBy>
  <cp:revision>15</cp:revision>
  <dcterms:created xsi:type="dcterms:W3CDTF">2024-03-29T15:07:22Z</dcterms:created>
  <dcterms:modified xsi:type="dcterms:W3CDTF">2024-08-31T08:10:54Z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