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8" r:id="rId6"/>
    <p:sldMasterId id="2147483660"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y="6858000" cx="9144000"/>
  <p:notesSz cx="6858000" cy="9144000"/>
  <p:embeddedFontLst>
    <p:embeddedFont>
      <p:font typeface="Libre Franklin"/>
      <p:regular r:id="rId39"/>
      <p:bold r:id="rId40"/>
      <p:italic r:id="rId41"/>
      <p:boldItalic r:id="rId42"/>
    </p:embeddedFont>
    <p:embeddedFont>
      <p:font typeface="Libre Baskerville"/>
      <p:regular r:id="rId43"/>
      <p:bold r:id="rId44"/>
      <p: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6" roundtripDataSignature="AMtx7mi6FXgGhe/thbggcltIQkhaSV6a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bold.fntdata"/><Relationship Id="rId20" Type="http://schemas.openxmlformats.org/officeDocument/2006/relationships/slide" Target="slides/slide11.xml"/><Relationship Id="rId42" Type="http://schemas.openxmlformats.org/officeDocument/2006/relationships/font" Target="fonts/LibreFranklin-boldItalic.fntdata"/><Relationship Id="rId41" Type="http://schemas.openxmlformats.org/officeDocument/2006/relationships/font" Target="fonts/LibreFranklin-italic.fntdata"/><Relationship Id="rId22" Type="http://schemas.openxmlformats.org/officeDocument/2006/relationships/slide" Target="slides/slide13.xml"/><Relationship Id="rId44" Type="http://schemas.openxmlformats.org/officeDocument/2006/relationships/font" Target="fonts/LibreBaskerville-bold.fntdata"/><Relationship Id="rId21" Type="http://schemas.openxmlformats.org/officeDocument/2006/relationships/slide" Target="slides/slide12.xml"/><Relationship Id="rId43" Type="http://schemas.openxmlformats.org/officeDocument/2006/relationships/font" Target="fonts/LibreBaskerville-regular.fntdata"/><Relationship Id="rId24" Type="http://schemas.openxmlformats.org/officeDocument/2006/relationships/slide" Target="slides/slide15.xml"/><Relationship Id="rId46" Type="http://customschemas.google.com/relationships/presentationmetadata" Target="metadata"/><Relationship Id="rId23" Type="http://schemas.openxmlformats.org/officeDocument/2006/relationships/slide" Target="slides/slide14.xml"/><Relationship Id="rId45" Type="http://schemas.openxmlformats.org/officeDocument/2006/relationships/font" Target="fonts/LibreBaskervill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font" Target="fonts/LibreFranklin-regular.fntdata"/><Relationship Id="rId16" Type="http://schemas.openxmlformats.org/officeDocument/2006/relationships/slide" Target="slides/slide7.xml"/><Relationship Id="rId38" Type="http://schemas.openxmlformats.org/officeDocument/2006/relationships/slide" Target="slides/slide29.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31"/>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43"/>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3"/>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7" name="Google Shape;107;p43"/>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8" name="Google Shape;108;p4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45"/>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5"/>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5" name="Google Shape;125;p45"/>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6" name="Google Shape;126;p4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5"/>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5"/>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3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Google Shape;41;p34"/>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4"/>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3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3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9" name="Google Shape;49;p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38"/>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38"/>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5" name="Google Shape;65;p38"/>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38"/>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3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3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3" name="Google Shape;73;p39"/>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3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8" name="Shape 88"/>
        <p:cNvGrpSpPr/>
        <p:nvPr/>
      </p:nvGrpSpPr>
      <p:grpSpPr>
        <a:xfrm>
          <a:off x="0" y="0"/>
          <a:ext cx="0" cy="0"/>
          <a:chOff x="0" y="0"/>
          <a:chExt cx="0" cy="0"/>
        </a:xfrm>
      </p:grpSpPr>
      <p:sp>
        <p:nvSpPr>
          <p:cNvPr id="89" name="Google Shape;89;p41"/>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1"/>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1" name="Google Shape;91;p4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1"/>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1"/>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0"/>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30"/>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30"/>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30"/>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30"/>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3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3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3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32"/>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3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3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3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7" name="Shape 77"/>
        <p:cNvGrpSpPr/>
        <p:nvPr/>
      </p:nvGrpSpPr>
      <p:grpSpPr>
        <a:xfrm>
          <a:off x="0" y="0"/>
          <a:ext cx="0" cy="0"/>
          <a:chOff x="0" y="0"/>
          <a:chExt cx="0" cy="0"/>
        </a:xfrm>
      </p:grpSpPr>
      <p:sp>
        <p:nvSpPr>
          <p:cNvPr id="78" name="Google Shape;78;p40"/>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40"/>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0" name="Google Shape;80;p40"/>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40"/>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40"/>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4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84" name="Google Shape;84;p4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5" name="Google Shape;85;p4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40"/>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40"/>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4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42"/>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4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42"/>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00" name="Google Shape;100;p4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1" name="Google Shape;101;p4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4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4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4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44"/>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44"/>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44"/>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44"/>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4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8" name="Google Shape;118;p4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9" name="Google Shape;119;p4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44"/>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44"/>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Object Creational</a:t>
            </a:r>
            <a:endParaRPr/>
          </a:p>
        </p:txBody>
      </p:sp>
      <p:sp>
        <p:nvSpPr>
          <p:cNvPr id="134" name="Google Shape;134;p1"/>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Abstract Factory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Participants</a:t>
            </a:r>
            <a:endParaRPr/>
          </a:p>
        </p:txBody>
      </p:sp>
      <p:sp>
        <p:nvSpPr>
          <p:cNvPr id="188" name="Google Shape;188;p1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a:solidFill>
                  <a:srgbClr val="C00000"/>
                </a:solidFill>
                <a:latin typeface="Libre Baskerville"/>
                <a:ea typeface="Libre Baskerville"/>
                <a:cs typeface="Libre Baskerville"/>
                <a:sym typeface="Libre Baskerville"/>
              </a:rPr>
              <a:t>AbstractFactory </a:t>
            </a:r>
            <a:r>
              <a:rPr b="0" i="0" lang="en-US" sz="2600" u="none">
                <a:solidFill>
                  <a:schemeClr val="dk1"/>
                </a:solidFill>
                <a:latin typeface="Libre Baskerville"/>
                <a:ea typeface="Libre Baskerville"/>
                <a:cs typeface="Libre Baskerville"/>
                <a:sym typeface="Libre Baskerville"/>
              </a:rPr>
              <a:t>(WidgetFactory) </a:t>
            </a:r>
            <a:endParaRPr/>
          </a:p>
          <a:p>
            <a:pPr indent="-228599" lvl="1" marL="547687" marR="0" rtl="0" algn="just">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declares an interface for operations that create abstract product objects.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rgbClr val="C00000"/>
                </a:solidFill>
                <a:latin typeface="Libre Baskerville"/>
                <a:ea typeface="Libre Baskerville"/>
                <a:cs typeface="Libre Baskerville"/>
                <a:sym typeface="Libre Baskerville"/>
              </a:rPr>
              <a:t>ConcreteFactory</a:t>
            </a:r>
            <a:r>
              <a:rPr b="0" i="0" lang="en-US" sz="2600" u="none">
                <a:solidFill>
                  <a:schemeClr val="dk1"/>
                </a:solidFill>
                <a:latin typeface="Libre Baskerville"/>
                <a:ea typeface="Libre Baskerville"/>
                <a:cs typeface="Libre Baskerville"/>
                <a:sym typeface="Libre Baskerville"/>
              </a:rPr>
              <a:t> (MotifWidgetFactory, PMWidgetFactory)</a:t>
            </a:r>
            <a:endParaRPr/>
          </a:p>
          <a:p>
            <a:pPr indent="-228599" lvl="1" marL="547687" marR="0" rtl="0" algn="just">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implements the operations to create concrete product objects.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rgbClr val="C00000"/>
                </a:solidFill>
                <a:latin typeface="Libre Baskerville"/>
                <a:ea typeface="Libre Baskerville"/>
                <a:cs typeface="Libre Baskerville"/>
                <a:sym typeface="Libre Baskerville"/>
              </a:rPr>
              <a:t>AbstractProduct</a:t>
            </a:r>
            <a:r>
              <a:rPr b="0" i="0" lang="en-US" sz="2600" u="none">
                <a:solidFill>
                  <a:schemeClr val="dk1"/>
                </a:solidFill>
                <a:latin typeface="Libre Baskerville"/>
                <a:ea typeface="Libre Baskerville"/>
                <a:cs typeface="Libre Baskerville"/>
                <a:sym typeface="Libre Baskerville"/>
              </a:rPr>
              <a:t> (Window, ScrollBar)</a:t>
            </a:r>
            <a:endParaRPr/>
          </a:p>
          <a:p>
            <a:pPr indent="-228599" lvl="1" marL="547687" marR="0" rtl="0" algn="just">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declares an interface for a type of product object.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Participants</a:t>
            </a:r>
            <a:endParaRPr/>
          </a:p>
        </p:txBody>
      </p:sp>
      <p:sp>
        <p:nvSpPr>
          <p:cNvPr id="194" name="Google Shape;194;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rgbClr val="C00000"/>
                </a:solidFill>
                <a:latin typeface="Libre Baskerville"/>
                <a:ea typeface="Libre Baskerville"/>
                <a:cs typeface="Libre Baskerville"/>
                <a:sym typeface="Libre Baskerville"/>
              </a:rPr>
              <a:t>ConcreteProduct</a:t>
            </a:r>
            <a:r>
              <a:rPr b="0" i="0" lang="en-US" sz="2600" u="none">
                <a:solidFill>
                  <a:schemeClr val="dk1"/>
                </a:solidFill>
                <a:latin typeface="Libre Baskerville"/>
                <a:ea typeface="Libre Baskerville"/>
                <a:cs typeface="Libre Baskerville"/>
                <a:sym typeface="Libre Baskerville"/>
              </a:rPr>
              <a:t> (MotifWindow, MotifScrollBar)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defines a product object to be created by the corresponding concrete factory.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implements the AbstractProduct interface. </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rgbClr val="C00000"/>
                </a:solidFill>
                <a:latin typeface="Libre Baskerville"/>
                <a:ea typeface="Libre Baskerville"/>
                <a:cs typeface="Libre Baskerville"/>
                <a:sym typeface="Libre Baskerville"/>
              </a:rPr>
              <a:t>Client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uses only interfaces declared by AbstractFactory and AbstractProduct classes.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Collaborations</a:t>
            </a:r>
            <a:endParaRPr/>
          </a:p>
        </p:txBody>
      </p:sp>
      <p:sp>
        <p:nvSpPr>
          <p:cNvPr id="200" name="Google Shape;200;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Normally a single instance of a ConcreteFactory class is created at run-time. This concrete factory creates product objects having a particular implementation. To create different product objects, clients should use a different concrete factory.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AbstractFactory defers creation of product objects to its ConcreteFactory subclass.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Consequences</a:t>
            </a:r>
            <a:endParaRPr/>
          </a:p>
        </p:txBody>
      </p:sp>
      <p:sp>
        <p:nvSpPr>
          <p:cNvPr id="206" name="Google Shape;206;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Benefits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It isolates concrete classes.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It makes exchanging product families easy.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It promotes consistency among products.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Liabilities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Supporting new kinds of products is difficult.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Implementation</a:t>
            </a:r>
            <a:endParaRPr/>
          </a:p>
        </p:txBody>
      </p:sp>
      <p:sp>
        <p:nvSpPr>
          <p:cNvPr id="212" name="Google Shape;212;p14"/>
          <p:cNvSpPr txBox="1"/>
          <p:nvPr>
            <p:ph idx="1" type="body"/>
          </p:nvPr>
        </p:nvSpPr>
        <p:spPr>
          <a:xfrm>
            <a:off x="193800" y="1417625"/>
            <a:ext cx="8493000" cy="49947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100000"/>
              </a:lnSpc>
              <a:spcBef>
                <a:spcPts val="0"/>
              </a:spcBef>
              <a:spcAft>
                <a:spcPts val="0"/>
              </a:spcAft>
              <a:buClr>
                <a:schemeClr val="accent1"/>
              </a:buClr>
              <a:buSzPts val="2210"/>
              <a:buFont typeface="Noto Sans Symbols"/>
              <a:buAutoNum type="arabicPeriod"/>
            </a:pPr>
            <a:r>
              <a:rPr b="0" i="0" lang="en-US" sz="2600" u="none">
                <a:solidFill>
                  <a:srgbClr val="C00000"/>
                </a:solidFill>
                <a:latin typeface="Libre Baskerville"/>
                <a:ea typeface="Libre Baskerville"/>
                <a:cs typeface="Libre Baskerville"/>
                <a:sym typeface="Libre Baskerville"/>
              </a:rPr>
              <a:t>Factories as singletons. </a:t>
            </a:r>
            <a:r>
              <a:rPr b="0" i="0" lang="en-US" sz="2600" u="none">
                <a:solidFill>
                  <a:schemeClr val="dk1"/>
                </a:solidFill>
                <a:latin typeface="Libre Baskerville"/>
                <a:ea typeface="Libre Baskerville"/>
                <a:cs typeface="Libre Baskerville"/>
                <a:sym typeface="Libre Baskerville"/>
              </a:rPr>
              <a:t>An application typically needs only one instance of a ConcreteFactory per product family. So it's usually best implemented as a Singleton.</a:t>
            </a:r>
            <a:endParaRPr/>
          </a:p>
          <a:p>
            <a:pPr indent="-514350" lvl="0" marL="514350" marR="0" rtl="0" algn="just">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514350" lvl="0" marL="514350" marR="0" rtl="0" algn="just">
              <a:lnSpc>
                <a:spcPct val="100000"/>
              </a:lnSpc>
              <a:spcBef>
                <a:spcPts val="500"/>
              </a:spcBef>
              <a:spcAft>
                <a:spcPts val="0"/>
              </a:spcAft>
              <a:buClr>
                <a:schemeClr val="accent1"/>
              </a:buClr>
              <a:buSzPts val="2210"/>
              <a:buFont typeface="Libre Franklin"/>
              <a:buAutoNum type="arabicPeriod"/>
            </a:pPr>
            <a:r>
              <a:rPr b="0" i="0" lang="en-US" sz="2600" u="none">
                <a:solidFill>
                  <a:srgbClr val="C00000"/>
                </a:solidFill>
                <a:latin typeface="Libre Baskerville"/>
                <a:ea typeface="Libre Baskerville"/>
                <a:cs typeface="Libre Baskerville"/>
                <a:sym typeface="Libre Baskerville"/>
              </a:rPr>
              <a:t>Creating the products.</a:t>
            </a:r>
            <a:r>
              <a:rPr b="0" i="0" lang="en-US" sz="2600" u="none">
                <a:solidFill>
                  <a:schemeClr val="dk1"/>
                </a:solidFill>
                <a:latin typeface="Libre Baskerville"/>
                <a:ea typeface="Libre Baskerville"/>
                <a:cs typeface="Libre Baskerville"/>
                <a:sym typeface="Libre Baskerville"/>
              </a:rPr>
              <a:t> AbstractFactory only declares an interface for creating products. It's up to ConcreteProduct subclasses to actually create them. The most common way to do this is to define a factory method for each product.</a:t>
            </a:r>
            <a:endParaRPr/>
          </a:p>
          <a:p>
            <a:pPr indent="-132715" lvl="0" marL="273050" marR="0" rtl="0" algn="just">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Known Uses</a:t>
            </a:r>
            <a:endParaRPr/>
          </a:p>
        </p:txBody>
      </p:sp>
      <p:sp>
        <p:nvSpPr>
          <p:cNvPr id="218" name="Google Shape;218;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1" i="0" lang="en-US" sz="2600" u="none">
                <a:solidFill>
                  <a:schemeClr val="dk1"/>
                </a:solidFill>
                <a:latin typeface="Libre Baskerville"/>
                <a:ea typeface="Libre Baskerville"/>
                <a:cs typeface="Libre Baskerville"/>
                <a:sym typeface="Libre Baskerville"/>
              </a:rPr>
              <a:t>ET++ application framework</a:t>
            </a:r>
            <a:endParaRPr/>
          </a:p>
          <a:p>
            <a:pPr indent="-228599" lvl="1" marL="547687" marR="0" rtl="0" algn="just">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ET++ uses the Abstract Factory pattern to achieve portability across different window systems (X Windows and SunView, for example). The WindowSystem abstract base class defines the interface for creating objects that represent window system resources (MakeWindow, MakeFont, MakeColor, for example). Concrete subclasses implement the interfaces for a specific window system. At run-time, ET++ creates an instance of a concrete WindowSystem subclass that creates concrete system resource objects.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Related Patterns</a:t>
            </a:r>
            <a:endParaRPr/>
          </a:p>
        </p:txBody>
      </p:sp>
      <p:sp>
        <p:nvSpPr>
          <p:cNvPr id="224" name="Google Shape;224;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AbstractFactory classes are often implemented with factory methods (Factory Method (121)), but they can also be implemented using Prototype (133).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concrete factory is often a singleton (Singleton (144)).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30" name="Google Shape;230;p17"/>
          <p:cNvSpPr txBox="1"/>
          <p:nvPr>
            <p:ph idx="1" type="body"/>
          </p:nvPr>
        </p:nvSpPr>
        <p:spPr>
          <a:xfrm>
            <a:off x="914400" y="1447800"/>
            <a:ext cx="7772400" cy="17526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Let us design an application to query the features of different types of vehicles. For simplicity, let us consider two types of vehicles: cars and SUVs. Further, a vehicle can be of either luxury or nonluxury category.</a:t>
            </a:r>
            <a:endParaRPr/>
          </a:p>
        </p:txBody>
      </p:sp>
      <p:pic>
        <p:nvPicPr>
          <p:cNvPr id="231" name="Google Shape;231;p17"/>
          <p:cNvPicPr preferRelativeResize="0"/>
          <p:nvPr/>
        </p:nvPicPr>
        <p:blipFill rotWithShape="1">
          <a:blip r:embed="rId3">
            <a:alphaModFix/>
          </a:blip>
          <a:srcRect b="0" l="0" r="0" t="0"/>
          <a:stretch/>
        </p:blipFill>
        <p:spPr>
          <a:xfrm>
            <a:off x="914400" y="3124200"/>
            <a:ext cx="7558087" cy="350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37" name="Google Shape;237;p18"/>
          <p:cNvSpPr txBox="1"/>
          <p:nvPr>
            <p:ph idx="1" type="body"/>
          </p:nvPr>
        </p:nvSpPr>
        <p:spPr>
          <a:xfrm>
            <a:off x="914400" y="7620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public interface Car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String getCarName();</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String getCarFeatures();</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}//End of class</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public class LuxuryCar implements Car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private String name;</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LuxuryCar(String cName)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name = cName;</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String getCarName()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return name;</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String getCarFeatures()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return "Luxury Car Features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}//End of class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43" name="Google Shape;243;p19"/>
          <p:cNvSpPr txBox="1"/>
          <p:nvPr>
            <p:ph idx="1" type="body"/>
          </p:nvPr>
        </p:nvSpPr>
        <p:spPr>
          <a:xfrm>
            <a:off x="914400" y="7620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public class NonLuxuryCar implements Car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private String name;</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NonLuxuryCar(String cName)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name = cName;</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String getCarName()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return name;</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String getCarFeatures()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return “Non-Luxury Car Features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}//End of class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Intent</a:t>
            </a:r>
            <a:endParaRPr/>
          </a:p>
        </p:txBody>
      </p:sp>
      <p:sp>
        <p:nvSpPr>
          <p:cNvPr id="140" name="Google Shape;140;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Provide an interface for creating families of related or dependent objects without specifying their concrete classes.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pic>
        <p:nvPicPr>
          <p:cNvPr id="249" name="Google Shape;249;p20"/>
          <p:cNvPicPr preferRelativeResize="0"/>
          <p:nvPr/>
        </p:nvPicPr>
        <p:blipFill rotWithShape="1">
          <a:blip r:embed="rId3">
            <a:alphaModFix/>
          </a:blip>
          <a:srcRect b="0" l="0" r="0" t="0"/>
          <a:stretch/>
        </p:blipFill>
        <p:spPr>
          <a:xfrm>
            <a:off x="304800" y="838200"/>
            <a:ext cx="8466137" cy="3733800"/>
          </a:xfrm>
          <a:prstGeom prst="rect">
            <a:avLst/>
          </a:prstGeom>
          <a:noFill/>
          <a:ln>
            <a:noFill/>
          </a:ln>
        </p:spPr>
      </p:pic>
      <p:sp>
        <p:nvSpPr>
          <p:cNvPr id="250" name="Google Shape;250;p20"/>
          <p:cNvSpPr txBox="1"/>
          <p:nvPr>
            <p:ph idx="1" type="body"/>
          </p:nvPr>
        </p:nvSpPr>
        <p:spPr>
          <a:xfrm>
            <a:off x="914400" y="5029200"/>
            <a:ext cx="7772400" cy="1600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public interface SUV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String getSUVName();</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public String getSUVFeatures();</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}//End of class</a:t>
            </a:r>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56" name="Google Shape;256;p21"/>
          <p:cNvSpPr txBox="1"/>
          <p:nvPr>
            <p:ph idx="1" type="body"/>
          </p:nvPr>
        </p:nvSpPr>
        <p:spPr>
          <a:xfrm>
            <a:off x="685800" y="838200"/>
            <a:ext cx="7772400" cy="5277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public class LuxurySUV implements SUV {</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private String name;</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public LuxurySUV(String sName) {</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name = sName;</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a:t>
            </a:r>
            <a:endParaRPr sz="24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public String getSUVName() {</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return name;</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public String getSUVFeatures() {</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return "Luxury SUV Features ";</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	}</a:t>
            </a:r>
            <a:endParaRPr sz="2900"/>
          </a:p>
          <a:p>
            <a:pPr indent="-273050" lvl="0" marL="273050" marR="0" rtl="0" algn="l">
              <a:lnSpc>
                <a:spcPct val="100000"/>
              </a:lnSpc>
              <a:spcBef>
                <a:spcPts val="500"/>
              </a:spcBef>
              <a:spcAft>
                <a:spcPts val="0"/>
              </a:spcAft>
              <a:buClr>
                <a:schemeClr val="accent1"/>
              </a:buClr>
              <a:buSzPts val="1700"/>
              <a:buFont typeface="Noto Sans Symbols"/>
              <a:buNone/>
            </a:pPr>
            <a:r>
              <a:rPr b="0" i="0" lang="en-US" sz="2300" u="none">
                <a:solidFill>
                  <a:schemeClr val="dk1"/>
                </a:solidFill>
                <a:latin typeface="Libre Baskerville"/>
                <a:ea typeface="Libre Baskerville"/>
                <a:cs typeface="Libre Baskerville"/>
                <a:sym typeface="Libre Baskerville"/>
              </a:rPr>
              <a:t>}//End of class</a:t>
            </a:r>
            <a:endParaRPr sz="2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62" name="Google Shape;262;p22"/>
          <p:cNvSpPr txBox="1"/>
          <p:nvPr>
            <p:ph idx="1" type="body"/>
          </p:nvPr>
        </p:nvSpPr>
        <p:spPr>
          <a:xfrm>
            <a:off x="914400" y="11430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public class NonLuxurySUV implements SUV {</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private String name;</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public NonLuxurySUV(String sName) {</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name = sName;</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public String getSUVName() {</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return name;</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public String getSUVFeatures() {</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return “Non-Luxury SUV Features ";</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	}</a:t>
            </a:r>
            <a:endParaRPr sz="2800"/>
          </a:p>
          <a:p>
            <a:pPr indent="-273050" lvl="0" marL="273050" marR="0" rtl="0" algn="l">
              <a:lnSpc>
                <a:spcPct val="100000"/>
              </a:lnSpc>
              <a:spcBef>
                <a:spcPts val="500"/>
              </a:spcBef>
              <a:spcAft>
                <a:spcPts val="0"/>
              </a:spcAft>
              <a:buClr>
                <a:schemeClr val="accent1"/>
              </a:buClr>
              <a:buSzPts val="1700"/>
              <a:buFont typeface="Noto Sans Symbols"/>
              <a:buNone/>
            </a:pPr>
            <a:r>
              <a:rPr b="0" i="0" lang="en-US" sz="2200" u="none">
                <a:solidFill>
                  <a:schemeClr val="dk1"/>
                </a:solidFill>
                <a:latin typeface="Libre Baskerville"/>
                <a:ea typeface="Libre Baskerville"/>
                <a:cs typeface="Libre Baskerville"/>
                <a:sym typeface="Libre Baskerville"/>
              </a:rPr>
              <a:t>}//End of class</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pic>
        <p:nvPicPr>
          <p:cNvPr id="268" name="Google Shape;268;p23"/>
          <p:cNvPicPr preferRelativeResize="0"/>
          <p:nvPr/>
        </p:nvPicPr>
        <p:blipFill rotWithShape="1">
          <a:blip r:embed="rId3">
            <a:alphaModFix/>
          </a:blip>
          <a:srcRect b="0" l="0" r="0" t="0"/>
          <a:stretch/>
        </p:blipFill>
        <p:spPr>
          <a:xfrm>
            <a:off x="1422400" y="1447800"/>
            <a:ext cx="5892800" cy="2903537"/>
          </a:xfrm>
          <a:prstGeom prst="rect">
            <a:avLst/>
          </a:prstGeom>
          <a:noFill/>
          <a:ln>
            <a:noFill/>
          </a:ln>
        </p:spPr>
      </p:pic>
      <p:pic>
        <p:nvPicPr>
          <p:cNvPr id="269" name="Google Shape;269;p23"/>
          <p:cNvPicPr preferRelativeResize="0"/>
          <p:nvPr/>
        </p:nvPicPr>
        <p:blipFill rotWithShape="1">
          <a:blip r:embed="rId4">
            <a:alphaModFix/>
          </a:blip>
          <a:srcRect b="0" l="0" r="0" t="0"/>
          <a:stretch/>
        </p:blipFill>
        <p:spPr>
          <a:xfrm>
            <a:off x="1752600" y="4495800"/>
            <a:ext cx="5535612" cy="1981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914400" y="-2286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75" name="Google Shape;275;p24"/>
          <p:cNvSpPr txBox="1"/>
          <p:nvPr>
            <p:ph idx="1" type="body"/>
          </p:nvPr>
        </p:nvSpPr>
        <p:spPr>
          <a:xfrm>
            <a:off x="914400" y="1066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public abstract class VehicleFactory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static final String LUXURY_VEHICLE = "Luxury";</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static final String NON_LUXURY_VEHICLE = "Non-Luxury";</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abstract Car getCar();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abstract SUV getSUV();</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static VehicleFactory getVehicleFactory(String type)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if (type.equals(VehicleFactory.LUXURY_VEHICLE))</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return new LuxuryVehicleFactory();</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if (type.equals(VehicleFactory.NON_LUXURY_VEHICLE))</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return new NonLuxuryVehicleFactory();</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return new LuxuryVehicleFactory();</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}//End of class</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914400" y="-4572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Sample Code</a:t>
            </a:r>
            <a:endParaRPr/>
          </a:p>
        </p:txBody>
      </p:sp>
      <p:sp>
        <p:nvSpPr>
          <p:cNvPr id="281" name="Google Shape;281;p25"/>
          <p:cNvSpPr txBox="1"/>
          <p:nvPr>
            <p:ph idx="1" type="body"/>
          </p:nvPr>
        </p:nvSpPr>
        <p:spPr>
          <a:xfrm>
            <a:off x="914400" y="6096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public class LuxuryVehicleFactory extends VehicleFactory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Car getCar()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return new LuxuryCar("L-C");</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SUV getSUV()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return new LuxurySUV("L-S");</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}//End of class</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public class NonLuxuryVehicleFactory extends VehicleFactory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Car getCar()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return new NonLuxuryCar("NL-C");</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SUV getSUV()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return new NonLuxurySUV("NL-S");</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}//End of class</a:t>
            </a:r>
            <a:endParaRPr sz="2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914400" y="-4572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Client Code</a:t>
            </a:r>
            <a:endParaRPr/>
          </a:p>
        </p:txBody>
      </p:sp>
      <p:sp>
        <p:nvSpPr>
          <p:cNvPr id="287" name="Google Shape;287;p26"/>
          <p:cNvSpPr txBox="1"/>
          <p:nvPr>
            <p:ph idx="1" type="body"/>
          </p:nvPr>
        </p:nvSpPr>
        <p:spPr>
          <a:xfrm>
            <a:off x="228600" y="533400"/>
            <a:ext cx="8458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public class AutoSearchUI extends JFrame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public void actionPerformed(ActionEvent e)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String searchResult = null;</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if (e.getActionCommand().equals(AutoSearchUI.EXIT))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System.exit(1);</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if (e.getActionCommand().equals(AutoSearchUI.SEARCH))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//get input values</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String vhCategory = objAutoSearchUI.getSelectedCategory();</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String vhType = objAutoSearchUI.getSelectedType();</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//get one of Luxury or NonLuxury vehicle factories</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VehicleFactory vf = VehicleFactory.getVehicleFactory(vhCategory);</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if (vhType.equals(AutoSearchUI.CAR)) {</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Car c = vf.getCar();</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searchResult = "Name: " + c.getCarName() + " Features: " 				+c.getCarFeatures();</a:t>
            </a:r>
            <a:endParaRPr sz="2500"/>
          </a:p>
          <a:p>
            <a:pPr indent="-273050" lvl="0" marL="273050" marR="0" rtl="0" algn="l">
              <a:lnSpc>
                <a:spcPct val="100000"/>
              </a:lnSpc>
              <a:spcBef>
                <a:spcPts val="500"/>
              </a:spcBef>
              <a:spcAft>
                <a:spcPts val="0"/>
              </a:spcAft>
              <a:buClr>
                <a:schemeClr val="accent1"/>
              </a:buClr>
              <a:buSzPts val="1700"/>
              <a:buFont typeface="Noto Sans Symbols"/>
              <a:buNone/>
            </a:pPr>
            <a:r>
              <a:rPr b="0" i="0" lang="en-US" sz="1900" u="none">
                <a:solidFill>
                  <a:schemeClr val="dk1"/>
                </a:solidFill>
                <a:latin typeface="Libre Baskerville"/>
                <a:ea typeface="Libre Baskerville"/>
                <a:cs typeface="Libre Baskerville"/>
                <a:sym typeface="Libre Baskerville"/>
              </a:rPr>
              <a:t>			}</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914400" y="-457200"/>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Client Code</a:t>
            </a:r>
            <a:endParaRPr/>
          </a:p>
        </p:txBody>
      </p:sp>
      <p:sp>
        <p:nvSpPr>
          <p:cNvPr id="293" name="Google Shape;293;p27"/>
          <p:cNvSpPr txBox="1"/>
          <p:nvPr>
            <p:ph idx="1" type="body"/>
          </p:nvPr>
        </p:nvSpPr>
        <p:spPr>
          <a:xfrm>
            <a:off x="342900" y="980675"/>
            <a:ext cx="8458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if (vhType.equals(AutoSearchUI.SUV))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SUV s = vf.getSUV();</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searchResult = "Name: " + s.getSUVName() + " Features: 				“+c.getSUVFeatures();</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objAutoSearchUI.setResult(searchResult);</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a:t>
            </a:r>
            <a:endParaRPr/>
          </a:p>
          <a:p>
            <a:pPr indent="-273050" lvl="0" marL="273050" marR="0" rtl="0" algn="l">
              <a:lnSpc>
                <a:spcPct val="10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Vehicle Query User Interface</a:t>
            </a:r>
            <a:endParaRPr/>
          </a:p>
        </p:txBody>
      </p:sp>
      <p:pic>
        <p:nvPicPr>
          <p:cNvPr id="299" name="Google Shape;299;p28"/>
          <p:cNvPicPr preferRelativeResize="0"/>
          <p:nvPr/>
        </p:nvPicPr>
        <p:blipFill rotWithShape="1">
          <a:blip r:embed="rId3">
            <a:alphaModFix/>
          </a:blip>
          <a:srcRect b="0" l="0" r="0" t="0"/>
          <a:stretch/>
        </p:blipFill>
        <p:spPr>
          <a:xfrm>
            <a:off x="1295400" y="1971675"/>
            <a:ext cx="5943600" cy="4200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Luxury Car Details Query – Message Flow </a:t>
            </a:r>
            <a:endParaRPr/>
          </a:p>
        </p:txBody>
      </p:sp>
      <p:pic>
        <p:nvPicPr>
          <p:cNvPr id="305" name="Google Shape;305;p29"/>
          <p:cNvPicPr preferRelativeResize="0"/>
          <p:nvPr/>
        </p:nvPicPr>
        <p:blipFill rotWithShape="1">
          <a:blip r:embed="rId3">
            <a:alphaModFix/>
          </a:blip>
          <a:srcRect b="0" l="0" r="0" t="0"/>
          <a:stretch/>
        </p:blipFill>
        <p:spPr>
          <a:xfrm>
            <a:off x="304800" y="1447800"/>
            <a:ext cx="8686800" cy="38814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Also Known As</a:t>
            </a:r>
            <a:endParaRPr/>
          </a:p>
        </p:txBody>
      </p:sp>
      <p:sp>
        <p:nvSpPr>
          <p:cNvPr id="146" name="Google Shape;146;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Kit</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type="title"/>
          </p:nvPr>
        </p:nvSpPr>
        <p:spPr>
          <a:xfrm>
            <a:off x="914400" y="274629"/>
            <a:ext cx="7772400" cy="7209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a:t>
            </a:r>
            <a:endParaRPr/>
          </a:p>
        </p:txBody>
      </p:sp>
      <p:sp>
        <p:nvSpPr>
          <p:cNvPr id="152" name="Google Shape;152;p4"/>
          <p:cNvSpPr txBox="1"/>
          <p:nvPr>
            <p:ph idx="1" type="body"/>
          </p:nvPr>
        </p:nvSpPr>
        <p:spPr>
          <a:xfrm>
            <a:off x="815000" y="995525"/>
            <a:ext cx="7772400" cy="4572000"/>
          </a:xfrm>
          <a:prstGeom prst="rect">
            <a:avLst/>
          </a:prstGeom>
          <a:noFill/>
          <a:ln>
            <a:noFill/>
          </a:ln>
        </p:spPr>
        <p:txBody>
          <a:bodyPr anchorCtr="0" anchor="t" bIns="45700" lIns="91425" spcFirstLastPara="1" rIns="91425" wrap="square" tIns="45700">
            <a:noAutofit/>
          </a:bodyPr>
          <a:lstStyle/>
          <a:p>
            <a:pPr indent="-266700" lvl="0" marL="273050" marR="0" rtl="0" algn="just">
              <a:lnSpc>
                <a:spcPct val="100000"/>
              </a:lnSpc>
              <a:spcBef>
                <a:spcPts val="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Consider a user interface toolkit that supports multiple look-and-feel standards, such as Motif and Presentation Manager.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Different look-and-feels define different appearances and behaviors for user interface "widgets" like scroll bars, windows, and buttons.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To be portable across look-and-feel standards, an application should not hard-code its widgets for a particular look and feel.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Instantiating look-and-feel-specific classes of widgets throughout the application makes it hard to change the look and feel later.</a:t>
            </a:r>
            <a:endParaRPr sz="2500"/>
          </a:p>
          <a:p>
            <a:pPr indent="-132715" lvl="0" marL="273050" marR="0" rtl="0" algn="just">
              <a:spcBef>
                <a:spcPts val="575"/>
              </a:spcBef>
              <a:spcAft>
                <a:spcPts val="0"/>
              </a:spcAft>
              <a:buClr>
                <a:schemeClr val="accent1"/>
              </a:buClr>
              <a:buSzPts val="2210"/>
              <a:buFont typeface="Noto Sans Symbols"/>
              <a:buNone/>
            </a:pPr>
            <a:r>
              <a:t/>
            </a:r>
            <a:endParaRPr b="0" i="0" sz="25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a:t>
            </a:r>
            <a:endParaRPr/>
          </a:p>
        </p:txBody>
      </p:sp>
      <p:pic>
        <p:nvPicPr>
          <p:cNvPr id="158" name="Google Shape;158;p5"/>
          <p:cNvPicPr preferRelativeResize="0"/>
          <p:nvPr/>
        </p:nvPicPr>
        <p:blipFill rotWithShape="1">
          <a:blip r:embed="rId3">
            <a:alphaModFix/>
          </a:blip>
          <a:srcRect b="0" l="0" r="0" t="0"/>
          <a:stretch/>
        </p:blipFill>
        <p:spPr>
          <a:xfrm>
            <a:off x="165100" y="1676400"/>
            <a:ext cx="89027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914400" y="274630"/>
            <a:ext cx="7772400" cy="696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a:t>
            </a:r>
            <a:endParaRPr/>
          </a:p>
        </p:txBody>
      </p:sp>
      <p:sp>
        <p:nvSpPr>
          <p:cNvPr id="164" name="Google Shape;164;p6"/>
          <p:cNvSpPr txBox="1"/>
          <p:nvPr>
            <p:ph idx="1" type="body"/>
          </p:nvPr>
        </p:nvSpPr>
        <p:spPr>
          <a:xfrm>
            <a:off x="685800" y="851450"/>
            <a:ext cx="7772400" cy="4572000"/>
          </a:xfrm>
          <a:prstGeom prst="rect">
            <a:avLst/>
          </a:prstGeom>
          <a:noFill/>
          <a:ln>
            <a:noFill/>
          </a:ln>
        </p:spPr>
        <p:txBody>
          <a:bodyPr anchorCtr="0" anchor="t" bIns="45700" lIns="91425" spcFirstLastPara="1" rIns="91425" wrap="square" tIns="45700">
            <a:noAutofit/>
          </a:bodyPr>
          <a:lstStyle/>
          <a:p>
            <a:pPr indent="-266700" lvl="0" marL="273050" marR="0" rtl="0" algn="just">
              <a:lnSpc>
                <a:spcPct val="100000"/>
              </a:lnSpc>
              <a:spcBef>
                <a:spcPts val="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Define an abstract WidgetFactory class that declares an interface for creating each basic kind of widget.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There's also an abstract class for each kind of widget, and concrete subclasses implement widgets for specific look-and-feel standards.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WidgetFactory's interface has an operation that returns a new widget object for each abstract widget class.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Clients call these operations to obtain widget instances, but clients aren't aware of the concrete classes they're using. Thus clients stay independent of the prevailing look and feel.</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914400" y="76200"/>
            <a:ext cx="7772400" cy="714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Motivation</a:t>
            </a:r>
            <a:endParaRPr/>
          </a:p>
        </p:txBody>
      </p:sp>
      <p:sp>
        <p:nvSpPr>
          <p:cNvPr id="170" name="Google Shape;170;p7"/>
          <p:cNvSpPr txBox="1"/>
          <p:nvPr>
            <p:ph idx="1" type="body"/>
          </p:nvPr>
        </p:nvSpPr>
        <p:spPr>
          <a:xfrm>
            <a:off x="685800" y="790200"/>
            <a:ext cx="7772400" cy="5963400"/>
          </a:xfrm>
          <a:prstGeom prst="rect">
            <a:avLst/>
          </a:prstGeom>
          <a:noFill/>
          <a:ln>
            <a:noFill/>
          </a:ln>
        </p:spPr>
        <p:txBody>
          <a:bodyPr anchorCtr="0" anchor="t" bIns="45700" lIns="91425" spcFirstLastPara="1" rIns="91425" wrap="square" tIns="45700">
            <a:noAutofit/>
          </a:bodyPr>
          <a:lstStyle/>
          <a:p>
            <a:pPr indent="-266700" lvl="0" marL="273050" marR="0" rtl="0" algn="just">
              <a:lnSpc>
                <a:spcPct val="100000"/>
              </a:lnSpc>
              <a:spcBef>
                <a:spcPts val="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Each subclass implements the operations to create the appropriate widget for the look and feel.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For example, the CreateScrollBar operation on the MotifWidgetFactory instantiates and returns a Motif scroll bar, while the corresponding operation on the PMWidgetFactory returns a scroll bar for Presentation Manager.</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A WidgetFactory also enforces dependencies between the concrete widget classes. </a:t>
            </a:r>
            <a:endParaRPr sz="2500"/>
          </a:p>
          <a:p>
            <a:pPr indent="-266700" lvl="0" marL="273050" marR="0" rtl="0" algn="just">
              <a:lnSpc>
                <a:spcPct val="100000"/>
              </a:lnSpc>
              <a:spcBef>
                <a:spcPts val="500"/>
              </a:spcBef>
              <a:spcAft>
                <a:spcPts val="0"/>
              </a:spcAft>
              <a:buClr>
                <a:schemeClr val="accent1"/>
              </a:buClr>
              <a:buSzPts val="2110"/>
              <a:buFont typeface="Noto Sans Symbols"/>
              <a:buChar char="⚫"/>
            </a:pPr>
            <a:r>
              <a:rPr b="0" i="0" lang="en-US" sz="2500" u="none">
                <a:solidFill>
                  <a:schemeClr val="dk1"/>
                </a:solidFill>
                <a:latin typeface="Libre Baskerville"/>
                <a:ea typeface="Libre Baskerville"/>
                <a:cs typeface="Libre Baskerville"/>
                <a:sym typeface="Libre Baskerville"/>
              </a:rPr>
              <a:t>A Motif scroll bar should be used with a Motif button and a Motif text editor, and that constraint is enforced automatically as a consequence of using a MotifWidgetFactory.</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Applicability</a:t>
            </a:r>
            <a:endParaRPr/>
          </a:p>
        </p:txBody>
      </p:sp>
      <p:sp>
        <p:nvSpPr>
          <p:cNvPr id="176" name="Google Shape;176;p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2210"/>
              <a:buFont typeface="Noto Sans Symbols"/>
              <a:buNone/>
            </a:pPr>
            <a:r>
              <a:rPr b="0" i="0" lang="en-US" sz="2600" u="none">
                <a:solidFill>
                  <a:schemeClr val="dk1"/>
                </a:solidFill>
                <a:latin typeface="Libre Baskerville"/>
                <a:ea typeface="Libre Baskerville"/>
                <a:cs typeface="Libre Baskerville"/>
                <a:sym typeface="Libre Baskerville"/>
              </a:rPr>
              <a:t>Use the Abstract Factory pattern when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system should be independent of how its products are created, composed, and represented.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system should be configured with one of multiple families of products.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a family of related product objects is designed to be used together, and you need to enforce this constraint.  </a:t>
            </a:r>
            <a:endParaRPr/>
          </a:p>
          <a:p>
            <a:pPr indent="-273050" lvl="0" marL="273050" marR="0" rtl="0" algn="just">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you want to provide a class library of products, and you want to reveal just their interfaces, not their implementations.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Structure</a:t>
            </a:r>
            <a:endParaRPr/>
          </a:p>
        </p:txBody>
      </p:sp>
      <p:pic>
        <p:nvPicPr>
          <p:cNvPr id="182" name="Google Shape;182;p9"/>
          <p:cNvPicPr preferRelativeResize="0"/>
          <p:nvPr/>
        </p:nvPicPr>
        <p:blipFill rotWithShape="1">
          <a:blip r:embed="rId3">
            <a:alphaModFix/>
          </a:blip>
          <a:srcRect b="0" l="0" r="0" t="0"/>
          <a:stretch/>
        </p:blipFill>
        <p:spPr>
          <a:xfrm>
            <a:off x="76200" y="1500187"/>
            <a:ext cx="8890000" cy="49006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cp:coreProperties>
</file>