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8" r:id="rId6"/>
    <p:sldMasterId id="2147483660" r:id="rId7"/>
    <p:sldMasterId id="214748366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Lst>
  <p:sldSz cy="6858000" cx="9144000"/>
  <p:notesSz cx="6858000" cy="9144000"/>
  <p:embeddedFontLst>
    <p:embeddedFont>
      <p:font typeface="Libre Franklin"/>
      <p:regular r:id="rId49"/>
      <p:bold r:id="rId50"/>
      <p:italic r:id="rId51"/>
      <p:boldItalic r:id="rId52"/>
    </p:embeddedFont>
    <p:embeddedFont>
      <p:font typeface="Libre Baskerville"/>
      <p:regular r:id="rId53"/>
      <p:bold r:id="rId54"/>
      <p: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6" roundtripDataSignature="AMtx7miEy9z8nwRLrIogWfw21+crQUuS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font" Target="fonts/LibreFranklin-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LibreFranklin-italic.fntdata"/><Relationship Id="rId50" Type="http://schemas.openxmlformats.org/officeDocument/2006/relationships/font" Target="fonts/LibreFranklin-bold.fntdata"/><Relationship Id="rId53" Type="http://schemas.openxmlformats.org/officeDocument/2006/relationships/font" Target="fonts/LibreBaskerville-regular.fntdata"/><Relationship Id="rId52" Type="http://schemas.openxmlformats.org/officeDocument/2006/relationships/font" Target="fonts/LibreFranklin-boldItalic.fntdata"/><Relationship Id="rId11" Type="http://schemas.openxmlformats.org/officeDocument/2006/relationships/slide" Target="slides/slide2.xml"/><Relationship Id="rId55" Type="http://schemas.openxmlformats.org/officeDocument/2006/relationships/font" Target="fonts/LibreBaskerville-italic.fntdata"/><Relationship Id="rId10" Type="http://schemas.openxmlformats.org/officeDocument/2006/relationships/slide" Target="slides/slide1.xml"/><Relationship Id="rId54" Type="http://schemas.openxmlformats.org/officeDocument/2006/relationships/font" Target="fonts/LibreBaskerville-bold.fntdata"/><Relationship Id="rId13" Type="http://schemas.openxmlformats.org/officeDocument/2006/relationships/slide" Target="slides/slide4.xml"/><Relationship Id="rId12" Type="http://schemas.openxmlformats.org/officeDocument/2006/relationships/slide" Target="slides/slide3.xml"/><Relationship Id="rId56" Type="http://customschemas.google.com/relationships/presentationmetadata" Target="meta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41"/>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53"/>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53"/>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7" name="Google Shape;107;p53"/>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8" name="Google Shape;108;p5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5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5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55"/>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5"/>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5" name="Google Shape;125;p55"/>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6" name="Google Shape;126;p5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55"/>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55"/>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4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4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 name="Shape 40"/>
        <p:cNvGrpSpPr/>
        <p:nvPr/>
      </p:nvGrpSpPr>
      <p:grpSpPr>
        <a:xfrm>
          <a:off x="0" y="0"/>
          <a:ext cx="0" cy="0"/>
          <a:chOff x="0" y="0"/>
          <a:chExt cx="0" cy="0"/>
        </a:xfrm>
      </p:grpSpPr>
      <p:sp>
        <p:nvSpPr>
          <p:cNvPr id="41" name="Google Shape;41;p44"/>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4"/>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3" name="Google Shape;43;p4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4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9" name="Google Shape;49;p4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4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48"/>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8"/>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4" name="Google Shape;64;p48"/>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5" name="Google Shape;65;p48"/>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48"/>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4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4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9"/>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3" name="Google Shape;73;p49"/>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4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8" name="Shape 88"/>
        <p:cNvGrpSpPr/>
        <p:nvPr/>
      </p:nvGrpSpPr>
      <p:grpSpPr>
        <a:xfrm>
          <a:off x="0" y="0"/>
          <a:ext cx="0" cy="0"/>
          <a:chOff x="0" y="0"/>
          <a:chExt cx="0" cy="0"/>
        </a:xfrm>
      </p:grpSpPr>
      <p:sp>
        <p:nvSpPr>
          <p:cNvPr id="89" name="Google Shape;89;p51"/>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1"/>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1" name="Google Shape;91;p5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1"/>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1"/>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9.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0"/>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40"/>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40"/>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40"/>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40"/>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4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4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4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4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4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42"/>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42"/>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4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4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4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4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4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7" name="Shape 77"/>
        <p:cNvGrpSpPr/>
        <p:nvPr/>
      </p:nvGrpSpPr>
      <p:grpSpPr>
        <a:xfrm>
          <a:off x="0" y="0"/>
          <a:ext cx="0" cy="0"/>
          <a:chOff x="0" y="0"/>
          <a:chExt cx="0" cy="0"/>
        </a:xfrm>
      </p:grpSpPr>
      <p:sp>
        <p:nvSpPr>
          <p:cNvPr id="78" name="Google Shape;78;p50"/>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50"/>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0" name="Google Shape;80;p50"/>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50"/>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50"/>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5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84" name="Google Shape;84;p5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5" name="Google Shape;85;p5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50"/>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50"/>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52"/>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52"/>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52"/>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52"/>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5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00" name="Google Shape;100;p5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1" name="Google Shape;101;p5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Google Shape;102;p5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5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54"/>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54"/>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54"/>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54"/>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54"/>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5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8" name="Google Shape;118;p5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9" name="Google Shape;119;p5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54"/>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Google Shape;121;p54"/>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Builder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Participants</a:t>
            </a:r>
            <a:endParaRPr/>
          </a:p>
        </p:txBody>
      </p:sp>
      <p:sp>
        <p:nvSpPr>
          <p:cNvPr id="188" name="Google Shape;188;p1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rgbClr val="C00000"/>
                </a:solidFill>
                <a:latin typeface="Libre Baskerville"/>
                <a:ea typeface="Libre Baskerville"/>
                <a:cs typeface="Libre Baskerville"/>
                <a:sym typeface="Libre Baskerville"/>
              </a:rPr>
              <a:t>Builder </a:t>
            </a:r>
            <a:r>
              <a:rPr b="0" i="0" lang="en-US" sz="2600" u="none">
                <a:solidFill>
                  <a:schemeClr val="dk1"/>
                </a:solidFill>
                <a:latin typeface="Libre Baskerville"/>
                <a:ea typeface="Libre Baskerville"/>
                <a:cs typeface="Libre Baskerville"/>
                <a:sym typeface="Libre Baskerville"/>
              </a:rPr>
              <a:t>(TextConverter)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specifies an abstract interface for creating parts of a Product object.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rgbClr val="C00000"/>
                </a:solidFill>
                <a:latin typeface="Libre Baskerville"/>
                <a:ea typeface="Libre Baskerville"/>
                <a:cs typeface="Libre Baskerville"/>
                <a:sym typeface="Libre Baskerville"/>
              </a:rPr>
              <a:t>ConcreteBuilder </a:t>
            </a:r>
            <a:r>
              <a:rPr b="0" i="0" lang="en-US" sz="2600" u="none">
                <a:solidFill>
                  <a:schemeClr val="dk1"/>
                </a:solidFill>
                <a:latin typeface="Libre Baskerville"/>
                <a:ea typeface="Libre Baskerville"/>
                <a:cs typeface="Libre Baskerville"/>
                <a:sym typeface="Libre Baskerville"/>
              </a:rPr>
              <a:t>(ASCIIConverter, TeXConverter, TextWidgetConverter)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constructs and assembles parts of the product by implementing the Builder interface.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defines and keeps track of the representation it creates.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provides an interface for retrieving the product (e.g., GetASCIIText, GetTextWidget).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Participants</a:t>
            </a:r>
            <a:endParaRPr/>
          </a:p>
        </p:txBody>
      </p:sp>
      <p:sp>
        <p:nvSpPr>
          <p:cNvPr id="194" name="Google Shape;194;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rgbClr val="C00000"/>
                </a:solidFill>
                <a:latin typeface="Libre Baskerville"/>
                <a:ea typeface="Libre Baskerville"/>
                <a:cs typeface="Libre Baskerville"/>
                <a:sym typeface="Libre Baskerville"/>
              </a:rPr>
              <a:t>Director </a:t>
            </a:r>
            <a:r>
              <a:rPr b="0" i="0" lang="en-US" sz="2600" u="none">
                <a:solidFill>
                  <a:schemeClr val="dk1"/>
                </a:solidFill>
                <a:latin typeface="Libre Baskerville"/>
                <a:ea typeface="Libre Baskerville"/>
                <a:cs typeface="Libre Baskerville"/>
                <a:sym typeface="Libre Baskerville"/>
              </a:rPr>
              <a:t>(RTFReader)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constructs an object using the Builder interface.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rgbClr val="C00000"/>
                </a:solidFill>
                <a:latin typeface="Libre Baskerville"/>
                <a:ea typeface="Libre Baskerville"/>
                <a:cs typeface="Libre Baskerville"/>
                <a:sym typeface="Libre Baskerville"/>
              </a:rPr>
              <a:t>Product </a:t>
            </a:r>
            <a:r>
              <a:rPr b="0" i="0" lang="en-US" sz="2600" u="none">
                <a:solidFill>
                  <a:schemeClr val="dk1"/>
                </a:solidFill>
                <a:latin typeface="Libre Baskerville"/>
                <a:ea typeface="Libre Baskerville"/>
                <a:cs typeface="Libre Baskerville"/>
                <a:sym typeface="Libre Baskerville"/>
              </a:rPr>
              <a:t>(ASCIIText, TeXText, TextWidget)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represents the complex object under construction. ConcreteBuilder builds the product's internal representation and defines the process by which it's assembled.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includes classes that define the constituent parts, including interfaces for assembling the parts into the final result.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Collaborations</a:t>
            </a:r>
            <a:endParaRPr/>
          </a:p>
        </p:txBody>
      </p:sp>
      <p:sp>
        <p:nvSpPr>
          <p:cNvPr id="200" name="Google Shape;200;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client creates the Director object and configures it with the desired Builder object.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Director notifies the builder whenever a part of the product should be built.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Builder handles requests from the director and adds parts to the product.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client retrieves the product from the builder.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914400" y="274629"/>
            <a:ext cx="7772400" cy="751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Description (Partha Kuchana)</a:t>
            </a:r>
            <a:endParaRPr/>
          </a:p>
        </p:txBody>
      </p:sp>
      <p:sp>
        <p:nvSpPr>
          <p:cNvPr id="206" name="Google Shape;206;p13"/>
          <p:cNvSpPr txBox="1"/>
          <p:nvPr>
            <p:ph idx="1" type="body"/>
          </p:nvPr>
        </p:nvSpPr>
        <p:spPr>
          <a:xfrm>
            <a:off x="433500" y="1025825"/>
            <a:ext cx="7772400" cy="4572000"/>
          </a:xfrm>
          <a:prstGeom prst="rect">
            <a:avLst/>
          </a:prstGeom>
          <a:noFill/>
          <a:ln>
            <a:noFill/>
          </a:ln>
        </p:spPr>
        <p:txBody>
          <a:bodyPr anchorCtr="0" anchor="t" bIns="45700" lIns="91425" spcFirstLastPara="1" rIns="91425" wrap="square" tIns="45700">
            <a:noAutofit/>
          </a:bodyPr>
          <a:lstStyle/>
          <a:p>
            <a:pPr indent="-254000" lvl="0" marL="273050" marR="0" rtl="0" algn="just">
              <a:lnSpc>
                <a:spcPct val="100000"/>
              </a:lnSpc>
              <a:spcBef>
                <a:spcPts val="0"/>
              </a:spcBef>
              <a:spcAft>
                <a:spcPts val="0"/>
              </a:spcAft>
              <a:buClr>
                <a:schemeClr val="accent1"/>
              </a:buClr>
              <a:buSzPts val="1910"/>
              <a:buFont typeface="Noto Sans Symbols"/>
              <a:buChar char="⚫"/>
            </a:pPr>
            <a:r>
              <a:rPr b="0" i="0" lang="en-US" sz="2300" u="none">
                <a:solidFill>
                  <a:schemeClr val="dk1"/>
                </a:solidFill>
                <a:latin typeface="Libre Baskerville"/>
                <a:ea typeface="Libre Baskerville"/>
                <a:cs typeface="Libre Baskerville"/>
                <a:sym typeface="Libre Baskerville"/>
              </a:rPr>
              <a:t>In general, object construction details such as instantiating and initializing the components that make up the object are kept within the object, often as part of its constructor. This type of design closely ties the object construction process with the components that make up the object. </a:t>
            </a:r>
            <a:endParaRPr sz="2300"/>
          </a:p>
          <a:p>
            <a:pPr indent="-254000" lvl="0" marL="273050" marR="0" rtl="0" algn="just">
              <a:lnSpc>
                <a:spcPct val="100000"/>
              </a:lnSpc>
              <a:spcBef>
                <a:spcPts val="500"/>
              </a:spcBef>
              <a:spcAft>
                <a:spcPts val="0"/>
              </a:spcAft>
              <a:buClr>
                <a:schemeClr val="accent1"/>
              </a:buClr>
              <a:buSzPts val="1910"/>
              <a:buFont typeface="Noto Sans Symbols"/>
              <a:buChar char="⚫"/>
            </a:pPr>
            <a:r>
              <a:rPr b="0" i="0" lang="en-US" sz="2300" u="none">
                <a:solidFill>
                  <a:schemeClr val="dk1"/>
                </a:solidFill>
                <a:latin typeface="Libre Baskerville"/>
                <a:ea typeface="Libre Baskerville"/>
                <a:cs typeface="Libre Baskerville"/>
                <a:sym typeface="Libre Baskerville"/>
              </a:rPr>
              <a:t>This approach is suitable as long as the object under construction is simple and the object construction process is definite and always produces the same representation of the object. This design may not be effective when the object being created is complex and the series of steps constituting the object creation process can be implemented in different ways producing different  representations of the object.</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Description (Partha Kuchana)</a:t>
            </a:r>
            <a:endParaRPr/>
          </a:p>
        </p:txBody>
      </p:sp>
      <p:sp>
        <p:nvSpPr>
          <p:cNvPr id="212" name="Google Shape;212;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Because different implementations of the construction process are all kept within the object, the object can become bulky and less modular. Subsequently, adding a new implementation or making changes to an existing implementation requires changes to the existing code.</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Using the Builder pattern, the process of constructing such an object can be designed more effectively. The Builder pattern suggests moving the construction logic out of the object class to a separate class referred to as a builder class.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914400" y="274632"/>
            <a:ext cx="7772400" cy="5004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Description (Partha Kuchana)</a:t>
            </a:r>
            <a:endParaRPr/>
          </a:p>
        </p:txBody>
      </p:sp>
      <p:sp>
        <p:nvSpPr>
          <p:cNvPr id="218" name="Google Shape;218;p15"/>
          <p:cNvSpPr txBox="1"/>
          <p:nvPr>
            <p:ph idx="1" type="body"/>
          </p:nvPr>
        </p:nvSpPr>
        <p:spPr>
          <a:xfrm>
            <a:off x="538050" y="775025"/>
            <a:ext cx="7772400" cy="4572000"/>
          </a:xfrm>
          <a:prstGeom prst="rect">
            <a:avLst/>
          </a:prstGeom>
          <a:noFill/>
          <a:ln>
            <a:noFill/>
          </a:ln>
        </p:spPr>
        <p:txBody>
          <a:bodyPr anchorCtr="0" anchor="t" bIns="45700" lIns="91425" spcFirstLastPara="1" rIns="91425" wrap="square" tIns="45700">
            <a:noAutofit/>
          </a:bodyPr>
          <a:lstStyle/>
          <a:p>
            <a:pPr indent="-266700" lvl="0" marL="273050" marR="0" rtl="0" algn="just">
              <a:lnSpc>
                <a:spcPct val="100000"/>
              </a:lnSpc>
              <a:spcBef>
                <a:spcPts val="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There can be more than one such builder class each with different implementation for the series of steps to construct the object. Each such builder implementation results in a different representation of the object. This type of separation reduces the object size.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In addition:</a:t>
            </a:r>
            <a:endParaRPr sz="2500"/>
          </a:p>
          <a:p>
            <a:pPr indent="-222249" lvl="1" marL="547687" marR="0" rtl="0" algn="just">
              <a:lnSpc>
                <a:spcPct val="100000"/>
              </a:lnSpc>
              <a:spcBef>
                <a:spcPts val="300"/>
              </a:spcBef>
              <a:spcAft>
                <a:spcPts val="0"/>
              </a:spcAft>
              <a:buClr>
                <a:schemeClr val="accent2"/>
              </a:buClr>
              <a:buSzPts val="1940"/>
              <a:buFont typeface="Noto Sans Symbols"/>
              <a:buChar char="⚫"/>
            </a:pPr>
            <a:r>
              <a:rPr b="0" i="0" lang="en-US" sz="2300" u="none" cap="none" strike="noStrike">
                <a:solidFill>
                  <a:schemeClr val="dk1"/>
                </a:solidFill>
                <a:latin typeface="Libre Baskerville"/>
                <a:ea typeface="Libre Baskerville"/>
                <a:cs typeface="Libre Baskerville"/>
                <a:sym typeface="Libre Baskerville"/>
              </a:rPr>
              <a:t>The design turns out to be more modular with each implementation contained in a different builder object.</a:t>
            </a:r>
            <a:endParaRPr sz="2300"/>
          </a:p>
          <a:p>
            <a:pPr indent="-222249" lvl="1" marL="547687" marR="0" rtl="0" algn="just">
              <a:lnSpc>
                <a:spcPct val="100000"/>
              </a:lnSpc>
              <a:spcBef>
                <a:spcPts val="300"/>
              </a:spcBef>
              <a:spcAft>
                <a:spcPts val="0"/>
              </a:spcAft>
              <a:buClr>
                <a:schemeClr val="accent2"/>
              </a:buClr>
              <a:buSzPts val="1940"/>
              <a:buFont typeface="Noto Sans Symbols"/>
              <a:buChar char="⚫"/>
            </a:pPr>
            <a:r>
              <a:rPr b="0" i="0" lang="en-US" sz="2300" u="none" cap="none" strike="noStrike">
                <a:solidFill>
                  <a:schemeClr val="dk1"/>
                </a:solidFill>
                <a:latin typeface="Libre Baskerville"/>
                <a:ea typeface="Libre Baskerville"/>
                <a:cs typeface="Libre Baskerville"/>
                <a:sym typeface="Libre Baskerville"/>
              </a:rPr>
              <a:t>Adding a new implementation (i.e., adding a new builder) becomes easier.</a:t>
            </a:r>
            <a:endParaRPr sz="2300"/>
          </a:p>
          <a:p>
            <a:pPr indent="-222249" lvl="1" marL="547687" marR="0" rtl="0" algn="just">
              <a:lnSpc>
                <a:spcPct val="100000"/>
              </a:lnSpc>
              <a:spcBef>
                <a:spcPts val="300"/>
              </a:spcBef>
              <a:spcAft>
                <a:spcPts val="0"/>
              </a:spcAft>
              <a:buClr>
                <a:schemeClr val="accent2"/>
              </a:buClr>
              <a:buSzPts val="1940"/>
              <a:buFont typeface="Noto Sans Symbols"/>
              <a:buChar char="⚫"/>
            </a:pPr>
            <a:r>
              <a:rPr b="0" i="0" lang="en-US" sz="2300" u="none" cap="none" strike="noStrike">
                <a:solidFill>
                  <a:schemeClr val="dk1"/>
                </a:solidFill>
                <a:latin typeface="Libre Baskerville"/>
                <a:ea typeface="Libre Baskerville"/>
                <a:cs typeface="Libre Baskerville"/>
                <a:sym typeface="Libre Baskerville"/>
              </a:rPr>
              <a:t>The object construction process becomes independent of the components that make up the object. This provides more control over the object construction process.</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914400" y="274633"/>
            <a:ext cx="7772400" cy="4167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24" name="Google Shape;224;p16"/>
          <p:cNvSpPr txBox="1"/>
          <p:nvPr>
            <p:ph idx="1" type="body"/>
          </p:nvPr>
        </p:nvSpPr>
        <p:spPr>
          <a:xfrm>
            <a:off x="319675" y="691325"/>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 typical online job site maintains employer-, candidate- and jobs-related data. Let us build an application using the Builder pattern that displays the necessary user interface to allow a user to search for different employers and candidates in the database. For simplicity, let us consider only three fields for each search, which users can use to specify the search criteria.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Employer Search</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Name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City</a:t>
            </a:r>
            <a:endParaRPr/>
          </a:p>
          <a:p>
            <a:pPr indent="-228600"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Membership Renewal</a:t>
            </a:r>
            <a:endParaRPr b="0" i="0" sz="2400" u="none" cap="none" strike="noStrike">
              <a:solidFill>
                <a:schemeClr val="dk1"/>
              </a:solidFill>
              <a:latin typeface="Libre Baskerville"/>
              <a:ea typeface="Libre Baskerville"/>
              <a:cs typeface="Libre Baskerville"/>
              <a:sym typeface="Libre Baskerville"/>
            </a:endParaRPr>
          </a:p>
          <a:p>
            <a:pPr indent="0" lvl="0" marL="547687" marR="0" rtl="0" algn="l">
              <a:lnSpc>
                <a:spcPct val="100000"/>
              </a:lnSpc>
              <a:spcBef>
                <a:spcPts val="300"/>
              </a:spcBef>
              <a:spcAft>
                <a:spcPts val="0"/>
              </a:spcAft>
              <a:buNone/>
            </a:pPr>
            <a:r>
              <a:rPr b="0" i="0" lang="en-US" sz="2400" u="none" cap="none" strike="noStrike">
                <a:solidFill>
                  <a:schemeClr val="dk1"/>
                </a:solidFill>
                <a:latin typeface="Libre Baskerville"/>
                <a:ea typeface="Libre Baskerville"/>
                <a:cs typeface="Libre Baskerville"/>
                <a:sym typeface="Libre Baskerville"/>
              </a:rPr>
              <a:t> Date</a:t>
            </a:r>
            <a:endParaRPr/>
          </a:p>
          <a:p>
            <a:pPr indent="-143510" lvl="0" marL="273050" marR="0" rtl="0" algn="l">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
        <p:nvSpPr>
          <p:cNvPr id="225" name="Google Shape;225;p16"/>
          <p:cNvSpPr txBox="1"/>
          <p:nvPr/>
        </p:nvSpPr>
        <p:spPr>
          <a:xfrm>
            <a:off x="4572000" y="4343400"/>
            <a:ext cx="4616400" cy="2493600"/>
          </a:xfrm>
          <a:prstGeom prst="rect">
            <a:avLst/>
          </a:prstGeom>
          <a:noFill/>
          <a:ln>
            <a:noFill/>
          </a:ln>
        </p:spPr>
        <p:txBody>
          <a:bodyPr anchorCtr="0" anchor="t" bIns="45700" lIns="91425" spcFirstLastPara="1" rIns="91425" wrap="square" tIns="45700">
            <a:spAutoFit/>
          </a:bodyPr>
          <a:lstStyle/>
          <a:p>
            <a:pPr indent="-165100" lvl="0" marL="0" marR="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Libre Baskerville"/>
                <a:ea typeface="Libre Baskerville"/>
                <a:cs typeface="Libre Baskerville"/>
                <a:sym typeface="Libre Baskerville"/>
              </a:rPr>
              <a:t>  Candidate Search</a:t>
            </a:r>
            <a:endParaRPr/>
          </a:p>
          <a:p>
            <a:pPr indent="-165100" lvl="1" marL="45720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Libre Baskerville"/>
                <a:ea typeface="Libre Baskerville"/>
                <a:cs typeface="Libre Baskerville"/>
                <a:sym typeface="Libre Baskerville"/>
              </a:rPr>
              <a:t> Name</a:t>
            </a:r>
            <a:endParaRPr/>
          </a:p>
          <a:p>
            <a:pPr indent="-165100" lvl="1" marL="45720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Libre Baskerville"/>
                <a:ea typeface="Libre Baskerville"/>
                <a:cs typeface="Libre Baskerville"/>
                <a:sym typeface="Libre Baskerville"/>
              </a:rPr>
              <a:t> Experience (minimum number of years)</a:t>
            </a:r>
            <a:endParaRPr/>
          </a:p>
          <a:p>
            <a:pPr indent="-165100" lvl="1" marL="45720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Libre Baskerville"/>
                <a:ea typeface="Libre Baskerville"/>
                <a:cs typeface="Libre Baskerville"/>
                <a:sym typeface="Libre Baskerville"/>
              </a:rPr>
              <a:t> Skill Set</a:t>
            </a:r>
            <a:endParaRPr/>
          </a:p>
          <a:p>
            <a:pPr indent="0" lvl="0" marL="0" marR="0" rtl="0" algn="l">
              <a:lnSpc>
                <a:spcPct val="100000"/>
              </a:lnSpc>
              <a:spcBef>
                <a:spcPts val="0"/>
              </a:spcBef>
              <a:spcAft>
                <a:spcPts val="0"/>
              </a:spcAft>
              <a:buNone/>
            </a:pPr>
            <a:r>
              <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pic>
        <p:nvPicPr>
          <p:cNvPr id="231" name="Google Shape;231;p17"/>
          <p:cNvPicPr preferRelativeResize="0"/>
          <p:nvPr/>
        </p:nvPicPr>
        <p:blipFill rotWithShape="1">
          <a:blip r:embed="rId3">
            <a:alphaModFix/>
          </a:blip>
          <a:srcRect b="0" l="0" r="0" t="0"/>
          <a:stretch/>
        </p:blipFill>
        <p:spPr>
          <a:xfrm>
            <a:off x="838200" y="1524000"/>
            <a:ext cx="7299325" cy="504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914400" y="274631"/>
            <a:ext cx="7772400" cy="5421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37" name="Google Shape;237;p18"/>
          <p:cNvSpPr txBox="1"/>
          <p:nvPr>
            <p:ph idx="1" type="body"/>
          </p:nvPr>
        </p:nvSpPr>
        <p:spPr>
          <a:xfrm>
            <a:off x="914400" y="816725"/>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public abstract class UIBuilder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protected JPanel searchUI;</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//add necessary UI controls and initialize them</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public abstract void addUIControls();</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public abstract void initialize();</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//return the SELECT sql command for the specified criteria</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public abstract String getSQL();</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//common to all concrete builders.</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//returns the fully constructed search UI</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public JPanel getSearchUI()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return searchUI;	}	}</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43" name="Google Shape;243;p19"/>
          <p:cNvSpPr txBox="1"/>
          <p:nvPr>
            <p:ph idx="1" type="body"/>
          </p:nvPr>
        </p:nvSpPr>
        <p:spPr>
          <a:xfrm>
            <a:off x="304800" y="685800"/>
            <a:ext cx="8839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class EmpSrchBuilder extends UIBuilder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public void addUIControls()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searchUI = new JPanel();</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JLabel lblUserName = new JLabel("Name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JLabel lblCity = new JLabel("City:");</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JLabel lblRenewal = new JLabel("Membership Renewal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GridBagLayout gridbag = new GridBagLayout();</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searchUI.setLayout(gridbag);</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GridBagConstraints gbc = new GridBagConstraints();</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searchUI.add(lblUserName);</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searchUI.add(txtUserName);</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searchUI.add(lblCity);		searchUI.add(txtCity);</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searchUI.add(lblRenewal); 	searchUI.add(txtRenewal);</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Intent</a:t>
            </a:r>
            <a:endParaRPr/>
          </a:p>
        </p:txBody>
      </p:sp>
      <p:sp>
        <p:nvSpPr>
          <p:cNvPr id="139" name="Google Shape;139;p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Separate the construction of a complex object from its representation so that the same construction process can create different representations.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49" name="Google Shape;249;p20"/>
          <p:cNvSpPr txBox="1"/>
          <p:nvPr>
            <p:ph idx="1" type="body"/>
          </p:nvPr>
        </p:nvSpPr>
        <p:spPr>
          <a:xfrm>
            <a:off x="304800" y="685800"/>
            <a:ext cx="8839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gbc.gridx = 0;</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gbc.gridy = 0;</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gridbag.setConstraints(lblUserName, gbc);</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gbc.gridx = 0;</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gbc.gridy = 1;</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gridbag.setConstraints(lblCity, gbc);</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gbc.gridx = 0;</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gbc.gridy = 2;</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gridbag.setConstraints(lblRenewal, gbc);</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55" name="Google Shape;255;p21"/>
          <p:cNvSpPr txBox="1"/>
          <p:nvPr>
            <p:ph idx="1" type="body"/>
          </p:nvPr>
        </p:nvSpPr>
        <p:spPr>
          <a:xfrm>
            <a:off x="228600" y="1447800"/>
            <a:ext cx="86868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public void initialize()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Calendar cal = Calendar.getInstance();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cal.setTime(new java.util.Date());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txtUserName.setText("Enter UserName Here");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txtRenewal.setText((cal.get(Calendar.MONTH) + 1) + "/"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cal.get(Calendar.DATE) + "/" + cal.get(Calendar.YEAR));</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61" name="Google Shape;261;p22"/>
          <p:cNvSpPr txBox="1"/>
          <p:nvPr>
            <p:ph idx="1" type="body"/>
          </p:nvPr>
        </p:nvSpPr>
        <p:spPr>
          <a:xfrm>
            <a:off x="152400" y="1447800"/>
            <a:ext cx="8839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public String getSQL()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return ("Select * from Employer where Username='"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txtUserName.getText() + "'" + " and City='"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txtCity.getText() + "' and DateRenewal='"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txtRenewal.getText() +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67" name="Google Shape;267;p23"/>
          <p:cNvSpPr txBox="1"/>
          <p:nvPr>
            <p:ph idx="1" type="body"/>
          </p:nvPr>
        </p:nvSpPr>
        <p:spPr>
          <a:xfrm>
            <a:off x="0" y="685800"/>
            <a:ext cx="9144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class CandSrchBuilder extends UIBuilder {</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public void addUIControls() {</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searchUI = new JPanel();</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JLabel lblUserName = new JLabel("Name :");</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JLabel lblExperienceRange =new JLabel("Experience(min Yrs.):");</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JLabel lblSkill = new JLabel("Skill :");</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cmbExperience.addItem("&lt;5");</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cmbExperience.addItem("&gt;5");</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GridBagLayout gridbag = new GridBagLayout();</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searchUI.setLayout(gridbag);</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GridBagConstraints gbc = new GridBagConstraints();</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gbc.anchor = GridBagConstraints.WEST;</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73" name="Google Shape;273;p24"/>
          <p:cNvSpPr txBox="1"/>
          <p:nvPr>
            <p:ph idx="1" type="body"/>
          </p:nvPr>
        </p:nvSpPr>
        <p:spPr>
          <a:xfrm>
            <a:off x="0" y="685800"/>
            <a:ext cx="9144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searchUI.add(lblUserName);	searchUI.add(txtUserName);</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searchUI.add(lblExperienceRange);searchUI.add(cmbExperience);</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searchUI.add(lblSkill);		searchUI.add(txtSkill);</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gbc.gridx = 0;</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gbc.gridy = 0;</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gridbag.setConstraints(lblUserName, gbc);</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gbc.gridx = 0;</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gbc.gridy = 1;</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gridbag.setConstraints(lblExperienceRange, gbc);</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gbc.gridx = 0;</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gbc.gridy = 2;</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gridbag.setConstraints(lblSkill, gbc);</a:t>
            </a:r>
            <a:endParaRPr sz="2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914400" y="274632"/>
            <a:ext cx="7772400" cy="4587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79" name="Google Shape;279;p25"/>
          <p:cNvSpPr txBox="1"/>
          <p:nvPr>
            <p:ph idx="1" type="body"/>
          </p:nvPr>
        </p:nvSpPr>
        <p:spPr>
          <a:xfrm>
            <a:off x="685800" y="733325"/>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public void initialize() {</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txtUserName.setText("Enter UserName Here");</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txtSkill.setText("Internet Tech");</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public String getSQL() {</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String experience =</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(String) cmbExperience.getSelectedItem();</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return ("Select * from Candidate where Username='" +</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txtUserName.getText() + "' and Experience " +</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experience + " and Skill='" +</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400" u="none">
                <a:solidFill>
                  <a:schemeClr val="dk1"/>
                </a:solidFill>
                <a:latin typeface="Libre Baskerville"/>
                <a:ea typeface="Libre Baskerville"/>
                <a:cs typeface="Libre Baskerville"/>
                <a:sym typeface="Libre Baskerville"/>
              </a:rPr>
              <a:t>		txtSkill.getText() + "'");	}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85" name="Google Shape;285;p26"/>
          <p:cNvSpPr txBox="1"/>
          <p:nvPr>
            <p:ph idx="1" type="body"/>
          </p:nvPr>
        </p:nvSpPr>
        <p:spPr>
          <a:xfrm>
            <a:off x="76200" y="1447800"/>
            <a:ext cx="4724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public class UIDirector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private UIBuilder builder;</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public UIDirector(UIBuilder bldr) {</a:t>
            </a:r>
            <a:endParaRPr sz="24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builder = bldr;</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public void build()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builder.addUIControls();</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builder.initialize();</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a:t>
            </a:r>
            <a:endParaRPr sz="2500"/>
          </a:p>
        </p:txBody>
      </p:sp>
      <p:sp>
        <p:nvSpPr>
          <p:cNvPr id="286" name="Google Shape;286;p26"/>
          <p:cNvSpPr txBox="1"/>
          <p:nvPr/>
        </p:nvSpPr>
        <p:spPr>
          <a:xfrm>
            <a:off x="5105400" y="1944687"/>
            <a:ext cx="3962400" cy="3694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Libre Baskerville"/>
              <a:buNone/>
            </a:pPr>
            <a:r>
              <a:rPr b="0" i="0" lang="en-US" sz="2600" u="none">
                <a:solidFill>
                  <a:schemeClr val="dk1"/>
                </a:solidFill>
                <a:latin typeface="Libre Baskerville"/>
                <a:ea typeface="Libre Baskerville"/>
                <a:cs typeface="Libre Baskerville"/>
                <a:sym typeface="Libre Baskerville"/>
              </a:rPr>
              <a:t>The UIDirector maintains an object reference of type UIBuilder. </a:t>
            </a:r>
            <a:endParaRPr/>
          </a:p>
          <a:p>
            <a:pPr indent="0" lvl="0" marL="0" marR="0" rtl="0" algn="l">
              <a:lnSpc>
                <a:spcPct val="100000"/>
              </a:lnSpc>
              <a:spcBef>
                <a:spcPts val="0"/>
              </a:spcBef>
              <a:spcAft>
                <a:spcPts val="0"/>
              </a:spcAft>
              <a:buClr>
                <a:schemeClr val="dk1"/>
              </a:buClr>
              <a:buSzPts val="2600"/>
              <a:buFont typeface="Arial"/>
              <a:buNone/>
            </a:pPr>
            <a:r>
              <a:t/>
            </a:r>
            <a:endParaRPr b="0" i="0" sz="2600" u="none">
              <a:solidFill>
                <a:schemeClr val="dk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dk1"/>
              </a:buClr>
              <a:buSzPts val="2600"/>
              <a:buFont typeface="Arial"/>
              <a:buNone/>
            </a:pPr>
            <a:r>
              <a:t/>
            </a:r>
            <a:endParaRPr b="0" i="0" sz="2600" u="none">
              <a:solidFill>
                <a:schemeClr val="dk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dk1"/>
              </a:buClr>
              <a:buSzPts val="2600"/>
              <a:buFont typeface="Libre Baskerville"/>
              <a:buNone/>
            </a:pPr>
            <a:r>
              <a:rPr b="0" i="0" lang="en-US" sz="2600" u="none">
                <a:solidFill>
                  <a:schemeClr val="dk1"/>
                </a:solidFill>
                <a:latin typeface="Libre Baskerville"/>
                <a:ea typeface="Libre Baskerville"/>
                <a:cs typeface="Libre Baskerville"/>
                <a:sym typeface="Libre Baskerville"/>
              </a:rPr>
              <a:t>This UIBuilder object can be passed to the UIDirector as part of a call to its</a:t>
            </a:r>
            <a:endParaRPr/>
          </a:p>
          <a:p>
            <a:pPr indent="0" lvl="0" marL="0" marR="0" rtl="0" algn="l">
              <a:lnSpc>
                <a:spcPct val="100000"/>
              </a:lnSpc>
              <a:spcBef>
                <a:spcPts val="0"/>
              </a:spcBef>
              <a:spcAft>
                <a:spcPts val="0"/>
              </a:spcAft>
              <a:buClr>
                <a:schemeClr val="dk1"/>
              </a:buClr>
              <a:buSzPts val="2600"/>
              <a:buFont typeface="Libre Baskerville"/>
              <a:buNone/>
            </a:pPr>
            <a:r>
              <a:rPr b="0" i="0" lang="en-US" sz="2600" u="none">
                <a:solidFill>
                  <a:schemeClr val="dk1"/>
                </a:solidFill>
                <a:latin typeface="Libre Baskerville"/>
                <a:ea typeface="Libre Baskerville"/>
                <a:cs typeface="Libre Baskerville"/>
                <a:sym typeface="Libre Baskerville"/>
              </a:rPr>
              <a:t>constructor.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914400" y="274630"/>
            <a:ext cx="7772400" cy="7095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92" name="Google Shape;292;p27"/>
          <p:cNvSpPr txBox="1"/>
          <p:nvPr>
            <p:ph idx="1" type="body"/>
          </p:nvPr>
        </p:nvSpPr>
        <p:spPr>
          <a:xfrm>
            <a:off x="495300" y="1143000"/>
            <a:ext cx="8153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class BuilderFactory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public UIBuilder getUIBuilder(String str)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UIBuilder builder = null;</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if (str.equals(SearchManager.CANDIDATE_SRCH))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builder = new CandSrchBuilder();</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else if (str.equals(SearchManager.EMPLOYER_SRCH))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builder = new EmpSrchBuilder();</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return builder;</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	}</a:t>
            </a:r>
            <a:endParaRPr sz="2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914400" y="274630"/>
            <a:ext cx="7772400" cy="7095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98" name="Google Shape;298;p28"/>
          <p:cNvSpPr txBox="1"/>
          <p:nvPr>
            <p:ph idx="1" type="body"/>
          </p:nvPr>
        </p:nvSpPr>
        <p:spPr>
          <a:xfrm>
            <a:off x="0" y="841450"/>
            <a:ext cx="9144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public class SearchManager extends JFrame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public void actionPerformed(ActionEvent e)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if (e.getActionCommand().equals(SearchManager.GET_SQL))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manager.setSQL(builder.getSQL());</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if (e.getSource() == manager.getSearchTypeCtrl())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String selection = manager.getSearchType();</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if (selection.equals("") == false) {</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BuilderFactory factory = new BuilderFactory();</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//create an appropriate builder instance</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builder = factory.getUIBuilder(selection);</a:t>
            </a:r>
            <a:endParaRPr sz="2500"/>
          </a:p>
          <a:p>
            <a:pPr indent="-273050" lvl="0" marL="273050" marR="0" rtl="0" algn="l">
              <a:lnSpc>
                <a:spcPct val="100000"/>
              </a:lnSpc>
              <a:spcBef>
                <a:spcPts val="500"/>
              </a:spcBef>
              <a:spcAft>
                <a:spcPts val="0"/>
              </a:spcAft>
              <a:buClr>
                <a:schemeClr val="accent1"/>
              </a:buClr>
              <a:buSzPts val="2210"/>
              <a:buFont typeface="Noto Sans Symbols"/>
              <a:buNone/>
            </a:pPr>
            <a:r>
              <a:rPr b="0" i="0" lang="en-US" sz="2500" u="none">
                <a:solidFill>
                  <a:schemeClr val="dk1"/>
                </a:solidFill>
                <a:latin typeface="Libre Baskerville"/>
                <a:ea typeface="Libre Baskerville"/>
                <a:cs typeface="Libre Baskerville"/>
                <a:sym typeface="Libre Baskerville"/>
              </a:rPr>
              <a:t>			</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304" name="Google Shape;304;p29"/>
          <p:cNvSpPr txBox="1"/>
          <p:nvPr>
            <p:ph idx="1" type="body"/>
          </p:nvPr>
        </p:nvSpPr>
        <p:spPr>
          <a:xfrm>
            <a:off x="0" y="1447800"/>
            <a:ext cx="9144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//configure the director with the builder</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UIDirector director = new UIDirector(builder);</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//director invokes different builder methods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director.build();</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//get the final build object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JPanel UIObj = builder.getSearchUI();</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manager.displayNewUI(UIObj);	}	}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buttonHandler(SearchManager inManager)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manager = inManager;</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type="title"/>
          </p:nvPr>
        </p:nvSpPr>
        <p:spPr>
          <a:xfrm>
            <a:off x="914400" y="274630"/>
            <a:ext cx="7772400" cy="6258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Motivation</a:t>
            </a:r>
            <a:endParaRPr/>
          </a:p>
        </p:txBody>
      </p:sp>
      <p:sp>
        <p:nvSpPr>
          <p:cNvPr id="146" name="Google Shape;146;p3"/>
          <p:cNvSpPr txBox="1"/>
          <p:nvPr>
            <p:ph idx="1" type="body"/>
          </p:nvPr>
        </p:nvSpPr>
        <p:spPr>
          <a:xfrm>
            <a:off x="685800" y="799625"/>
            <a:ext cx="7772400" cy="4572000"/>
          </a:xfrm>
          <a:prstGeom prst="rect">
            <a:avLst/>
          </a:prstGeom>
          <a:noFill/>
          <a:ln>
            <a:noFill/>
          </a:ln>
        </p:spPr>
        <p:txBody>
          <a:bodyPr anchorCtr="0" anchor="t" bIns="45700" lIns="91425" spcFirstLastPara="1" rIns="91425" wrap="square" tIns="45700">
            <a:noAutofit/>
          </a:bodyPr>
          <a:lstStyle/>
          <a:p>
            <a:pPr indent="-260350" lvl="0" marL="273050" marR="0" rtl="0" algn="just">
              <a:lnSpc>
                <a:spcPct val="100000"/>
              </a:lnSpc>
              <a:spcBef>
                <a:spcPts val="0"/>
              </a:spcBef>
              <a:spcAft>
                <a:spcPts val="0"/>
              </a:spcAft>
              <a:buClr>
                <a:schemeClr val="accent1"/>
              </a:buClr>
              <a:buSzPts val="201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 reader for the RTF (Rich Text Format) document exchange format should be able to convert RTF to many text formats. The reader might convert RTF documents into plain ASCII text or into a text widget that can be edited interactively. The problem,  however, is that the number of possible conversions is open-ended. So it should be easy to add a new conversion without modifying the reader. </a:t>
            </a:r>
            <a:endParaRPr sz="2400"/>
          </a:p>
          <a:p>
            <a:pPr indent="-260350" lvl="0" marL="273050" marR="0" rtl="0" algn="just">
              <a:lnSpc>
                <a:spcPct val="100000"/>
              </a:lnSpc>
              <a:spcBef>
                <a:spcPts val="500"/>
              </a:spcBef>
              <a:spcAft>
                <a:spcPts val="0"/>
              </a:spcAft>
              <a:buClr>
                <a:schemeClr val="accent1"/>
              </a:buClr>
              <a:buSzPts val="201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 solution is to configure the RTFReader class with a TextConverter object that converts RTF to another textual representation. As the RTFReader parses the RTF document, it uses the TextConverter to perform the conversion.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Java Lobby – Builder Pattern</a:t>
            </a:r>
            <a:endParaRPr/>
          </a:p>
        </p:txBody>
      </p:sp>
      <p:sp>
        <p:nvSpPr>
          <p:cNvPr id="310" name="Google Shape;310;p3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//Builder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public abstract class MealBuilder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protected Meal meal = new Meal();</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abstract void buildDrink();</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abstract void buildMain();</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abstract void buildDessert();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abstract Meal getMeal();</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ph type="title"/>
          </p:nvPr>
        </p:nvSpPr>
        <p:spPr>
          <a:xfrm>
            <a:off x="914400" y="274630"/>
            <a:ext cx="7772400" cy="6675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Java Lobby – Builder Pattern</a:t>
            </a:r>
            <a:endParaRPr/>
          </a:p>
        </p:txBody>
      </p:sp>
      <p:sp>
        <p:nvSpPr>
          <p:cNvPr id="316" name="Google Shape;316;p31"/>
          <p:cNvSpPr txBox="1"/>
          <p:nvPr>
            <p:ph idx="1" type="body"/>
          </p:nvPr>
        </p:nvSpPr>
        <p:spPr>
          <a:xfrm>
            <a:off x="914400" y="1029625"/>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public class KidsMealBuilder extends MealBuilder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public void buildDrink()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 add drinks to the meal</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public void buildMain()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 add main part of the meal</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public void buildDessert()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 add dessert part to the meal</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public Meal getMeal()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return meal;	}	}</a:t>
            </a:r>
            <a:endParaRPr sz="2500"/>
          </a:p>
          <a:p>
            <a:pPr indent="-143510" lvl="0" marL="273050" marR="0" rtl="0" algn="l">
              <a:spcBef>
                <a:spcPts val="575"/>
              </a:spcBef>
              <a:spcAft>
                <a:spcPts val="0"/>
              </a:spcAft>
              <a:buClr>
                <a:schemeClr val="accent1"/>
              </a:buClr>
              <a:buSzPts val="2040"/>
              <a:buFont typeface="Noto Sans Symbols"/>
              <a:buNone/>
            </a:pPr>
            <a:r>
              <a:t/>
            </a:r>
            <a:endParaRPr b="0" i="0" sz="23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Java Lobby – Builder Pattern</a:t>
            </a:r>
            <a:endParaRPr/>
          </a:p>
        </p:txBody>
      </p:sp>
      <p:sp>
        <p:nvSpPr>
          <p:cNvPr id="322" name="Google Shape;322;p3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public class AdultMealBuilder extends MealBuilder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public void buildDrink()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 add drinks to the meal</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public void buildMain()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 add main part of the meal</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public void buildDessert()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 add dessert part to the meal</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public Meal getMeal() {</a:t>
            </a:r>
            <a:endParaRPr sz="2500"/>
          </a:p>
          <a:p>
            <a:pPr indent="-273050" lvl="0" marL="27305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   		return meal;	}	}</a:t>
            </a:r>
            <a:endParaRPr sz="2500"/>
          </a:p>
          <a:p>
            <a:pPr indent="-143510" lvl="0" marL="273050" marR="0" rtl="0" algn="l">
              <a:spcBef>
                <a:spcPts val="575"/>
              </a:spcBef>
              <a:spcAft>
                <a:spcPts val="0"/>
              </a:spcAft>
              <a:buClr>
                <a:schemeClr val="accent1"/>
              </a:buClr>
              <a:buSzPts val="2040"/>
              <a:buFont typeface="Noto Sans Symbols"/>
              <a:buNone/>
            </a:pPr>
            <a:r>
              <a:t/>
            </a:r>
            <a:endParaRPr b="0" i="0" sz="23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Java Lobby – Builder Pattern</a:t>
            </a:r>
            <a:endParaRPr/>
          </a:p>
        </p:txBody>
      </p:sp>
      <p:sp>
        <p:nvSpPr>
          <p:cNvPr id="328" name="Google Shape;328;p3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Director</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public class MealDirector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Meal createMeal(MealBuilder builder)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builder.buildDrink();</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builder.buildMain();</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builder.buildDessert();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return builder.getMeal();</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Java Lobby – Builder Pattern</a:t>
            </a:r>
            <a:endParaRPr/>
          </a:p>
        </p:txBody>
      </p:sp>
      <p:sp>
        <p:nvSpPr>
          <p:cNvPr id="334" name="Google Shape;334;p3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Integration with overall application</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public class Main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public static void main(String[] args)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MealDirector director = new MealDirector();</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MealBuilder builder = null;</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if (isKid)</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builder = new KidsMealBuilder();</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else</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builder = new AdultMealBuilder();</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Meal meal = director.createMeal(mealBuilder);</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a:t>
            </a:r>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914400" y="274637"/>
            <a:ext cx="7772400" cy="563562"/>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Another Builder Java example</a:t>
            </a:r>
            <a:endParaRPr/>
          </a:p>
        </p:txBody>
      </p:sp>
      <p:sp>
        <p:nvSpPr>
          <p:cNvPr id="340" name="Google Shape;340;p35"/>
          <p:cNvSpPr txBox="1"/>
          <p:nvPr>
            <p:ph idx="1" type="body"/>
          </p:nvPr>
        </p:nvSpPr>
        <p:spPr>
          <a:xfrm>
            <a:off x="914400" y="838200"/>
            <a:ext cx="77724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"Product"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class Pizza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private String dough =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private String sauce =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private String topping =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public void setDough(String dough)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 this.dough = dough;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public void setSauce(String sauce)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 this.sauce = sauce;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public void setTopping(String topping)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this.topping = topping;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a:t>
            </a:r>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txBox="1"/>
          <p:nvPr>
            <p:ph idx="1" type="body"/>
          </p:nvPr>
        </p:nvSpPr>
        <p:spPr>
          <a:xfrm>
            <a:off x="914400" y="304800"/>
            <a:ext cx="7772400" cy="5715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"Abstract Builder"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abstract class PizzaBuilder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protected Pizza pizza;</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Pizza getPizza() { return pizza;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void createNewPizzaProduct() { pizza = new Pizza();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abstract void buildDough();</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abstract void buildSauce();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abstract void buildTopping();</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idx="1" type="body"/>
          </p:nvPr>
        </p:nvSpPr>
        <p:spPr>
          <a:xfrm>
            <a:off x="914400" y="228600"/>
            <a:ext cx="7772400" cy="5791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"ConcreteBuilder"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class HawaiianPizzaBuilder extends PizzaBuilder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public void buildDough()   { pizza.setDough("cross");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public void buildSauce()   { pizza.setSauce("mild");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public void buildTopping() { pizza.setTopping("ham+pineapple");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 "ConcreteBuilder"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class SpicyPizzaBuilder extends PizzaBuilder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public void buildDough()   { pizza.setDough("pan baked");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public void buildSauce()   { pizza.setSauce("hot");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  public void buildTopping() { pizza.setTopping("pepperoni+salami"); }</a:t>
            </a:r>
            <a:endParaRPr sz="2200"/>
          </a:p>
          <a:p>
            <a:pPr indent="-273050" lvl="0" marL="273050" marR="0" rtl="0" algn="l">
              <a:lnSpc>
                <a:spcPct val="100000"/>
              </a:lnSpc>
              <a:spcBef>
                <a:spcPts val="500"/>
              </a:spcBef>
              <a:spcAft>
                <a:spcPts val="0"/>
              </a:spcAft>
              <a:buClr>
                <a:schemeClr val="accent1"/>
              </a:buClr>
              <a:buSzPts val="2210"/>
              <a:buFont typeface="Noto Sans Symbols"/>
              <a:buNone/>
            </a:pPr>
            <a:r>
              <a:rPr b="0" i="0" lang="en-US" sz="2200" u="none">
                <a:solidFill>
                  <a:schemeClr val="dk1"/>
                </a:solidFill>
                <a:latin typeface="Libre Baskerville"/>
                <a:ea typeface="Libre Baskerville"/>
                <a:cs typeface="Libre Baskerville"/>
                <a:sym typeface="Libre Baskerville"/>
              </a:rPr>
              <a:t>}</a:t>
            </a:r>
            <a:endParaRPr sz="2200"/>
          </a:p>
          <a:p>
            <a:pPr indent="-132715" lvl="0" marL="273050" marR="0" rtl="0" algn="l">
              <a:spcBef>
                <a:spcPts val="575"/>
              </a:spcBef>
              <a:spcAft>
                <a:spcPts val="0"/>
              </a:spcAft>
              <a:buClr>
                <a:schemeClr val="accent1"/>
              </a:buClr>
              <a:buSzPts val="2210"/>
              <a:buFont typeface="Noto Sans Symbols"/>
              <a:buNone/>
            </a:pPr>
            <a:r>
              <a:t/>
            </a:r>
            <a:endParaRPr b="0" i="0" sz="22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idx="1" type="body"/>
          </p:nvPr>
        </p:nvSpPr>
        <p:spPr>
          <a:xfrm>
            <a:off x="533400" y="381000"/>
            <a:ext cx="8382000" cy="6019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"Director"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class Waiter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private PizzaBuilder pizzaBuilder;</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void setPizzaBuilder(PizzaBuilder pb)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 pizzaBuilder = pb;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Pizza getPizza() { return pizzaBuilder.getPizza();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public void constructPizza()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pizzaBuilder.createNewPizzaProduct();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pizzaBuilder.buildDough();</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pizzaBuilder.buildSauce();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pizzaBuilder.buildTopping();</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9"/>
          <p:cNvSpPr txBox="1"/>
          <p:nvPr>
            <p:ph idx="1" type="body"/>
          </p:nvPr>
        </p:nvSpPr>
        <p:spPr>
          <a:xfrm>
            <a:off x="914400" y="381000"/>
            <a:ext cx="7772400" cy="6477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A customer ordering a pizza.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class BuilderExample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public static void main(String[] args)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Waiter waiter = new Waiter();</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PizzaBuilder hawaiian_pizzabuilder = new HawaiianPizzaBuilder();</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PizzaBuilder spicy_pizzabuilder = new SpicyPizzaBuilder();</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waiter.setPizzaBuilder( hawaiian_pizzabuilder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waiter.constructPizza();</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Pizza pizza = waiter.getPizza();</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  }</a:t>
            </a:r>
            <a:endParaRPr sz="2300"/>
          </a:p>
          <a:p>
            <a:pPr indent="-273050" lvl="0" marL="273050" marR="0" rtl="0" algn="l">
              <a:lnSpc>
                <a:spcPct val="100000"/>
              </a:lnSpc>
              <a:spcBef>
                <a:spcPts val="500"/>
              </a:spcBef>
              <a:spcAft>
                <a:spcPts val="0"/>
              </a:spcAft>
              <a:buClr>
                <a:schemeClr val="accent1"/>
              </a:buClr>
              <a:buSzPts val="2210"/>
              <a:buFont typeface="Noto Sans Symbols"/>
              <a:buNone/>
            </a:pPr>
            <a:r>
              <a:rPr b="0" i="0" lang="en-US" sz="2300" u="none">
                <a:solidFill>
                  <a:schemeClr val="dk1"/>
                </a:solidFill>
                <a:latin typeface="Libre Baskerville"/>
                <a:ea typeface="Libre Baskerville"/>
                <a:cs typeface="Libre Baskerville"/>
                <a:sym typeface="Libre Baskerville"/>
              </a:rPr>
              <a:t>}</a:t>
            </a:r>
            <a:endParaRPr sz="2300"/>
          </a:p>
          <a:p>
            <a:pPr indent="-132715" lvl="0" marL="273050" marR="0" rtl="0" algn="l">
              <a:spcBef>
                <a:spcPts val="575"/>
              </a:spcBef>
              <a:spcAft>
                <a:spcPts val="0"/>
              </a:spcAft>
              <a:buClr>
                <a:schemeClr val="accent1"/>
              </a:buClr>
              <a:buSzPts val="2210"/>
              <a:buFont typeface="Noto Sans Symbols"/>
              <a:buNone/>
            </a:pPr>
            <a:r>
              <a:t/>
            </a:r>
            <a:endParaRPr b="0" i="0" sz="23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Motivation</a:t>
            </a:r>
            <a:endParaRPr/>
          </a:p>
        </p:txBody>
      </p:sp>
      <p:sp>
        <p:nvSpPr>
          <p:cNvPr id="152" name="Google Shape;152;p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Whenever the RTFReader recognizes an RTF token (either plain text or an RTF control word), it issues a request to the TextConverter to convert the token. TextConverter  objects are responsible both for performing the data conversion and for representing the token in a particular format.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Subclasses of TextConverter specialize in different conversions and formats.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For example, an ASCIIConverter ignores requests to convert anything except plain text.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914400" y="274631"/>
            <a:ext cx="7772400" cy="6048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Motivation</a:t>
            </a:r>
            <a:endParaRPr/>
          </a:p>
        </p:txBody>
      </p:sp>
      <p:sp>
        <p:nvSpPr>
          <p:cNvPr id="158" name="Google Shape;158;p5"/>
          <p:cNvSpPr txBox="1"/>
          <p:nvPr>
            <p:ph idx="1" type="body"/>
          </p:nvPr>
        </p:nvSpPr>
        <p:spPr>
          <a:xfrm>
            <a:off x="517125" y="9669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 TeXConverter, on the other hand, will implement operations for all requests in order to produce a TeX representation that captures all the stylistic  information in the text.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 TextWidgetConverter will produce a complex user interface object that lets the user see and edit the text.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Each kind of converter class takes the mechanism for creating and assembling a complex object and puts it behind an abstract interface. The converter is separate from the reader, which is responsible for parsing an RTF document. </a:t>
            </a:r>
            <a:endParaRPr/>
          </a:p>
          <a:p>
            <a:pPr indent="-132715" lvl="0" marL="273050" marR="0" rtl="0" algn="just">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914400" y="274631"/>
            <a:ext cx="7772400" cy="5841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Motivation</a:t>
            </a:r>
            <a:endParaRPr/>
          </a:p>
        </p:txBody>
      </p:sp>
      <p:sp>
        <p:nvSpPr>
          <p:cNvPr id="164" name="Google Shape;164;p6"/>
          <p:cNvSpPr txBox="1"/>
          <p:nvPr>
            <p:ph idx="1" type="body"/>
          </p:nvPr>
        </p:nvSpPr>
        <p:spPr>
          <a:xfrm>
            <a:off x="685800" y="858725"/>
            <a:ext cx="7772400" cy="4572000"/>
          </a:xfrm>
          <a:prstGeom prst="rect">
            <a:avLst/>
          </a:prstGeom>
          <a:noFill/>
          <a:ln>
            <a:noFill/>
          </a:ln>
        </p:spPr>
        <p:txBody>
          <a:bodyPr anchorCtr="0" anchor="t" bIns="45700" lIns="91425" spcFirstLastPara="1" rIns="91425" wrap="square" tIns="45700">
            <a:noAutofit/>
          </a:bodyPr>
          <a:lstStyle/>
          <a:p>
            <a:pPr indent="-266700" lvl="0" marL="273050" marR="0" rtl="0" algn="just">
              <a:lnSpc>
                <a:spcPct val="100000"/>
              </a:lnSpc>
              <a:spcBef>
                <a:spcPts val="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The Builder pattern captures all these relationships.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Each converter class is called a builder in the pattern, and the reader is called the director.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Applied to this example, the Builder pattern separates the algorithm for interpreting a textual format (that is, the parser for RTF documents) from how a converted format gets created and represented. This lets us reuse the RTFReader's parsing algorithm to create different text representations from RTF documents—just configure the RTFReader with different subclasses of TextConverter. </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Motivation</a:t>
            </a:r>
            <a:endParaRPr/>
          </a:p>
        </p:txBody>
      </p:sp>
      <p:pic>
        <p:nvPicPr>
          <p:cNvPr id="170" name="Google Shape;170;p7"/>
          <p:cNvPicPr preferRelativeResize="0"/>
          <p:nvPr>
            <p:ph idx="1" type="body"/>
          </p:nvPr>
        </p:nvPicPr>
        <p:blipFill rotWithShape="1">
          <a:blip r:embed="rId3">
            <a:alphaModFix/>
          </a:blip>
          <a:srcRect b="0" l="0" r="0" t="0"/>
          <a:stretch/>
        </p:blipFill>
        <p:spPr>
          <a:xfrm>
            <a:off x="152400" y="1524000"/>
            <a:ext cx="8839200" cy="533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Applicability</a:t>
            </a:r>
            <a:endParaRPr/>
          </a:p>
        </p:txBody>
      </p:sp>
      <p:sp>
        <p:nvSpPr>
          <p:cNvPr id="176" name="Google Shape;176;p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Use the Builder pattern when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algorithm for creating a complex object should be independent of the parts that make up the object and how they're assembled.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construction process must allow different representations for the object that's constructed.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Structure</a:t>
            </a:r>
            <a:endParaRPr/>
          </a:p>
        </p:txBody>
      </p:sp>
      <p:pic>
        <p:nvPicPr>
          <p:cNvPr descr="http://upload.wikimedia.org/wikipedia/commons/thumb/f/f3/Builder_UML_class_diagram.svg/500px-Builder_UML_class_diagram.svg.png" id="182" name="Google Shape;182;p9"/>
          <p:cNvPicPr preferRelativeResize="0"/>
          <p:nvPr/>
        </p:nvPicPr>
        <p:blipFill rotWithShape="1">
          <a:blip r:embed="rId3">
            <a:alphaModFix/>
          </a:blip>
          <a:srcRect b="0" l="0" r="0" t="0"/>
          <a:stretch/>
        </p:blipFill>
        <p:spPr>
          <a:xfrm>
            <a:off x="1143000" y="1752600"/>
            <a:ext cx="6248400" cy="411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cp:coreProperties>
</file>