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57" r:id="rId4"/>
    <p:sldId id="282" r:id="rId5"/>
    <p:sldId id="294" r:id="rId6"/>
    <p:sldId id="260" r:id="rId7"/>
    <p:sldId id="261" r:id="rId8"/>
    <p:sldId id="258" r:id="rId9"/>
    <p:sldId id="262" r:id="rId10"/>
    <p:sldId id="283" r:id="rId11"/>
    <p:sldId id="263" r:id="rId12"/>
    <p:sldId id="284" r:id="rId13"/>
    <p:sldId id="265" r:id="rId14"/>
    <p:sldId id="266" r:id="rId15"/>
    <p:sldId id="267" r:id="rId16"/>
    <p:sldId id="268" r:id="rId17"/>
    <p:sldId id="269" r:id="rId18"/>
    <p:sldId id="270" r:id="rId19"/>
    <p:sldId id="271" r:id="rId20"/>
    <p:sldId id="286" r:id="rId21"/>
    <p:sldId id="272" r:id="rId22"/>
    <p:sldId id="273" r:id="rId23"/>
    <p:sldId id="274" r:id="rId24"/>
    <p:sldId id="275" r:id="rId25"/>
    <p:sldId id="276" r:id="rId26"/>
    <p:sldId id="277" r:id="rId27"/>
    <p:sldId id="278"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18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2-18T05:15:39.480"/>
    </inkml:context>
    <inkml:brush xml:id="br0">
      <inkml:brushProperty name="width" value="0.05292" units="cm"/>
      <inkml:brushProperty name="height" value="0.05292" units="cm"/>
      <inkml:brushProperty name="color" value="#FF0000"/>
    </inkml:brush>
  </inkml:definitions>
  <inkml:trace contextRef="#ctx0" brushRef="#br0">9225 7973 0</inkml:trace>
  <inkml:trace contextRef="#ctx0" brushRef="#br0" timeOffset="2640.78">9225 7973 0,'18'0'125,"-1"0"-94,-17-35 203,18 35-234,0-18 16,-1 0-16,1 18 16,0 0-1,-1 0 1,1 0 31,0 0-32</inkml:trace>
  <inkml:trace contextRef="#ctx0" brushRef="#br0" timeOffset="3167.28">9402 7832 0,'0'17'140,"-36"1"-140,1 0 16,17-18-16,1 17 16,-1-17-1,0 0 17,1-17-17,17-1-15,0-17 16,0-18-16,17 0 15,19 35-15,-1 18 16,-17 0-16,-1 0 16,-17 35 31,0 1-32,0-19-15,0 1 16,0 17-16,0-17 15,-17-18-15,-1 0 16,18 18 0,-18-18-1,1 0 17,-1 0-17</inkml:trace>
  <inkml:trace contextRef="#ctx0" brushRef="#br0" timeOffset="5734.1">7056 11518 0,'0'0'15,"17"-17"-15,-17-1 16,35-17-16,-17 17 15,0 0 1,-1 18-16,1-17 0,0 17 16,17-18-16,0 18 15,-17 0 1,17 0-16,-17 0 16,-1 0-16,1 0 31,0 0-31,-1 0 15,1 35-15,-18 1 16,0-19-16,0 1 16,0 0-16,0-1 15,0 1 1,-35 17-16,17-35 16,0 18-16,1-18 15,-54 0-15,71 17 16,-17-17-16,-19 0 15,19 0-15,-19 0 16,19-17-16,-19-1 16,19-70-16,-1 53 15,1-18-15,-1 0 16,18 18-16,0-18 16,0 35-16,0 0 15,0-17-15,35 35 16,-17 0-16,-1-18 15,1 18-15,0 0 16,-1 0 0,1 0-1,0 0-15,-18 18 32,17 35-17,-17-35-15,0 17 16,0-17-1,0-1-15,0 1 16,-17-1-16,-19-17 16,19 0-16,17 18 15,-18-18 1,0 0 0,1 0-1,17-18 16,0 1-15,17 17-16,1-18 16,-18 36 46,0-1-62,0 1 16,-18 0-16,1-18 15,-1 0 17,1 0-17,34-18 32,18 18-31,1-18-16,-19 18 15,1 0 17</inkml:trace>
  <inkml:trace contextRef="#ctx0" brushRef="#br0" timeOffset="14399.93">14852 5115 0,'18'0'109,"-1"0"-78,54 0 1,17 0-17,18 0-15,-18-17 16,-17 17-16,70 0 16,-35 0-16,35 0 15,-71 0-15,36 0 16,17 0-16,-52 0 15,17-36-15,-53 36 16,1-17-16,17 17 16,-18 0-16</inkml:trace>
  <inkml:trace contextRef="#ctx0" brushRef="#br0" timeOffset="16131.41">16757 4551 0,'0'35'47,"0"-17"-31,0 17-16,-18 0 16,1 1-16,-1 16 15,-17 19-15,35-53 16,-18 35-16,0-36 15,1 19-15,-1-36 16,18 17-16,-17 1 16,-19-1-16,36 1 15,-17-18 1,17 18 0,-18-18-16,-17 17 15,17-17-15,0 18 0,1-18 16,-18 0-16,17 0 15,0-18 95,18-17-110,0 17 15,-17-17-15,17 0 16,0 17-16,0 1 16,0-36-16,0 17 15,0 19-15,0-19 16,0 1 0,0 18-1,0-1 16,17 18-15,1 0 0,35 18 15,-18-1-15,0 36-16,18 0 15,18-18-15,-36 1 16,0 17-16,-17-53 15,0 17-15,17 18 16,-35-17 0,18 0-1,-18-1-15,17 1 0,1-18 16,-18 18-16,18 17 16,-18-17-16,17-1 15,1-17 1,-18 18-1,0 17 48,17-17-32,-17-36 63,0-52-94,0 17 16,0 0-16,0 17 15,0 19-15,0-1 16</inkml:trace>
  <inkml:trace contextRef="#ctx0" brushRef="#br0" timeOffset="18597.5">10760 8784 0,'53'18'203,"105"-18"-203,-105 0 16,0 0-16,-35 0 15,17 0-15,-17 0 16</inkml:trace>
  <inkml:trace contextRef="#ctx0" brushRef="#br0" timeOffset="19238.49">11465 8308 0,'18'0'32,"0"0"-17,-18 35 1,0 71-1,0-18-15,0-17 16,17 17-16,-17-35 0,0 0 16,18 35-1,-18-35-15,0-18 16,0 18-16,0-18 16,0 18-16,17 0 15,-17-35-15,0 17 16,0-17-16</inkml:trace>
  <inkml:trace contextRef="#ctx0" brushRef="#br0" timeOffset="21321.75">11501 8255 0,'17'-18'47,"1"1"-32,-1-1 1,19 0-16,-19 1 16,-17-1-16,18 18 15,-18-17-15,18 17 16,17 0-16,-17 0 15,17 0 1,-17 0-16,-1-18 31,1 18-15,-1 0 0,1 0-1,0 0 16,-1 0 1,1 0-1,0 0 16,-18 18 0,0 17-32,0-18-15,0 1 16,0 0-16,0-1 16,-18 1-1,18 0 1,-18-1-16,18 19 15,-17-19 1,-1 1 0,0-18-16,1 0 15,-1 17 1,1 1 0,17 0-16,-18-18 15,0 17 1,1 1 46,-1-18-46,18 18 0,0-1 109,35-17-110,1 0-15,-19 0 16,1 0-1,17 0-15,-17 0 16,-1 0 0,1 0-16,0 18 15,-18 0 1,17-18 0,19 17-16,-19-17 15,1 18-15,-1-18 16,-17 17 93,0 1-93,0 0-1,0-1-15,0 1 32,0 0-32,0-1 15,0 19 1,-17-19-16,-1-17 16,1 18-16,-1 0 15,-17-1-15,17 1 16,0-18-1,-17 0-15,17 0 16,-17 17-16,0-17 16,17 0-1,1 0-15,-19 0 16,19 0-16,-1 0 16,0 0-16,-17 0 15,17 0 1,1 0-16,-1 0 15,1 0 1,-1 0 93</inkml:trace>
  <inkml:trace contextRef="#ctx0" brushRef="#br0" timeOffset="23786.07">9084 12206 0,'18'0'171,"-18"-18"-108,17 1-63,1-18 16,0 35-16,-1 0 15,-17-18-15,18 0 16,0 18-16,-18-17 15,17-1 1,1 18 15,-1 0 16,-17-18-47,18 18 16,0-17-1,-1 17 1,1-18-16,0 0 16,-1 18-1,-17-17-15,18 17 16,17-18-16,-17 18 16,17 0-16,-17 0 15,-1 0-15,1-17 31,0 17-15,-1 0-16,1 0 16,0 0 124</inkml:trace>
  <inkml:trace contextRef="#ctx0" brushRef="#br0" timeOffset="26662.66">10178 11095 0,'0'17'63,"0"19"-63,-18-1 15,0 18-15,-35 18 16,36-36-16,-1 0 16,-17-17-16,17-1 15,1 19-15,-36-1 16,35 0-1,0-17 1,1-1-16,-19 19 0,1-19 16,0 1-16,17 0 15,-35 17-15,36-35 16,-1 18-16,0-18 16,18 17-16,-17-17 15,-18 18-15,17-18 16,0 0-16,1 0 15,-19 0-15,36 18 16,-17-18 31,-1-18-16,0-35-31,18 18 16,0-1-1,0 19-15,0-1 16,0 0 0,0 1-16,0-1 15,0 1 1,0-1-16,0 0 16,18 18-1,0-17 1,-1 17-16,1-18 15,0 18-15,-1 0 16,-17-18-16,18 18 16,0 0-16,-1-17 15,1 17 1,-1 0 0,19 0-1,-19 0 16,1 0-15,0 0-16,-1 0 16,1 0-16,-18 17 15,18-17-15,17 36 16,0-19-16,-17 1 16,-1 0-16,1-18 15,0 0-15,-1 17 16,-17 1-16,18-1 15,0 1 1,17 17-16,-17 1 16,-18-1-16,17-17 15,1-1-15,-1 19 16,1-19-16,0 18 16,-18-17-16,17 17 15,1 1-15,0-19 16,-18 1-16,0 0 15,17-18-15,-17 17 16,18 1-16,0-18 16,-18 17 31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2-22T06:55:16.190"/>
    </inkml:context>
    <inkml:brush xml:id="br0">
      <inkml:brushProperty name="width" value="0.05292" units="cm"/>
      <inkml:brushProperty name="height" value="0.05292" units="cm"/>
      <inkml:brushProperty name="color" value="#FF0000"/>
    </inkml:brush>
  </inkml:definitions>
  <inkml:trace contextRef="#ctx0" brushRef="#br0">2134 11800 0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2-22T06:42:14.318"/>
    </inkml:context>
    <inkml:brush xml:id="br0">
      <inkml:brushProperty name="width" value="0.05292" units="cm"/>
      <inkml:brushProperty name="height" value="0.05292" units="cm"/>
      <inkml:brushProperty name="color" value="#FF0000"/>
    </inkml:brush>
  </inkml:definitions>
  <inkml:trace contextRef="#ctx0" brushRef="#br0">11800 10513 0</inkml:trace>
  <inkml:trace contextRef="#ctx0" brushRef="#br0" timeOffset="10158.94">19156 10707 0,'0'0'0,"70"0"15,-70-35-15,36 35 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2-23T05:49:00.670"/>
    </inkml:context>
    <inkml:brush xml:id="br0">
      <inkml:brushProperty name="width" value="0.05292" units="cm"/>
      <inkml:brushProperty name="height" value="0.05292" units="cm"/>
      <inkml:brushProperty name="color" value="#FF0000"/>
    </inkml:brush>
  </inkml:definitions>
  <inkml:trace contextRef="#ctx0" brushRef="#br0">14146 8308 0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86BC8-A4AB-489B-BF3F-0194A5B882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1F3299-E536-4D58-876D-9C876635A9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B25651A-9995-49A2-B305-0AF42099EFB3}"/>
              </a:ext>
            </a:extLst>
          </p:cNvPr>
          <p:cNvSpPr>
            <a:spLocks noGrp="1"/>
          </p:cNvSpPr>
          <p:nvPr>
            <p:ph type="dt" sz="half" idx="10"/>
          </p:nvPr>
        </p:nvSpPr>
        <p:spPr/>
        <p:txBody>
          <a:bodyPr/>
          <a:lstStyle/>
          <a:p>
            <a:fld id="{E5D42930-46E6-4CE9-B3D4-131A01429538}" type="datetimeFigureOut">
              <a:rPr lang="en-IN" smtClean="0"/>
              <a:t>29-01-2023</a:t>
            </a:fld>
            <a:endParaRPr lang="en-IN"/>
          </a:p>
        </p:txBody>
      </p:sp>
      <p:sp>
        <p:nvSpPr>
          <p:cNvPr id="5" name="Footer Placeholder 4">
            <a:extLst>
              <a:ext uri="{FF2B5EF4-FFF2-40B4-BE49-F238E27FC236}">
                <a16:creationId xmlns:a16="http://schemas.microsoft.com/office/drawing/2014/main" id="{0C601BB2-75B1-4654-B8EA-6CB833AD53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0C708E-88CF-457D-BE31-A636F6ADA525}"/>
              </a:ext>
            </a:extLst>
          </p:cNvPr>
          <p:cNvSpPr>
            <a:spLocks noGrp="1"/>
          </p:cNvSpPr>
          <p:nvPr>
            <p:ph type="sldNum" sz="quarter" idx="12"/>
          </p:nvPr>
        </p:nvSpPr>
        <p:spPr/>
        <p:txBody>
          <a:bodyPr/>
          <a:lstStyle/>
          <a:p>
            <a:fld id="{9E8ECC09-5E84-47CB-80E4-0093D6CA8A95}" type="slidenum">
              <a:rPr lang="en-IN" smtClean="0"/>
              <a:t>‹#›</a:t>
            </a:fld>
            <a:endParaRPr lang="en-IN"/>
          </a:p>
        </p:txBody>
      </p:sp>
    </p:spTree>
    <p:extLst>
      <p:ext uri="{BB962C8B-B14F-4D97-AF65-F5344CB8AC3E}">
        <p14:creationId xmlns:p14="http://schemas.microsoft.com/office/powerpoint/2010/main" val="3980089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33365-163B-4289-953E-075CC9EAE2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B36D99-73D8-4757-8529-65EFD3E422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F72CEF-8A69-4ACB-9E50-69BF55F6D23C}"/>
              </a:ext>
            </a:extLst>
          </p:cNvPr>
          <p:cNvSpPr>
            <a:spLocks noGrp="1"/>
          </p:cNvSpPr>
          <p:nvPr>
            <p:ph type="dt" sz="half" idx="10"/>
          </p:nvPr>
        </p:nvSpPr>
        <p:spPr/>
        <p:txBody>
          <a:bodyPr/>
          <a:lstStyle/>
          <a:p>
            <a:fld id="{E5D42930-46E6-4CE9-B3D4-131A01429538}" type="datetimeFigureOut">
              <a:rPr lang="en-IN" smtClean="0"/>
              <a:t>29-01-2023</a:t>
            </a:fld>
            <a:endParaRPr lang="en-IN"/>
          </a:p>
        </p:txBody>
      </p:sp>
      <p:sp>
        <p:nvSpPr>
          <p:cNvPr id="5" name="Footer Placeholder 4">
            <a:extLst>
              <a:ext uri="{FF2B5EF4-FFF2-40B4-BE49-F238E27FC236}">
                <a16:creationId xmlns:a16="http://schemas.microsoft.com/office/drawing/2014/main" id="{684A9644-736B-4C24-8F33-40D1E8B61F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6D1D19-2F36-491B-A2F3-5EE79E60147A}"/>
              </a:ext>
            </a:extLst>
          </p:cNvPr>
          <p:cNvSpPr>
            <a:spLocks noGrp="1"/>
          </p:cNvSpPr>
          <p:nvPr>
            <p:ph type="sldNum" sz="quarter" idx="12"/>
          </p:nvPr>
        </p:nvSpPr>
        <p:spPr/>
        <p:txBody>
          <a:bodyPr/>
          <a:lstStyle/>
          <a:p>
            <a:fld id="{9E8ECC09-5E84-47CB-80E4-0093D6CA8A95}" type="slidenum">
              <a:rPr lang="en-IN" smtClean="0"/>
              <a:t>‹#›</a:t>
            </a:fld>
            <a:endParaRPr lang="en-IN"/>
          </a:p>
        </p:txBody>
      </p:sp>
    </p:spTree>
    <p:extLst>
      <p:ext uri="{BB962C8B-B14F-4D97-AF65-F5344CB8AC3E}">
        <p14:creationId xmlns:p14="http://schemas.microsoft.com/office/powerpoint/2010/main" val="3631287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582AE6-3696-4A4C-B053-8B7E08FAF2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6A3805-C055-4677-AAD2-292BED1B72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FC3404-3FE9-4268-B10E-B7105C904DFA}"/>
              </a:ext>
            </a:extLst>
          </p:cNvPr>
          <p:cNvSpPr>
            <a:spLocks noGrp="1"/>
          </p:cNvSpPr>
          <p:nvPr>
            <p:ph type="dt" sz="half" idx="10"/>
          </p:nvPr>
        </p:nvSpPr>
        <p:spPr/>
        <p:txBody>
          <a:bodyPr/>
          <a:lstStyle/>
          <a:p>
            <a:fld id="{E5D42930-46E6-4CE9-B3D4-131A01429538}" type="datetimeFigureOut">
              <a:rPr lang="en-IN" smtClean="0"/>
              <a:t>29-01-2023</a:t>
            </a:fld>
            <a:endParaRPr lang="en-IN"/>
          </a:p>
        </p:txBody>
      </p:sp>
      <p:sp>
        <p:nvSpPr>
          <p:cNvPr id="5" name="Footer Placeholder 4">
            <a:extLst>
              <a:ext uri="{FF2B5EF4-FFF2-40B4-BE49-F238E27FC236}">
                <a16:creationId xmlns:a16="http://schemas.microsoft.com/office/drawing/2014/main" id="{BEA5088F-8592-4294-8B24-27D8A81664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9F4973-62D8-4852-955B-ED6805E3E8D6}"/>
              </a:ext>
            </a:extLst>
          </p:cNvPr>
          <p:cNvSpPr>
            <a:spLocks noGrp="1"/>
          </p:cNvSpPr>
          <p:nvPr>
            <p:ph type="sldNum" sz="quarter" idx="12"/>
          </p:nvPr>
        </p:nvSpPr>
        <p:spPr/>
        <p:txBody>
          <a:bodyPr/>
          <a:lstStyle/>
          <a:p>
            <a:fld id="{9E8ECC09-5E84-47CB-80E4-0093D6CA8A95}" type="slidenum">
              <a:rPr lang="en-IN" smtClean="0"/>
              <a:t>‹#›</a:t>
            </a:fld>
            <a:endParaRPr lang="en-IN"/>
          </a:p>
        </p:txBody>
      </p:sp>
    </p:spTree>
    <p:extLst>
      <p:ext uri="{BB962C8B-B14F-4D97-AF65-F5344CB8AC3E}">
        <p14:creationId xmlns:p14="http://schemas.microsoft.com/office/powerpoint/2010/main" val="163912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59CD5-DAF9-4C34-B0E3-4B3F59B238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EE1C4F-5A17-49FC-B939-3104C11D03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24D467-CB40-4AA4-9B22-84BAADF17A0F}"/>
              </a:ext>
            </a:extLst>
          </p:cNvPr>
          <p:cNvSpPr>
            <a:spLocks noGrp="1"/>
          </p:cNvSpPr>
          <p:nvPr>
            <p:ph type="dt" sz="half" idx="10"/>
          </p:nvPr>
        </p:nvSpPr>
        <p:spPr/>
        <p:txBody>
          <a:bodyPr/>
          <a:lstStyle/>
          <a:p>
            <a:fld id="{E5D42930-46E6-4CE9-B3D4-131A01429538}" type="datetimeFigureOut">
              <a:rPr lang="en-IN" smtClean="0"/>
              <a:t>29-01-2023</a:t>
            </a:fld>
            <a:endParaRPr lang="en-IN"/>
          </a:p>
        </p:txBody>
      </p:sp>
      <p:sp>
        <p:nvSpPr>
          <p:cNvPr id="5" name="Footer Placeholder 4">
            <a:extLst>
              <a:ext uri="{FF2B5EF4-FFF2-40B4-BE49-F238E27FC236}">
                <a16:creationId xmlns:a16="http://schemas.microsoft.com/office/drawing/2014/main" id="{35770F0C-B729-46A6-A16B-918EEF2E9B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537BDC-336F-4233-804C-6FB7E73FE437}"/>
              </a:ext>
            </a:extLst>
          </p:cNvPr>
          <p:cNvSpPr>
            <a:spLocks noGrp="1"/>
          </p:cNvSpPr>
          <p:nvPr>
            <p:ph type="sldNum" sz="quarter" idx="12"/>
          </p:nvPr>
        </p:nvSpPr>
        <p:spPr/>
        <p:txBody>
          <a:bodyPr/>
          <a:lstStyle/>
          <a:p>
            <a:fld id="{9E8ECC09-5E84-47CB-80E4-0093D6CA8A95}" type="slidenum">
              <a:rPr lang="en-IN" smtClean="0"/>
              <a:t>‹#›</a:t>
            </a:fld>
            <a:endParaRPr lang="en-IN"/>
          </a:p>
        </p:txBody>
      </p:sp>
    </p:spTree>
    <p:extLst>
      <p:ext uri="{BB962C8B-B14F-4D97-AF65-F5344CB8AC3E}">
        <p14:creationId xmlns:p14="http://schemas.microsoft.com/office/powerpoint/2010/main" val="99793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C5CF-27EB-401D-A168-4491BF648E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D04F57-42C1-4254-AF5F-48BF74F40E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B70582-9041-4524-A50E-194F1819B7E0}"/>
              </a:ext>
            </a:extLst>
          </p:cNvPr>
          <p:cNvSpPr>
            <a:spLocks noGrp="1"/>
          </p:cNvSpPr>
          <p:nvPr>
            <p:ph type="dt" sz="half" idx="10"/>
          </p:nvPr>
        </p:nvSpPr>
        <p:spPr/>
        <p:txBody>
          <a:bodyPr/>
          <a:lstStyle/>
          <a:p>
            <a:fld id="{E5D42930-46E6-4CE9-B3D4-131A01429538}" type="datetimeFigureOut">
              <a:rPr lang="en-IN" smtClean="0"/>
              <a:t>29-01-2023</a:t>
            </a:fld>
            <a:endParaRPr lang="en-IN"/>
          </a:p>
        </p:txBody>
      </p:sp>
      <p:sp>
        <p:nvSpPr>
          <p:cNvPr id="5" name="Footer Placeholder 4">
            <a:extLst>
              <a:ext uri="{FF2B5EF4-FFF2-40B4-BE49-F238E27FC236}">
                <a16:creationId xmlns:a16="http://schemas.microsoft.com/office/drawing/2014/main" id="{18B6936B-86EE-488D-A3F2-6F63A5D1B5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CE842E-2A28-4B52-8329-62ED1DAD906F}"/>
              </a:ext>
            </a:extLst>
          </p:cNvPr>
          <p:cNvSpPr>
            <a:spLocks noGrp="1"/>
          </p:cNvSpPr>
          <p:nvPr>
            <p:ph type="sldNum" sz="quarter" idx="12"/>
          </p:nvPr>
        </p:nvSpPr>
        <p:spPr/>
        <p:txBody>
          <a:bodyPr/>
          <a:lstStyle/>
          <a:p>
            <a:fld id="{9E8ECC09-5E84-47CB-80E4-0093D6CA8A95}" type="slidenum">
              <a:rPr lang="en-IN" smtClean="0"/>
              <a:t>‹#›</a:t>
            </a:fld>
            <a:endParaRPr lang="en-IN"/>
          </a:p>
        </p:txBody>
      </p:sp>
    </p:spTree>
    <p:extLst>
      <p:ext uri="{BB962C8B-B14F-4D97-AF65-F5344CB8AC3E}">
        <p14:creationId xmlns:p14="http://schemas.microsoft.com/office/powerpoint/2010/main" val="2392617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2A9CA-2035-4C6A-A03E-70F577CA49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0205DD-D2A0-40FE-B750-9C274459F5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146FC6F-8AED-4400-A898-AC053FF530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F23E35-0E54-4747-9193-3E9660238B3D}"/>
              </a:ext>
            </a:extLst>
          </p:cNvPr>
          <p:cNvSpPr>
            <a:spLocks noGrp="1"/>
          </p:cNvSpPr>
          <p:nvPr>
            <p:ph type="dt" sz="half" idx="10"/>
          </p:nvPr>
        </p:nvSpPr>
        <p:spPr/>
        <p:txBody>
          <a:bodyPr/>
          <a:lstStyle/>
          <a:p>
            <a:fld id="{E5D42930-46E6-4CE9-B3D4-131A01429538}" type="datetimeFigureOut">
              <a:rPr lang="en-IN" smtClean="0"/>
              <a:t>29-01-2023</a:t>
            </a:fld>
            <a:endParaRPr lang="en-IN"/>
          </a:p>
        </p:txBody>
      </p:sp>
      <p:sp>
        <p:nvSpPr>
          <p:cNvPr id="6" name="Footer Placeholder 5">
            <a:extLst>
              <a:ext uri="{FF2B5EF4-FFF2-40B4-BE49-F238E27FC236}">
                <a16:creationId xmlns:a16="http://schemas.microsoft.com/office/drawing/2014/main" id="{0633F8AE-D2D2-4145-AA4D-9206B563C1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8D7C1A-3F03-4A59-9C20-47F027379CC6}"/>
              </a:ext>
            </a:extLst>
          </p:cNvPr>
          <p:cNvSpPr>
            <a:spLocks noGrp="1"/>
          </p:cNvSpPr>
          <p:nvPr>
            <p:ph type="sldNum" sz="quarter" idx="12"/>
          </p:nvPr>
        </p:nvSpPr>
        <p:spPr/>
        <p:txBody>
          <a:bodyPr/>
          <a:lstStyle/>
          <a:p>
            <a:fld id="{9E8ECC09-5E84-47CB-80E4-0093D6CA8A95}" type="slidenum">
              <a:rPr lang="en-IN" smtClean="0"/>
              <a:t>‹#›</a:t>
            </a:fld>
            <a:endParaRPr lang="en-IN"/>
          </a:p>
        </p:txBody>
      </p:sp>
    </p:spTree>
    <p:extLst>
      <p:ext uri="{BB962C8B-B14F-4D97-AF65-F5344CB8AC3E}">
        <p14:creationId xmlns:p14="http://schemas.microsoft.com/office/powerpoint/2010/main" val="2214249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E5128-B140-433C-9895-1E1EE31698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88DF60-FC0E-46C5-87E3-60BF364767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354815-0503-4F1D-BDDB-6027D1365A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F0852D-BA0E-4CD5-91F3-0C121F2F18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C5F82D-6E4C-4B6F-95E4-C9A5ADBE5E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C021AE-54A8-442C-B200-8B8016219777}"/>
              </a:ext>
            </a:extLst>
          </p:cNvPr>
          <p:cNvSpPr>
            <a:spLocks noGrp="1"/>
          </p:cNvSpPr>
          <p:nvPr>
            <p:ph type="dt" sz="half" idx="10"/>
          </p:nvPr>
        </p:nvSpPr>
        <p:spPr/>
        <p:txBody>
          <a:bodyPr/>
          <a:lstStyle/>
          <a:p>
            <a:fld id="{E5D42930-46E6-4CE9-B3D4-131A01429538}" type="datetimeFigureOut">
              <a:rPr lang="en-IN" smtClean="0"/>
              <a:t>29-01-2023</a:t>
            </a:fld>
            <a:endParaRPr lang="en-IN"/>
          </a:p>
        </p:txBody>
      </p:sp>
      <p:sp>
        <p:nvSpPr>
          <p:cNvPr id="8" name="Footer Placeholder 7">
            <a:extLst>
              <a:ext uri="{FF2B5EF4-FFF2-40B4-BE49-F238E27FC236}">
                <a16:creationId xmlns:a16="http://schemas.microsoft.com/office/drawing/2014/main" id="{A31B5462-55B0-4CA0-B63B-94EEE8FC86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691130-3F40-490F-B648-8F4183201999}"/>
              </a:ext>
            </a:extLst>
          </p:cNvPr>
          <p:cNvSpPr>
            <a:spLocks noGrp="1"/>
          </p:cNvSpPr>
          <p:nvPr>
            <p:ph type="sldNum" sz="quarter" idx="12"/>
          </p:nvPr>
        </p:nvSpPr>
        <p:spPr/>
        <p:txBody>
          <a:bodyPr/>
          <a:lstStyle/>
          <a:p>
            <a:fld id="{9E8ECC09-5E84-47CB-80E4-0093D6CA8A95}" type="slidenum">
              <a:rPr lang="en-IN" smtClean="0"/>
              <a:t>‹#›</a:t>
            </a:fld>
            <a:endParaRPr lang="en-IN"/>
          </a:p>
        </p:txBody>
      </p:sp>
    </p:spTree>
    <p:extLst>
      <p:ext uri="{BB962C8B-B14F-4D97-AF65-F5344CB8AC3E}">
        <p14:creationId xmlns:p14="http://schemas.microsoft.com/office/powerpoint/2010/main" val="4048756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D0F5-34D1-410C-B3E3-50E9DC2D53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0DBBE2-34DA-4679-B909-EB510082C64C}"/>
              </a:ext>
            </a:extLst>
          </p:cNvPr>
          <p:cNvSpPr>
            <a:spLocks noGrp="1"/>
          </p:cNvSpPr>
          <p:nvPr>
            <p:ph type="dt" sz="half" idx="10"/>
          </p:nvPr>
        </p:nvSpPr>
        <p:spPr/>
        <p:txBody>
          <a:bodyPr/>
          <a:lstStyle/>
          <a:p>
            <a:fld id="{E5D42930-46E6-4CE9-B3D4-131A01429538}" type="datetimeFigureOut">
              <a:rPr lang="en-IN" smtClean="0"/>
              <a:t>29-01-2023</a:t>
            </a:fld>
            <a:endParaRPr lang="en-IN"/>
          </a:p>
        </p:txBody>
      </p:sp>
      <p:sp>
        <p:nvSpPr>
          <p:cNvPr id="4" name="Footer Placeholder 3">
            <a:extLst>
              <a:ext uri="{FF2B5EF4-FFF2-40B4-BE49-F238E27FC236}">
                <a16:creationId xmlns:a16="http://schemas.microsoft.com/office/drawing/2014/main" id="{D0472456-8C28-4145-BAB0-19EEEB03F53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EFB08B7-D8BA-4912-89CF-7ECD940C47D6}"/>
              </a:ext>
            </a:extLst>
          </p:cNvPr>
          <p:cNvSpPr>
            <a:spLocks noGrp="1"/>
          </p:cNvSpPr>
          <p:nvPr>
            <p:ph type="sldNum" sz="quarter" idx="12"/>
          </p:nvPr>
        </p:nvSpPr>
        <p:spPr/>
        <p:txBody>
          <a:bodyPr/>
          <a:lstStyle/>
          <a:p>
            <a:fld id="{9E8ECC09-5E84-47CB-80E4-0093D6CA8A95}" type="slidenum">
              <a:rPr lang="en-IN" smtClean="0"/>
              <a:t>‹#›</a:t>
            </a:fld>
            <a:endParaRPr lang="en-IN"/>
          </a:p>
        </p:txBody>
      </p:sp>
    </p:spTree>
    <p:extLst>
      <p:ext uri="{BB962C8B-B14F-4D97-AF65-F5344CB8AC3E}">
        <p14:creationId xmlns:p14="http://schemas.microsoft.com/office/powerpoint/2010/main" val="1279564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ED683D-C15A-42D2-8AAD-5FC79A403709}"/>
              </a:ext>
            </a:extLst>
          </p:cNvPr>
          <p:cNvSpPr>
            <a:spLocks noGrp="1"/>
          </p:cNvSpPr>
          <p:nvPr>
            <p:ph type="dt" sz="half" idx="10"/>
          </p:nvPr>
        </p:nvSpPr>
        <p:spPr/>
        <p:txBody>
          <a:bodyPr/>
          <a:lstStyle/>
          <a:p>
            <a:fld id="{E5D42930-46E6-4CE9-B3D4-131A01429538}" type="datetimeFigureOut">
              <a:rPr lang="en-IN" smtClean="0"/>
              <a:t>29-01-2023</a:t>
            </a:fld>
            <a:endParaRPr lang="en-IN"/>
          </a:p>
        </p:txBody>
      </p:sp>
      <p:sp>
        <p:nvSpPr>
          <p:cNvPr id="3" name="Footer Placeholder 2">
            <a:extLst>
              <a:ext uri="{FF2B5EF4-FFF2-40B4-BE49-F238E27FC236}">
                <a16:creationId xmlns:a16="http://schemas.microsoft.com/office/drawing/2014/main" id="{B9D6E580-AD40-44B2-ACB7-E03215A170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7636DB-13E2-4D2E-A2B3-8C9A3118B3B2}"/>
              </a:ext>
            </a:extLst>
          </p:cNvPr>
          <p:cNvSpPr>
            <a:spLocks noGrp="1"/>
          </p:cNvSpPr>
          <p:nvPr>
            <p:ph type="sldNum" sz="quarter" idx="12"/>
          </p:nvPr>
        </p:nvSpPr>
        <p:spPr/>
        <p:txBody>
          <a:bodyPr/>
          <a:lstStyle/>
          <a:p>
            <a:fld id="{9E8ECC09-5E84-47CB-80E4-0093D6CA8A95}" type="slidenum">
              <a:rPr lang="en-IN" smtClean="0"/>
              <a:t>‹#›</a:t>
            </a:fld>
            <a:endParaRPr lang="en-IN"/>
          </a:p>
        </p:txBody>
      </p:sp>
    </p:spTree>
    <p:extLst>
      <p:ext uri="{BB962C8B-B14F-4D97-AF65-F5344CB8AC3E}">
        <p14:creationId xmlns:p14="http://schemas.microsoft.com/office/powerpoint/2010/main" val="3065497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4BB2-FBD1-48EA-9F3C-CA2007445A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601257-D68C-49A3-9AAA-C57D8AFA0E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D73AB2-3566-436C-861E-9AE996053A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BCD3F1-8ED9-4403-8337-C7FC7DF88ED7}"/>
              </a:ext>
            </a:extLst>
          </p:cNvPr>
          <p:cNvSpPr>
            <a:spLocks noGrp="1"/>
          </p:cNvSpPr>
          <p:nvPr>
            <p:ph type="dt" sz="half" idx="10"/>
          </p:nvPr>
        </p:nvSpPr>
        <p:spPr/>
        <p:txBody>
          <a:bodyPr/>
          <a:lstStyle/>
          <a:p>
            <a:fld id="{E5D42930-46E6-4CE9-B3D4-131A01429538}" type="datetimeFigureOut">
              <a:rPr lang="en-IN" smtClean="0"/>
              <a:t>29-01-2023</a:t>
            </a:fld>
            <a:endParaRPr lang="en-IN"/>
          </a:p>
        </p:txBody>
      </p:sp>
      <p:sp>
        <p:nvSpPr>
          <p:cNvPr id="6" name="Footer Placeholder 5">
            <a:extLst>
              <a:ext uri="{FF2B5EF4-FFF2-40B4-BE49-F238E27FC236}">
                <a16:creationId xmlns:a16="http://schemas.microsoft.com/office/drawing/2014/main" id="{038B8B96-BF95-4B02-9556-0FAC8DC238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D31BAD-82F1-4AAD-9373-3BF9674A401B}"/>
              </a:ext>
            </a:extLst>
          </p:cNvPr>
          <p:cNvSpPr>
            <a:spLocks noGrp="1"/>
          </p:cNvSpPr>
          <p:nvPr>
            <p:ph type="sldNum" sz="quarter" idx="12"/>
          </p:nvPr>
        </p:nvSpPr>
        <p:spPr/>
        <p:txBody>
          <a:bodyPr/>
          <a:lstStyle/>
          <a:p>
            <a:fld id="{9E8ECC09-5E84-47CB-80E4-0093D6CA8A95}" type="slidenum">
              <a:rPr lang="en-IN" smtClean="0"/>
              <a:t>‹#›</a:t>
            </a:fld>
            <a:endParaRPr lang="en-IN"/>
          </a:p>
        </p:txBody>
      </p:sp>
    </p:spTree>
    <p:extLst>
      <p:ext uri="{BB962C8B-B14F-4D97-AF65-F5344CB8AC3E}">
        <p14:creationId xmlns:p14="http://schemas.microsoft.com/office/powerpoint/2010/main" val="599604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3F69F-E0F5-4410-BCB1-ED40277E64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52BF5D3-EC0D-4B3C-9C43-0ABA07A3B2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B58E81-E66B-42B8-8D07-A03C6C40FB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30F3BC-4899-4092-A545-2A679C262A72}"/>
              </a:ext>
            </a:extLst>
          </p:cNvPr>
          <p:cNvSpPr>
            <a:spLocks noGrp="1"/>
          </p:cNvSpPr>
          <p:nvPr>
            <p:ph type="dt" sz="half" idx="10"/>
          </p:nvPr>
        </p:nvSpPr>
        <p:spPr/>
        <p:txBody>
          <a:bodyPr/>
          <a:lstStyle/>
          <a:p>
            <a:fld id="{E5D42930-46E6-4CE9-B3D4-131A01429538}" type="datetimeFigureOut">
              <a:rPr lang="en-IN" smtClean="0"/>
              <a:t>29-01-2023</a:t>
            </a:fld>
            <a:endParaRPr lang="en-IN"/>
          </a:p>
        </p:txBody>
      </p:sp>
      <p:sp>
        <p:nvSpPr>
          <p:cNvPr id="6" name="Footer Placeholder 5">
            <a:extLst>
              <a:ext uri="{FF2B5EF4-FFF2-40B4-BE49-F238E27FC236}">
                <a16:creationId xmlns:a16="http://schemas.microsoft.com/office/drawing/2014/main" id="{D9A0D957-7889-4F7B-B821-4A650EADBE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77A5D1-70D1-40B2-AE7A-1D473FCB6673}"/>
              </a:ext>
            </a:extLst>
          </p:cNvPr>
          <p:cNvSpPr>
            <a:spLocks noGrp="1"/>
          </p:cNvSpPr>
          <p:nvPr>
            <p:ph type="sldNum" sz="quarter" idx="12"/>
          </p:nvPr>
        </p:nvSpPr>
        <p:spPr/>
        <p:txBody>
          <a:bodyPr/>
          <a:lstStyle/>
          <a:p>
            <a:fld id="{9E8ECC09-5E84-47CB-80E4-0093D6CA8A95}" type="slidenum">
              <a:rPr lang="en-IN" smtClean="0"/>
              <a:t>‹#›</a:t>
            </a:fld>
            <a:endParaRPr lang="en-IN"/>
          </a:p>
        </p:txBody>
      </p:sp>
    </p:spTree>
    <p:extLst>
      <p:ext uri="{BB962C8B-B14F-4D97-AF65-F5344CB8AC3E}">
        <p14:creationId xmlns:p14="http://schemas.microsoft.com/office/powerpoint/2010/main" val="1760189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B2AA1A-286A-4385-88BE-521A825DF5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E2065D-B558-4B71-95B2-1AA57F7F1D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6894D5-86A2-44D1-804E-5A94BB3F81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D42930-46E6-4CE9-B3D4-131A01429538}" type="datetimeFigureOut">
              <a:rPr lang="en-IN" smtClean="0"/>
              <a:t>29-01-2023</a:t>
            </a:fld>
            <a:endParaRPr lang="en-IN"/>
          </a:p>
        </p:txBody>
      </p:sp>
      <p:sp>
        <p:nvSpPr>
          <p:cNvPr id="5" name="Footer Placeholder 4">
            <a:extLst>
              <a:ext uri="{FF2B5EF4-FFF2-40B4-BE49-F238E27FC236}">
                <a16:creationId xmlns:a16="http://schemas.microsoft.com/office/drawing/2014/main" id="{666DD5AD-980D-4325-B0EB-B04854D0D3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FB607B-2BAC-4383-A89C-9568728691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8ECC09-5E84-47CB-80E4-0093D6CA8A95}" type="slidenum">
              <a:rPr lang="en-IN" smtClean="0"/>
              <a:t>‹#›</a:t>
            </a:fld>
            <a:endParaRPr lang="en-IN"/>
          </a:p>
        </p:txBody>
      </p:sp>
    </p:spTree>
    <p:extLst>
      <p:ext uri="{BB962C8B-B14F-4D97-AF65-F5344CB8AC3E}">
        <p14:creationId xmlns:p14="http://schemas.microsoft.com/office/powerpoint/2010/main" val="1981214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customXml" Target="../ink/ink2.xml"/><Relationship Id="rId4" Type="http://schemas.openxmlformats.org/officeDocument/2006/relationships/image" Target="../media/image12.emf"/></Relationships>
</file>

<file path=ppt/slides/_rels/slide18.xml.rels><?xml version="1.0" encoding="UTF-8" standalone="yes"?>
<Relationships xmlns="http://schemas.openxmlformats.org/package/2006/relationships"><Relationship Id="rId3" Type="http://schemas.openxmlformats.org/officeDocument/2006/relationships/customXml" Target="../ink/ink3.xml"/><Relationship Id="rId7"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1.emf"/></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9F614-D46D-473A-A975-BBE14B63D086}"/>
              </a:ext>
            </a:extLst>
          </p:cNvPr>
          <p:cNvSpPr>
            <a:spLocks noGrp="1"/>
          </p:cNvSpPr>
          <p:nvPr>
            <p:ph type="ctrTitle"/>
          </p:nvPr>
        </p:nvSpPr>
        <p:spPr>
          <a:xfrm>
            <a:off x="2882348" y="2464905"/>
            <a:ext cx="6579704" cy="1661284"/>
          </a:xfrm>
        </p:spPr>
        <p:txBody>
          <a:bodyPr>
            <a:normAutofit fontScale="90000"/>
          </a:bodyPr>
          <a:lstStyle/>
          <a:p>
            <a:r>
              <a:rPr lang="en-US" dirty="0">
                <a:solidFill>
                  <a:srgbClr val="C00000"/>
                </a:solidFill>
              </a:rPr>
              <a:t>Adversarial Search and Games</a:t>
            </a:r>
            <a:endParaRPr lang="en-IN" dirty="0">
              <a:solidFill>
                <a:srgbClr val="C00000"/>
              </a:solidFill>
            </a:endParaRPr>
          </a:p>
        </p:txBody>
      </p:sp>
    </p:spTree>
    <p:extLst>
      <p:ext uri="{BB962C8B-B14F-4D97-AF65-F5344CB8AC3E}">
        <p14:creationId xmlns:p14="http://schemas.microsoft.com/office/powerpoint/2010/main" val="3004074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9CA1EE-E89E-4642-AD05-D8BD663D01A1}"/>
              </a:ext>
            </a:extLst>
          </p:cNvPr>
          <p:cNvSpPr txBox="1"/>
          <p:nvPr/>
        </p:nvSpPr>
        <p:spPr>
          <a:xfrm>
            <a:off x="4460185" y="184104"/>
            <a:ext cx="3918502" cy="954107"/>
          </a:xfrm>
          <a:prstGeom prst="rect">
            <a:avLst/>
          </a:prstGeom>
          <a:noFill/>
        </p:spPr>
        <p:txBody>
          <a:bodyPr wrap="square">
            <a:spAutoFit/>
          </a:bodyPr>
          <a:lstStyle/>
          <a:p>
            <a:pPr algn="ctr"/>
            <a:r>
              <a:rPr lang="en-US" sz="2800" dirty="0">
                <a:solidFill>
                  <a:srgbClr val="C00000"/>
                </a:solidFill>
              </a:rPr>
              <a:t>Minimax Strategy</a:t>
            </a:r>
            <a:br>
              <a:rPr lang="en-US" sz="2800" dirty="0">
                <a:solidFill>
                  <a:srgbClr val="C00000"/>
                </a:solidFill>
              </a:rPr>
            </a:br>
            <a:r>
              <a:rPr lang="en-US" sz="2800" dirty="0">
                <a:solidFill>
                  <a:srgbClr val="C00000"/>
                </a:solidFill>
              </a:rPr>
              <a:t>Three player game tree</a:t>
            </a:r>
            <a:endParaRPr lang="en-IN" sz="2800" dirty="0"/>
          </a:p>
        </p:txBody>
      </p:sp>
      <p:pic>
        <p:nvPicPr>
          <p:cNvPr id="7" name="Picture 6">
            <a:extLst>
              <a:ext uri="{FF2B5EF4-FFF2-40B4-BE49-F238E27FC236}">
                <a16:creationId xmlns:a16="http://schemas.microsoft.com/office/drawing/2014/main" id="{0473CCD6-ABF9-4AD8-83B3-DC8D24C7D4B4}"/>
              </a:ext>
            </a:extLst>
          </p:cNvPr>
          <p:cNvPicPr>
            <a:picLocks noChangeAspect="1"/>
          </p:cNvPicPr>
          <p:nvPr/>
        </p:nvPicPr>
        <p:blipFill>
          <a:blip r:embed="rId2"/>
          <a:stretch>
            <a:fillRect/>
          </a:stretch>
        </p:blipFill>
        <p:spPr>
          <a:xfrm>
            <a:off x="793474" y="1669773"/>
            <a:ext cx="10605052" cy="4432853"/>
          </a:xfrm>
          <a:prstGeom prst="rect">
            <a:avLst/>
          </a:prstGeom>
        </p:spPr>
      </p:pic>
    </p:spTree>
    <p:extLst>
      <p:ext uri="{BB962C8B-B14F-4D97-AF65-F5344CB8AC3E}">
        <p14:creationId xmlns:p14="http://schemas.microsoft.com/office/powerpoint/2010/main" val="1584259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7FF6F02-EDE4-43F8-9D01-5FD67FFA84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4498" y="1262270"/>
            <a:ext cx="9863432" cy="4961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a:extLst>
              <a:ext uri="{FF2B5EF4-FFF2-40B4-BE49-F238E27FC236}">
                <a16:creationId xmlns:a16="http://schemas.microsoft.com/office/drawing/2014/main" id="{89CEA929-6245-44C7-8530-E9348A52E6C4}"/>
              </a:ext>
            </a:extLst>
          </p:cNvPr>
          <p:cNvSpPr>
            <a:spLocks noGrp="1"/>
          </p:cNvSpPr>
          <p:nvPr>
            <p:ph type="title"/>
          </p:nvPr>
        </p:nvSpPr>
        <p:spPr>
          <a:xfrm>
            <a:off x="4102455" y="216751"/>
            <a:ext cx="4186780" cy="668545"/>
          </a:xfrm>
        </p:spPr>
        <p:txBody>
          <a:bodyPr>
            <a:normAutofit fontScale="90000"/>
          </a:bodyPr>
          <a:lstStyle/>
          <a:p>
            <a:r>
              <a:rPr lang="en-US" dirty="0">
                <a:solidFill>
                  <a:srgbClr val="C00000"/>
                </a:solidFill>
              </a:rPr>
              <a:t>Minimax Algorithm</a:t>
            </a:r>
            <a:endParaRPr lang="en-IN" dirty="0">
              <a:solidFill>
                <a:srgbClr val="C00000"/>
              </a:solidFill>
            </a:endParaRPr>
          </a:p>
        </p:txBody>
      </p:sp>
    </p:spTree>
    <p:extLst>
      <p:ext uri="{BB962C8B-B14F-4D97-AF65-F5344CB8AC3E}">
        <p14:creationId xmlns:p14="http://schemas.microsoft.com/office/powerpoint/2010/main" val="1466731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375831-8DC4-4447-A203-189821F51670}"/>
              </a:ext>
            </a:extLst>
          </p:cNvPr>
          <p:cNvSpPr>
            <a:spLocks noGrp="1"/>
          </p:cNvSpPr>
          <p:nvPr>
            <p:ph idx="1"/>
          </p:nvPr>
        </p:nvSpPr>
        <p:spPr>
          <a:xfrm>
            <a:off x="1009650" y="1259094"/>
            <a:ext cx="10172700" cy="3392420"/>
          </a:xfrm>
        </p:spPr>
        <p:txBody>
          <a:bodyPr>
            <a:normAutofit fontScale="92500" lnSpcReduction="10000"/>
          </a:bodyPr>
          <a:lstStyle/>
          <a:p>
            <a:pPr>
              <a:lnSpc>
                <a:spcPct val="150000"/>
              </a:lnSpc>
            </a:pPr>
            <a:r>
              <a:rPr lang="en-US" sz="3000" dirty="0"/>
              <a:t>The </a:t>
            </a:r>
            <a:r>
              <a:rPr lang="en-US" sz="3000" dirty="0" err="1"/>
              <a:t>MinMax</a:t>
            </a:r>
            <a:r>
              <a:rPr lang="en-US" sz="3000" dirty="0"/>
              <a:t> algorithm performs a complete depth-first exploration of the game tree.</a:t>
            </a:r>
          </a:p>
          <a:p>
            <a:pPr>
              <a:lnSpc>
                <a:spcPct val="150000"/>
              </a:lnSpc>
            </a:pPr>
            <a:r>
              <a:rPr lang="en-US" sz="3000" dirty="0"/>
              <a:t>The time complexity of </a:t>
            </a:r>
            <a:r>
              <a:rPr lang="en-US" sz="3000" dirty="0" err="1"/>
              <a:t>MinMax</a:t>
            </a:r>
            <a:r>
              <a:rPr lang="en-US" sz="3000" dirty="0"/>
              <a:t> tree is </a:t>
            </a:r>
            <a:r>
              <a:rPr lang="en-US" sz="3000" dirty="0">
                <a:effectLst/>
                <a:latin typeface="Calibri" panose="020F0502020204030204" pitchFamily="34" charset="0"/>
                <a:ea typeface="Calibri" panose="020F0502020204030204" pitchFamily="34" charset="0"/>
                <a:cs typeface="Times New Roman" panose="02020603050405020304" pitchFamily="18" charset="0"/>
              </a:rPr>
              <a:t>O(b</a:t>
            </a:r>
            <a:r>
              <a:rPr lang="en-US" sz="3000" baseline="30000" dirty="0">
                <a:effectLst/>
                <a:latin typeface="Calibri" panose="020F0502020204030204" pitchFamily="34" charset="0"/>
                <a:ea typeface="Calibri" panose="020F0502020204030204" pitchFamily="34" charset="0"/>
                <a:cs typeface="Times New Roman" panose="02020603050405020304" pitchFamily="18" charset="0"/>
              </a:rPr>
              <a:t>m</a:t>
            </a:r>
            <a:r>
              <a:rPr lang="en-US" sz="3000" dirty="0">
                <a:effectLst/>
                <a:latin typeface="Calibri" panose="020F0502020204030204" pitchFamily="34" charset="0"/>
                <a:ea typeface="Calibri" panose="020F0502020204030204" pitchFamily="34" charset="0"/>
                <a:cs typeface="Times New Roman" panose="02020603050405020304" pitchFamily="18" charset="0"/>
              </a:rPr>
              <a:t>) , m – maximum depth of the tree and b – number of legal moves</a:t>
            </a:r>
          </a:p>
          <a:p>
            <a:pPr>
              <a:lnSpc>
                <a:spcPct val="150000"/>
              </a:lnSpc>
            </a:pPr>
            <a:r>
              <a:rPr lang="en-IN" sz="3000" dirty="0">
                <a:effectLst/>
                <a:latin typeface="Calibri" panose="020F0502020204030204" pitchFamily="34" charset="0"/>
                <a:ea typeface="Calibri" panose="020F0502020204030204" pitchFamily="34" charset="0"/>
                <a:cs typeface="Times New Roman" panose="02020603050405020304" pitchFamily="18" charset="0"/>
              </a:rPr>
              <a:t>The space complexity is O(bm)</a:t>
            </a:r>
          </a:p>
          <a:p>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IN" dirty="0"/>
          </a:p>
        </p:txBody>
      </p:sp>
    </p:spTree>
    <p:extLst>
      <p:ext uri="{BB962C8B-B14F-4D97-AF65-F5344CB8AC3E}">
        <p14:creationId xmlns:p14="http://schemas.microsoft.com/office/powerpoint/2010/main" val="1788952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4D369-0AD5-4B75-B048-285AF34D44C6}"/>
              </a:ext>
            </a:extLst>
          </p:cNvPr>
          <p:cNvSpPr>
            <a:spLocks noGrp="1"/>
          </p:cNvSpPr>
          <p:nvPr>
            <p:ph type="title"/>
          </p:nvPr>
        </p:nvSpPr>
        <p:spPr>
          <a:xfrm>
            <a:off x="3140765" y="273673"/>
            <a:ext cx="6367670" cy="559215"/>
          </a:xfrm>
        </p:spPr>
        <p:txBody>
          <a:bodyPr>
            <a:normAutofit fontScale="90000"/>
          </a:bodyPr>
          <a:lstStyle/>
          <a:p>
            <a:r>
              <a:rPr lang="en-IN" dirty="0">
                <a:solidFill>
                  <a:srgbClr val="FF0000"/>
                </a:solidFill>
              </a:rPr>
              <a:t>Alpha beta pruning- intuition</a:t>
            </a:r>
          </a:p>
        </p:txBody>
      </p:sp>
      <p:pic>
        <p:nvPicPr>
          <p:cNvPr id="5" name="Picture 4">
            <a:extLst>
              <a:ext uri="{FF2B5EF4-FFF2-40B4-BE49-F238E27FC236}">
                <a16:creationId xmlns:a16="http://schemas.microsoft.com/office/drawing/2014/main" id="{651B5D8E-102B-4233-97C8-086E69CD41A5}"/>
              </a:ext>
            </a:extLst>
          </p:cNvPr>
          <p:cNvPicPr>
            <a:picLocks noChangeAspect="1"/>
          </p:cNvPicPr>
          <p:nvPr/>
        </p:nvPicPr>
        <p:blipFill>
          <a:blip r:embed="rId2"/>
          <a:stretch>
            <a:fillRect/>
          </a:stretch>
        </p:blipFill>
        <p:spPr>
          <a:xfrm>
            <a:off x="1719470" y="1871739"/>
            <a:ext cx="8299173" cy="4834719"/>
          </a:xfrm>
          <a:prstGeom prst="rect">
            <a:avLst/>
          </a:prstGeom>
        </p:spPr>
      </p:pic>
      <p:sp>
        <p:nvSpPr>
          <p:cNvPr id="6" name="Freeform: Shape 5">
            <a:extLst>
              <a:ext uri="{FF2B5EF4-FFF2-40B4-BE49-F238E27FC236}">
                <a16:creationId xmlns:a16="http://schemas.microsoft.com/office/drawing/2014/main" id="{F887C176-B3A0-44AD-9346-73EDA9640C34}"/>
              </a:ext>
            </a:extLst>
          </p:cNvPr>
          <p:cNvSpPr/>
          <p:nvPr/>
        </p:nvSpPr>
        <p:spPr>
          <a:xfrm>
            <a:off x="5547594" y="5612467"/>
            <a:ext cx="2395330" cy="692252"/>
          </a:xfrm>
          <a:custGeom>
            <a:avLst/>
            <a:gdLst>
              <a:gd name="connsiteX0" fmla="*/ 0 w 1858617"/>
              <a:gd name="connsiteY0" fmla="*/ 0 h 685800"/>
              <a:gd name="connsiteX1" fmla="*/ 39756 w 1858617"/>
              <a:gd name="connsiteY1" fmla="*/ 79513 h 685800"/>
              <a:gd name="connsiteX2" fmla="*/ 59635 w 1858617"/>
              <a:gd name="connsiteY2" fmla="*/ 218661 h 685800"/>
              <a:gd name="connsiteX3" fmla="*/ 69574 w 1858617"/>
              <a:gd name="connsiteY3" fmla="*/ 258418 h 685800"/>
              <a:gd name="connsiteX4" fmla="*/ 89452 w 1858617"/>
              <a:gd name="connsiteY4" fmla="*/ 288235 h 685800"/>
              <a:gd name="connsiteX5" fmla="*/ 119269 w 1858617"/>
              <a:gd name="connsiteY5" fmla="*/ 308113 h 685800"/>
              <a:gd name="connsiteX6" fmla="*/ 168965 w 1858617"/>
              <a:gd name="connsiteY6" fmla="*/ 347870 h 685800"/>
              <a:gd name="connsiteX7" fmla="*/ 208722 w 1858617"/>
              <a:gd name="connsiteY7" fmla="*/ 357809 h 685800"/>
              <a:gd name="connsiteX8" fmla="*/ 268356 w 1858617"/>
              <a:gd name="connsiteY8" fmla="*/ 377687 h 685800"/>
              <a:gd name="connsiteX9" fmla="*/ 298174 w 1858617"/>
              <a:gd name="connsiteY9" fmla="*/ 387626 h 685800"/>
              <a:gd name="connsiteX10" fmla="*/ 327991 w 1858617"/>
              <a:gd name="connsiteY10" fmla="*/ 407504 h 685800"/>
              <a:gd name="connsiteX11" fmla="*/ 496956 w 1858617"/>
              <a:gd name="connsiteY11" fmla="*/ 427383 h 685800"/>
              <a:gd name="connsiteX12" fmla="*/ 665922 w 1858617"/>
              <a:gd name="connsiteY12" fmla="*/ 457200 h 685800"/>
              <a:gd name="connsiteX13" fmla="*/ 874643 w 1858617"/>
              <a:gd name="connsiteY13" fmla="*/ 477078 h 685800"/>
              <a:gd name="connsiteX14" fmla="*/ 993913 w 1858617"/>
              <a:gd name="connsiteY14" fmla="*/ 487018 h 685800"/>
              <a:gd name="connsiteX15" fmla="*/ 1033669 w 1858617"/>
              <a:gd name="connsiteY15" fmla="*/ 496957 h 685800"/>
              <a:gd name="connsiteX16" fmla="*/ 1143000 w 1858617"/>
              <a:gd name="connsiteY16" fmla="*/ 506896 h 685800"/>
              <a:gd name="connsiteX17" fmla="*/ 1192695 w 1858617"/>
              <a:gd name="connsiteY17" fmla="*/ 526774 h 685800"/>
              <a:gd name="connsiteX18" fmla="*/ 1242391 w 1858617"/>
              <a:gd name="connsiteY18" fmla="*/ 536713 h 685800"/>
              <a:gd name="connsiteX19" fmla="*/ 1292087 w 1858617"/>
              <a:gd name="connsiteY19" fmla="*/ 556591 h 685800"/>
              <a:gd name="connsiteX20" fmla="*/ 1371600 w 1858617"/>
              <a:gd name="connsiteY20" fmla="*/ 576470 h 685800"/>
              <a:gd name="connsiteX21" fmla="*/ 1401417 w 1858617"/>
              <a:gd name="connsiteY21" fmla="*/ 596348 h 685800"/>
              <a:gd name="connsiteX22" fmla="*/ 1470991 w 1858617"/>
              <a:gd name="connsiteY22" fmla="*/ 606287 h 685800"/>
              <a:gd name="connsiteX23" fmla="*/ 1520687 w 1858617"/>
              <a:gd name="connsiteY23" fmla="*/ 616226 h 685800"/>
              <a:gd name="connsiteX24" fmla="*/ 1580322 w 1858617"/>
              <a:gd name="connsiteY24" fmla="*/ 636104 h 685800"/>
              <a:gd name="connsiteX25" fmla="*/ 1639956 w 1858617"/>
              <a:gd name="connsiteY25" fmla="*/ 646044 h 685800"/>
              <a:gd name="connsiteX26" fmla="*/ 1679713 w 1858617"/>
              <a:gd name="connsiteY26" fmla="*/ 655983 h 685800"/>
              <a:gd name="connsiteX27" fmla="*/ 1818861 w 1858617"/>
              <a:gd name="connsiteY27" fmla="*/ 675861 h 685800"/>
              <a:gd name="connsiteX28" fmla="*/ 1858617 w 1858617"/>
              <a:gd name="connsiteY28" fmla="*/ 6858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58617" h="685800">
                <a:moveTo>
                  <a:pt x="0" y="0"/>
                </a:moveTo>
                <a:cubicBezTo>
                  <a:pt x="13252" y="26504"/>
                  <a:pt x="31959" y="50924"/>
                  <a:pt x="39756" y="79513"/>
                </a:cubicBezTo>
                <a:cubicBezTo>
                  <a:pt x="52084" y="124716"/>
                  <a:pt x="48272" y="173206"/>
                  <a:pt x="59635" y="218661"/>
                </a:cubicBezTo>
                <a:cubicBezTo>
                  <a:pt x="62948" y="231913"/>
                  <a:pt x="64193" y="245862"/>
                  <a:pt x="69574" y="258418"/>
                </a:cubicBezTo>
                <a:cubicBezTo>
                  <a:pt x="74279" y="269397"/>
                  <a:pt x="81005" y="279788"/>
                  <a:pt x="89452" y="288235"/>
                </a:cubicBezTo>
                <a:cubicBezTo>
                  <a:pt x="97899" y="296682"/>
                  <a:pt x="109941" y="300651"/>
                  <a:pt x="119269" y="308113"/>
                </a:cubicBezTo>
                <a:cubicBezTo>
                  <a:pt x="143928" y="327840"/>
                  <a:pt x="136026" y="333753"/>
                  <a:pt x="168965" y="347870"/>
                </a:cubicBezTo>
                <a:cubicBezTo>
                  <a:pt x="181521" y="353251"/>
                  <a:pt x="195638" y="353884"/>
                  <a:pt x="208722" y="357809"/>
                </a:cubicBezTo>
                <a:cubicBezTo>
                  <a:pt x="228792" y="363830"/>
                  <a:pt x="248478" y="371061"/>
                  <a:pt x="268356" y="377687"/>
                </a:cubicBezTo>
                <a:lnTo>
                  <a:pt x="298174" y="387626"/>
                </a:lnTo>
                <a:cubicBezTo>
                  <a:pt x="308113" y="394252"/>
                  <a:pt x="316550" y="404072"/>
                  <a:pt x="327991" y="407504"/>
                </a:cubicBezTo>
                <a:cubicBezTo>
                  <a:pt x="351124" y="414444"/>
                  <a:pt x="487105" y="426070"/>
                  <a:pt x="496956" y="427383"/>
                </a:cubicBezTo>
                <a:cubicBezTo>
                  <a:pt x="635477" y="445852"/>
                  <a:pt x="412359" y="433051"/>
                  <a:pt x="665922" y="457200"/>
                </a:cubicBezTo>
                <a:lnTo>
                  <a:pt x="874643" y="477078"/>
                </a:lnTo>
                <a:lnTo>
                  <a:pt x="993913" y="487018"/>
                </a:lnTo>
                <a:cubicBezTo>
                  <a:pt x="1007165" y="490331"/>
                  <a:pt x="1020129" y="495152"/>
                  <a:pt x="1033669" y="496957"/>
                </a:cubicBezTo>
                <a:cubicBezTo>
                  <a:pt x="1069942" y="501793"/>
                  <a:pt x="1107033" y="500152"/>
                  <a:pt x="1143000" y="506896"/>
                </a:cubicBezTo>
                <a:cubicBezTo>
                  <a:pt x="1160535" y="510184"/>
                  <a:pt x="1175606" y="521647"/>
                  <a:pt x="1192695" y="526774"/>
                </a:cubicBezTo>
                <a:cubicBezTo>
                  <a:pt x="1208876" y="531628"/>
                  <a:pt x="1226210" y="531859"/>
                  <a:pt x="1242391" y="536713"/>
                </a:cubicBezTo>
                <a:cubicBezTo>
                  <a:pt x="1259480" y="541840"/>
                  <a:pt x="1275035" y="551344"/>
                  <a:pt x="1292087" y="556591"/>
                </a:cubicBezTo>
                <a:cubicBezTo>
                  <a:pt x="1318199" y="564626"/>
                  <a:pt x="1371600" y="576470"/>
                  <a:pt x="1371600" y="576470"/>
                </a:cubicBezTo>
                <a:cubicBezTo>
                  <a:pt x="1381539" y="583096"/>
                  <a:pt x="1389976" y="592916"/>
                  <a:pt x="1401417" y="596348"/>
                </a:cubicBezTo>
                <a:cubicBezTo>
                  <a:pt x="1423856" y="603080"/>
                  <a:pt x="1447883" y="602436"/>
                  <a:pt x="1470991" y="606287"/>
                </a:cubicBezTo>
                <a:cubicBezTo>
                  <a:pt x="1487655" y="609064"/>
                  <a:pt x="1504389" y="611781"/>
                  <a:pt x="1520687" y="616226"/>
                </a:cubicBezTo>
                <a:cubicBezTo>
                  <a:pt x="1540902" y="621739"/>
                  <a:pt x="1559654" y="632659"/>
                  <a:pt x="1580322" y="636104"/>
                </a:cubicBezTo>
                <a:cubicBezTo>
                  <a:pt x="1600200" y="639417"/>
                  <a:pt x="1620195" y="642092"/>
                  <a:pt x="1639956" y="646044"/>
                </a:cubicBezTo>
                <a:cubicBezTo>
                  <a:pt x="1653351" y="648723"/>
                  <a:pt x="1666212" y="653906"/>
                  <a:pt x="1679713" y="655983"/>
                </a:cubicBezTo>
                <a:cubicBezTo>
                  <a:pt x="1806689" y="675518"/>
                  <a:pt x="1728071" y="655686"/>
                  <a:pt x="1818861" y="675861"/>
                </a:cubicBezTo>
                <a:cubicBezTo>
                  <a:pt x="1832196" y="678824"/>
                  <a:pt x="1858617" y="685800"/>
                  <a:pt x="1858617" y="685800"/>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7" name="TextBox 6">
            <a:extLst>
              <a:ext uri="{FF2B5EF4-FFF2-40B4-BE49-F238E27FC236}">
                <a16:creationId xmlns:a16="http://schemas.microsoft.com/office/drawing/2014/main" id="{E0A227BB-58C5-4819-A680-A93DC7302C15}"/>
              </a:ext>
            </a:extLst>
          </p:cNvPr>
          <p:cNvSpPr txBox="1"/>
          <p:nvPr/>
        </p:nvSpPr>
        <p:spPr>
          <a:xfrm>
            <a:off x="8032377" y="6073886"/>
            <a:ext cx="1828800" cy="461665"/>
          </a:xfrm>
          <a:prstGeom prst="rect">
            <a:avLst/>
          </a:prstGeom>
          <a:noFill/>
        </p:spPr>
        <p:txBody>
          <a:bodyPr wrap="square" rtlCol="0">
            <a:spAutoFit/>
          </a:bodyPr>
          <a:lstStyle/>
          <a:p>
            <a:r>
              <a:rPr lang="en-IN" dirty="0">
                <a:solidFill>
                  <a:srgbClr val="FF0000"/>
                </a:solidFill>
              </a:rPr>
              <a:t>Do we need </a:t>
            </a:r>
            <a:r>
              <a:rPr lang="en-IN" sz="2400" dirty="0">
                <a:solidFill>
                  <a:srgbClr val="FF0000"/>
                </a:solidFill>
              </a:rPr>
              <a:t>z</a:t>
            </a:r>
          </a:p>
        </p:txBody>
      </p:sp>
      <p:sp>
        <p:nvSpPr>
          <p:cNvPr id="8" name="TextBox 7">
            <a:extLst>
              <a:ext uri="{FF2B5EF4-FFF2-40B4-BE49-F238E27FC236}">
                <a16:creationId xmlns:a16="http://schemas.microsoft.com/office/drawing/2014/main" id="{33DD7344-38D4-4C7B-8061-0C40F44E6AB6}"/>
              </a:ext>
            </a:extLst>
          </p:cNvPr>
          <p:cNvSpPr txBox="1"/>
          <p:nvPr/>
        </p:nvSpPr>
        <p:spPr>
          <a:xfrm>
            <a:off x="1073427" y="1038637"/>
            <a:ext cx="10316816" cy="646331"/>
          </a:xfrm>
          <a:prstGeom prst="rect">
            <a:avLst/>
          </a:prstGeom>
          <a:noFill/>
        </p:spPr>
        <p:txBody>
          <a:bodyPr wrap="square">
            <a:spAutoFit/>
          </a:bodyPr>
          <a:lstStyle/>
          <a:p>
            <a:r>
              <a:rPr lang="en-US" b="1" i="0" dirty="0">
                <a:solidFill>
                  <a:srgbClr val="202124"/>
                </a:solidFill>
                <a:effectLst/>
                <a:latin typeface="arial" panose="020B0604020202020204" pitchFamily="34" charset="0"/>
              </a:rPr>
              <a:t>Alpha</a:t>
            </a:r>
            <a:r>
              <a:rPr lang="en-US" b="0" i="0" dirty="0">
                <a:solidFill>
                  <a:srgbClr val="202124"/>
                </a:solidFill>
                <a:effectLst/>
                <a:latin typeface="arial" panose="020B0604020202020204" pitchFamily="34" charset="0"/>
              </a:rPr>
              <a:t>–</a:t>
            </a:r>
            <a:r>
              <a:rPr lang="en-US" b="1" i="0" dirty="0">
                <a:solidFill>
                  <a:srgbClr val="202124"/>
                </a:solidFill>
                <a:effectLst/>
                <a:latin typeface="arial" panose="020B0604020202020204" pitchFamily="34" charset="0"/>
              </a:rPr>
              <a:t>beta pruning</a:t>
            </a:r>
            <a:r>
              <a:rPr lang="en-US" b="0" i="0" dirty="0">
                <a:solidFill>
                  <a:srgbClr val="202124"/>
                </a:solidFill>
                <a:effectLst/>
                <a:latin typeface="arial" panose="020B0604020202020204" pitchFamily="34" charset="0"/>
              </a:rPr>
              <a:t> is a search </a:t>
            </a:r>
            <a:r>
              <a:rPr lang="en-US" b="1" i="0" dirty="0">
                <a:solidFill>
                  <a:srgbClr val="202124"/>
                </a:solidFill>
                <a:effectLst/>
                <a:latin typeface="arial" panose="020B0604020202020204" pitchFamily="34" charset="0"/>
              </a:rPr>
              <a:t>algorithm</a:t>
            </a:r>
            <a:r>
              <a:rPr lang="en-US" b="0" i="0" dirty="0">
                <a:solidFill>
                  <a:srgbClr val="202124"/>
                </a:solidFill>
                <a:effectLst/>
                <a:latin typeface="arial" panose="020B0604020202020204" pitchFamily="34" charset="0"/>
              </a:rPr>
              <a:t> that seeks to decrease the number of nodes that are evaluated by the minimax </a:t>
            </a:r>
            <a:r>
              <a:rPr lang="en-US" b="1" i="0" dirty="0">
                <a:solidFill>
                  <a:srgbClr val="202124"/>
                </a:solidFill>
                <a:effectLst/>
                <a:latin typeface="arial" panose="020B0604020202020204" pitchFamily="34" charset="0"/>
              </a:rPr>
              <a:t>algorithm</a:t>
            </a:r>
            <a:r>
              <a:rPr lang="en-US" b="0" i="0" dirty="0">
                <a:solidFill>
                  <a:srgbClr val="202124"/>
                </a:solidFill>
                <a:effectLst/>
                <a:latin typeface="arial" panose="020B0604020202020204" pitchFamily="34" charset="0"/>
              </a:rPr>
              <a:t> in its search tree.</a:t>
            </a:r>
            <a:endParaRPr lang="en-IN" dirty="0"/>
          </a:p>
        </p:txBody>
      </p:sp>
    </p:spTree>
    <p:extLst>
      <p:ext uri="{BB962C8B-B14F-4D97-AF65-F5344CB8AC3E}">
        <p14:creationId xmlns:p14="http://schemas.microsoft.com/office/powerpoint/2010/main" val="608128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3430AB-867A-4D0A-A9CA-B06F5A908E43}"/>
              </a:ext>
            </a:extLst>
          </p:cNvPr>
          <p:cNvSpPr txBox="1"/>
          <p:nvPr/>
        </p:nvSpPr>
        <p:spPr>
          <a:xfrm>
            <a:off x="993913" y="1043411"/>
            <a:ext cx="9790044" cy="4771178"/>
          </a:xfrm>
          <a:prstGeom prst="rect">
            <a:avLst/>
          </a:prstGeom>
          <a:noFill/>
        </p:spPr>
        <p:txBody>
          <a:bodyPr wrap="square">
            <a:spAutoFit/>
          </a:bodyPr>
          <a:lstStyle/>
          <a:p>
            <a:pPr marL="342900" lvl="0" indent="-342900">
              <a:lnSpc>
                <a:spcPct val="150000"/>
              </a:lnSpc>
              <a:spcBef>
                <a:spcPts val="600"/>
              </a:spcBef>
              <a:spcAft>
                <a:spcPts val="600"/>
              </a:spcAft>
              <a:buSzPts val="1000"/>
              <a:buFont typeface="Courier New" panose="02070309020205020404" pitchFamily="49" charset="0"/>
              <a:buChar char="o"/>
              <a:tabLst>
                <a:tab pos="457200" algn="l"/>
              </a:tabLst>
            </a:pPr>
            <a:r>
              <a:rPr lang="en-IN" sz="24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Alpha-beta pruning is a modified version of the minimax algorithm.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600"/>
              </a:spcBef>
              <a:spcAft>
                <a:spcPts val="600"/>
              </a:spcAft>
              <a:buSzPts val="1000"/>
              <a:buFont typeface="Courier New" panose="02070309020205020404" pitchFamily="49" charset="0"/>
              <a:buChar char="o"/>
              <a:tabLst>
                <a:tab pos="457200" algn="l"/>
              </a:tabLst>
            </a:pPr>
            <a:r>
              <a:rPr lang="en-IN" sz="24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In the minimax search algorithm that the number of game states we have to examine are exponential in depth of the tree.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600"/>
              </a:spcBef>
              <a:spcAft>
                <a:spcPts val="600"/>
              </a:spcAft>
              <a:buSzPts val="1000"/>
              <a:buFont typeface="Courier New" panose="02070309020205020404" pitchFamily="49" charset="0"/>
              <a:buChar char="o"/>
              <a:tabLst>
                <a:tab pos="457200" algn="l"/>
              </a:tabLst>
            </a:pPr>
            <a:r>
              <a:rPr lang="en-IN" sz="240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Alpha-beta pruning</a:t>
            </a:r>
            <a:r>
              <a:rPr lang="en-IN" sz="24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Alpha-beta pruning can be applied at any depth of a tree, and sometimes it not only prune the tree leaves but also entire sub-tree.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4548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9CE399-1CD6-4A16-9630-5329D4BF215A}"/>
              </a:ext>
            </a:extLst>
          </p:cNvPr>
          <p:cNvSpPr>
            <a:spLocks noGrp="1"/>
          </p:cNvSpPr>
          <p:nvPr>
            <p:ph idx="1"/>
          </p:nvPr>
        </p:nvSpPr>
        <p:spPr>
          <a:xfrm>
            <a:off x="838200" y="1102000"/>
            <a:ext cx="10515600" cy="5139773"/>
          </a:xfrm>
        </p:spPr>
        <p:txBody>
          <a:bodyPr>
            <a:normAutofit/>
          </a:bodyPr>
          <a:lstStyle/>
          <a:p>
            <a:pPr marL="457200" lvl="1" indent="0">
              <a:lnSpc>
                <a:spcPct val="150000"/>
              </a:lnSpc>
              <a:spcBef>
                <a:spcPts val="0"/>
              </a:spcBef>
              <a:buNone/>
            </a:pPr>
            <a:r>
              <a:rPr lang="en-IN" sz="200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Alpha:</a:t>
            </a:r>
            <a:r>
              <a:rPr lang="en-IN" sz="20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The best (highest-value) choice we have found so far at any point along the path of </a:t>
            </a:r>
            <a:r>
              <a:rPr lang="en-IN" sz="200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Maximizer</a:t>
            </a:r>
            <a:r>
              <a:rPr lang="en-IN" sz="20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The initial value of alpha is </a:t>
            </a:r>
            <a:r>
              <a:rPr lang="en-IN" sz="200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t>
            </a:r>
            <a:r>
              <a:rPr lang="en-IN" sz="20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t>
            </a:r>
          </a:p>
          <a:p>
            <a:pPr marL="457200" lvl="1" indent="0">
              <a:lnSpc>
                <a:spcPct val="150000"/>
              </a:lnSpc>
              <a:spcBef>
                <a:spcPts val="0"/>
              </a:spcBef>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50000"/>
              </a:lnSpc>
              <a:spcBef>
                <a:spcPts val="0"/>
              </a:spcBef>
              <a:buNone/>
            </a:pPr>
            <a:r>
              <a:rPr lang="en-IN" sz="200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Beta:</a:t>
            </a:r>
            <a:r>
              <a:rPr lang="en-IN" sz="20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The best (lowest-value) choice we have found so far at any point along the path of Minimizer. The initial value of beta is </a:t>
            </a:r>
            <a:r>
              <a:rPr lang="en-IN" sz="200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t>
            </a:r>
            <a:r>
              <a:rPr lang="en-IN" sz="20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t>
            </a:r>
          </a:p>
          <a:p>
            <a:pPr marL="457200" lvl="1" indent="0">
              <a:lnSpc>
                <a:spcPct val="150000"/>
              </a:lnSpc>
              <a:spcBef>
                <a:spcPts val="0"/>
              </a:spcBef>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0"/>
              </a:spcBef>
              <a:buSzPts val="1000"/>
              <a:buFont typeface="Courier New" panose="02070309020205020404" pitchFamily="49" charset="0"/>
              <a:buChar char="o"/>
              <a:tabLst>
                <a:tab pos="457200" algn="l"/>
              </a:tabLst>
            </a:pPr>
            <a:r>
              <a:rPr lang="en-IN" sz="20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The Alpha-beta pruning to a standard minimax algorithm returns the same move as the standard algorithm does, but it removes all the nodes which are not really affecting the final decision but making algorithm slow. Hence by pruning these nodes, it makes the algorithm fast</a:t>
            </a:r>
            <a:r>
              <a:rPr lang="en-IN"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85612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EAEB89-9216-4B53-B076-A6277A0C131C}"/>
              </a:ext>
            </a:extLst>
          </p:cNvPr>
          <p:cNvSpPr txBox="1"/>
          <p:nvPr/>
        </p:nvSpPr>
        <p:spPr>
          <a:xfrm>
            <a:off x="997226" y="918227"/>
            <a:ext cx="10253870" cy="4545540"/>
          </a:xfrm>
          <a:prstGeom prst="rect">
            <a:avLst/>
          </a:prstGeom>
          <a:noFill/>
        </p:spPr>
        <p:txBody>
          <a:bodyPr wrap="square">
            <a:spAutoFit/>
          </a:bodyPr>
          <a:lstStyle/>
          <a:p>
            <a:pPr marL="457200" lvl="0" indent="-457200">
              <a:lnSpc>
                <a:spcPct val="150000"/>
              </a:lnSpc>
              <a:buClr>
                <a:srgbClr val="C00000"/>
              </a:buClr>
              <a:buSzPct val="75000"/>
              <a:buFont typeface="Wingdings" panose="05000000000000000000" pitchFamily="2" charset="2"/>
              <a:buChar char="Ø"/>
              <a:tabLst>
                <a:tab pos="457200" algn="l"/>
              </a:tabLst>
            </a:pPr>
            <a:r>
              <a:rPr lang="en-IN" sz="2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The Max player will only update the value of alpha.</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nSpc>
                <a:spcPct val="150000"/>
              </a:lnSpc>
              <a:buClr>
                <a:srgbClr val="C00000"/>
              </a:buClr>
              <a:buSzPct val="75000"/>
              <a:buFont typeface="Wingdings" panose="05000000000000000000" pitchFamily="2" charset="2"/>
              <a:buChar char="Ø"/>
              <a:tabLst>
                <a:tab pos="457200" algn="l"/>
              </a:tabLst>
            </a:pPr>
            <a:r>
              <a:rPr lang="en-IN" sz="2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The Min player will only update the value of beta.</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nSpc>
                <a:spcPct val="150000"/>
              </a:lnSpc>
              <a:buClr>
                <a:srgbClr val="C00000"/>
              </a:buClr>
              <a:buSzPct val="75000"/>
              <a:buFont typeface="Wingdings" panose="05000000000000000000" pitchFamily="2" charset="2"/>
              <a:buChar char="Ø"/>
              <a:tabLst>
                <a:tab pos="457200" algn="l"/>
              </a:tabLst>
            </a:pPr>
            <a:r>
              <a:rPr lang="en-IN" sz="2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While backtracking the tree, the node values will be passed to upper nodes instead of values of alpha and beta.</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nSpc>
                <a:spcPct val="150000"/>
              </a:lnSpc>
              <a:buClr>
                <a:srgbClr val="C00000"/>
              </a:buClr>
              <a:buSzPct val="75000"/>
              <a:buFont typeface="Wingdings" panose="05000000000000000000" pitchFamily="2" charset="2"/>
              <a:buChar char="Ø"/>
              <a:tabLst>
                <a:tab pos="457200" algn="l"/>
              </a:tabLst>
            </a:pPr>
            <a:r>
              <a:rPr lang="en-IN" sz="2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We will only pass the alpha, beta values to the child nodes.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541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52B5AB-0554-4DE8-8BFC-59CB0A5D6874}"/>
              </a:ext>
            </a:extLst>
          </p:cNvPr>
          <p:cNvPicPr>
            <a:picLocks noChangeAspect="1"/>
          </p:cNvPicPr>
          <p:nvPr/>
        </p:nvPicPr>
        <p:blipFill>
          <a:blip r:embed="rId2"/>
          <a:stretch>
            <a:fillRect/>
          </a:stretch>
        </p:blipFill>
        <p:spPr>
          <a:xfrm>
            <a:off x="2085975" y="595312"/>
            <a:ext cx="8020050" cy="5667375"/>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B253966-E847-4B03-989E-AFF63E6D335B}"/>
                  </a:ext>
                </a:extLst>
              </p14:cNvPr>
              <p14:cNvContentPartPr/>
              <p14:nvPr/>
            </p14:nvContentPartPr>
            <p14:xfrm>
              <a:off x="2533680" y="1638360"/>
              <a:ext cx="3543480" cy="2756160"/>
            </p14:xfrm>
          </p:contentPart>
        </mc:Choice>
        <mc:Fallback xmlns="">
          <p:pic>
            <p:nvPicPr>
              <p:cNvPr id="6" name="Ink 5">
                <a:extLst>
                  <a:ext uri="{FF2B5EF4-FFF2-40B4-BE49-F238E27FC236}">
                    <a16:creationId xmlns:a16="http://schemas.microsoft.com/office/drawing/2014/main" id="{BB253966-E847-4B03-989E-AFF63E6D335B}"/>
                  </a:ext>
                </a:extLst>
              </p:cNvPr>
              <p:cNvPicPr/>
              <p:nvPr/>
            </p:nvPicPr>
            <p:blipFill>
              <a:blip r:embed="rId4"/>
              <a:stretch>
                <a:fillRect/>
              </a:stretch>
            </p:blipFill>
            <p:spPr>
              <a:xfrm>
                <a:off x="2524320" y="1629000"/>
                <a:ext cx="3562200" cy="2774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9FD7B2B-E22E-47A1-94B6-713DAAEADCBF}"/>
                  </a:ext>
                </a:extLst>
              </p14:cNvPr>
              <p14:cNvContentPartPr/>
              <p14:nvPr/>
            </p14:nvContentPartPr>
            <p14:xfrm>
              <a:off x="768240" y="4248000"/>
              <a:ext cx="360" cy="360"/>
            </p14:xfrm>
          </p:contentPart>
        </mc:Choice>
        <mc:Fallback xmlns="">
          <p:pic>
            <p:nvPicPr>
              <p:cNvPr id="2" name="Ink 1">
                <a:extLst>
                  <a:ext uri="{FF2B5EF4-FFF2-40B4-BE49-F238E27FC236}">
                    <a16:creationId xmlns:a16="http://schemas.microsoft.com/office/drawing/2014/main" id="{89FD7B2B-E22E-47A1-94B6-713DAAEADCBF}"/>
                  </a:ext>
                </a:extLst>
              </p:cNvPr>
              <p:cNvPicPr/>
              <p:nvPr/>
            </p:nvPicPr>
            <p:blipFill>
              <a:blip r:embed="rId6"/>
              <a:stretch>
                <a:fillRect/>
              </a:stretch>
            </p:blipFill>
            <p:spPr>
              <a:xfrm>
                <a:off x="758880" y="4238640"/>
                <a:ext cx="19080" cy="19080"/>
              </a:xfrm>
              <a:prstGeom prst="rect">
                <a:avLst/>
              </a:prstGeom>
            </p:spPr>
          </p:pic>
        </mc:Fallback>
      </mc:AlternateContent>
    </p:spTree>
    <p:extLst>
      <p:ext uri="{BB962C8B-B14F-4D97-AF65-F5344CB8AC3E}">
        <p14:creationId xmlns:p14="http://schemas.microsoft.com/office/powerpoint/2010/main" val="860126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FF2910-305F-413B-BA8B-70782218C195}"/>
              </a:ext>
            </a:extLst>
          </p:cNvPr>
          <p:cNvSpPr txBox="1"/>
          <p:nvPr/>
        </p:nvSpPr>
        <p:spPr>
          <a:xfrm>
            <a:off x="185530" y="928283"/>
            <a:ext cx="5910470" cy="4463401"/>
          </a:xfrm>
          <a:prstGeom prst="rect">
            <a:avLst/>
          </a:prstGeom>
          <a:noFill/>
        </p:spPr>
        <p:txBody>
          <a:bodyPr wrap="square">
            <a:spAutoFit/>
          </a:bodyPr>
          <a:lstStyle/>
          <a:p>
            <a:pPr marL="190500">
              <a:lnSpc>
                <a:spcPct val="150000"/>
              </a:lnSpc>
            </a:pPr>
            <a:r>
              <a:rPr lang="en-IN" sz="240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Step 1:</a:t>
            </a:r>
            <a:r>
              <a:rPr lang="en-IN" sz="24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the first step the, Max player will start first move from node A where α= -∞ and β= +∞, these value of alpha and beta passed down to node B where again α= -∞ and β= +∞, and Node B passes the same value to its child 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ED68190E-C574-40C0-8DA5-7623A6177E8C}"/>
              </a:ext>
            </a:extLst>
          </p:cNvPr>
          <p:cNvPicPr>
            <a:picLocks noChangeAspect="1"/>
          </p:cNvPicPr>
          <p:nvPr/>
        </p:nvPicPr>
        <p:blipFill>
          <a:blip r:embed="rId2"/>
          <a:stretch>
            <a:fillRect/>
          </a:stretch>
        </p:blipFill>
        <p:spPr>
          <a:xfrm>
            <a:off x="6430617" y="824948"/>
            <a:ext cx="5675243" cy="4411992"/>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799C801-4A3A-480E-AAC4-78D7A8C05F8F}"/>
                  </a:ext>
                </a:extLst>
              </p14:cNvPr>
              <p14:cNvContentPartPr/>
              <p14:nvPr/>
            </p14:nvContentPartPr>
            <p14:xfrm>
              <a:off x="4248000" y="3784680"/>
              <a:ext cx="2686680" cy="70200"/>
            </p14:xfrm>
          </p:contentPart>
        </mc:Choice>
        <mc:Fallback xmlns="">
          <p:pic>
            <p:nvPicPr>
              <p:cNvPr id="2" name="Ink 1">
                <a:extLst>
                  <a:ext uri="{FF2B5EF4-FFF2-40B4-BE49-F238E27FC236}">
                    <a16:creationId xmlns:a16="http://schemas.microsoft.com/office/drawing/2014/main" id="{3799C801-4A3A-480E-AAC4-78D7A8C05F8F}"/>
                  </a:ext>
                </a:extLst>
              </p:cNvPr>
              <p:cNvPicPr/>
              <p:nvPr/>
            </p:nvPicPr>
            <p:blipFill>
              <a:blip r:embed="rId6"/>
              <a:stretch>
                <a:fillRect/>
              </a:stretch>
            </p:blipFill>
            <p:spPr>
              <a:xfrm>
                <a:off x="4238640" y="3775320"/>
                <a:ext cx="2705400" cy="88920"/>
              </a:xfrm>
              <a:prstGeom prst="rect">
                <a:avLst/>
              </a:prstGeom>
            </p:spPr>
          </p:pic>
        </mc:Fallback>
      </mc:AlternateContent>
      <p:pic>
        <p:nvPicPr>
          <p:cNvPr id="4" name="Picture 3">
            <a:extLst>
              <a:ext uri="{FF2B5EF4-FFF2-40B4-BE49-F238E27FC236}">
                <a16:creationId xmlns:a16="http://schemas.microsoft.com/office/drawing/2014/main" id="{B75C1783-C5EF-4802-BEB6-C070DECCEC37}"/>
              </a:ext>
            </a:extLst>
          </p:cNvPr>
          <p:cNvPicPr>
            <a:picLocks noChangeAspect="1"/>
          </p:cNvPicPr>
          <p:nvPr/>
        </p:nvPicPr>
        <p:blipFill>
          <a:blip r:embed="rId7"/>
          <a:stretch>
            <a:fillRect/>
          </a:stretch>
        </p:blipFill>
        <p:spPr>
          <a:xfrm>
            <a:off x="6640663" y="2178161"/>
            <a:ext cx="987620" cy="448918"/>
          </a:xfrm>
          <a:prstGeom prst="rect">
            <a:avLst/>
          </a:prstGeom>
        </p:spPr>
      </p:pic>
      <p:pic>
        <p:nvPicPr>
          <p:cNvPr id="8" name="Picture 7">
            <a:extLst>
              <a:ext uri="{FF2B5EF4-FFF2-40B4-BE49-F238E27FC236}">
                <a16:creationId xmlns:a16="http://schemas.microsoft.com/office/drawing/2014/main" id="{01FEA007-4DE9-4E31-9127-5B7501656275}"/>
              </a:ext>
            </a:extLst>
          </p:cNvPr>
          <p:cNvPicPr>
            <a:picLocks noChangeAspect="1"/>
          </p:cNvPicPr>
          <p:nvPr/>
        </p:nvPicPr>
        <p:blipFill>
          <a:blip r:embed="rId7"/>
          <a:stretch>
            <a:fillRect/>
          </a:stretch>
        </p:blipFill>
        <p:spPr>
          <a:xfrm>
            <a:off x="5916150" y="3171022"/>
            <a:ext cx="1028934" cy="448917"/>
          </a:xfrm>
          <a:prstGeom prst="rect">
            <a:avLst/>
          </a:prstGeom>
        </p:spPr>
      </p:pic>
    </p:spTree>
    <p:extLst>
      <p:ext uri="{BB962C8B-B14F-4D97-AF65-F5344CB8AC3E}">
        <p14:creationId xmlns:p14="http://schemas.microsoft.com/office/powerpoint/2010/main" val="2138134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D29387-FAB8-46E5-B537-3A3F7D4B6EEE}"/>
              </a:ext>
            </a:extLst>
          </p:cNvPr>
          <p:cNvSpPr txBox="1"/>
          <p:nvPr/>
        </p:nvSpPr>
        <p:spPr>
          <a:xfrm>
            <a:off x="743776" y="1345198"/>
            <a:ext cx="6660875" cy="4196533"/>
          </a:xfrm>
          <a:prstGeom prst="rect">
            <a:avLst/>
          </a:prstGeom>
          <a:noFill/>
        </p:spPr>
        <p:txBody>
          <a:bodyPr wrap="square">
            <a:spAutoFit/>
          </a:bodyPr>
          <a:lstStyle/>
          <a:p>
            <a:pPr marL="190500" marR="2393315">
              <a:lnSpc>
                <a:spcPct val="150000"/>
              </a:lnSpc>
              <a:tabLst>
                <a:tab pos="4840288" algn="l"/>
                <a:tab pos="7891463" algn="l"/>
              </a:tabLst>
            </a:pPr>
            <a:r>
              <a:rPr lang="en-IN" sz="200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Step 2:</a:t>
            </a:r>
            <a:r>
              <a:rPr lang="en-IN" sz="20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Node D, the  value of α will be calculated as its turn for Max.</a:t>
            </a:r>
          </a:p>
          <a:p>
            <a:pPr marL="533400" marR="2393315" indent="-342900">
              <a:lnSpc>
                <a:spcPct val="150000"/>
              </a:lnSpc>
              <a:buFont typeface="Wingdings" panose="05000000000000000000" pitchFamily="2" charset="2"/>
              <a:buChar char="Ø"/>
              <a:tabLst>
                <a:tab pos="4840288" algn="l"/>
                <a:tab pos="7891463" algn="l"/>
              </a:tabLst>
            </a:pPr>
            <a:r>
              <a:rPr lang="en-IN" sz="20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The value of α is compared with firstly 2 and then 3, and the max (2, 3) = 3 will be the value of α at node D and </a:t>
            </a:r>
          </a:p>
          <a:p>
            <a:pPr marL="533400" marR="2393315" indent="-342900">
              <a:lnSpc>
                <a:spcPct val="150000"/>
              </a:lnSpc>
              <a:buFont typeface="Wingdings" panose="05000000000000000000" pitchFamily="2" charset="2"/>
              <a:buChar char="Ø"/>
              <a:tabLst>
                <a:tab pos="4840288" algn="l"/>
                <a:tab pos="7891463" algn="l"/>
              </a:tabLst>
            </a:pPr>
            <a:r>
              <a:rPr lang="en-IN" sz="20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node value will also 3.</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5342BED3-D462-4774-81DB-85A751BF5FB9}"/>
              </a:ext>
            </a:extLst>
          </p:cNvPr>
          <p:cNvPicPr>
            <a:picLocks noChangeAspect="1"/>
          </p:cNvPicPr>
          <p:nvPr/>
        </p:nvPicPr>
        <p:blipFill>
          <a:blip r:embed="rId2"/>
          <a:stretch>
            <a:fillRect/>
          </a:stretch>
        </p:blipFill>
        <p:spPr>
          <a:xfrm>
            <a:off x="5377070" y="833437"/>
            <a:ext cx="6248400" cy="5191125"/>
          </a:xfrm>
          <a:prstGeom prst="rect">
            <a:avLst/>
          </a:prstGeom>
        </p:spPr>
      </p:pic>
    </p:spTree>
    <p:extLst>
      <p:ext uri="{BB962C8B-B14F-4D97-AF65-F5344CB8AC3E}">
        <p14:creationId xmlns:p14="http://schemas.microsoft.com/office/powerpoint/2010/main" val="4001634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C47C3F-3B37-4356-9739-6DD56FC428B1}"/>
              </a:ext>
            </a:extLst>
          </p:cNvPr>
          <p:cNvSpPr>
            <a:spLocks noGrp="1"/>
          </p:cNvSpPr>
          <p:nvPr>
            <p:ph idx="1"/>
          </p:nvPr>
        </p:nvSpPr>
        <p:spPr>
          <a:xfrm>
            <a:off x="1565413" y="2304290"/>
            <a:ext cx="9657522" cy="1533801"/>
          </a:xfrm>
        </p:spPr>
        <p:txBody>
          <a:bodyPr/>
          <a:lstStyle/>
          <a:p>
            <a:pPr marL="0" indent="0">
              <a:lnSpc>
                <a:spcPct val="150000"/>
              </a:lnSpc>
              <a:buNone/>
            </a:pPr>
            <a:r>
              <a:rPr lang="en-US" dirty="0"/>
              <a:t>In competitive environments, there are two or more agents have conflicting goals, giving rise to adversarial search problems.  </a:t>
            </a:r>
            <a:endParaRPr lang="en-IN" dirty="0"/>
          </a:p>
        </p:txBody>
      </p:sp>
    </p:spTree>
    <p:extLst>
      <p:ext uri="{BB962C8B-B14F-4D97-AF65-F5344CB8AC3E}">
        <p14:creationId xmlns:p14="http://schemas.microsoft.com/office/powerpoint/2010/main" val="1055614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8BA5B1-DC82-4F59-9EF9-D12856EC5F4D}"/>
              </a:ext>
            </a:extLst>
          </p:cNvPr>
          <p:cNvSpPr txBox="1"/>
          <p:nvPr/>
        </p:nvSpPr>
        <p:spPr>
          <a:xfrm>
            <a:off x="931792" y="956917"/>
            <a:ext cx="3898625" cy="4658198"/>
          </a:xfrm>
          <a:prstGeom prst="rect">
            <a:avLst/>
          </a:prstGeom>
          <a:noFill/>
        </p:spPr>
        <p:txBody>
          <a:bodyPr wrap="square">
            <a:spAutoFit/>
          </a:bodyPr>
          <a:lstStyle/>
          <a:p>
            <a:pPr>
              <a:lnSpc>
                <a:spcPct val="150000"/>
              </a:lnSpc>
            </a:pPr>
            <a:r>
              <a:rPr lang="en-IN" sz="200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Step 3:</a:t>
            </a:r>
            <a:r>
              <a:rPr lang="en-IN" sz="20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Now algorithm backtrack to node B, where the value of β will change as this is a turn of Min, </a:t>
            </a:r>
          </a:p>
          <a:p>
            <a:pPr marL="342900" indent="-342900">
              <a:lnSpc>
                <a:spcPct val="150000"/>
              </a:lnSpc>
              <a:buFont typeface="Wingdings" panose="05000000000000000000" pitchFamily="2" charset="2"/>
              <a:buChar char="Ø"/>
            </a:pPr>
            <a:r>
              <a:rPr lang="en-IN" sz="20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Now β= +∞, will compare with the available subsequent nodes value, i.e. min (∞, 3) = 3, </a:t>
            </a:r>
          </a:p>
          <a:p>
            <a:pPr marL="342900" indent="-342900">
              <a:lnSpc>
                <a:spcPct val="150000"/>
              </a:lnSpc>
              <a:buFont typeface="Wingdings" panose="05000000000000000000" pitchFamily="2" charset="2"/>
              <a:buChar char="Ø"/>
            </a:pPr>
            <a:r>
              <a:rPr lang="en-IN" sz="20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hence at node B now α= -∞, and β= 3</a:t>
            </a:r>
            <a:endParaRPr lang="en-IN" sz="2000" dirty="0"/>
          </a:p>
        </p:txBody>
      </p:sp>
      <p:pic>
        <p:nvPicPr>
          <p:cNvPr id="5" name="Picture 4" descr="Alpha-Beta Pruning">
            <a:extLst>
              <a:ext uri="{FF2B5EF4-FFF2-40B4-BE49-F238E27FC236}">
                <a16:creationId xmlns:a16="http://schemas.microsoft.com/office/drawing/2014/main" id="{920E4A90-F5D9-49C5-BA3C-D144C108412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26765" y="610876"/>
            <a:ext cx="6271591" cy="5203515"/>
          </a:xfrm>
          <a:prstGeom prst="rect">
            <a:avLst/>
          </a:prstGeom>
          <a:noFill/>
          <a:ln>
            <a:noFill/>
          </a:ln>
        </p:spPr>
      </p:pic>
    </p:spTree>
    <p:extLst>
      <p:ext uri="{BB962C8B-B14F-4D97-AF65-F5344CB8AC3E}">
        <p14:creationId xmlns:p14="http://schemas.microsoft.com/office/powerpoint/2010/main" val="2736237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88172BE-3C87-4A74-971C-12B5FD2D4121}"/>
              </a:ext>
            </a:extLst>
          </p:cNvPr>
          <p:cNvSpPr txBox="1"/>
          <p:nvPr/>
        </p:nvSpPr>
        <p:spPr>
          <a:xfrm>
            <a:off x="534435" y="1576173"/>
            <a:ext cx="3987869" cy="2124108"/>
          </a:xfrm>
          <a:prstGeom prst="rect">
            <a:avLst/>
          </a:prstGeom>
          <a:noFill/>
        </p:spPr>
        <p:txBody>
          <a:bodyPr wrap="square">
            <a:spAutoFit/>
          </a:bodyPr>
          <a:lstStyle/>
          <a:p>
            <a:pPr marL="190500">
              <a:lnSpc>
                <a:spcPct val="150000"/>
              </a:lnSpc>
              <a:spcAft>
                <a:spcPts val="600"/>
              </a:spcAft>
            </a:pPr>
            <a:r>
              <a:rPr lang="en-IN"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In the next step, algorithm traverse the next successor of Node B which is node E, and the values of α= -∞, and β= 3 will also be passed.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2EAF5943-AFBB-4342-924D-1E7CEFFB3479}"/>
              </a:ext>
            </a:extLst>
          </p:cNvPr>
          <p:cNvPicPr>
            <a:picLocks noChangeAspect="1"/>
          </p:cNvPicPr>
          <p:nvPr/>
        </p:nvPicPr>
        <p:blipFill>
          <a:blip r:embed="rId2"/>
          <a:stretch>
            <a:fillRect/>
          </a:stretch>
        </p:blipFill>
        <p:spPr>
          <a:xfrm>
            <a:off x="5118651" y="519733"/>
            <a:ext cx="6538913" cy="5402578"/>
          </a:xfrm>
          <a:prstGeom prst="rect">
            <a:avLst/>
          </a:prstGeom>
        </p:spPr>
      </p:pic>
    </p:spTree>
    <p:extLst>
      <p:ext uri="{BB962C8B-B14F-4D97-AF65-F5344CB8AC3E}">
        <p14:creationId xmlns:p14="http://schemas.microsoft.com/office/powerpoint/2010/main" val="2940394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F05A9C-7A31-460F-9530-B195B9294B42}"/>
              </a:ext>
            </a:extLst>
          </p:cNvPr>
          <p:cNvSpPr txBox="1"/>
          <p:nvPr/>
        </p:nvSpPr>
        <p:spPr>
          <a:xfrm>
            <a:off x="215349" y="740994"/>
            <a:ext cx="5009322" cy="5581528"/>
          </a:xfrm>
          <a:prstGeom prst="rect">
            <a:avLst/>
          </a:prstGeom>
          <a:noFill/>
        </p:spPr>
        <p:txBody>
          <a:bodyPr wrap="square">
            <a:spAutoFit/>
          </a:bodyPr>
          <a:lstStyle/>
          <a:p>
            <a:pPr marL="190500">
              <a:lnSpc>
                <a:spcPct val="150000"/>
              </a:lnSpc>
            </a:pPr>
            <a:r>
              <a:rPr lang="en-IN" sz="200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Step 4:</a:t>
            </a:r>
            <a:r>
              <a:rPr lang="en-IN" sz="20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node E, Max will take its turn, and the value of alpha will change. </a:t>
            </a:r>
          </a:p>
          <a:p>
            <a:pPr marL="533400" indent="-342900">
              <a:lnSpc>
                <a:spcPct val="150000"/>
              </a:lnSpc>
              <a:buFont typeface="Wingdings" panose="05000000000000000000" pitchFamily="2" charset="2"/>
              <a:buChar char="Ø"/>
            </a:pPr>
            <a:r>
              <a:rPr lang="en-IN" sz="20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The current value of alpha will be compared with 5, so max (-∞, 5) = 5, </a:t>
            </a:r>
          </a:p>
          <a:p>
            <a:pPr marL="533400" indent="-342900">
              <a:lnSpc>
                <a:spcPct val="150000"/>
              </a:lnSpc>
              <a:buFont typeface="Wingdings" panose="05000000000000000000" pitchFamily="2" charset="2"/>
              <a:buChar char="Ø"/>
            </a:pPr>
            <a:r>
              <a:rPr lang="en-IN" sz="20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hence at node E α= 5 and β= 3, where α&gt;=β, so the right successor of E will be pruned, and algorithm will not traverse it, and </a:t>
            </a:r>
          </a:p>
          <a:p>
            <a:pPr marL="533400" indent="-342900">
              <a:lnSpc>
                <a:spcPct val="150000"/>
              </a:lnSpc>
              <a:buFont typeface="Wingdings" panose="05000000000000000000" pitchFamily="2" charset="2"/>
              <a:buChar char="Ø"/>
            </a:pPr>
            <a:r>
              <a:rPr lang="en-IN" sz="20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the value at node E will be 5.</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Alpha-Beta Pruning">
            <a:extLst>
              <a:ext uri="{FF2B5EF4-FFF2-40B4-BE49-F238E27FC236}">
                <a16:creationId xmlns:a16="http://schemas.microsoft.com/office/drawing/2014/main" id="{5C03A0ED-F134-47DF-A5AB-CF150572731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78287" y="512392"/>
            <a:ext cx="6798364" cy="4655956"/>
          </a:xfrm>
          <a:prstGeom prst="rect">
            <a:avLst/>
          </a:prstGeom>
          <a:noFill/>
          <a:ln>
            <a:noFill/>
          </a:ln>
        </p:spPr>
      </p:pic>
    </p:spTree>
    <p:extLst>
      <p:ext uri="{BB962C8B-B14F-4D97-AF65-F5344CB8AC3E}">
        <p14:creationId xmlns:p14="http://schemas.microsoft.com/office/powerpoint/2010/main" val="1422574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5835A5-BF0B-4CB4-BE2D-8EE2B08A9B4A}"/>
              </a:ext>
            </a:extLst>
          </p:cNvPr>
          <p:cNvSpPr txBox="1"/>
          <p:nvPr/>
        </p:nvSpPr>
        <p:spPr>
          <a:xfrm>
            <a:off x="206237" y="438661"/>
            <a:ext cx="4892537" cy="6043193"/>
          </a:xfrm>
          <a:prstGeom prst="rect">
            <a:avLst/>
          </a:prstGeom>
          <a:noFill/>
        </p:spPr>
        <p:txBody>
          <a:bodyPr wrap="square">
            <a:spAutoFit/>
          </a:bodyPr>
          <a:lstStyle/>
          <a:p>
            <a:pPr marL="190500">
              <a:lnSpc>
                <a:spcPct val="150000"/>
              </a:lnSpc>
            </a:pPr>
            <a:r>
              <a:rPr lang="en-IN" sz="200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Step 5:</a:t>
            </a:r>
            <a:r>
              <a:rPr lang="en-IN" sz="20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next step, algorithm again backtrack the tree, from node B to node A.</a:t>
            </a:r>
          </a:p>
          <a:p>
            <a:pPr marL="533400" indent="-342900">
              <a:lnSpc>
                <a:spcPct val="150000"/>
              </a:lnSpc>
              <a:buFont typeface="Wingdings" panose="05000000000000000000" pitchFamily="2" charset="2"/>
              <a:buChar char="Ø"/>
            </a:pPr>
            <a:r>
              <a:rPr lang="en-IN" sz="20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node A, the value of alpha will be changed the maximum available value is 3 as max (-∞, 3)= 3, and β= +∞, these two values now passes to right successor of A which is Node C.</a:t>
            </a:r>
          </a:p>
          <a:p>
            <a:pPr marL="533400" indent="-342900">
              <a:lnSpc>
                <a:spcPct val="150000"/>
              </a:lnSpc>
              <a:buFont typeface="Wingdings" panose="05000000000000000000" pitchFamily="2" charset="2"/>
              <a:buChar char="Ø"/>
            </a:pPr>
            <a:r>
              <a:rPr lang="en-IN" sz="20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At node C, α=3 and β= +∞, and the same values will be passed on to node F.</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190500">
              <a:lnSpc>
                <a:spcPct val="150000"/>
              </a:lnSpc>
            </a:pPr>
            <a:r>
              <a:rPr lang="en-IN" sz="20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2599425-3A0F-460A-B53D-397F0318E57E}"/>
              </a:ext>
            </a:extLst>
          </p:cNvPr>
          <p:cNvPicPr>
            <a:picLocks noChangeAspect="1"/>
          </p:cNvPicPr>
          <p:nvPr/>
        </p:nvPicPr>
        <p:blipFill>
          <a:blip r:embed="rId2"/>
          <a:stretch>
            <a:fillRect/>
          </a:stretch>
        </p:blipFill>
        <p:spPr>
          <a:xfrm>
            <a:off x="4949687" y="720380"/>
            <a:ext cx="7159487" cy="5126426"/>
          </a:xfrm>
          <a:prstGeom prst="rect">
            <a:avLst/>
          </a:prstGeom>
        </p:spPr>
      </p:pic>
    </p:spTree>
    <p:extLst>
      <p:ext uri="{BB962C8B-B14F-4D97-AF65-F5344CB8AC3E}">
        <p14:creationId xmlns:p14="http://schemas.microsoft.com/office/powerpoint/2010/main" val="986756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0FAF04-903E-4141-94C2-2619A8B52857}"/>
              </a:ext>
            </a:extLst>
          </p:cNvPr>
          <p:cNvSpPr txBox="1"/>
          <p:nvPr/>
        </p:nvSpPr>
        <p:spPr>
          <a:xfrm>
            <a:off x="394251" y="1173492"/>
            <a:ext cx="5012636" cy="3273204"/>
          </a:xfrm>
          <a:prstGeom prst="rect">
            <a:avLst/>
          </a:prstGeom>
          <a:noFill/>
        </p:spPr>
        <p:txBody>
          <a:bodyPr wrap="square">
            <a:spAutoFit/>
          </a:bodyPr>
          <a:lstStyle/>
          <a:p>
            <a:pPr marL="190500">
              <a:lnSpc>
                <a:spcPct val="150000"/>
              </a:lnSpc>
            </a:pPr>
            <a:r>
              <a:rPr lang="en-IN" sz="200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Step 6:</a:t>
            </a:r>
            <a:r>
              <a:rPr lang="en-IN" sz="20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node F, again the value of α will be compared with left child which is 0, and max(3,0)= 3, and then compared with right child which is 1, and max(3,1)= 3 still α remains 3, but the node value of F will become 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Alpha-Beta Pruning">
            <a:extLst>
              <a:ext uri="{FF2B5EF4-FFF2-40B4-BE49-F238E27FC236}">
                <a16:creationId xmlns:a16="http://schemas.microsoft.com/office/drawing/2014/main" id="{60FD0679-5EAF-41F4-8576-982832A3229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08106" y="378362"/>
            <a:ext cx="6500191" cy="4472609"/>
          </a:xfrm>
          <a:prstGeom prst="rect">
            <a:avLst/>
          </a:prstGeom>
          <a:noFill/>
          <a:ln>
            <a:noFill/>
          </a:ln>
        </p:spPr>
      </p:pic>
    </p:spTree>
    <p:extLst>
      <p:ext uri="{BB962C8B-B14F-4D97-AF65-F5344CB8AC3E}">
        <p14:creationId xmlns:p14="http://schemas.microsoft.com/office/powerpoint/2010/main" val="1620736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8318D4-733B-4086-A188-D49E74BED4BE}"/>
              </a:ext>
            </a:extLst>
          </p:cNvPr>
          <p:cNvSpPr txBox="1"/>
          <p:nvPr/>
        </p:nvSpPr>
        <p:spPr>
          <a:xfrm>
            <a:off x="385140" y="641474"/>
            <a:ext cx="4743451" cy="5575052"/>
          </a:xfrm>
          <a:prstGeom prst="rect">
            <a:avLst/>
          </a:prstGeom>
          <a:noFill/>
        </p:spPr>
        <p:txBody>
          <a:bodyPr wrap="square">
            <a:spAutoFit/>
          </a:bodyPr>
          <a:lstStyle/>
          <a:p>
            <a:pPr>
              <a:lnSpc>
                <a:spcPct val="150000"/>
              </a:lnSpc>
            </a:pPr>
            <a:r>
              <a:rPr lang="en-US" sz="2400" b="1" dirty="0"/>
              <a:t>step 7:</a:t>
            </a:r>
            <a:r>
              <a:rPr lang="en-US" sz="2400" dirty="0"/>
              <a:t> Node F returns the node value 1 to node C, at C α= 3 and β= +∞, here the value of beta will be changed, it will compare with 1 so min (∞, 1) = 1.</a:t>
            </a:r>
          </a:p>
          <a:p>
            <a:pPr>
              <a:lnSpc>
                <a:spcPct val="150000"/>
              </a:lnSpc>
            </a:pPr>
            <a:r>
              <a:rPr lang="en-US" sz="2400" dirty="0"/>
              <a:t> Now at C, α=3 and β= 1, and again it satisfies the condition α&gt;=β, so the next child of C which is G will be pruned, and the algorithm will not compute the entire sub-tree G</a:t>
            </a:r>
            <a:endParaRPr lang="en-IN" sz="2400" dirty="0"/>
          </a:p>
        </p:txBody>
      </p:sp>
      <p:pic>
        <p:nvPicPr>
          <p:cNvPr id="7" name="Picture 6">
            <a:extLst>
              <a:ext uri="{FF2B5EF4-FFF2-40B4-BE49-F238E27FC236}">
                <a16:creationId xmlns:a16="http://schemas.microsoft.com/office/drawing/2014/main" id="{2CD0DDD5-5C9A-4581-BC98-434E09C799D9}"/>
              </a:ext>
            </a:extLst>
          </p:cNvPr>
          <p:cNvPicPr>
            <a:picLocks noChangeAspect="1"/>
          </p:cNvPicPr>
          <p:nvPr/>
        </p:nvPicPr>
        <p:blipFill>
          <a:blip r:embed="rId2"/>
          <a:stretch>
            <a:fillRect/>
          </a:stretch>
        </p:blipFill>
        <p:spPr>
          <a:xfrm>
            <a:off x="5338351" y="641474"/>
            <a:ext cx="6468509" cy="4702535"/>
          </a:xfrm>
          <a:prstGeom prst="rect">
            <a:avLst/>
          </a:prstGeom>
        </p:spPr>
      </p:pic>
    </p:spTree>
    <p:extLst>
      <p:ext uri="{BB962C8B-B14F-4D97-AF65-F5344CB8AC3E}">
        <p14:creationId xmlns:p14="http://schemas.microsoft.com/office/powerpoint/2010/main" val="1035170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96231E-B821-4421-9664-EC9A9EAD2CD7}"/>
              </a:ext>
            </a:extLst>
          </p:cNvPr>
          <p:cNvSpPr txBox="1"/>
          <p:nvPr/>
        </p:nvSpPr>
        <p:spPr>
          <a:xfrm>
            <a:off x="653496" y="185675"/>
            <a:ext cx="10955408" cy="1569660"/>
          </a:xfrm>
          <a:prstGeom prst="rect">
            <a:avLst/>
          </a:prstGeom>
          <a:noFill/>
        </p:spPr>
        <p:txBody>
          <a:bodyPr wrap="square">
            <a:spAutoFit/>
          </a:bodyPr>
          <a:lstStyle/>
          <a:p>
            <a:r>
              <a:rPr lang="en-US" sz="2400" dirty="0"/>
              <a:t>Step 8 : C now returns the value of 1 to A here the best value for A is max (3, 1) = 3. Following is the final game tree which is the showing the nodes which are computed and nodes which has never computed. Hence the optimal value for the maximizer is 3 for this example</a:t>
            </a:r>
            <a:endParaRPr lang="en-IN" sz="2400" dirty="0"/>
          </a:p>
        </p:txBody>
      </p:sp>
      <p:pic>
        <p:nvPicPr>
          <p:cNvPr id="7" name="Picture 6">
            <a:extLst>
              <a:ext uri="{FF2B5EF4-FFF2-40B4-BE49-F238E27FC236}">
                <a16:creationId xmlns:a16="http://schemas.microsoft.com/office/drawing/2014/main" id="{C2BD4084-54F0-428F-86B5-BCE9C57CCADF}"/>
              </a:ext>
            </a:extLst>
          </p:cNvPr>
          <p:cNvPicPr>
            <a:picLocks noChangeAspect="1"/>
          </p:cNvPicPr>
          <p:nvPr/>
        </p:nvPicPr>
        <p:blipFill>
          <a:blip r:embed="rId2"/>
          <a:stretch>
            <a:fillRect/>
          </a:stretch>
        </p:blipFill>
        <p:spPr>
          <a:xfrm>
            <a:off x="2791030" y="1881250"/>
            <a:ext cx="7058025" cy="4791075"/>
          </a:xfrm>
          <a:prstGeom prst="rect">
            <a:avLst/>
          </a:prstGeom>
        </p:spPr>
      </p:pic>
    </p:spTree>
    <p:extLst>
      <p:ext uri="{BB962C8B-B14F-4D97-AF65-F5344CB8AC3E}">
        <p14:creationId xmlns:p14="http://schemas.microsoft.com/office/powerpoint/2010/main" val="2484859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51802A-BD52-4A36-B1D8-79A6A1E16235}"/>
              </a:ext>
            </a:extLst>
          </p:cNvPr>
          <p:cNvPicPr>
            <a:picLocks noChangeAspect="1"/>
          </p:cNvPicPr>
          <p:nvPr/>
        </p:nvPicPr>
        <p:blipFill>
          <a:blip r:embed="rId2"/>
          <a:stretch>
            <a:fillRect/>
          </a:stretch>
        </p:blipFill>
        <p:spPr>
          <a:xfrm>
            <a:off x="1707874" y="362778"/>
            <a:ext cx="8404066" cy="6132444"/>
          </a:xfrm>
          <a:prstGeom prst="rect">
            <a:avLst/>
          </a:prstGeom>
        </p:spPr>
      </p:pic>
    </p:spTree>
    <p:extLst>
      <p:ext uri="{BB962C8B-B14F-4D97-AF65-F5344CB8AC3E}">
        <p14:creationId xmlns:p14="http://schemas.microsoft.com/office/powerpoint/2010/main" val="321813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D48AB31-35DB-4FE4-9F91-630076CC88E7}"/>
              </a:ext>
            </a:extLst>
          </p:cNvPr>
          <p:cNvPicPr>
            <a:picLocks noChangeAspect="1"/>
          </p:cNvPicPr>
          <p:nvPr/>
        </p:nvPicPr>
        <p:blipFill>
          <a:blip r:embed="rId2"/>
          <a:stretch>
            <a:fillRect/>
          </a:stretch>
        </p:blipFill>
        <p:spPr>
          <a:xfrm>
            <a:off x="1948186" y="696964"/>
            <a:ext cx="8169849" cy="5336088"/>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5D826BA-BE98-41CE-BB59-C51AB7A18F75}"/>
                  </a:ext>
                </a:extLst>
              </p14:cNvPr>
              <p14:cNvContentPartPr/>
              <p14:nvPr/>
            </p14:nvContentPartPr>
            <p14:xfrm>
              <a:off x="5092560" y="2990880"/>
              <a:ext cx="360" cy="360"/>
            </p14:xfrm>
          </p:contentPart>
        </mc:Choice>
        <mc:Fallback xmlns="">
          <p:pic>
            <p:nvPicPr>
              <p:cNvPr id="3" name="Ink 2">
                <a:extLst>
                  <a:ext uri="{FF2B5EF4-FFF2-40B4-BE49-F238E27FC236}">
                    <a16:creationId xmlns:a16="http://schemas.microsoft.com/office/drawing/2014/main" id="{35D826BA-BE98-41CE-BB59-C51AB7A18F75}"/>
                  </a:ext>
                </a:extLst>
              </p:cNvPr>
              <p:cNvPicPr/>
              <p:nvPr/>
            </p:nvPicPr>
            <p:blipFill>
              <a:blip r:embed="rId6"/>
              <a:stretch>
                <a:fillRect/>
              </a:stretch>
            </p:blipFill>
            <p:spPr>
              <a:xfrm>
                <a:off x="5083200" y="2981520"/>
                <a:ext cx="19080" cy="19080"/>
              </a:xfrm>
              <a:prstGeom prst="rect">
                <a:avLst/>
              </a:prstGeom>
            </p:spPr>
          </p:pic>
        </mc:Fallback>
      </mc:AlternateContent>
    </p:spTree>
    <p:extLst>
      <p:ext uri="{BB962C8B-B14F-4D97-AF65-F5344CB8AC3E}">
        <p14:creationId xmlns:p14="http://schemas.microsoft.com/office/powerpoint/2010/main" val="3572369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240659-CF3A-41ED-823D-264C6E57DA92}"/>
              </a:ext>
            </a:extLst>
          </p:cNvPr>
          <p:cNvSpPr txBox="1"/>
          <p:nvPr/>
        </p:nvSpPr>
        <p:spPr>
          <a:xfrm>
            <a:off x="894522" y="591466"/>
            <a:ext cx="10704443" cy="5913607"/>
          </a:xfrm>
          <a:prstGeom prst="rect">
            <a:avLst/>
          </a:prstGeom>
          <a:noFill/>
        </p:spPr>
        <p:txBody>
          <a:bodyPr wrap="square" rtlCol="0">
            <a:spAutoFit/>
          </a:bodyPr>
          <a:lstStyle/>
          <a:p>
            <a:r>
              <a:rPr lang="en-US" sz="2400" dirty="0"/>
              <a:t>Games discussed in AI are commonly two player games</a:t>
            </a:r>
          </a:p>
          <a:p>
            <a:r>
              <a:rPr lang="en-US" sz="2400" dirty="0"/>
              <a:t> – zero sum games – one player’s win is the other’s loss. </a:t>
            </a:r>
          </a:p>
          <a:p>
            <a:pPr>
              <a:lnSpc>
                <a:spcPct val="150000"/>
              </a:lnSpc>
              <a:spcBef>
                <a:spcPts val="600"/>
              </a:spcBef>
              <a:spcAft>
                <a:spcPts val="600"/>
              </a:spcAft>
            </a:pPr>
            <a:r>
              <a:rPr lang="en-US" sz="2400" dirty="0"/>
              <a:t> </a:t>
            </a:r>
            <a:r>
              <a:rPr lang="en-US" sz="2400" dirty="0">
                <a:solidFill>
                  <a:srgbClr val="5218A8"/>
                </a:solidFill>
              </a:rPr>
              <a:t>A game can be defined with the following elements</a:t>
            </a:r>
          </a:p>
          <a:p>
            <a:pPr>
              <a:lnSpc>
                <a:spcPct val="150000"/>
              </a:lnSpc>
            </a:pPr>
            <a:r>
              <a:rPr lang="en-US"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S</a:t>
            </a:r>
            <a:r>
              <a:rPr lang="en-US" sz="2400" baseline="-250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0</a:t>
            </a:r>
            <a:r>
              <a:rPr lang="en-US" sz="2400"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t>:  Initial State which shows how the game is set up at the start</a:t>
            </a:r>
          </a:p>
          <a:p>
            <a:pPr>
              <a:lnSpc>
                <a:spcPct val="150000"/>
              </a:lnSpc>
            </a:pPr>
            <a:r>
              <a:rPr lang="en-US" sz="2400" dirty="0">
                <a:solidFill>
                  <a:srgbClr val="C00000"/>
                </a:solidFill>
              </a:rPr>
              <a:t>To-move(s) </a:t>
            </a:r>
            <a:r>
              <a:rPr lang="en-US" sz="2400" dirty="0"/>
              <a:t>: The player whose turn it is to move in state s</a:t>
            </a:r>
          </a:p>
          <a:p>
            <a:pPr>
              <a:lnSpc>
                <a:spcPct val="150000"/>
              </a:lnSpc>
            </a:pPr>
            <a:r>
              <a:rPr lang="en-US" sz="2400" dirty="0">
                <a:solidFill>
                  <a:srgbClr val="C00000"/>
                </a:solidFill>
              </a:rPr>
              <a:t>Action(s) </a:t>
            </a:r>
            <a:r>
              <a:rPr lang="en-US" sz="2400" dirty="0"/>
              <a:t>: set of legal actions in s</a:t>
            </a:r>
          </a:p>
          <a:p>
            <a:pPr marL="1878013" indent="-1878013">
              <a:lnSpc>
                <a:spcPct val="150000"/>
              </a:lnSpc>
            </a:pPr>
            <a:r>
              <a:rPr lang="en-US" sz="2400" dirty="0">
                <a:solidFill>
                  <a:srgbClr val="C00000"/>
                </a:solidFill>
              </a:rPr>
              <a:t>Result(s, a) </a:t>
            </a:r>
            <a:r>
              <a:rPr lang="en-US" sz="2400" dirty="0"/>
              <a:t>: The transition model which defines the state resulting from taking an action a from s</a:t>
            </a:r>
          </a:p>
          <a:p>
            <a:pPr>
              <a:lnSpc>
                <a:spcPct val="150000"/>
              </a:lnSpc>
            </a:pPr>
            <a:r>
              <a:rPr lang="en-US" sz="2400" dirty="0">
                <a:solidFill>
                  <a:srgbClr val="C00000"/>
                </a:solidFill>
              </a:rPr>
              <a:t>Is-terminal(s) </a:t>
            </a:r>
            <a:r>
              <a:rPr lang="en-US" sz="2400" dirty="0"/>
              <a:t>: true, when game over otherwise false </a:t>
            </a:r>
          </a:p>
          <a:p>
            <a:pPr>
              <a:lnSpc>
                <a:spcPct val="150000"/>
              </a:lnSpc>
            </a:pPr>
            <a:r>
              <a:rPr lang="en-US" sz="2400" dirty="0">
                <a:solidFill>
                  <a:srgbClr val="C00000"/>
                </a:solidFill>
              </a:rPr>
              <a:t>Utility (s, p)</a:t>
            </a:r>
            <a:r>
              <a:rPr lang="en-US" sz="2400" dirty="0"/>
              <a:t> : objective function /payoff function – numerical value player gets at the end of the game – in chess 0, 1, or 1/2</a:t>
            </a:r>
          </a:p>
        </p:txBody>
      </p:sp>
    </p:spTree>
    <p:extLst>
      <p:ext uri="{BB962C8B-B14F-4D97-AF65-F5344CB8AC3E}">
        <p14:creationId xmlns:p14="http://schemas.microsoft.com/office/powerpoint/2010/main" val="836220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CB9BD9-0F9B-4324-916D-32D051B27C17}"/>
              </a:ext>
            </a:extLst>
          </p:cNvPr>
          <p:cNvPicPr>
            <a:picLocks noChangeAspect="1"/>
          </p:cNvPicPr>
          <p:nvPr/>
        </p:nvPicPr>
        <p:blipFill>
          <a:blip r:embed="rId2"/>
          <a:stretch>
            <a:fillRect/>
          </a:stretch>
        </p:blipFill>
        <p:spPr>
          <a:xfrm>
            <a:off x="964096" y="308113"/>
            <a:ext cx="9273208" cy="6241774"/>
          </a:xfrm>
          <a:prstGeom prst="rect">
            <a:avLst/>
          </a:prstGeom>
        </p:spPr>
      </p:pic>
    </p:spTree>
    <p:extLst>
      <p:ext uri="{BB962C8B-B14F-4D97-AF65-F5344CB8AC3E}">
        <p14:creationId xmlns:p14="http://schemas.microsoft.com/office/powerpoint/2010/main" val="3126221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2ED18CA-AB0A-FB69-45B2-644EC44F2F0C}"/>
              </a:ext>
            </a:extLst>
          </p:cNvPr>
          <p:cNvPicPr>
            <a:picLocks noGrp="1" noChangeAspect="1"/>
          </p:cNvPicPr>
          <p:nvPr>
            <p:ph idx="1"/>
          </p:nvPr>
        </p:nvPicPr>
        <p:blipFill>
          <a:blip r:embed="rId2"/>
          <a:stretch>
            <a:fillRect/>
          </a:stretch>
        </p:blipFill>
        <p:spPr>
          <a:xfrm>
            <a:off x="1914524" y="903632"/>
            <a:ext cx="7955031" cy="5353385"/>
          </a:xfrm>
        </p:spPr>
      </p:pic>
    </p:spTree>
    <p:extLst>
      <p:ext uri="{BB962C8B-B14F-4D97-AF65-F5344CB8AC3E}">
        <p14:creationId xmlns:p14="http://schemas.microsoft.com/office/powerpoint/2010/main" val="501470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7A79-4EFE-4C61-AF25-F09B58B81920}"/>
              </a:ext>
            </a:extLst>
          </p:cNvPr>
          <p:cNvSpPr>
            <a:spLocks noGrp="1"/>
          </p:cNvSpPr>
          <p:nvPr>
            <p:ph type="title"/>
          </p:nvPr>
        </p:nvSpPr>
        <p:spPr>
          <a:xfrm>
            <a:off x="4080794" y="105935"/>
            <a:ext cx="4198502" cy="547402"/>
          </a:xfrm>
        </p:spPr>
        <p:txBody>
          <a:bodyPr>
            <a:normAutofit fontScale="90000"/>
          </a:bodyPr>
          <a:lstStyle/>
          <a:p>
            <a:r>
              <a:rPr lang="en-US" sz="3600" b="1" dirty="0">
                <a:solidFill>
                  <a:srgbClr val="C00000"/>
                </a:solidFill>
              </a:rPr>
              <a:t>Multi(two) player game</a:t>
            </a:r>
            <a:endParaRPr lang="en-IN" sz="3600" b="1" dirty="0">
              <a:solidFill>
                <a:srgbClr val="C00000"/>
              </a:solidFill>
            </a:endParaRPr>
          </a:p>
        </p:txBody>
      </p:sp>
      <p:pic>
        <p:nvPicPr>
          <p:cNvPr id="1026" name="Picture 2" descr="Image for post">
            <a:extLst>
              <a:ext uri="{FF2B5EF4-FFF2-40B4-BE49-F238E27FC236}">
                <a16:creationId xmlns:a16="http://schemas.microsoft.com/office/drawing/2014/main" id="{FC2FCE88-877F-4614-90CB-85DF053DDC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1296" y="3167073"/>
            <a:ext cx="5466727" cy="322354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CC848AD-5D64-4321-83DA-382A759196E3}"/>
              </a:ext>
            </a:extLst>
          </p:cNvPr>
          <p:cNvSpPr txBox="1"/>
          <p:nvPr/>
        </p:nvSpPr>
        <p:spPr>
          <a:xfrm>
            <a:off x="1143620" y="940709"/>
            <a:ext cx="9904760" cy="1938992"/>
          </a:xfrm>
          <a:prstGeom prst="rect">
            <a:avLst/>
          </a:prstGeom>
          <a:noFill/>
        </p:spPr>
        <p:txBody>
          <a:bodyPr wrap="square">
            <a:spAutoFit/>
          </a:bodyPr>
          <a:lstStyle/>
          <a:p>
            <a:pPr algn="just"/>
            <a:r>
              <a:rPr lang="en-US" sz="2400" b="0" i="0" dirty="0">
                <a:solidFill>
                  <a:srgbClr val="292929"/>
                </a:solidFill>
                <a:effectLst/>
                <a:latin typeface="charter"/>
              </a:rPr>
              <a:t>      A root node is the current state of the board after Opponent B makes a move, and it’s Opponent A’s turn. So Level 1 contains nodes representing Opponent A’s possible moves, and Level 2 contains nodes representing Opponent B’s possible moves for each and every possible move Opponent A can make back in Level 1.</a:t>
            </a:r>
            <a:endParaRPr lang="en-IN" sz="2400" dirty="0"/>
          </a:p>
        </p:txBody>
      </p:sp>
      <p:sp>
        <p:nvSpPr>
          <p:cNvPr id="8" name="TextBox 7">
            <a:extLst>
              <a:ext uri="{FF2B5EF4-FFF2-40B4-BE49-F238E27FC236}">
                <a16:creationId xmlns:a16="http://schemas.microsoft.com/office/drawing/2014/main" id="{CF45AC27-9353-4D76-A519-F64C1AD12066}"/>
              </a:ext>
            </a:extLst>
          </p:cNvPr>
          <p:cNvSpPr txBox="1"/>
          <p:nvPr/>
        </p:nvSpPr>
        <p:spPr>
          <a:xfrm>
            <a:off x="7149895" y="3718231"/>
            <a:ext cx="3653939" cy="1938992"/>
          </a:xfrm>
          <a:prstGeom prst="rect">
            <a:avLst/>
          </a:prstGeom>
          <a:noFill/>
        </p:spPr>
        <p:txBody>
          <a:bodyPr wrap="square">
            <a:spAutoFit/>
          </a:bodyPr>
          <a:lstStyle/>
          <a:p>
            <a:pPr algn="just"/>
            <a:r>
              <a:rPr lang="en-US" sz="2000" b="0" i="0" dirty="0">
                <a:solidFill>
                  <a:srgbClr val="292929"/>
                </a:solidFill>
                <a:effectLst/>
                <a:latin typeface="charter"/>
              </a:rPr>
              <a:t>Utility – “score” each possible move based on its potential to result in a win. </a:t>
            </a:r>
          </a:p>
          <a:p>
            <a:pPr algn="just"/>
            <a:endParaRPr lang="en-US" sz="2000" b="0" i="0" dirty="0">
              <a:solidFill>
                <a:srgbClr val="292929"/>
              </a:solidFill>
              <a:effectLst/>
              <a:latin typeface="charter"/>
            </a:endParaRPr>
          </a:p>
          <a:p>
            <a:pPr algn="just"/>
            <a:r>
              <a:rPr lang="en-US" sz="2000" b="0" i="0" dirty="0">
                <a:solidFill>
                  <a:srgbClr val="292929"/>
                </a:solidFill>
                <a:effectLst/>
                <a:latin typeface="charter"/>
              </a:rPr>
              <a:t>How utility is calculated is entirely up to the domain</a:t>
            </a:r>
            <a:endParaRPr lang="en-IN" sz="2000" dirty="0"/>
          </a:p>
        </p:txBody>
      </p:sp>
    </p:spTree>
    <p:extLst>
      <p:ext uri="{BB962C8B-B14F-4D97-AF65-F5344CB8AC3E}">
        <p14:creationId xmlns:p14="http://schemas.microsoft.com/office/powerpoint/2010/main" val="4290432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7E9F53-4DE4-47E7-AA58-3A2297965847}"/>
              </a:ext>
            </a:extLst>
          </p:cNvPr>
          <p:cNvSpPr>
            <a:spLocks noGrp="1"/>
          </p:cNvSpPr>
          <p:nvPr>
            <p:ph idx="1"/>
          </p:nvPr>
        </p:nvSpPr>
        <p:spPr>
          <a:xfrm>
            <a:off x="838200" y="503722"/>
            <a:ext cx="10515600" cy="1404592"/>
          </a:xfrm>
        </p:spPr>
        <p:txBody>
          <a:bodyPr>
            <a:normAutofit lnSpcReduction="10000"/>
          </a:bodyPr>
          <a:lstStyle/>
          <a:p>
            <a:r>
              <a:rPr lang="en-US" sz="2400" b="0" dirty="0">
                <a:solidFill>
                  <a:srgbClr val="292929"/>
                </a:solidFill>
                <a:effectLst/>
              </a:rPr>
              <a:t>For each row, column, and diagonal, if we have 3 X’s in-a-row, we have won the game and should assign a utility of 1.0. If we have scenarios where we have a row, column, or diagonal with 2 X’s and 1 blank square, our utility should be 0.2 times the number of scenarios where this occurs</a:t>
            </a:r>
            <a:r>
              <a:rPr lang="en-US" b="0" i="1" dirty="0">
                <a:solidFill>
                  <a:srgbClr val="292929"/>
                </a:solidFill>
                <a:effectLst/>
                <a:latin typeface="charter"/>
              </a:rPr>
              <a:t>.”</a:t>
            </a:r>
            <a:endParaRPr lang="en-IN" dirty="0"/>
          </a:p>
        </p:txBody>
      </p:sp>
      <p:pic>
        <p:nvPicPr>
          <p:cNvPr id="2050" name="Picture 2" descr="Image for post">
            <a:extLst>
              <a:ext uri="{FF2B5EF4-FFF2-40B4-BE49-F238E27FC236}">
                <a16:creationId xmlns:a16="http://schemas.microsoft.com/office/drawing/2014/main" id="{1110B5C7-CE22-4EE1-AC0D-9133EAC13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3749" y="2434356"/>
            <a:ext cx="5327373" cy="3963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463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5B8461-7119-40D4-9CFF-0756DF7DB845}"/>
              </a:ext>
            </a:extLst>
          </p:cNvPr>
          <p:cNvPicPr>
            <a:picLocks noChangeAspect="1"/>
          </p:cNvPicPr>
          <p:nvPr/>
        </p:nvPicPr>
        <p:blipFill>
          <a:blip r:embed="rId2"/>
          <a:stretch>
            <a:fillRect/>
          </a:stretch>
        </p:blipFill>
        <p:spPr>
          <a:xfrm>
            <a:off x="320314" y="896187"/>
            <a:ext cx="6746407" cy="5328902"/>
          </a:xfrm>
          <a:prstGeom prst="rect">
            <a:avLst/>
          </a:prstGeom>
        </p:spPr>
      </p:pic>
      <p:sp>
        <p:nvSpPr>
          <p:cNvPr id="7" name="TextBox 6">
            <a:extLst>
              <a:ext uri="{FF2B5EF4-FFF2-40B4-BE49-F238E27FC236}">
                <a16:creationId xmlns:a16="http://schemas.microsoft.com/office/drawing/2014/main" id="{9C5B599D-0C90-4D29-AF20-7A5FA8B2B28E}"/>
              </a:ext>
            </a:extLst>
          </p:cNvPr>
          <p:cNvSpPr txBox="1"/>
          <p:nvPr/>
        </p:nvSpPr>
        <p:spPr>
          <a:xfrm>
            <a:off x="1388994" y="255225"/>
            <a:ext cx="4216676" cy="523220"/>
          </a:xfrm>
          <a:prstGeom prst="rect">
            <a:avLst/>
          </a:prstGeom>
          <a:noFill/>
        </p:spPr>
        <p:txBody>
          <a:bodyPr wrap="square">
            <a:spAutoFit/>
          </a:bodyPr>
          <a:lstStyle/>
          <a:p>
            <a:r>
              <a:rPr lang="en-US" sz="2800" b="0" i="0" dirty="0">
                <a:solidFill>
                  <a:srgbClr val="FF0000"/>
                </a:solidFill>
                <a:effectLst/>
                <a:latin typeface="Helvetica" panose="020B0604020202020204" pitchFamily="34" charset="0"/>
              </a:rPr>
              <a:t>Game tree for tic tac toe.</a:t>
            </a:r>
            <a:endParaRPr lang="en-IN" sz="2800" dirty="0">
              <a:solidFill>
                <a:srgbClr val="FF0000"/>
              </a:solidFill>
            </a:endParaRPr>
          </a:p>
        </p:txBody>
      </p:sp>
      <p:sp>
        <p:nvSpPr>
          <p:cNvPr id="9" name="TextBox 8">
            <a:extLst>
              <a:ext uri="{FF2B5EF4-FFF2-40B4-BE49-F238E27FC236}">
                <a16:creationId xmlns:a16="http://schemas.microsoft.com/office/drawing/2014/main" id="{778B617E-CB3A-495E-9FE2-714808CE7F30}"/>
              </a:ext>
            </a:extLst>
          </p:cNvPr>
          <p:cNvSpPr txBox="1"/>
          <p:nvPr/>
        </p:nvSpPr>
        <p:spPr>
          <a:xfrm>
            <a:off x="7389138" y="896187"/>
            <a:ext cx="4482548" cy="4708981"/>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rgbClr val="3D4067"/>
                </a:solidFill>
                <a:effectLst/>
                <a:latin typeface="Helvetica" panose="020B0604020202020204" pitchFamily="34" charset="0"/>
              </a:rPr>
              <a:t>Each node represents a board position, and the children of each node are the legal moves from that position. </a:t>
            </a:r>
          </a:p>
          <a:p>
            <a:endParaRPr lang="en-US" sz="2000" b="0" i="0" dirty="0">
              <a:solidFill>
                <a:srgbClr val="3D4067"/>
              </a:solidFill>
              <a:effectLst/>
              <a:latin typeface="Helvetica" panose="020B0604020202020204" pitchFamily="34" charset="0"/>
            </a:endParaRPr>
          </a:p>
          <a:p>
            <a:pPr marL="342900" indent="-342900">
              <a:buFont typeface="Arial" panose="020B0604020202020204" pitchFamily="34" charset="0"/>
              <a:buChar char="•"/>
            </a:pPr>
            <a:r>
              <a:rPr lang="en-US" sz="2000" b="0" i="0" dirty="0">
                <a:solidFill>
                  <a:srgbClr val="3D4067"/>
                </a:solidFill>
                <a:effectLst/>
                <a:latin typeface="Helvetica" panose="020B0604020202020204" pitchFamily="34" charset="0"/>
              </a:rPr>
              <a:t>For each position, its score will be</a:t>
            </a:r>
          </a:p>
          <a:p>
            <a:r>
              <a:rPr lang="en-US" sz="2000" b="0" i="0" dirty="0">
                <a:solidFill>
                  <a:srgbClr val="3D4067"/>
                </a:solidFill>
                <a:effectLst/>
                <a:latin typeface="Helvetica" panose="020B0604020202020204" pitchFamily="34" charset="0"/>
              </a:rPr>
              <a:t>     positive if favorable for player 1, </a:t>
            </a:r>
          </a:p>
          <a:p>
            <a:r>
              <a:rPr lang="en-US" sz="2000" b="0" i="0" dirty="0">
                <a:solidFill>
                  <a:srgbClr val="3D4067"/>
                </a:solidFill>
                <a:effectLst/>
                <a:latin typeface="Helvetica" panose="020B0604020202020204" pitchFamily="34" charset="0"/>
              </a:rPr>
              <a:t>     negative if favorable for player  2,</a:t>
            </a:r>
          </a:p>
          <a:p>
            <a:endParaRPr lang="en-US" sz="2000" b="0" i="0" dirty="0">
              <a:solidFill>
                <a:srgbClr val="3D4067"/>
              </a:solidFill>
              <a:effectLst/>
              <a:latin typeface="Helvetica" panose="020B0604020202020204" pitchFamily="34" charset="0"/>
            </a:endParaRPr>
          </a:p>
          <a:p>
            <a:r>
              <a:rPr lang="en-US" sz="2000" dirty="0">
                <a:solidFill>
                  <a:srgbClr val="3D4067"/>
                </a:solidFill>
                <a:latin typeface="Helvetica" panose="020B0604020202020204" pitchFamily="34" charset="0"/>
              </a:rPr>
              <a:t>     Pl</a:t>
            </a:r>
            <a:r>
              <a:rPr lang="en-US" sz="2000" b="0" i="0" dirty="0">
                <a:solidFill>
                  <a:srgbClr val="3D4067"/>
                </a:solidFill>
                <a:effectLst/>
                <a:latin typeface="Helvetica" panose="020B0604020202020204" pitchFamily="34" charset="0"/>
              </a:rPr>
              <a:t>ayer 1 is 'X', player 2 is 'O’, </a:t>
            </a:r>
          </a:p>
          <a:p>
            <a:pPr marL="342900" indent="-342900">
              <a:buFont typeface="Arial" panose="020B0604020202020204" pitchFamily="34" charset="0"/>
              <a:buChar char="•"/>
            </a:pPr>
            <a:endParaRPr lang="en-US" sz="2000" b="0" i="0" dirty="0">
              <a:solidFill>
                <a:srgbClr val="3D4067"/>
              </a:solidFill>
              <a:effectLst/>
              <a:latin typeface="Helvetica" panose="020B0604020202020204" pitchFamily="34" charset="0"/>
            </a:endParaRPr>
          </a:p>
          <a:p>
            <a:pPr marL="342900" indent="-342900">
              <a:buFont typeface="Arial" panose="020B0604020202020204" pitchFamily="34" charset="0"/>
              <a:buChar char="•"/>
            </a:pPr>
            <a:r>
              <a:rPr lang="en-US" sz="2000" b="0" i="0" dirty="0">
                <a:solidFill>
                  <a:srgbClr val="3D4067"/>
                </a:solidFill>
                <a:effectLst/>
                <a:latin typeface="Helvetica" panose="020B0604020202020204" pitchFamily="34" charset="0"/>
              </a:rPr>
              <a:t>Score :  +1 for a win by 'X’, </a:t>
            </a:r>
          </a:p>
          <a:p>
            <a:r>
              <a:rPr lang="en-US" sz="2000" dirty="0">
                <a:solidFill>
                  <a:srgbClr val="3D4067"/>
                </a:solidFill>
                <a:latin typeface="Helvetica" panose="020B0604020202020204" pitchFamily="34" charset="0"/>
              </a:rPr>
              <a:t>              </a:t>
            </a:r>
            <a:r>
              <a:rPr lang="en-US" sz="2000" b="0" i="0" dirty="0">
                <a:solidFill>
                  <a:srgbClr val="3D4067"/>
                </a:solidFill>
                <a:effectLst/>
                <a:latin typeface="Helvetica" panose="020B0604020202020204" pitchFamily="34" charset="0"/>
              </a:rPr>
              <a:t>-1 for a win by 'O’, </a:t>
            </a:r>
          </a:p>
          <a:p>
            <a:r>
              <a:rPr lang="en-US" sz="2000" dirty="0">
                <a:solidFill>
                  <a:srgbClr val="3D4067"/>
                </a:solidFill>
                <a:latin typeface="Helvetica" panose="020B0604020202020204" pitchFamily="34" charset="0"/>
              </a:rPr>
              <a:t>              </a:t>
            </a:r>
            <a:r>
              <a:rPr lang="en-US" sz="2000" b="0" i="0" dirty="0">
                <a:solidFill>
                  <a:srgbClr val="3D4067"/>
                </a:solidFill>
                <a:effectLst/>
                <a:latin typeface="Helvetica" panose="020B0604020202020204" pitchFamily="34" charset="0"/>
              </a:rPr>
              <a:t> 0 for a draw. </a:t>
            </a:r>
          </a:p>
          <a:p>
            <a:r>
              <a:rPr lang="en-US" sz="2000" b="0" i="0" dirty="0">
                <a:solidFill>
                  <a:srgbClr val="3D4067"/>
                </a:solidFill>
                <a:effectLst/>
                <a:latin typeface="Helvetica" panose="020B0604020202020204" pitchFamily="34" charset="0"/>
              </a:rPr>
              <a:t> </a:t>
            </a:r>
            <a:endParaRPr lang="en-IN" sz="2000" dirty="0"/>
          </a:p>
        </p:txBody>
      </p:sp>
    </p:spTree>
    <p:extLst>
      <p:ext uri="{BB962C8B-B14F-4D97-AF65-F5344CB8AC3E}">
        <p14:creationId xmlns:p14="http://schemas.microsoft.com/office/powerpoint/2010/main" val="234052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752E-6D6E-43C8-8EE9-E4F1C919B8CC}"/>
              </a:ext>
            </a:extLst>
          </p:cNvPr>
          <p:cNvSpPr>
            <a:spLocks noGrp="1"/>
          </p:cNvSpPr>
          <p:nvPr>
            <p:ph type="title"/>
          </p:nvPr>
        </p:nvSpPr>
        <p:spPr>
          <a:xfrm>
            <a:off x="3041374" y="318052"/>
            <a:ext cx="5585791" cy="993913"/>
          </a:xfrm>
        </p:spPr>
        <p:txBody>
          <a:bodyPr>
            <a:normAutofit fontScale="90000"/>
          </a:bodyPr>
          <a:lstStyle/>
          <a:p>
            <a:pPr algn="ctr"/>
            <a:r>
              <a:rPr lang="en-US" dirty="0">
                <a:solidFill>
                  <a:srgbClr val="C00000"/>
                </a:solidFill>
              </a:rPr>
              <a:t>Minimax Strategy</a:t>
            </a:r>
            <a:br>
              <a:rPr lang="en-US" dirty="0">
                <a:solidFill>
                  <a:srgbClr val="C00000"/>
                </a:solidFill>
              </a:rPr>
            </a:br>
            <a:r>
              <a:rPr lang="en-US" dirty="0">
                <a:solidFill>
                  <a:srgbClr val="C00000"/>
                </a:solidFill>
              </a:rPr>
              <a:t>Two player game tree</a:t>
            </a:r>
            <a:endParaRPr lang="en-IN" dirty="0">
              <a:solidFill>
                <a:srgbClr val="C00000"/>
              </a:solidFill>
            </a:endParaRPr>
          </a:p>
        </p:txBody>
      </p:sp>
      <p:pic>
        <p:nvPicPr>
          <p:cNvPr id="4" name="Picture 4">
            <a:extLst>
              <a:ext uri="{FF2B5EF4-FFF2-40B4-BE49-F238E27FC236}">
                <a16:creationId xmlns:a16="http://schemas.microsoft.com/office/drawing/2014/main" id="{70599D77-DB8F-4FE5-A6E1-C3C533CE38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9109" y="1828800"/>
            <a:ext cx="8679366" cy="388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0067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968</TotalTime>
  <Words>1368</Words>
  <Application>Microsoft Office PowerPoint</Application>
  <PresentationFormat>Widescreen</PresentationFormat>
  <Paragraphs>72</Paragraphs>
  <Slides>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Arial</vt:lpstr>
      <vt:lpstr>Calibri</vt:lpstr>
      <vt:lpstr>Calibri Light</vt:lpstr>
      <vt:lpstr>charter</vt:lpstr>
      <vt:lpstr>Courier New</vt:lpstr>
      <vt:lpstr>Helvetica</vt:lpstr>
      <vt:lpstr>Verdana</vt:lpstr>
      <vt:lpstr>Wingdings</vt:lpstr>
      <vt:lpstr>Office Theme</vt:lpstr>
      <vt:lpstr>Adversarial Search and Games</vt:lpstr>
      <vt:lpstr>PowerPoint Presentation</vt:lpstr>
      <vt:lpstr>PowerPoint Presentation</vt:lpstr>
      <vt:lpstr>PowerPoint Presentation</vt:lpstr>
      <vt:lpstr>PowerPoint Presentation</vt:lpstr>
      <vt:lpstr>Multi(two) player game</vt:lpstr>
      <vt:lpstr>PowerPoint Presentation</vt:lpstr>
      <vt:lpstr>PowerPoint Presentation</vt:lpstr>
      <vt:lpstr>Minimax Strategy Two player game tree</vt:lpstr>
      <vt:lpstr>PowerPoint Presentation</vt:lpstr>
      <vt:lpstr>Minimax Algorithm</vt:lpstr>
      <vt:lpstr>PowerPoint Presentation</vt:lpstr>
      <vt:lpstr>Alpha beta pruning- intuition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trees</dc:title>
  <dc:creator>Latha R</dc:creator>
  <cp:lastModifiedBy>Latha R</cp:lastModifiedBy>
  <cp:revision>64</cp:revision>
  <dcterms:created xsi:type="dcterms:W3CDTF">2021-02-09T04:40:20Z</dcterms:created>
  <dcterms:modified xsi:type="dcterms:W3CDTF">2023-01-29T05:48:05Z</dcterms:modified>
</cp:coreProperties>
</file>