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79" r:id="rId9"/>
    <p:sldId id="280" r:id="rId10"/>
    <p:sldId id="262" r:id="rId11"/>
    <p:sldId id="281" r:id="rId12"/>
    <p:sldId id="263" r:id="rId13"/>
    <p:sldId id="264" r:id="rId14"/>
    <p:sldId id="272" r:id="rId15"/>
    <p:sldId id="282" r:id="rId16"/>
    <p:sldId id="266" r:id="rId17"/>
    <p:sldId id="283" r:id="rId18"/>
    <p:sldId id="284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65ACEB5-9ECF-4CE9-8A95-A0864BFFD857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BA3E75-AA00-4ECD-ABA1-40A0A40F3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PATTERN</a:t>
            </a:r>
            <a:br>
              <a:rPr lang="en-US" dirty="0" smtClean="0"/>
            </a:br>
            <a:r>
              <a:rPr lang="en-US" sz="3200" dirty="0" smtClean="0"/>
              <a:t>-FLYWEIGHT  PATTERN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</a:t>
            </a:r>
          </a:p>
          <a:p>
            <a:pPr lvl="1"/>
            <a:r>
              <a:rPr lang="en-US" sz="2300" dirty="0" smtClean="0"/>
              <a:t>Flyweights may introduce run-time costs associated with transferring, finding, and/or computing extrinsic state.</a:t>
            </a:r>
          </a:p>
          <a:p>
            <a:pPr lvl="1"/>
            <a:r>
              <a:rPr lang="en-US" sz="2300" dirty="0" smtClean="0"/>
              <a:t> However, such costs are offset by space savings, which increase as more flyweights are shared.</a:t>
            </a:r>
          </a:p>
          <a:p>
            <a:pPr lvl="1"/>
            <a:r>
              <a:rPr lang="en-US" sz="2300" dirty="0" smtClean="0"/>
              <a:t>Storage savings are a function of several factors:</a:t>
            </a:r>
          </a:p>
          <a:p>
            <a:pPr lvl="2"/>
            <a:r>
              <a:rPr lang="en-US" sz="2100" dirty="0" smtClean="0"/>
              <a:t>The reduction in the total number of instances that comes from sharing.</a:t>
            </a:r>
          </a:p>
          <a:p>
            <a:pPr lvl="2"/>
            <a:r>
              <a:rPr lang="en-US" sz="2100" dirty="0" smtClean="0"/>
              <a:t>The amount of intrinsic state per object</a:t>
            </a:r>
          </a:p>
          <a:p>
            <a:pPr lvl="2"/>
            <a:r>
              <a:rPr lang="en-US" sz="2100" dirty="0" smtClean="0"/>
              <a:t>Whether extrinsic state is computed or stored.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</a:t>
            </a:r>
          </a:p>
          <a:p>
            <a:pPr lvl="1"/>
            <a:r>
              <a:rPr lang="en-US" sz="2300" dirty="0" smtClean="0"/>
              <a:t>The Flyweight pattern is often combined with the Composite pattern to represent a hierarchical structure as a graph with shared leaf nodes.</a:t>
            </a:r>
          </a:p>
          <a:p>
            <a:pPr lvl="1"/>
            <a:r>
              <a:rPr lang="en-US" sz="2300" dirty="0" smtClean="0"/>
              <a:t> A consequence of sharing is that flyweight leaf nodes cannot store a pointer to their parent.</a:t>
            </a:r>
          </a:p>
          <a:p>
            <a:pPr lvl="1"/>
            <a:r>
              <a:rPr lang="en-US" sz="2300" dirty="0" smtClean="0"/>
              <a:t>Rather, the parent pointer is passed to the flyweight as part of its extrinsic state. This has a major impact on how the objects in the hierarchy communicate with each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sz="2300" i="1" dirty="0" smtClean="0"/>
              <a:t>Removing extrinsic state. </a:t>
            </a:r>
          </a:p>
          <a:p>
            <a:pPr lvl="2"/>
            <a:r>
              <a:rPr lang="en-US" sz="2100" dirty="0" smtClean="0"/>
              <a:t>The pattern's applicability is determined largely by how easy it is to identify extrinsic state and remove it from shared objects.</a:t>
            </a:r>
          </a:p>
          <a:p>
            <a:pPr lvl="2"/>
            <a:r>
              <a:rPr lang="en-US" sz="2100" dirty="0" smtClean="0"/>
              <a:t> Removing extrinsic state won't help reduce storage costs if there are as many different kinds of extrinsic state as there are objects before sharing. </a:t>
            </a:r>
          </a:p>
          <a:p>
            <a:pPr lvl="2"/>
            <a:r>
              <a:rPr lang="en-US" sz="2100" dirty="0" smtClean="0"/>
              <a:t>Ideally, extrinsic state can be computed from a separate object structure, one with far smaller storage requirements.</a:t>
            </a:r>
            <a:endParaRPr lang="en-US" sz="7300" i="1" dirty="0" smtClean="0"/>
          </a:p>
          <a:p>
            <a:pPr lvl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Implementation(continued)</a:t>
            </a:r>
          </a:p>
          <a:p>
            <a:pPr lvl="1"/>
            <a:r>
              <a:rPr lang="en-US" i="1" dirty="0" smtClean="0"/>
              <a:t>Managing shared objects. </a:t>
            </a:r>
          </a:p>
          <a:p>
            <a:pPr lvl="2"/>
            <a:r>
              <a:rPr lang="en-US" sz="2100" dirty="0" smtClean="0"/>
              <a:t>Because objects are shared, clients shouldn't instantiate them directly. FlyweightFactory lets clients locate a particular flyweight. FlyweightFactory objects often use an associative store to let clients look up flyweights of interest.</a:t>
            </a:r>
          </a:p>
          <a:p>
            <a:pPr lvl="2"/>
            <a:r>
              <a:rPr lang="en-US" sz="2100" dirty="0" smtClean="0"/>
              <a:t>Sharing also implies some form of reference counting or garbage collection to reclaim a flyweight's storage when it's no longer needed. However, neither is necessary if the number of flyweights is fixed and small</a:t>
            </a:r>
            <a:endParaRPr lang="en-US" dirty="0" smtClean="0"/>
          </a:p>
          <a:p>
            <a:pPr lvl="3">
              <a:buNone/>
            </a:pPr>
            <a:endParaRPr lang="en-US" sz="1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Without Fly Weight Pattern</a:t>
            </a:r>
            <a:r>
              <a:rPr lang="en-US" sz="2000" dirty="0" smtClean="0"/>
              <a:t>(</a:t>
            </a:r>
            <a:r>
              <a:rPr lang="en-US" sz="2000" dirty="0" err="1" smtClean="0"/>
              <a:t>Eg</a:t>
            </a:r>
            <a:r>
              <a:rPr lang="en-US" sz="2000" dirty="0" smtClean="0"/>
              <a:t>: To draw random circles)</a:t>
            </a:r>
          </a:p>
          <a:p>
            <a:pPr>
              <a:buNone/>
            </a:pPr>
            <a:r>
              <a:rPr lang="en-US" sz="2200" dirty="0" smtClean="0"/>
              <a:t>	//Circle class</a:t>
            </a:r>
          </a:p>
          <a:p>
            <a:pPr>
              <a:buNone/>
            </a:pPr>
            <a:r>
              <a:rPr lang="en-US" sz="2000" dirty="0" smtClean="0"/>
              <a:t>	class Circle {</a:t>
            </a:r>
            <a:br>
              <a:rPr lang="en-US" sz="2000" dirty="0" smtClean="0"/>
            </a:br>
            <a:r>
              <a:rPr lang="en-US" sz="2000" dirty="0" smtClean="0"/>
              <a:t>	private Color </a:t>
            </a:r>
            <a:r>
              <a:rPr lang="en-US" sz="2000" dirty="0" err="1" smtClean="0"/>
              <a:t>color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	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x;</a:t>
            </a:r>
          </a:p>
          <a:p>
            <a:pPr>
              <a:buNone/>
            </a:pPr>
            <a:r>
              <a:rPr lang="en-US" sz="2000" dirty="0" smtClean="0"/>
              <a:t>		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y;</a:t>
            </a:r>
          </a:p>
          <a:p>
            <a:pPr>
              <a:buNone/>
            </a:pPr>
            <a:r>
              <a:rPr lang="en-US" sz="2000" dirty="0" smtClean="0"/>
              <a:t>		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radius;</a:t>
            </a:r>
          </a:p>
          <a:p>
            <a:pPr>
              <a:buNone/>
            </a:pPr>
            <a:r>
              <a:rPr lang="en-US" sz="2000" dirty="0" smtClean="0"/>
              <a:t>		public Circle(Color </a:t>
            </a:r>
            <a:r>
              <a:rPr lang="en-US" sz="2000" dirty="0" err="1" smtClean="0"/>
              <a:t>color,int</a:t>
            </a:r>
            <a:r>
              <a:rPr lang="en-US" sz="2000" dirty="0" smtClean="0"/>
              <a:t> </a:t>
            </a:r>
            <a:r>
              <a:rPr lang="en-US" sz="2000" dirty="0" err="1" smtClean="0"/>
              <a:t>xPosition,int</a:t>
            </a:r>
            <a:r>
              <a:rPr lang="en-US" sz="2000" dirty="0" smtClean="0"/>
              <a:t> </a:t>
            </a:r>
            <a:r>
              <a:rPr lang="en-US" sz="2000" dirty="0" err="1" smtClean="0"/>
              <a:t>yPosition,int</a:t>
            </a:r>
            <a:r>
              <a:rPr lang="en-US" sz="2000" dirty="0" smtClean="0"/>
              <a:t> radius) {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this.color</a:t>
            </a:r>
            <a:r>
              <a:rPr lang="en-US" sz="2000" dirty="0" smtClean="0"/>
              <a:t> = color;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this.x</a:t>
            </a:r>
            <a:r>
              <a:rPr lang="en-US" sz="2000" dirty="0" smtClean="0"/>
              <a:t>=</a:t>
            </a:r>
            <a:r>
              <a:rPr lang="en-US" sz="2000" dirty="0" err="1" smtClean="0"/>
              <a:t>xPosition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this.y</a:t>
            </a:r>
            <a:r>
              <a:rPr lang="en-US" sz="2000" dirty="0" smtClean="0"/>
              <a:t>=</a:t>
            </a:r>
            <a:r>
              <a:rPr lang="en-US" sz="2000" dirty="0" err="1" smtClean="0"/>
              <a:t>yPosition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this.radius</a:t>
            </a:r>
            <a:r>
              <a:rPr lang="en-US" sz="2000" dirty="0" smtClean="0"/>
              <a:t>=radius;</a:t>
            </a:r>
          </a:p>
          <a:p>
            <a:pPr>
              <a:buNone/>
            </a:pPr>
            <a:r>
              <a:rPr lang="en-US" sz="2000" dirty="0" smtClean="0"/>
              <a:t>	}</a:t>
            </a:r>
            <a:br>
              <a:rPr lang="en-US" sz="2000" dirty="0" smtClean="0"/>
            </a:b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	public void draw(Graphics g) {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g.setColor</a:t>
            </a:r>
            <a:r>
              <a:rPr lang="en-US" sz="2000" dirty="0" smtClean="0"/>
              <a:t>(color);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g.drawOval</a:t>
            </a:r>
            <a:r>
              <a:rPr lang="en-US" sz="2000" dirty="0" smtClean="0"/>
              <a:t>(x, y, radius, radius);</a:t>
            </a:r>
            <a:br>
              <a:rPr lang="en-US" sz="2000" dirty="0" smtClean="0"/>
            </a:br>
            <a:r>
              <a:rPr lang="en-US" sz="2000" dirty="0" smtClean="0"/>
              <a:t>	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Without Fly Weight Pattern</a:t>
            </a:r>
            <a:r>
              <a:rPr lang="en-US" sz="2000" dirty="0" smtClean="0"/>
              <a:t>(</a:t>
            </a:r>
            <a:r>
              <a:rPr lang="en-US" sz="2000" dirty="0" err="1" smtClean="0"/>
              <a:t>Eg</a:t>
            </a:r>
            <a:r>
              <a:rPr lang="en-US" sz="2000" dirty="0" smtClean="0"/>
              <a:t>: To draw random circles)</a:t>
            </a:r>
          </a:p>
          <a:p>
            <a:pPr>
              <a:buNone/>
            </a:pPr>
            <a:r>
              <a:rPr lang="en-US" sz="2200" dirty="0" smtClean="0"/>
              <a:t>	//Client code</a:t>
            </a:r>
          </a:p>
          <a:p>
            <a:pPr>
              <a:buNone/>
            </a:pPr>
            <a:r>
              <a:rPr lang="en-US" sz="2000" dirty="0" smtClean="0"/>
              <a:t>	 class Test extends </a:t>
            </a:r>
            <a:r>
              <a:rPr lang="en-US" sz="2000" dirty="0" err="1" smtClean="0"/>
              <a:t>Jframe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numberOfCircles</a:t>
            </a:r>
            <a:r>
              <a:rPr lang="en-US" sz="2000" dirty="0" smtClean="0"/>
              <a:t>= 1000;</a:t>
            </a:r>
            <a:br>
              <a:rPr lang="en-US" sz="2000" dirty="0" smtClean="0"/>
            </a:br>
            <a:r>
              <a:rPr lang="en-US" sz="2000" dirty="0" smtClean="0"/>
              <a:t>	….</a:t>
            </a:r>
            <a:br>
              <a:rPr lang="en-US" sz="2000" dirty="0" smtClean="0"/>
            </a:br>
            <a:r>
              <a:rPr lang="en-US" sz="2000" dirty="0" smtClean="0"/>
              <a:t>	public Test() {</a:t>
            </a:r>
          </a:p>
          <a:p>
            <a:pPr>
              <a:buNone/>
            </a:pPr>
            <a:r>
              <a:rPr lang="en-US" sz="2000" dirty="0" smtClean="0"/>
              <a:t>		……</a:t>
            </a:r>
            <a:br>
              <a:rPr lang="en-US" sz="2000" dirty="0" smtClean="0"/>
            </a:br>
            <a:r>
              <a:rPr lang="en-US" sz="2000" dirty="0" smtClean="0"/>
              <a:t>	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numberOfCircles</a:t>
            </a:r>
            <a:r>
              <a:rPr lang="en-US" sz="2000" dirty="0" smtClean="0"/>
              <a:t>; ++</a:t>
            </a:r>
            <a:r>
              <a:rPr lang="en-US" sz="2000" dirty="0" err="1" smtClean="0"/>
              <a:t>i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	        Circle </a:t>
            </a:r>
            <a:r>
              <a:rPr lang="en-US" sz="2000" dirty="0" err="1" smtClean="0"/>
              <a:t>circle</a:t>
            </a:r>
            <a:r>
              <a:rPr lang="en-US" sz="2000" dirty="0" smtClean="0"/>
              <a:t> = new Circle(</a:t>
            </a:r>
            <a:r>
              <a:rPr lang="en-US" sz="2000" dirty="0" err="1" smtClean="0"/>
              <a:t>getRandomColor</a:t>
            </a:r>
            <a:r>
              <a:rPr lang="en-US" sz="2000" dirty="0" smtClean="0"/>
              <a:t>(), </a:t>
            </a:r>
            <a:r>
              <a:rPr lang="en-US" sz="2000" dirty="0" err="1" smtClean="0"/>
              <a:t>getRandomX</a:t>
            </a:r>
            <a:r>
              <a:rPr lang="en-US" sz="2000" dirty="0" smtClean="0"/>
              <a:t>(), 				</a:t>
            </a:r>
            <a:r>
              <a:rPr lang="en-US" sz="2000" dirty="0" err="1" smtClean="0"/>
              <a:t>getRandomY</a:t>
            </a:r>
            <a:r>
              <a:rPr lang="en-US" sz="2000" dirty="0" smtClean="0"/>
              <a:t>(),</a:t>
            </a:r>
            <a:r>
              <a:rPr lang="en-US" sz="2000" dirty="0" err="1" smtClean="0"/>
              <a:t>getRandomR</a:t>
            </a:r>
            <a:r>
              <a:rPr lang="en-US" sz="2000" dirty="0" smtClean="0"/>
              <a:t>());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circle.draw</a:t>
            </a:r>
            <a:r>
              <a:rPr lang="en-US" sz="2000" dirty="0" smtClean="0"/>
              <a:t>(g);//1000 object created.</a:t>
            </a:r>
            <a:br>
              <a:rPr lang="en-US" sz="2000" dirty="0" smtClean="0"/>
            </a:br>
            <a:r>
              <a:rPr lang="en-US" sz="2000" dirty="0" smtClean="0"/>
              <a:t>		}</a:t>
            </a:r>
            <a:br>
              <a:rPr lang="en-US" sz="2000" dirty="0" smtClean="0"/>
            </a:br>
            <a:r>
              <a:rPr lang="en-US" sz="2000" dirty="0" smtClean="0"/>
              <a:t>	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Applying FLY Weight Pattern</a:t>
            </a:r>
            <a:r>
              <a:rPr lang="en-US" sz="2200" dirty="0" smtClean="0"/>
              <a:t>(</a:t>
            </a:r>
            <a:r>
              <a:rPr lang="en-US" sz="2200" dirty="0" err="1" smtClean="0"/>
              <a:t>Eg</a:t>
            </a:r>
            <a:r>
              <a:rPr lang="en-US" sz="2200" dirty="0" smtClean="0"/>
              <a:t>: To draw random circles)</a:t>
            </a:r>
          </a:p>
          <a:p>
            <a:pPr>
              <a:buNone/>
            </a:pPr>
            <a:r>
              <a:rPr lang="en-US" sz="2200" dirty="0" smtClean="0"/>
              <a:t>//FLYWEIGHT FACTORY</a:t>
            </a:r>
          </a:p>
          <a:p>
            <a:pPr>
              <a:buNone/>
            </a:pPr>
            <a:r>
              <a:rPr lang="en-US" sz="2000" dirty="0" smtClean="0"/>
              <a:t>	class </a:t>
            </a:r>
            <a:r>
              <a:rPr lang="en-US" sz="2000" dirty="0" err="1" smtClean="0"/>
              <a:t>CircleFactory</a:t>
            </a:r>
            <a:r>
              <a:rPr lang="en-US" sz="2000" dirty="0" smtClean="0"/>
              <a:t> {</a:t>
            </a:r>
            <a:br>
              <a:rPr lang="en-US" sz="2000" dirty="0" smtClean="0"/>
            </a:br>
            <a:r>
              <a:rPr lang="en-US" sz="2000" dirty="0" smtClean="0"/>
              <a:t>	private static final </a:t>
            </a:r>
            <a:r>
              <a:rPr lang="en-US" sz="2000" dirty="0" err="1" smtClean="0"/>
              <a:t>HashMap</a:t>
            </a:r>
            <a:r>
              <a:rPr lang="en-US" sz="2000" dirty="0" smtClean="0"/>
              <a:t> </a:t>
            </a:r>
            <a:r>
              <a:rPr lang="en-US" sz="2000" dirty="0" err="1" smtClean="0"/>
              <a:t>circleByColor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HashMap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public static Circle </a:t>
            </a:r>
            <a:r>
              <a:rPr lang="en-US" sz="2000" dirty="0" err="1" smtClean="0"/>
              <a:t>getCircle</a:t>
            </a:r>
            <a:r>
              <a:rPr lang="en-US" sz="2000" dirty="0" smtClean="0"/>
              <a:t>(Color </a:t>
            </a:r>
            <a:r>
              <a:rPr lang="en-US" sz="2000" dirty="0" err="1" smtClean="0"/>
              <a:t>color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		Circle </a:t>
            </a:r>
            <a:r>
              <a:rPr lang="en-US" sz="2000" dirty="0" err="1" smtClean="0"/>
              <a:t>circle</a:t>
            </a:r>
            <a:r>
              <a:rPr lang="en-US" sz="2000" dirty="0" smtClean="0"/>
              <a:t> = (Circle)</a:t>
            </a:r>
            <a:r>
              <a:rPr lang="en-US" sz="2000" dirty="0" err="1" smtClean="0"/>
              <a:t>circleByColor.get</a:t>
            </a:r>
            <a:r>
              <a:rPr lang="en-US" sz="2000" dirty="0" smtClean="0"/>
              <a:t>(color);</a:t>
            </a:r>
            <a:br>
              <a:rPr lang="en-US" sz="2000" dirty="0" smtClean="0"/>
            </a:br>
            <a:r>
              <a:rPr lang="en-US" sz="2000" dirty="0" smtClean="0"/>
              <a:t>		if(circle == null) {</a:t>
            </a:r>
            <a:br>
              <a:rPr lang="en-US" sz="2000" dirty="0" smtClean="0"/>
            </a:br>
            <a:r>
              <a:rPr lang="en-US" sz="2000" dirty="0" smtClean="0"/>
              <a:t>		      circle = new Circle(color);</a:t>
            </a:r>
            <a:br>
              <a:rPr lang="en-US" sz="2000" dirty="0" smtClean="0"/>
            </a:br>
            <a:r>
              <a:rPr lang="en-US" sz="2000" dirty="0" smtClean="0"/>
              <a:t>		      </a:t>
            </a:r>
            <a:r>
              <a:rPr lang="en-US" sz="2000" dirty="0" err="1" smtClean="0"/>
              <a:t>circleByColor.put</a:t>
            </a:r>
            <a:r>
              <a:rPr lang="en-US" sz="2000" dirty="0" smtClean="0"/>
              <a:t>(color, circle);</a:t>
            </a:r>
            <a:br>
              <a:rPr lang="en-US" sz="2000" dirty="0" smtClean="0"/>
            </a:br>
            <a:r>
              <a:rPr lang="en-US" sz="2000" dirty="0" smtClean="0"/>
              <a:t>		}</a:t>
            </a:r>
            <a:br>
              <a:rPr lang="en-US" sz="2000" dirty="0" smtClean="0"/>
            </a:br>
            <a:r>
              <a:rPr lang="en-US" sz="2000" dirty="0" smtClean="0"/>
              <a:t>		return circle;</a:t>
            </a:r>
            <a:br>
              <a:rPr lang="en-US" sz="2000" dirty="0" smtClean="0"/>
            </a:br>
            <a:r>
              <a:rPr lang="en-US" sz="2000" dirty="0" smtClean="0"/>
              <a:t>	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Applying FLY Weight Pattern</a:t>
            </a:r>
            <a:r>
              <a:rPr lang="en-US" sz="2200" dirty="0" smtClean="0"/>
              <a:t>(</a:t>
            </a:r>
            <a:r>
              <a:rPr lang="en-US" sz="2200" dirty="0" err="1" smtClean="0"/>
              <a:t>Eg</a:t>
            </a:r>
            <a:r>
              <a:rPr lang="en-US" sz="2200" dirty="0" smtClean="0"/>
              <a:t>: To draw random circles)</a:t>
            </a:r>
          </a:p>
          <a:p>
            <a:pPr>
              <a:buNone/>
            </a:pPr>
            <a:r>
              <a:rPr lang="en-US" sz="2200" dirty="0" smtClean="0"/>
              <a:t>//FLYWEIGHT </a:t>
            </a:r>
          </a:p>
          <a:p>
            <a:pPr>
              <a:buNone/>
            </a:pPr>
            <a:r>
              <a:rPr lang="en-US" sz="2000" dirty="0" smtClean="0"/>
              <a:t>	class Circle {</a:t>
            </a:r>
            <a:br>
              <a:rPr lang="en-US" sz="2000" dirty="0" smtClean="0"/>
            </a:br>
            <a:r>
              <a:rPr lang="en-US" sz="2000" dirty="0" smtClean="0"/>
              <a:t>	private Color </a:t>
            </a:r>
            <a:r>
              <a:rPr lang="en-US" sz="2000" dirty="0" err="1" smtClean="0"/>
              <a:t>color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public Circle(Color </a:t>
            </a:r>
            <a:r>
              <a:rPr lang="en-US" sz="2000" dirty="0" err="1" smtClean="0"/>
              <a:t>color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this.color</a:t>
            </a:r>
            <a:r>
              <a:rPr lang="en-US" sz="2000" dirty="0" smtClean="0"/>
              <a:t> = color;</a:t>
            </a:r>
            <a:br>
              <a:rPr lang="en-US" sz="2000" dirty="0" smtClean="0"/>
            </a:br>
            <a:r>
              <a:rPr lang="en-US" sz="2000" dirty="0" smtClean="0"/>
              <a:t>	}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public void draw(Graphics g, 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y, </a:t>
            </a:r>
            <a:r>
              <a:rPr lang="en-US" sz="2000" dirty="0" err="1" smtClean="0"/>
              <a:t>int</a:t>
            </a:r>
            <a:r>
              <a:rPr lang="en-US" sz="2000" dirty="0" smtClean="0"/>
              <a:t> r) {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g.setColor</a:t>
            </a:r>
            <a:r>
              <a:rPr lang="en-US" sz="2000" dirty="0" smtClean="0"/>
              <a:t>(color);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g.drawOval</a:t>
            </a:r>
            <a:r>
              <a:rPr lang="en-US" sz="2000" dirty="0" smtClean="0"/>
              <a:t>(x, y, r, r);</a:t>
            </a:r>
            <a:br>
              <a:rPr lang="en-US" sz="2000" dirty="0" smtClean="0"/>
            </a:br>
            <a:r>
              <a:rPr lang="en-US" sz="2000" dirty="0" smtClean="0"/>
              <a:t>	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Applying FLY Weight Pattern</a:t>
            </a:r>
            <a:r>
              <a:rPr lang="en-US" sz="2200" dirty="0" smtClean="0"/>
              <a:t>(</a:t>
            </a:r>
            <a:r>
              <a:rPr lang="en-US" sz="2200" dirty="0" err="1" smtClean="0"/>
              <a:t>Eg</a:t>
            </a:r>
            <a:r>
              <a:rPr lang="en-US" sz="2200" dirty="0" smtClean="0"/>
              <a:t>: To draw random circles)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//CLIENT CODE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class Test extends </a:t>
            </a:r>
            <a:r>
              <a:rPr lang="en-US" sz="2400" dirty="0" err="1" smtClean="0"/>
              <a:t>Jframe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numberOfCircles</a:t>
            </a:r>
            <a:r>
              <a:rPr lang="en-US" sz="2400" dirty="0" smtClean="0"/>
              <a:t>= 1000;</a:t>
            </a:r>
            <a:br>
              <a:rPr lang="en-US" sz="2400" dirty="0" smtClean="0"/>
            </a:br>
            <a:r>
              <a:rPr lang="en-US" sz="2400" dirty="0" smtClean="0"/>
              <a:t>	….</a:t>
            </a:r>
            <a:br>
              <a:rPr lang="en-US" sz="2400" dirty="0" smtClean="0"/>
            </a:br>
            <a:r>
              <a:rPr lang="en-US" sz="2400" dirty="0" smtClean="0"/>
              <a:t>public Test() {</a:t>
            </a:r>
          </a:p>
          <a:p>
            <a:pPr>
              <a:buNone/>
            </a:pPr>
            <a:r>
              <a:rPr lang="en-US" sz="2400" dirty="0" smtClean="0"/>
              <a:t>		……</a:t>
            </a:r>
            <a:br>
              <a:rPr lang="en-US" sz="2400" dirty="0" smtClean="0"/>
            </a:b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numberOfCircles</a:t>
            </a:r>
            <a:r>
              <a:rPr lang="en-US" sz="2400" dirty="0" smtClean="0"/>
              <a:t>; ++</a:t>
            </a:r>
            <a:r>
              <a:rPr lang="en-US" sz="2400" dirty="0" err="1" smtClean="0"/>
              <a:t>i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	Circle </a:t>
            </a:r>
            <a:r>
              <a:rPr lang="en-US" sz="2400" dirty="0" err="1" smtClean="0"/>
              <a:t>circle</a:t>
            </a:r>
            <a:r>
              <a:rPr lang="en-US" sz="2400" dirty="0" smtClean="0"/>
              <a:t>=</a:t>
            </a:r>
            <a:r>
              <a:rPr lang="en-US" sz="2400" dirty="0" err="1" smtClean="0"/>
              <a:t>CircleFactory.getCircle</a:t>
            </a:r>
            <a:r>
              <a:rPr lang="en-US" sz="2400" dirty="0" smtClean="0"/>
              <a:t>(</a:t>
            </a:r>
            <a:r>
              <a:rPr lang="en-US" sz="2400" dirty="0" err="1" smtClean="0"/>
              <a:t>getRandomColor</a:t>
            </a:r>
            <a:r>
              <a:rPr lang="en-US" sz="2400" dirty="0" smtClean="0"/>
              <a:t>());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circle.draw</a:t>
            </a:r>
            <a:r>
              <a:rPr lang="en-US" sz="2400" dirty="0" smtClean="0"/>
              <a:t>(g, </a:t>
            </a:r>
            <a:r>
              <a:rPr lang="en-US" sz="2400" dirty="0" err="1" smtClean="0"/>
              <a:t>getRandomX</a:t>
            </a:r>
            <a:r>
              <a:rPr lang="en-US" sz="2400" dirty="0" smtClean="0"/>
              <a:t>(), 						     </a:t>
            </a:r>
            <a:r>
              <a:rPr lang="en-US" sz="2400" dirty="0" err="1" smtClean="0"/>
              <a:t>getRandomY</a:t>
            </a:r>
            <a:r>
              <a:rPr lang="en-US" sz="2400" dirty="0" smtClean="0"/>
              <a:t>(),</a:t>
            </a:r>
            <a:r>
              <a:rPr lang="en-US" sz="2400" dirty="0" err="1" smtClean="0"/>
              <a:t>getRandomR</a:t>
            </a:r>
            <a:r>
              <a:rPr lang="en-US" sz="2400" dirty="0" smtClean="0"/>
              <a:t>());</a:t>
            </a:r>
            <a:br>
              <a:rPr lang="en-US" sz="2400" dirty="0" smtClean="0"/>
            </a:br>
            <a:r>
              <a:rPr lang="en-US" sz="2400" dirty="0" smtClean="0"/>
              <a:t>	}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Known Uses</a:t>
            </a:r>
          </a:p>
          <a:p>
            <a:pPr lvl="1"/>
            <a:r>
              <a:rPr lang="en-US" sz="2300" dirty="0" smtClean="0"/>
              <a:t>The concept of flyweight objects was first described and explored as a design technique in </a:t>
            </a:r>
            <a:r>
              <a:rPr lang="en-US" sz="2300" dirty="0" err="1" smtClean="0"/>
              <a:t>InterViews</a:t>
            </a:r>
            <a:r>
              <a:rPr lang="en-US" sz="2300" dirty="0" smtClean="0"/>
              <a:t> 3.0. Its developers built a powerful document editor called Doc as a proof of concept.</a:t>
            </a:r>
          </a:p>
          <a:p>
            <a:pPr lvl="1"/>
            <a:r>
              <a:rPr lang="en-US" sz="2400" dirty="0" smtClean="0"/>
              <a:t>ET++ uses flyweights to support look-and-feel independence.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</a:p>
          <a:p>
            <a:pPr lvl="1"/>
            <a:r>
              <a:rPr lang="en-US" sz="2800" dirty="0" smtClean="0"/>
              <a:t>Use sharing to support large numbers of fine-grained objects efficiently.</a:t>
            </a:r>
          </a:p>
          <a:p>
            <a:pPr lvl="1"/>
            <a:endParaRPr lang="en-US" sz="2600" dirty="0" smtClean="0"/>
          </a:p>
          <a:p>
            <a:r>
              <a:rPr lang="en-US" dirty="0" smtClean="0"/>
              <a:t>Also known as</a:t>
            </a:r>
          </a:p>
          <a:p>
            <a:pPr lvl="1"/>
            <a:r>
              <a:rPr lang="en-US" sz="2600" dirty="0" smtClean="0"/>
              <a:t>Flight weight Pattern</a:t>
            </a:r>
          </a:p>
          <a:p>
            <a:pPr lvl="1"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</a:p>
          <a:p>
            <a:pPr lvl="1"/>
            <a:r>
              <a:rPr lang="en-US" sz="2300" b="1" dirty="0" smtClean="0"/>
              <a:t>Composite</a:t>
            </a:r>
          </a:p>
          <a:p>
            <a:pPr lvl="1"/>
            <a:r>
              <a:rPr lang="en-US" sz="2300" b="1" dirty="0" smtClean="0"/>
              <a:t>Singleton</a:t>
            </a:r>
          </a:p>
          <a:p>
            <a:pPr lvl="1"/>
            <a:r>
              <a:rPr lang="en-US" sz="2300" b="1" dirty="0" smtClean="0"/>
              <a:t>Strategy</a:t>
            </a:r>
          </a:p>
          <a:p>
            <a:pPr lvl="1"/>
            <a:r>
              <a:rPr lang="en-US" sz="2300" b="1" dirty="0" smtClean="0"/>
              <a:t>State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sz="2500" dirty="0" smtClean="0"/>
              <a:t>Some applications could benefit from using objects throughout their design, but a naive implementation would be prohibitively expensive.</a:t>
            </a:r>
          </a:p>
          <a:p>
            <a:pPr lvl="1"/>
            <a:r>
              <a:rPr lang="en-US" sz="2500" dirty="0" smtClean="0"/>
              <a:t>E.g.: To represent characters as objects in Object Oriented document Editor</a:t>
            </a:r>
          </a:p>
          <a:p>
            <a:pPr lvl="2"/>
            <a:endParaRPr lang="en-US" sz="2400" dirty="0" smtClean="0"/>
          </a:p>
          <a:p>
            <a:pPr lvl="1">
              <a:buNone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90774"/>
            <a:ext cx="7772399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Applicability</a:t>
            </a:r>
          </a:p>
          <a:p>
            <a:pPr lvl="1"/>
            <a:r>
              <a:rPr lang="en-US" sz="2300" dirty="0" smtClean="0"/>
              <a:t>Apply the Flyweight pattern when </a:t>
            </a:r>
            <a:r>
              <a:rPr lang="en-US" sz="2300" i="1" dirty="0" smtClean="0"/>
              <a:t>all of the following are true:</a:t>
            </a:r>
          </a:p>
          <a:p>
            <a:pPr lvl="2"/>
            <a:r>
              <a:rPr lang="en-US" dirty="0" smtClean="0"/>
              <a:t> </a:t>
            </a:r>
            <a:r>
              <a:rPr lang="en-US" sz="2100" dirty="0" smtClean="0"/>
              <a:t>An application uses a large number of objects.</a:t>
            </a:r>
          </a:p>
          <a:p>
            <a:pPr lvl="2"/>
            <a:r>
              <a:rPr lang="en-US" dirty="0" smtClean="0"/>
              <a:t> </a:t>
            </a:r>
            <a:r>
              <a:rPr lang="en-US" sz="2100" dirty="0" smtClean="0"/>
              <a:t>Storage costs are high because of the quantity of objects.</a:t>
            </a:r>
          </a:p>
          <a:p>
            <a:pPr lvl="2"/>
            <a:r>
              <a:rPr lang="en-US" sz="2100" dirty="0" smtClean="0"/>
              <a:t>Most object state can be made extrinsic.(?)</a:t>
            </a:r>
          </a:p>
          <a:p>
            <a:pPr lvl="2"/>
            <a:r>
              <a:rPr lang="en-US" sz="2100" dirty="0" smtClean="0"/>
              <a:t>Many groups of objects may be replaced by relatively few shared objects once extrinsic state is removed.</a:t>
            </a:r>
          </a:p>
          <a:p>
            <a:pPr lvl="2"/>
            <a:r>
              <a:rPr lang="en-US" sz="2100" dirty="0" smtClean="0"/>
              <a:t>The application doesn't depend on object identity. Since flyweight objects may be shared, identity tests will return true for conceptually distinct objects.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Participants</a:t>
            </a:r>
          </a:p>
          <a:p>
            <a:pPr lvl="1"/>
            <a:r>
              <a:rPr lang="en-US" sz="2300" b="1" dirty="0" smtClean="0"/>
              <a:t>Flyweight</a:t>
            </a:r>
          </a:p>
          <a:p>
            <a:pPr lvl="2"/>
            <a:r>
              <a:rPr lang="en-US" sz="1900" dirty="0" smtClean="0"/>
              <a:t>declares an interface through which flyweights can receive and act on extrinsic state.</a:t>
            </a:r>
          </a:p>
          <a:p>
            <a:pPr lvl="1"/>
            <a:r>
              <a:rPr lang="en-US" dirty="0" smtClean="0"/>
              <a:t> </a:t>
            </a:r>
            <a:r>
              <a:rPr lang="en-US" sz="2300" b="1" dirty="0" smtClean="0"/>
              <a:t>ConcreteFlyweight</a:t>
            </a:r>
          </a:p>
          <a:p>
            <a:pPr lvl="2"/>
            <a:r>
              <a:rPr lang="en-US" sz="2100" dirty="0" smtClean="0"/>
              <a:t>implements the Flyweight interface and adds storage for intrinsic state, if any. </a:t>
            </a:r>
          </a:p>
          <a:p>
            <a:pPr lvl="2"/>
            <a:r>
              <a:rPr lang="en-US" sz="2100" dirty="0" smtClean="0"/>
              <a:t>A ConcreteFlyweight object must be sharable. Any state it stores must be intrinsic; that is, it must be independent of the ConcreteFlyweight object's context.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Participants</a:t>
            </a:r>
          </a:p>
          <a:p>
            <a:pPr lvl="1"/>
            <a:r>
              <a:rPr lang="en-US" sz="2300" b="1" dirty="0" smtClean="0"/>
              <a:t>UnsharedConcreteFlyweight (Row, Column)</a:t>
            </a:r>
          </a:p>
          <a:p>
            <a:pPr lvl="2"/>
            <a:r>
              <a:rPr lang="en-US" sz="2100" dirty="0" smtClean="0"/>
              <a:t>Not all Flyweight subclasses need to be shared. The Flyweight interface </a:t>
            </a:r>
            <a:r>
              <a:rPr lang="en-US" sz="2100" i="1" dirty="0" smtClean="0"/>
              <a:t>enables sharing; it doesn't enforce it. </a:t>
            </a:r>
          </a:p>
          <a:p>
            <a:pPr lvl="2"/>
            <a:r>
              <a:rPr lang="en-US" sz="2100" i="1" dirty="0" smtClean="0"/>
              <a:t>It's common for </a:t>
            </a:r>
            <a:r>
              <a:rPr lang="en-US" sz="2100" dirty="0" smtClean="0"/>
              <a:t>UnsharedConcreteFlyweight objects to have ConcreteFlyweight objects as children at some level in the flyweight object structure.</a:t>
            </a:r>
          </a:p>
          <a:p>
            <a:pPr lvl="1"/>
            <a:r>
              <a:rPr lang="en-US" dirty="0" smtClean="0"/>
              <a:t> </a:t>
            </a:r>
            <a:r>
              <a:rPr lang="en-US" sz="2300" b="1" dirty="0" smtClean="0"/>
              <a:t>FlyweightFactory</a:t>
            </a:r>
          </a:p>
          <a:p>
            <a:pPr lvl="2"/>
            <a:r>
              <a:rPr lang="en-US" sz="2100" dirty="0" smtClean="0"/>
              <a:t>Creates and manages flyweight objects.</a:t>
            </a:r>
          </a:p>
          <a:p>
            <a:pPr lvl="2"/>
            <a:r>
              <a:rPr lang="en-US" sz="2100" dirty="0" smtClean="0"/>
              <a:t>Ensures that flyweights are shared properly. When a client requests a flyweight, the FlyweightFactory object supplies an existing instance or creates one, if none exists.</a:t>
            </a:r>
          </a:p>
          <a:p>
            <a:pPr lvl="1"/>
            <a:r>
              <a:rPr lang="en-US" sz="2300" b="1" dirty="0" smtClean="0"/>
              <a:t>Client</a:t>
            </a:r>
          </a:p>
          <a:p>
            <a:pPr lvl="2"/>
            <a:r>
              <a:rPr lang="en-US" sz="2100" dirty="0" smtClean="0"/>
              <a:t>maintains a reference to flyweight(s).</a:t>
            </a:r>
          </a:p>
          <a:p>
            <a:pPr lvl="2"/>
            <a:r>
              <a:rPr lang="en-US" sz="2100" dirty="0" smtClean="0"/>
              <a:t>computes or stores the extrinsic state of flyweight(s).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</a:t>
            </a:r>
          </a:p>
          <a:p>
            <a:pPr lvl="1"/>
            <a:r>
              <a:rPr lang="en-US" sz="2300" dirty="0" smtClean="0"/>
              <a:t>State that a flyweight needs to function must be characterized as either intrinsic or extrinsic. </a:t>
            </a:r>
          </a:p>
          <a:p>
            <a:pPr lvl="2"/>
            <a:r>
              <a:rPr lang="en-US" sz="2100" dirty="0" smtClean="0"/>
              <a:t>Intrinsic state is stored in the ConcreteFlyweight object.</a:t>
            </a:r>
          </a:p>
          <a:p>
            <a:pPr lvl="2"/>
            <a:r>
              <a:rPr lang="en-US" sz="2100" dirty="0" smtClean="0"/>
              <a:t>Extrinsic state is stored or computed by Client objects. Clients pass this state to the flyweight when they invoke its operations.</a:t>
            </a:r>
          </a:p>
          <a:p>
            <a:pPr lvl="1"/>
            <a:r>
              <a:rPr lang="en-US" sz="2300" dirty="0" smtClean="0"/>
              <a:t>Clients should not instantiate ConcreteFlyweights directly. </a:t>
            </a:r>
          </a:p>
          <a:p>
            <a:pPr lvl="2"/>
            <a:r>
              <a:rPr lang="en-US" sz="2100" dirty="0" smtClean="0"/>
              <a:t>Clients must obtain ConcreteFlyweight objects exclusively from the FlyweightFactory object to ensure they are shared properly.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422</TotalTime>
  <Words>826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STRUCTURAL PATTERN -FLYWEIGHT 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  <vt:lpstr>FLYWEIGHT PATTERN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PATTERN -DECORATOR PATTERN</dc:title>
  <dc:creator>Premi</dc:creator>
  <cp:lastModifiedBy>ANANDHI</cp:lastModifiedBy>
  <cp:revision>64</cp:revision>
  <dcterms:created xsi:type="dcterms:W3CDTF">2010-08-16T16:35:06Z</dcterms:created>
  <dcterms:modified xsi:type="dcterms:W3CDTF">2019-07-15T09:29:26Z</dcterms:modified>
</cp:coreProperties>
</file>