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oomY8HBwrlSuXlxTjhsbYeChM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Big Data and Modern Database Systems -  CAP and BASE  Concept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Dr.U.K.SRIDEVI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Department of Applied Mathematics and Computational Sciences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CAP Theorem</a:t>
            </a:r>
            <a:endParaRPr/>
          </a:p>
        </p:txBody>
      </p:sp>
      <p:sp>
        <p:nvSpPr>
          <p:cNvPr id="273" name="Google Shape;273;p10"/>
          <p:cNvSpPr txBox="1"/>
          <p:nvPr>
            <p:ph idx="1" type="body"/>
          </p:nvPr>
        </p:nvSpPr>
        <p:spPr>
          <a:xfrm>
            <a:off x="457200" y="1524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The limitations of distributed databases can be described in the so called the </a:t>
            </a:r>
            <a:r>
              <a:rPr lang="en-US" sz="2600">
                <a:solidFill>
                  <a:srgbClr val="000099"/>
                </a:solidFill>
              </a:rPr>
              <a:t>CAP theorem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b="1" lang="en-US" sz="2400" u="sng">
                <a:solidFill>
                  <a:srgbClr val="C00000"/>
                </a:solidFill>
              </a:rPr>
              <a:t>C</a:t>
            </a:r>
            <a:r>
              <a:rPr lang="en-US" sz="2400">
                <a:solidFill>
                  <a:srgbClr val="C00000"/>
                </a:solidFill>
              </a:rPr>
              <a:t>onsistency</a:t>
            </a:r>
            <a:r>
              <a:rPr lang="en-US" sz="2400"/>
              <a:t>: every node always sees the same data at any given instance (i.e., strict consistency)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b="1" lang="en-US" sz="2400" u="sng">
                <a:solidFill>
                  <a:srgbClr val="C00000"/>
                </a:solidFill>
              </a:rPr>
              <a:t>A</a:t>
            </a:r>
            <a:r>
              <a:rPr lang="en-US" sz="2400">
                <a:solidFill>
                  <a:srgbClr val="C00000"/>
                </a:solidFill>
              </a:rPr>
              <a:t>vailability</a:t>
            </a:r>
            <a:r>
              <a:rPr lang="en-US" sz="2400"/>
              <a:t>: the system continues to operate, even if nodes in a cluster crash, or some hardware or software parts are down due to upgrades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b="1" lang="en-US" sz="2400" u="sng">
                <a:solidFill>
                  <a:srgbClr val="C00000"/>
                </a:solidFill>
              </a:rPr>
              <a:t>P</a:t>
            </a:r>
            <a:r>
              <a:rPr lang="en-US" sz="2400">
                <a:solidFill>
                  <a:srgbClr val="C00000"/>
                </a:solidFill>
              </a:rPr>
              <a:t>artition Tolerance</a:t>
            </a:r>
            <a:r>
              <a:rPr lang="en-US" sz="2400"/>
              <a:t>: the system continues to operate in the presence of network partitions</a:t>
            </a:r>
            <a:endParaRPr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10"/>
          <p:cNvSpPr/>
          <p:nvPr/>
        </p:nvSpPr>
        <p:spPr>
          <a:xfrm>
            <a:off x="381000" y="6096000"/>
            <a:ext cx="8458200" cy="6096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 theorem: any distributed database with shared data, can have </a:t>
            </a:r>
            <a:r>
              <a:rPr i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most two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three desirable properties, C, A or 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Large-Scale Databases</a:t>
            </a:r>
            <a:endParaRPr/>
          </a:p>
        </p:txBody>
      </p:sp>
      <p:sp>
        <p:nvSpPr>
          <p:cNvPr id="280" name="Google Shape;280;p11"/>
          <p:cNvSpPr txBox="1"/>
          <p:nvPr>
            <p:ph idx="1" type="body"/>
          </p:nvPr>
        </p:nvSpPr>
        <p:spPr>
          <a:xfrm>
            <a:off x="457200" y="1524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When companies such as Google and Amazon were designing large-scale databases, 24/7 Availability was a key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A few minutes of downtime means lost revenue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When </a:t>
            </a:r>
            <a:r>
              <a:rPr i="1" lang="en-US" sz="2600"/>
              <a:t>horizontally</a:t>
            </a:r>
            <a:r>
              <a:rPr lang="en-US" sz="2600"/>
              <a:t> scaling databases to 1000s of machines, the likelihood of a node or a network failure </a:t>
            </a:r>
            <a:br>
              <a:rPr lang="en-US" sz="2600"/>
            </a:br>
            <a:r>
              <a:rPr lang="en-US" sz="2600"/>
              <a:t>increases tremendously 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Therefore, in order to have strong guarantees on Availability and Partition Tolerance, they had to sacrifice “strict” Consistency (</a:t>
            </a:r>
            <a:r>
              <a:rPr i="1" lang="en-US" sz="2600"/>
              <a:t>implied by the CAP theorem</a:t>
            </a:r>
            <a:r>
              <a:rPr lang="en-US" sz="2600"/>
              <a:t>)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Trading-Off Consistency</a:t>
            </a:r>
            <a:endParaRPr/>
          </a:p>
        </p:txBody>
      </p:sp>
      <p:sp>
        <p:nvSpPr>
          <p:cNvPr id="286" name="Google Shape;286;p12"/>
          <p:cNvSpPr txBox="1"/>
          <p:nvPr>
            <p:ph idx="1" type="body"/>
          </p:nvPr>
        </p:nvSpPr>
        <p:spPr>
          <a:xfrm>
            <a:off x="457200" y="1524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Maintaining consistency should balance between the strictness of consistency versus availability/scalability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Good-enough consistency </a:t>
            </a:r>
            <a:r>
              <a:rPr i="1" lang="en-US" sz="2400" u="sng"/>
              <a:t>depends on your application</a:t>
            </a:r>
            <a:endParaRPr/>
          </a:p>
          <a:p>
            <a:pPr indent="-161925" lvl="4" marL="20574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12"/>
          <p:cNvSpPr/>
          <p:nvPr/>
        </p:nvSpPr>
        <p:spPr>
          <a:xfrm>
            <a:off x="914400" y="3697069"/>
            <a:ext cx="7162800" cy="9511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6400800" y="3175337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Strict Consistency</a:t>
            </a:r>
            <a:endParaRPr/>
          </a:p>
        </p:txBody>
      </p:sp>
      <p:sp>
        <p:nvSpPr>
          <p:cNvPr id="289" name="Google Shape;289;p12"/>
          <p:cNvSpPr/>
          <p:nvPr/>
        </p:nvSpPr>
        <p:spPr>
          <a:xfrm>
            <a:off x="5486400" y="4992469"/>
            <a:ext cx="327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350" lvl="1" marL="63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hard to implement, and is inefficient</a:t>
            </a:r>
            <a:endParaRPr/>
          </a:p>
        </p:txBody>
      </p:sp>
      <p:sp>
        <p:nvSpPr>
          <p:cNvPr id="290" name="Google Shape;290;p12"/>
          <p:cNvSpPr txBox="1"/>
          <p:nvPr/>
        </p:nvSpPr>
        <p:spPr>
          <a:xfrm>
            <a:off x="381000" y="3163669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Loose Consistency</a:t>
            </a:r>
            <a:endParaRPr/>
          </a:p>
        </p:txBody>
      </p:sp>
      <p:sp>
        <p:nvSpPr>
          <p:cNvPr id="291" name="Google Shape;291;p12"/>
          <p:cNvSpPr/>
          <p:nvPr/>
        </p:nvSpPr>
        <p:spPr>
          <a:xfrm>
            <a:off x="609600" y="4916269"/>
            <a:ext cx="2406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7475" lvl="0" marL="1174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implement, and is efficient </a:t>
            </a:r>
            <a:endParaRPr/>
          </a:p>
        </p:txBody>
      </p:sp>
      <p:pic>
        <p:nvPicPr>
          <p:cNvPr descr="C:\Documents and Settings\dd\Local Settings\Temporary Internet Files\Content.IE5\2JSTM34V\MM900288870[1].gif" id="292" name="Google Shape;2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076575"/>
            <a:ext cx="6191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BASE Properties</a:t>
            </a:r>
            <a:endParaRPr/>
          </a:p>
        </p:txBody>
      </p:sp>
      <p:sp>
        <p:nvSpPr>
          <p:cNvPr id="298" name="Google Shape;298;p13"/>
          <p:cNvSpPr txBox="1"/>
          <p:nvPr>
            <p:ph idx="1" type="body"/>
          </p:nvPr>
        </p:nvSpPr>
        <p:spPr>
          <a:xfrm>
            <a:off x="457200" y="1524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The CAP theorem proves that it is impossible to guarantee strict Consistency and Availability while being able to tolerate network partitions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This resulted in databases with relaxed ACID guarantees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In particular, such databases apply the BASE properties: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 u="sng"/>
              <a:t>B</a:t>
            </a:r>
            <a:r>
              <a:rPr lang="en-US" sz="2400"/>
              <a:t>asically </a:t>
            </a:r>
            <a:r>
              <a:rPr b="1" lang="en-US" sz="2400" u="sng"/>
              <a:t>A</a:t>
            </a:r>
            <a:r>
              <a:rPr lang="en-US" sz="2400"/>
              <a:t>vailable: the system guarantees Availability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 u="sng"/>
              <a:t>S</a:t>
            </a:r>
            <a:r>
              <a:rPr lang="en-US" sz="2400"/>
              <a:t>oft-State: the state of the system may change over time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 u="sng"/>
              <a:t>E</a:t>
            </a:r>
            <a:r>
              <a:rPr lang="en-US" sz="2400"/>
              <a:t>ventual Consistency: the system will </a:t>
            </a:r>
            <a:r>
              <a:rPr i="1" lang="en-US" sz="2400"/>
              <a:t>eventually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become consistent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>
            <a:off x="-5249168" y="398765"/>
            <a:ext cx="13303907" cy="6974870"/>
            <a:chOff x="-5858768" y="-896635"/>
            <a:chExt cx="13303907" cy="6974870"/>
          </a:xfrm>
        </p:grpSpPr>
        <p:sp>
          <p:nvSpPr>
            <p:cNvPr id="98" name="Google Shape;98;p2"/>
            <p:cNvSpPr/>
            <p:nvPr/>
          </p:nvSpPr>
          <p:spPr>
            <a:xfrm>
              <a:off x="-5858768" y="-896635"/>
              <a:ext cx="6974870" cy="6974870"/>
            </a:xfrm>
            <a:prstGeom prst="blockArc">
              <a:avLst>
                <a:gd fmla="val 18900000" name="adj1"/>
                <a:gd fmla="val 2700000" name="adj2"/>
                <a:gd fmla="val 310" name="adj3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84189" y="398361"/>
              <a:ext cx="6860950" cy="797137"/>
            </a:xfrm>
            <a:prstGeom prst="rect">
              <a:avLst/>
            </a:prstGeom>
            <a:solidFill>
              <a:srgbClr val="0070C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584189" y="398361"/>
              <a:ext cx="6860950" cy="79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632725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Scaling Databases</a:t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5978" y="298719"/>
              <a:ext cx="996421" cy="996421"/>
            </a:xfrm>
            <a:prstGeom prst="ellipse">
              <a:avLst/>
            </a:prstGeom>
            <a:solidFill>
              <a:srgbClr val="0070C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041206" y="1594274"/>
              <a:ext cx="6403933" cy="797137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041206" y="1594274"/>
              <a:ext cx="6403933" cy="79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025" lIns="632725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2PC Protocol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2995" y="1494632"/>
              <a:ext cx="996421" cy="996421"/>
            </a:xfrm>
            <a:prstGeom prst="ellipse">
              <a:avLst/>
            </a:prstGeom>
            <a:solidFill>
              <a:srgbClr val="FFC00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041206" y="2790187"/>
              <a:ext cx="6403933" cy="797137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041206" y="2790187"/>
              <a:ext cx="6403933" cy="79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632725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CAP Theorem</a:t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2995" y="2690545"/>
              <a:ext cx="996421" cy="996421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4189" y="3986101"/>
              <a:ext cx="6860950" cy="797137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584189" y="3986101"/>
              <a:ext cx="6860950" cy="79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632725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BASE Properties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5978" y="3886459"/>
              <a:ext cx="996421" cy="996421"/>
            </a:xfrm>
            <a:prstGeom prst="ellipse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8076077" y="2702004"/>
            <a:ext cx="106792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Noto Sans Symbols"/>
              <a:buChar char="✔"/>
            </a:pPr>
            <a:r>
              <a:rPr b="0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Scaling Traditional Databases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457200" y="1524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Traditional RDBMSs can be either scaled: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C00000"/>
                </a:solidFill>
              </a:rPr>
              <a:t>Vertically</a:t>
            </a:r>
            <a:r>
              <a:rPr lang="en-US" sz="2600"/>
              <a:t> (or </a:t>
            </a:r>
            <a:r>
              <a:rPr lang="en-US" sz="2600">
                <a:solidFill>
                  <a:srgbClr val="C00000"/>
                </a:solidFill>
              </a:rPr>
              <a:t>Up</a:t>
            </a:r>
            <a:r>
              <a:rPr lang="en-US" sz="2600"/>
              <a:t>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Can be achieved by hardware upgrades (e.g., faster CPU, more memory, or larger disk)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Limited by the amount of CPU, RAM and disk that can be configured on a single machine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C00000"/>
                </a:solidFill>
              </a:rPr>
              <a:t>Horizontally</a:t>
            </a:r>
            <a:r>
              <a:rPr lang="en-US" sz="2600"/>
              <a:t> (or </a:t>
            </a:r>
            <a:r>
              <a:rPr lang="en-US" sz="2600">
                <a:solidFill>
                  <a:srgbClr val="C00000"/>
                </a:solidFill>
              </a:rPr>
              <a:t>Out</a:t>
            </a:r>
            <a:r>
              <a:rPr lang="en-US" sz="2600"/>
              <a:t>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Can be achieved by adding more machines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Requires database </a:t>
            </a:r>
            <a:r>
              <a:rPr i="1" lang="en-US">
                <a:solidFill>
                  <a:srgbClr val="0070C0"/>
                </a:solidFill>
              </a:rPr>
              <a:t>sharding</a:t>
            </a:r>
            <a:r>
              <a:rPr lang="en-US"/>
              <a:t> and probably </a:t>
            </a:r>
            <a:r>
              <a:rPr i="1" lang="en-US">
                <a:solidFill>
                  <a:srgbClr val="0070C0"/>
                </a:solidFill>
              </a:rPr>
              <a:t>replication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Limited by the Read-to-Write ratio and communication overhead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Sharding Data?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457200" y="1524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Data is typically </a:t>
            </a:r>
            <a:r>
              <a:rPr i="1" lang="en-US" sz="2800"/>
              <a:t>sharded</a:t>
            </a:r>
            <a:r>
              <a:rPr lang="en-US" sz="2800"/>
              <a:t> (or </a:t>
            </a:r>
            <a:r>
              <a:rPr i="1" lang="en-US" sz="2800"/>
              <a:t>striped</a:t>
            </a:r>
            <a:r>
              <a:rPr lang="en-US" sz="2800"/>
              <a:t>) to allow for concurrent/parallel accesses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4"/>
          <p:cNvSpPr/>
          <p:nvPr/>
        </p:nvSpPr>
        <p:spPr>
          <a:xfrm>
            <a:off x="2895600" y="2895600"/>
            <a:ext cx="3048000" cy="457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data: A large file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12954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323975" y="3990975"/>
            <a:ext cx="1371600" cy="3048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Chunk1 of input data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752600" y="3200400"/>
            <a:ext cx="53340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88595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553200" y="3200400"/>
            <a:ext cx="53340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594360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36576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3695700" y="3990975"/>
            <a:ext cx="1371600" cy="304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Chunk3 of input data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60960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134100" y="3990975"/>
            <a:ext cx="1371600" cy="3048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Chunk5 of input data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4114800" y="3352800"/>
            <a:ext cx="5334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325563" y="4324350"/>
            <a:ext cx="1371600" cy="3048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Chunk2 of input data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3697288" y="4324350"/>
            <a:ext cx="1371600" cy="304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Chunk4 of input data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6135688" y="4324350"/>
            <a:ext cx="1371600" cy="3048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Chunk5 of input data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 rot="10800000">
            <a:off x="2009775" y="4648200"/>
            <a:ext cx="0" cy="533400"/>
          </a:xfrm>
          <a:prstGeom prst="straightConnector1">
            <a:avLst/>
          </a:prstGeom>
          <a:noFill/>
          <a:ln cap="flat" cmpd="sng" w="60325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0" name="Google Shape;140;p4"/>
          <p:cNvCxnSpPr/>
          <p:nvPr/>
        </p:nvCxnSpPr>
        <p:spPr>
          <a:xfrm>
            <a:off x="2009775" y="5181600"/>
            <a:ext cx="4826476" cy="0"/>
          </a:xfrm>
          <a:prstGeom prst="straightConnector1">
            <a:avLst/>
          </a:prstGeom>
          <a:noFill/>
          <a:ln cap="flat" cmpd="sng" w="603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4"/>
          <p:cNvCxnSpPr>
            <a:endCxn id="137" idx="2"/>
          </p:cNvCxnSpPr>
          <p:nvPr/>
        </p:nvCxnSpPr>
        <p:spPr>
          <a:xfrm rot="10800000">
            <a:off x="4383088" y="4629150"/>
            <a:ext cx="0" cy="552300"/>
          </a:xfrm>
          <a:prstGeom prst="straightConnector1">
            <a:avLst/>
          </a:prstGeom>
          <a:noFill/>
          <a:ln cap="flat" cmpd="sng" w="60325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4"/>
          <p:cNvCxnSpPr/>
          <p:nvPr/>
        </p:nvCxnSpPr>
        <p:spPr>
          <a:xfrm rot="10800000">
            <a:off x="6836251" y="4629150"/>
            <a:ext cx="0" cy="552450"/>
          </a:xfrm>
          <a:prstGeom prst="straightConnector1">
            <a:avLst/>
          </a:prstGeom>
          <a:noFill/>
          <a:ln cap="flat" cmpd="sng" w="60325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3" name="Google Shape;143;p4"/>
          <p:cNvSpPr txBox="1"/>
          <p:nvPr/>
        </p:nvSpPr>
        <p:spPr>
          <a:xfrm>
            <a:off x="1219200" y="5345668"/>
            <a:ext cx="63494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E.g., Chunks 1, 3 and 5 can be accessed in parallel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Guidelines</a:t>
            </a:r>
            <a:endParaRPr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Here are some guidelines to effectively benefit </a:t>
            </a:r>
            <a:br>
              <a:rPr lang="en-US" sz="2800"/>
            </a:br>
            <a:r>
              <a:rPr lang="en-US" sz="2800"/>
              <a:t>from parallelization:</a:t>
            </a:r>
            <a:endParaRPr/>
          </a:p>
          <a:p>
            <a:pPr indent="-457200" lvl="1" marL="9144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Maximize the fraction of your program that can be parallelized </a:t>
            </a:r>
            <a:endParaRPr/>
          </a:p>
          <a:p>
            <a:pPr indent="-279400" lvl="1" marL="9144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457200" lvl="1" marL="9144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Balance the workload of parallel processes</a:t>
            </a:r>
            <a:endParaRPr/>
          </a:p>
          <a:p>
            <a:pPr indent="-279400" lvl="1" marL="9144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457200" lvl="1" marL="9144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Minimize the time spent for communication</a:t>
            </a:r>
            <a:endParaRPr/>
          </a:p>
          <a:p>
            <a:pPr indent="-457200" lvl="1" marL="9144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368300" lvl="1" marL="9144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i="1" sz="1400">
              <a:solidFill>
                <a:schemeClr val="dk1"/>
              </a:solidFill>
            </a:endParaRPr>
          </a:p>
          <a:p>
            <a:pPr indent="-355600" lvl="1" marL="9144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7F7F7F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  <a:p>
            <a:pPr indent="-368300" lvl="1" marL="9144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7F7F7F"/>
              </a:solidFill>
            </a:endParaRPr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-279400" lvl="1" marL="9144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Replicating Data?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457200" y="1524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Replicating data across servers helps in: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Avoiding performance bottlenecks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Avoiding single point of failures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And, hence, enhancing scalability and availability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But, Consistency Becomes a Challenge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57200" y="1524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An example: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In an e-commerce application, the bank database has been replicated across two servers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Maintaining consistency of replicated data is a challenge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7"/>
          <p:cNvSpPr/>
          <p:nvPr/>
        </p:nvSpPr>
        <p:spPr>
          <a:xfrm>
            <a:off x="1795462" y="4800600"/>
            <a:ext cx="990600" cy="1447800"/>
          </a:xfrm>
          <a:prstGeom prst="can">
            <a:avLst>
              <a:gd fmla="val 25000" name="adj"/>
            </a:avLst>
          </a:prstGeom>
          <a:solidFill>
            <a:srgbClr val="C4BD97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1871663" y="5410200"/>
            <a:ext cx="8382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Bal=1000</a:t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872162" y="4800600"/>
            <a:ext cx="990600" cy="1447800"/>
          </a:xfrm>
          <a:prstGeom prst="can">
            <a:avLst>
              <a:gd fmla="val 25000" name="adj"/>
            </a:avLst>
          </a:prstGeom>
          <a:solidFill>
            <a:srgbClr val="C4BD97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Bal=1000</a:t>
            </a:r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3433763" y="5867400"/>
            <a:ext cx="1905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Replicated Database</a:t>
            </a:r>
            <a:endParaRPr/>
          </a:p>
        </p:txBody>
      </p:sp>
      <p:cxnSp>
        <p:nvCxnSpPr>
          <p:cNvPr id="168" name="Google Shape;168;p7"/>
          <p:cNvCxnSpPr>
            <a:stCxn id="167" idx="1"/>
          </p:cNvCxnSpPr>
          <p:nvPr/>
        </p:nvCxnSpPr>
        <p:spPr>
          <a:xfrm rot="10800000">
            <a:off x="2786063" y="5562688"/>
            <a:ext cx="647700" cy="4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9" name="Google Shape;169;p7"/>
          <p:cNvCxnSpPr>
            <a:stCxn id="167" idx="3"/>
          </p:cNvCxnSpPr>
          <p:nvPr/>
        </p:nvCxnSpPr>
        <p:spPr>
          <a:xfrm flipH="1" rot="10800000">
            <a:off x="5338763" y="5503888"/>
            <a:ext cx="533400" cy="5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0" name="Google Shape;170;p7"/>
          <p:cNvSpPr/>
          <p:nvPr/>
        </p:nvSpPr>
        <p:spPr>
          <a:xfrm>
            <a:off x="1109663" y="3848100"/>
            <a:ext cx="23622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1 = Add $1000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4962525" y="3830638"/>
            <a:ext cx="2809875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Event 2 = Add interest of 5%</a:t>
            </a:r>
            <a:endParaRPr/>
          </a:p>
        </p:txBody>
      </p:sp>
      <p:cxnSp>
        <p:nvCxnSpPr>
          <p:cNvPr id="172" name="Google Shape;172;p7"/>
          <p:cNvCxnSpPr>
            <a:stCxn id="170" idx="2"/>
            <a:endCxn id="164" idx="0"/>
          </p:cNvCxnSpPr>
          <p:nvPr/>
        </p:nvCxnSpPr>
        <p:spPr>
          <a:xfrm>
            <a:off x="2290763" y="4191000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" name="Google Shape;173;p7"/>
          <p:cNvCxnSpPr>
            <a:stCxn id="170" idx="2"/>
            <a:endCxn id="166" idx="1"/>
          </p:cNvCxnSpPr>
          <p:nvPr/>
        </p:nvCxnSpPr>
        <p:spPr>
          <a:xfrm>
            <a:off x="2290763" y="4191000"/>
            <a:ext cx="3657600" cy="13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4" name="Google Shape;174;p7"/>
          <p:cNvSpPr/>
          <p:nvPr/>
        </p:nvSpPr>
        <p:spPr>
          <a:xfrm>
            <a:off x="1860550" y="5410200"/>
            <a:ext cx="8382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Bal=2000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1909763" y="4419600"/>
            <a:ext cx="304800" cy="3048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76" name="Google Shape;176;p7"/>
          <p:cNvCxnSpPr>
            <a:stCxn id="171" idx="2"/>
            <a:endCxn id="166" idx="0"/>
          </p:cNvCxnSpPr>
          <p:nvPr/>
        </p:nvCxnSpPr>
        <p:spPr>
          <a:xfrm>
            <a:off x="6367463" y="4173538"/>
            <a:ext cx="0" cy="1236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7" name="Google Shape;177;p7"/>
          <p:cNvSpPr/>
          <p:nvPr/>
        </p:nvSpPr>
        <p:spPr>
          <a:xfrm>
            <a:off x="5948363" y="4406900"/>
            <a:ext cx="304800" cy="3048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Bal=1050</a:t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5110163" y="5410200"/>
            <a:ext cx="304800" cy="3048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Bal=2050</a:t>
            </a:r>
            <a:endParaRPr/>
          </a:p>
        </p:txBody>
      </p:sp>
      <p:cxnSp>
        <p:nvCxnSpPr>
          <p:cNvPr id="181" name="Google Shape;181;p7"/>
          <p:cNvCxnSpPr>
            <a:stCxn id="171" idx="2"/>
          </p:cNvCxnSpPr>
          <p:nvPr/>
        </p:nvCxnSpPr>
        <p:spPr>
          <a:xfrm flipH="1">
            <a:off x="2698763" y="4173538"/>
            <a:ext cx="3668700" cy="1236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2" name="Google Shape;182;p7"/>
          <p:cNvSpPr/>
          <p:nvPr/>
        </p:nvSpPr>
        <p:spPr>
          <a:xfrm>
            <a:off x="3109913" y="5372100"/>
            <a:ext cx="304800" cy="3048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1870075" y="5410200"/>
            <a:ext cx="8382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Bal=2100</a:t>
            </a:r>
            <a:endParaRPr/>
          </a:p>
        </p:txBody>
      </p:sp>
      <p:pic>
        <p:nvPicPr>
          <p:cNvPr descr="C:\Users\vkolar\AppData\Local\Microsoft\Windows\Temporary Internet Files\Content.IE5\HRUY4RJ7\MC900441523[1].wmf"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3678238"/>
            <a:ext cx="10477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/>
          <p:nvPr/>
        </p:nvSpPr>
        <p:spPr>
          <a:xfrm>
            <a:off x="1447800" y="5126038"/>
            <a:ext cx="1662113" cy="895350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5565775" y="5126038"/>
            <a:ext cx="1662113" cy="895350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Two-Phase Commit Protocol</a:t>
            </a:r>
            <a:endParaRPr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457200" y="1524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The two-phase commit protocol (2PC) can be used to ensure atomicity and consistency </a:t>
            </a:r>
            <a:endParaRPr sz="26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 id="193" name="Google Shape;193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/>
          <p:nvPr/>
        </p:nvSpPr>
        <p:spPr>
          <a:xfrm>
            <a:off x="7086599" y="2660946"/>
            <a:ext cx="914400" cy="774107"/>
          </a:xfrm>
          <a:prstGeom prst="can">
            <a:avLst>
              <a:gd fmla="val 25000" name="adj"/>
            </a:avLst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Server 1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1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Coordinator</a:t>
            </a:r>
            <a:endParaRPr/>
          </a:p>
        </p:txBody>
      </p:sp>
      <p:cxnSp>
        <p:nvCxnSpPr>
          <p:cNvPr id="200" name="Google Shape;200;p8"/>
          <p:cNvCxnSpPr/>
          <p:nvPr/>
        </p:nvCxnSpPr>
        <p:spPr>
          <a:xfrm>
            <a:off x="4462272" y="3047999"/>
            <a:ext cx="2624328" cy="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/>
          <p:nvPr/>
        </p:nvSpPr>
        <p:spPr>
          <a:xfrm>
            <a:off x="7116382" y="4097937"/>
            <a:ext cx="914400" cy="774107"/>
          </a:xfrm>
          <a:prstGeom prst="can">
            <a:avLst>
              <a:gd fmla="val 25000" name="adj"/>
            </a:avLst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Server 2</a:t>
            </a: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2</a:t>
            </a:r>
            <a:endParaRPr/>
          </a:p>
        </p:txBody>
      </p:sp>
      <p:cxnSp>
        <p:nvCxnSpPr>
          <p:cNvPr id="205" name="Google Shape;205;p8"/>
          <p:cNvCxnSpPr/>
          <p:nvPr/>
        </p:nvCxnSpPr>
        <p:spPr>
          <a:xfrm>
            <a:off x="4492055" y="4484990"/>
            <a:ext cx="2624328" cy="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7116382" y="5545737"/>
            <a:ext cx="914400" cy="774107"/>
          </a:xfrm>
          <a:prstGeom prst="can">
            <a:avLst>
              <a:gd fmla="val 25000" name="adj"/>
            </a:avLst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Server 3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3</a:t>
            </a:r>
            <a:endParaRPr/>
          </a:p>
        </p:txBody>
      </p:sp>
      <p:cxnSp>
        <p:nvCxnSpPr>
          <p:cNvPr id="210" name="Google Shape;210;p8"/>
          <p:cNvCxnSpPr/>
          <p:nvPr/>
        </p:nvCxnSpPr>
        <p:spPr>
          <a:xfrm>
            <a:off x="4492055" y="5932790"/>
            <a:ext cx="2624328" cy="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8"/>
          <p:cNvCxnSpPr/>
          <p:nvPr/>
        </p:nvCxnSpPr>
        <p:spPr>
          <a:xfrm flipH="1" rot="10800000">
            <a:off x="1644976" y="3124200"/>
            <a:ext cx="5786" cy="84125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8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3" name="Google Shape;213;p8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4" name="Google Shape;214;p8"/>
          <p:cNvCxnSpPr/>
          <p:nvPr/>
        </p:nvCxnSpPr>
        <p:spPr>
          <a:xfrm rot="10800000">
            <a:off x="1701324" y="4950023"/>
            <a:ext cx="0" cy="106977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8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6" name="Google Shape;216;p8"/>
          <p:cNvSpPr txBox="1"/>
          <p:nvPr/>
        </p:nvSpPr>
        <p:spPr>
          <a:xfrm>
            <a:off x="1905000" y="2768838"/>
            <a:ext cx="1661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VOTE_REQUEST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1905000" y="4126468"/>
            <a:ext cx="1661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VOTE_REQUEST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1905000" y="5650468"/>
            <a:ext cx="1661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VOTE_REQUEST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76670" y="2514600"/>
            <a:ext cx="17613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Phase I: Voting</a:t>
            </a:r>
            <a:endParaRPr/>
          </a:p>
        </p:txBody>
      </p:sp>
      <p:cxnSp>
        <p:nvCxnSpPr>
          <p:cNvPr id="220" name="Google Shape;220;p8"/>
          <p:cNvCxnSpPr/>
          <p:nvPr/>
        </p:nvCxnSpPr>
        <p:spPr>
          <a:xfrm rot="10800000">
            <a:off x="1905000" y="3435053"/>
            <a:ext cx="1828800" cy="0"/>
          </a:xfrm>
          <a:prstGeom prst="straightConnector1">
            <a:avLst/>
          </a:prstGeom>
          <a:noFill/>
          <a:ln cap="flat" cmpd="sng" w="22225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1" name="Google Shape;221;p8"/>
          <p:cNvCxnSpPr/>
          <p:nvPr/>
        </p:nvCxnSpPr>
        <p:spPr>
          <a:xfrm>
            <a:off x="1905000" y="3435053"/>
            <a:ext cx="0" cy="691415"/>
          </a:xfrm>
          <a:prstGeom prst="straightConnector1">
            <a:avLst/>
          </a:prstGeom>
          <a:noFill/>
          <a:ln cap="flat" cmpd="sng" w="22225">
            <a:solidFill>
              <a:srgbClr val="00B05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222" name="Google Shape;222;p8"/>
          <p:cNvCxnSpPr/>
          <p:nvPr/>
        </p:nvCxnSpPr>
        <p:spPr>
          <a:xfrm rot="10800000">
            <a:off x="1955562" y="4872044"/>
            <a:ext cx="1828800" cy="0"/>
          </a:xfrm>
          <a:prstGeom prst="straightConnector1">
            <a:avLst/>
          </a:prstGeom>
          <a:noFill/>
          <a:ln cap="flat" cmpd="sng" w="22225">
            <a:solidFill>
              <a:srgbClr val="00B05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223" name="Google Shape;223;p8"/>
          <p:cNvCxnSpPr/>
          <p:nvPr/>
        </p:nvCxnSpPr>
        <p:spPr>
          <a:xfrm flipH="1">
            <a:off x="1913546" y="5650468"/>
            <a:ext cx="1828800" cy="8546"/>
          </a:xfrm>
          <a:prstGeom prst="straightConnector1">
            <a:avLst/>
          </a:prstGeom>
          <a:noFill/>
          <a:ln cap="flat" cmpd="sng" w="22225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4" name="Google Shape;224;p8"/>
          <p:cNvCxnSpPr/>
          <p:nvPr/>
        </p:nvCxnSpPr>
        <p:spPr>
          <a:xfrm rot="10800000">
            <a:off x="1913546" y="4950737"/>
            <a:ext cx="0" cy="708277"/>
          </a:xfrm>
          <a:prstGeom prst="straightConnector1">
            <a:avLst/>
          </a:prstGeom>
          <a:noFill/>
          <a:ln cap="flat" cmpd="sng" w="22225">
            <a:solidFill>
              <a:srgbClr val="00B050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225" name="Google Shape;225;p8"/>
          <p:cNvSpPr txBox="1"/>
          <p:nvPr/>
        </p:nvSpPr>
        <p:spPr>
          <a:xfrm>
            <a:off x="1895740" y="3107108"/>
            <a:ext cx="1636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VOTE_COMMIT</a:t>
            </a:r>
            <a:endParaRPr/>
          </a:p>
        </p:txBody>
      </p:sp>
      <p:sp>
        <p:nvSpPr>
          <p:cNvPr id="226" name="Google Shape;226;p8"/>
          <p:cNvSpPr txBox="1"/>
          <p:nvPr/>
        </p:nvSpPr>
        <p:spPr>
          <a:xfrm>
            <a:off x="1981200" y="4532392"/>
            <a:ext cx="1636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VOTE_COMMIT</a:t>
            </a:r>
            <a:endParaRPr/>
          </a:p>
        </p:txBody>
      </p:sp>
      <p:sp>
        <p:nvSpPr>
          <p:cNvPr id="227" name="Google Shape;227;p8"/>
          <p:cNvSpPr txBox="1"/>
          <p:nvPr/>
        </p:nvSpPr>
        <p:spPr>
          <a:xfrm>
            <a:off x="1989746" y="5329290"/>
            <a:ext cx="1636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VOTE_COMMIT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Two-Phase Commit Protocol</a:t>
            </a:r>
            <a:endParaRPr/>
          </a:p>
        </p:txBody>
      </p:sp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457200" y="1524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The two-phase commit protocol (2PC) can be used to ensure atomicity and consistency </a:t>
            </a:r>
            <a:endParaRPr sz="26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 id="234" name="Google Shape;234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/>
          <p:nvPr/>
        </p:nvSpPr>
        <p:spPr>
          <a:xfrm>
            <a:off x="7086599" y="2660946"/>
            <a:ext cx="914400" cy="774107"/>
          </a:xfrm>
          <a:prstGeom prst="can">
            <a:avLst>
              <a:gd fmla="val 25000" name="adj"/>
            </a:avLst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Server 1</a:t>
            </a:r>
            <a:endParaRPr/>
          </a:p>
        </p:txBody>
      </p:sp>
      <p:sp>
        <p:nvSpPr>
          <p:cNvPr id="239" name="Google Shape;239;p9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1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Coordinator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4462272" y="3047999"/>
            <a:ext cx="2624328" cy="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/>
          <p:nvPr/>
        </p:nvSpPr>
        <p:spPr>
          <a:xfrm>
            <a:off x="7116382" y="4097937"/>
            <a:ext cx="914400" cy="774107"/>
          </a:xfrm>
          <a:prstGeom prst="can">
            <a:avLst>
              <a:gd fmla="val 25000" name="adj"/>
            </a:avLst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Server 2</a:t>
            </a:r>
            <a:endParaRPr/>
          </a:p>
        </p:txBody>
      </p:sp>
      <p:sp>
        <p:nvSpPr>
          <p:cNvPr id="245" name="Google Shape;245;p9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2</a:t>
            </a:r>
            <a:endParaRPr/>
          </a:p>
        </p:txBody>
      </p:sp>
      <p:cxnSp>
        <p:nvCxnSpPr>
          <p:cNvPr id="246" name="Google Shape;246;p9"/>
          <p:cNvCxnSpPr/>
          <p:nvPr/>
        </p:nvCxnSpPr>
        <p:spPr>
          <a:xfrm>
            <a:off x="4492055" y="4484990"/>
            <a:ext cx="2624328" cy="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7" name="Google Shape;2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/>
          <p:nvPr/>
        </p:nvSpPr>
        <p:spPr>
          <a:xfrm>
            <a:off x="7116382" y="5545737"/>
            <a:ext cx="914400" cy="774107"/>
          </a:xfrm>
          <a:prstGeom prst="can">
            <a:avLst>
              <a:gd fmla="val 25000" name="adj"/>
            </a:avLst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Server 3</a:t>
            </a:r>
            <a:endParaRPr/>
          </a:p>
        </p:txBody>
      </p:sp>
      <p:sp>
        <p:nvSpPr>
          <p:cNvPr id="250" name="Google Shape;250;p9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3</a:t>
            </a:r>
            <a:endParaRPr/>
          </a:p>
        </p:txBody>
      </p:sp>
      <p:cxnSp>
        <p:nvCxnSpPr>
          <p:cNvPr id="251" name="Google Shape;251;p9"/>
          <p:cNvCxnSpPr/>
          <p:nvPr/>
        </p:nvCxnSpPr>
        <p:spPr>
          <a:xfrm>
            <a:off x="4492055" y="5932790"/>
            <a:ext cx="2624328" cy="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9"/>
          <p:cNvCxnSpPr/>
          <p:nvPr/>
        </p:nvCxnSpPr>
        <p:spPr>
          <a:xfrm flipH="1" rot="10800000">
            <a:off x="1644976" y="3124200"/>
            <a:ext cx="5786" cy="841254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9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4" name="Google Shape;254;p9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5" name="Google Shape;255;p9"/>
          <p:cNvCxnSpPr/>
          <p:nvPr/>
        </p:nvCxnSpPr>
        <p:spPr>
          <a:xfrm rot="10800000">
            <a:off x="1701324" y="4950023"/>
            <a:ext cx="0" cy="1069778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9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7" name="Google Shape;257;p9"/>
          <p:cNvSpPr txBox="1"/>
          <p:nvPr/>
        </p:nvSpPr>
        <p:spPr>
          <a:xfrm>
            <a:off x="1905000" y="2768838"/>
            <a:ext cx="1882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GLOBAL_COMMIT</a:t>
            </a:r>
            <a:endParaRPr/>
          </a:p>
        </p:txBody>
      </p:sp>
      <p:sp>
        <p:nvSpPr>
          <p:cNvPr id="258" name="Google Shape;258;p9"/>
          <p:cNvSpPr txBox="1"/>
          <p:nvPr/>
        </p:nvSpPr>
        <p:spPr>
          <a:xfrm>
            <a:off x="1905000" y="4126468"/>
            <a:ext cx="1882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GLOBAL_COMMIT</a:t>
            </a:r>
            <a:endParaRPr/>
          </a:p>
        </p:txBody>
      </p:sp>
      <p:sp>
        <p:nvSpPr>
          <p:cNvPr id="259" name="Google Shape;259;p9"/>
          <p:cNvSpPr txBox="1"/>
          <p:nvPr/>
        </p:nvSpPr>
        <p:spPr>
          <a:xfrm>
            <a:off x="1905000" y="5650468"/>
            <a:ext cx="1882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GLOBAL_COMMIT</a:t>
            </a:r>
            <a:endParaRPr/>
          </a:p>
        </p:txBody>
      </p:sp>
      <p:sp>
        <p:nvSpPr>
          <p:cNvPr id="260" name="Google Shape;260;p9"/>
          <p:cNvSpPr txBox="1"/>
          <p:nvPr/>
        </p:nvSpPr>
        <p:spPr>
          <a:xfrm>
            <a:off x="76670" y="2514600"/>
            <a:ext cx="19832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Phase II: Commit</a:t>
            </a:r>
            <a:endParaRPr/>
          </a:p>
        </p:txBody>
      </p:sp>
      <p:cxnSp>
        <p:nvCxnSpPr>
          <p:cNvPr id="261" name="Google Shape;261;p9"/>
          <p:cNvCxnSpPr/>
          <p:nvPr/>
        </p:nvCxnSpPr>
        <p:spPr>
          <a:xfrm>
            <a:off x="4478708" y="3048000"/>
            <a:ext cx="2624328" cy="1"/>
          </a:xfrm>
          <a:prstGeom prst="straightConnector1">
            <a:avLst/>
          </a:prstGeom>
          <a:noFill/>
          <a:ln cap="flat" cmpd="sng" w="22225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2" name="Google Shape;262;p9"/>
          <p:cNvSpPr txBox="1"/>
          <p:nvPr/>
        </p:nvSpPr>
        <p:spPr>
          <a:xfrm>
            <a:off x="4967950" y="2712815"/>
            <a:ext cx="1737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LOCAL_COMMIT</a:t>
            </a:r>
            <a:endParaRPr/>
          </a:p>
        </p:txBody>
      </p:sp>
      <p:cxnSp>
        <p:nvCxnSpPr>
          <p:cNvPr id="263" name="Google Shape;263;p9"/>
          <p:cNvCxnSpPr/>
          <p:nvPr/>
        </p:nvCxnSpPr>
        <p:spPr>
          <a:xfrm>
            <a:off x="4495800" y="4487291"/>
            <a:ext cx="2624328" cy="1"/>
          </a:xfrm>
          <a:prstGeom prst="straightConnector1">
            <a:avLst/>
          </a:prstGeom>
          <a:noFill/>
          <a:ln cap="flat" cmpd="sng" w="22225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4" name="Google Shape;264;p9"/>
          <p:cNvSpPr txBox="1"/>
          <p:nvPr/>
        </p:nvSpPr>
        <p:spPr>
          <a:xfrm>
            <a:off x="4985042" y="4152106"/>
            <a:ext cx="1737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LOCAL_COMMIT</a:t>
            </a:r>
            <a:endParaRPr/>
          </a:p>
        </p:txBody>
      </p:sp>
      <p:cxnSp>
        <p:nvCxnSpPr>
          <p:cNvPr id="265" name="Google Shape;265;p9"/>
          <p:cNvCxnSpPr/>
          <p:nvPr/>
        </p:nvCxnSpPr>
        <p:spPr>
          <a:xfrm>
            <a:off x="4495800" y="5931969"/>
            <a:ext cx="2624328" cy="1"/>
          </a:xfrm>
          <a:prstGeom prst="straightConnector1">
            <a:avLst/>
          </a:prstGeom>
          <a:noFill/>
          <a:ln cap="flat" cmpd="sng" w="22225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6" name="Google Shape;266;p9"/>
          <p:cNvSpPr txBox="1"/>
          <p:nvPr/>
        </p:nvSpPr>
        <p:spPr>
          <a:xfrm>
            <a:off x="4985042" y="5596784"/>
            <a:ext cx="1737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LOCAL_COMMIT</a:t>
            </a: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155575" y="6096000"/>
            <a:ext cx="3273425" cy="6096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“Strict” consistency, which limits scalability!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2020-07-30T03:17:54Z</dcterms:created>
  <dc:creator>hi</dc:creator>
</cp:coreProperties>
</file>