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9" roundtripDataSignature="AMtx7mhu0a+wVNgjTDKGuBxyx14qxvWk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/>
          <p:nvPr/>
        </p:nvSpPr>
        <p:spPr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0:notes"/>
          <p:cNvSpPr/>
          <p:nvPr/>
        </p:nvSpPr>
        <p:spPr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62</a:t>
            </a:r>
            <a:endParaRPr/>
          </a:p>
        </p:txBody>
      </p:sp>
      <p:sp>
        <p:nvSpPr>
          <p:cNvPr id="151" name="Google Shape;151;p10:notes"/>
          <p:cNvSpPr/>
          <p:nvPr/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0:notes"/>
          <p:cNvSpPr/>
          <p:nvPr/>
        </p:nvSpPr>
        <p:spPr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/>
          <p:nvPr/>
        </p:nvSpPr>
        <p:spPr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1:notes"/>
          <p:cNvSpPr/>
          <p:nvPr/>
        </p:nvSpPr>
        <p:spPr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62</a:t>
            </a:r>
            <a:endParaRPr/>
          </a:p>
        </p:txBody>
      </p:sp>
      <p:sp>
        <p:nvSpPr>
          <p:cNvPr id="161" name="Google Shape;161;p11:notes"/>
          <p:cNvSpPr/>
          <p:nvPr/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1:notes"/>
          <p:cNvSpPr/>
          <p:nvPr/>
        </p:nvSpPr>
        <p:spPr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/>
          <p:nvPr/>
        </p:nvSpPr>
        <p:spPr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2:notes"/>
          <p:cNvSpPr/>
          <p:nvPr/>
        </p:nvSpPr>
        <p:spPr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62</a:t>
            </a:r>
            <a:endParaRPr/>
          </a:p>
        </p:txBody>
      </p:sp>
      <p:sp>
        <p:nvSpPr>
          <p:cNvPr id="171" name="Google Shape;171;p12:notes"/>
          <p:cNvSpPr/>
          <p:nvPr/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2:notes"/>
          <p:cNvSpPr/>
          <p:nvPr/>
        </p:nvSpPr>
        <p:spPr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/>
          <p:nvPr/>
        </p:nvSpPr>
        <p:spPr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:notes"/>
          <p:cNvSpPr/>
          <p:nvPr/>
        </p:nvSpPr>
        <p:spPr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76</a:t>
            </a:r>
            <a:endParaRPr/>
          </a:p>
        </p:txBody>
      </p:sp>
      <p:sp>
        <p:nvSpPr>
          <p:cNvPr id="188" name="Google Shape;188;p14:notes"/>
          <p:cNvSpPr/>
          <p:nvPr/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:notes"/>
          <p:cNvSpPr/>
          <p:nvPr/>
        </p:nvSpPr>
        <p:spPr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:notes"/>
          <p:cNvSpPr/>
          <p:nvPr/>
        </p:nvSpPr>
        <p:spPr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3:notes"/>
          <p:cNvSpPr/>
          <p:nvPr/>
        </p:nvSpPr>
        <p:spPr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84</a:t>
            </a:r>
            <a:endParaRPr/>
          </a:p>
        </p:txBody>
      </p:sp>
      <p:sp>
        <p:nvSpPr>
          <p:cNvPr id="239" name="Google Shape;239;p23:notes"/>
          <p:cNvSpPr/>
          <p:nvPr/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3:notes"/>
          <p:cNvSpPr/>
          <p:nvPr/>
        </p:nvSpPr>
        <p:spPr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3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/>
          <p:nvPr/>
        </p:nvSpPr>
        <p:spPr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7:notes"/>
          <p:cNvSpPr/>
          <p:nvPr/>
        </p:nvSpPr>
        <p:spPr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57</a:t>
            </a:r>
            <a:endParaRPr/>
          </a:p>
        </p:txBody>
      </p:sp>
      <p:sp>
        <p:nvSpPr>
          <p:cNvPr id="120" name="Google Shape;120;p7:notes"/>
          <p:cNvSpPr/>
          <p:nvPr/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:notes"/>
          <p:cNvSpPr/>
          <p:nvPr/>
        </p:nvSpPr>
        <p:spPr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/>
          <p:nvPr/>
        </p:nvSpPr>
        <p:spPr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8:notes"/>
          <p:cNvSpPr/>
          <p:nvPr/>
        </p:nvSpPr>
        <p:spPr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58</a:t>
            </a:r>
            <a:endParaRPr/>
          </a:p>
        </p:txBody>
      </p:sp>
      <p:sp>
        <p:nvSpPr>
          <p:cNvPr id="131" name="Google Shape;131;p8:notes"/>
          <p:cNvSpPr/>
          <p:nvPr/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:notes"/>
          <p:cNvSpPr/>
          <p:nvPr/>
        </p:nvSpPr>
        <p:spPr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/>
          <p:nvPr/>
        </p:nvSpPr>
        <p:spPr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9:notes"/>
          <p:cNvSpPr/>
          <p:nvPr/>
        </p:nvSpPr>
        <p:spPr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59</a:t>
            </a:r>
            <a:endParaRPr/>
          </a:p>
        </p:txBody>
      </p:sp>
      <p:sp>
        <p:nvSpPr>
          <p:cNvPr id="141" name="Google Shape;141;p9:notes"/>
          <p:cNvSpPr/>
          <p:nvPr/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9:notes"/>
          <p:cNvSpPr/>
          <p:nvPr/>
        </p:nvSpPr>
        <p:spPr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Object Database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Dr.U.K.Sridevi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Department of Applied Mathematics and Computational Sciences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My Documents\Course Tech\Artwork\FINAL BMPS CH 11\fig11-23.jpg" id="156" name="Google Shape;156;p10"/>
          <p:cNvPicPr preferRelativeResize="0"/>
          <p:nvPr/>
        </p:nvPicPr>
        <p:blipFill rotWithShape="1">
          <a:blip r:embed="rId3">
            <a:alphaModFix/>
          </a:blip>
          <a:srcRect b="11630" l="0" r="0" t="0"/>
          <a:stretch/>
        </p:blipFill>
        <p:spPr>
          <a:xfrm>
            <a:off x="4114801" y="1600200"/>
            <a:ext cx="5229225" cy="393920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0"/>
          <p:cNvSpPr txBox="1"/>
          <p:nvPr/>
        </p:nvSpPr>
        <p:spPr>
          <a:xfrm>
            <a:off x="3184525" y="981075"/>
            <a:ext cx="52758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Representing The 1:M Relationship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My Documents\Course Tech\Artwork\FINAL BMPS CH 11\fig11-24.jpg" id="166" name="Google Shape;166;p11"/>
          <p:cNvPicPr preferRelativeResize="0"/>
          <p:nvPr/>
        </p:nvPicPr>
        <p:blipFill rotWithShape="1">
          <a:blip r:embed="rId3">
            <a:alphaModFix/>
          </a:blip>
          <a:srcRect b="12113" l="0" r="0" t="0"/>
          <a:stretch/>
        </p:blipFill>
        <p:spPr>
          <a:xfrm>
            <a:off x="3810001" y="1570038"/>
            <a:ext cx="6188075" cy="444644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1"/>
          <p:cNvSpPr txBox="1"/>
          <p:nvPr/>
        </p:nvSpPr>
        <p:spPr>
          <a:xfrm>
            <a:off x="3184526" y="1004888"/>
            <a:ext cx="66270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Representing The 1:1 And 1:M Relationships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My Documents\Course Tech\Artwork\FINAL BMPS CH 11\fig11-25.jpg" id="176" name="Google Shape;176;p12"/>
          <p:cNvPicPr preferRelativeResize="0"/>
          <p:nvPr/>
        </p:nvPicPr>
        <p:blipFill rotWithShape="1">
          <a:blip r:embed="rId3">
            <a:alphaModFix/>
          </a:blip>
          <a:srcRect b="14915" l="0" r="0" t="0"/>
          <a:stretch/>
        </p:blipFill>
        <p:spPr>
          <a:xfrm>
            <a:off x="4038601" y="1447802"/>
            <a:ext cx="5438775" cy="41048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2"/>
          <p:cNvSpPr txBox="1"/>
          <p:nvPr/>
        </p:nvSpPr>
        <p:spPr>
          <a:xfrm>
            <a:off x="3159126" y="990600"/>
            <a:ext cx="52373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Employee-Dependent Relationship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/>
          <p:nvPr>
            <p:ph idx="1" type="body"/>
          </p:nvPr>
        </p:nvSpPr>
        <p:spPr>
          <a:xfrm>
            <a:off x="3200400" y="2057400"/>
            <a:ext cx="7010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Representing M:N Relationships</a:t>
            </a:r>
            <a:endParaRPr/>
          </a:p>
        </p:txBody>
      </p:sp>
      <p:pic>
        <p:nvPicPr>
          <p:cNvPr descr="C:\My Documents\Course Tech\Artwork\FINAL BMPS CH 11\fig11-26.jpg" id="183" name="Google Shape;183;p13"/>
          <p:cNvPicPr preferRelativeResize="0"/>
          <p:nvPr/>
        </p:nvPicPr>
        <p:blipFill rotWithShape="1">
          <a:blip r:embed="rId3">
            <a:alphaModFix/>
          </a:blip>
          <a:srcRect b="17337" l="0" r="0" t="0"/>
          <a:stretch/>
        </p:blipFill>
        <p:spPr>
          <a:xfrm>
            <a:off x="3962401" y="2514601"/>
            <a:ext cx="5749925" cy="315732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5F5F5F"/>
            </a:outerShdw>
          </a:effectLst>
        </p:spPr>
        <p:txBody>
          <a:bodyPr anchorCtr="0" anchor="ctr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Object Schemas: The Graphical Representation of Objects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My Documents\Course Tech\Artwork\FINAL BMPS CH 11\fig11-33.jpg" id="193" name="Google Shape;193;p14"/>
          <p:cNvPicPr preferRelativeResize="0"/>
          <p:nvPr/>
        </p:nvPicPr>
        <p:blipFill rotWithShape="1">
          <a:blip r:embed="rId3">
            <a:alphaModFix/>
          </a:blip>
          <a:srcRect b="14168" l="0" r="0" t="0"/>
          <a:stretch/>
        </p:blipFill>
        <p:spPr>
          <a:xfrm>
            <a:off x="2004390" y="1905001"/>
            <a:ext cx="7629939" cy="340912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4"/>
          <p:cNvSpPr txBox="1"/>
          <p:nvPr/>
        </p:nvSpPr>
        <p:spPr>
          <a:xfrm>
            <a:off x="3260726" y="981075"/>
            <a:ext cx="40021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Invoice Representation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2550" y="642937"/>
            <a:ext cx="9486900" cy="55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25" y="676275"/>
            <a:ext cx="10115550" cy="55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237" y="365125"/>
            <a:ext cx="9915525" cy="56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437" y="766762"/>
            <a:ext cx="9763125" cy="53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176" y="212035"/>
            <a:ext cx="10231501" cy="4081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4534" y="4530587"/>
            <a:ext cx="8600040" cy="2115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Object-Based Databases</a:t>
            </a:r>
            <a:endParaRPr/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617" y="1514475"/>
            <a:ext cx="10005392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913" y="516835"/>
            <a:ext cx="10217426" cy="5804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174" y="471487"/>
            <a:ext cx="9355413" cy="59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925" y="990600"/>
            <a:ext cx="958215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5F5F5F"/>
            </a:outerShdw>
          </a:effectLst>
        </p:spPr>
        <p:txBody>
          <a:bodyPr anchorCtr="0" anchor="ctr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OODBMS: Advantages and Disadvantages</a:t>
            </a:r>
            <a:endParaRPr/>
          </a:p>
        </p:txBody>
      </p:sp>
      <p:sp>
        <p:nvSpPr>
          <p:cNvPr id="245" name="Google Shape;245;p23"/>
          <p:cNvSpPr txBox="1"/>
          <p:nvPr>
            <p:ph idx="1" type="body"/>
          </p:nvPr>
        </p:nvSpPr>
        <p:spPr>
          <a:xfrm>
            <a:off x="694944" y="1981200"/>
            <a:ext cx="4169664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/>
              <a:t>Advantages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More semantic information.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11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Support for complex objects.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11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Extensibility of data types.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11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Improved performance with efficient caching.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11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Versioning.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11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Faster development and easy maintenance through inheritance and reusability.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11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Technology-driven product for next generation DBMS.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11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Potential to integrate DBMSs into a single environment.</a:t>
            </a:r>
            <a:endParaRPr/>
          </a:p>
        </p:txBody>
      </p:sp>
      <p:sp>
        <p:nvSpPr>
          <p:cNvPr id="246" name="Google Shape;246;p23"/>
          <p:cNvSpPr txBox="1"/>
          <p:nvPr/>
        </p:nvSpPr>
        <p:spPr>
          <a:xfrm>
            <a:off x="5827776" y="1981200"/>
            <a:ext cx="5169408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 fontScale="92500" lnSpcReduction="2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Disadvantages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133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 opposition from the established players.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33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theoretical foundation.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33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Retrogressive to the old pointer systems.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33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standard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 hoc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query language.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33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business data design and management tools.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33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Steep learning curve.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33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resources.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10430" l="0" r="0" t="1744"/>
          <a:stretch/>
        </p:blipFill>
        <p:spPr>
          <a:xfrm>
            <a:off x="838199" y="543340"/>
            <a:ext cx="10386391" cy="5609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357" y="443716"/>
            <a:ext cx="10199618" cy="5590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626" y="251792"/>
            <a:ext cx="10919791" cy="5629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838200" y="5857461"/>
            <a:ext cx="10515600" cy="319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Sharing Objects</a:t>
            </a:r>
            <a:endParaRPr/>
          </a:p>
        </p:txBody>
      </p:sp>
      <p:pic>
        <p:nvPicPr>
          <p:cNvPr descr="C:\My Documents\Course Tech\Artwork\FINAL BMPS CH 11\fig11-19.jpg" id="116" name="Google Shape;116;p6"/>
          <p:cNvPicPr preferRelativeResize="0"/>
          <p:nvPr/>
        </p:nvPicPr>
        <p:blipFill rotWithShape="1">
          <a:blip r:embed="rId3">
            <a:alphaModFix/>
          </a:blip>
          <a:srcRect b="7326" l="0" r="0" t="-4344"/>
          <a:stretch/>
        </p:blipFill>
        <p:spPr>
          <a:xfrm>
            <a:off x="564282" y="198783"/>
            <a:ext cx="9706153" cy="5658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3276600" y="2057400"/>
            <a:ext cx="701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Class-Subclass Relationships</a:t>
            </a:r>
            <a:endParaRPr/>
          </a:p>
        </p:txBody>
      </p:sp>
      <p:sp>
        <p:nvSpPr>
          <p:cNvPr id="126" name="Google Shape;12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5F5F5F"/>
            </a:outerShdw>
          </a:effectLst>
        </p:spPr>
        <p:txBody>
          <a:bodyPr anchorCtr="0" anchor="ctr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Object Schemas: The Graphical Representation of Objects</a:t>
            </a:r>
            <a:endParaRPr sz="2800"/>
          </a:p>
        </p:txBody>
      </p:sp>
      <p:pic>
        <p:nvPicPr>
          <p:cNvPr descr="C:\My Documents\Course Tech\Artwork\FINAL BMPS CH 11\fig11-20.jpg" id="127" name="Google Shape;127;p7"/>
          <p:cNvPicPr preferRelativeResize="0"/>
          <p:nvPr/>
        </p:nvPicPr>
        <p:blipFill rotWithShape="1">
          <a:blip r:embed="rId3">
            <a:alphaModFix/>
          </a:blip>
          <a:srcRect b="23858" l="0" r="0" t="0"/>
          <a:stretch/>
        </p:blipFill>
        <p:spPr>
          <a:xfrm>
            <a:off x="3657600" y="2895600"/>
            <a:ext cx="6032500" cy="2007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My Documents\Course Tech\Artwork\FINAL BMPS CH 11\fig11-21.jpg" id="136" name="Google Shape;136;p8"/>
          <p:cNvPicPr preferRelativeResize="0"/>
          <p:nvPr/>
        </p:nvPicPr>
        <p:blipFill rotWithShape="1">
          <a:blip r:embed="rId3">
            <a:alphaModFix/>
          </a:blip>
          <a:srcRect b="16393" l="0" r="0" t="0"/>
          <a:stretch/>
        </p:blipFill>
        <p:spPr>
          <a:xfrm>
            <a:off x="4038601" y="1905000"/>
            <a:ext cx="5502275" cy="301155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8"/>
          <p:cNvSpPr txBox="1"/>
          <p:nvPr/>
        </p:nvSpPr>
        <p:spPr>
          <a:xfrm>
            <a:off x="3200400" y="990600"/>
            <a:ext cx="49685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Object Representation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3276600" y="2057400"/>
            <a:ext cx="7010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Interobject Relationships: Attribute-Class Link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A </a:t>
            </a:r>
            <a:r>
              <a:rPr b="1" lang="en-US">
                <a:solidFill>
                  <a:srgbClr val="D60093"/>
                </a:solidFill>
              </a:rPr>
              <a:t>attribute-class</a:t>
            </a:r>
            <a:r>
              <a:rPr b="1" lang="en-US"/>
              <a:t> or </a:t>
            </a:r>
            <a:r>
              <a:rPr b="1" lang="en-US">
                <a:solidFill>
                  <a:srgbClr val="D60093"/>
                </a:solidFill>
              </a:rPr>
              <a:t>interobject relationship</a:t>
            </a:r>
            <a:r>
              <a:rPr b="1" lang="en-US"/>
              <a:t> is created when an object’s attribute references another object of the same or different class.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Relationship Representation: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Representing 1:M Relationships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Representing M:N Relationships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Representing M:N Relationships with an Intersection Class</a:t>
            </a:r>
            <a:endParaRPr/>
          </a:p>
        </p:txBody>
      </p:sp>
      <p:sp>
        <p:nvSpPr>
          <p:cNvPr id="147" name="Google Shape;14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5F5F5F"/>
            </a:outerShdw>
          </a:effectLst>
        </p:spPr>
        <p:txBody>
          <a:bodyPr anchorCtr="0" anchor="ctr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Object Schemas: The Graphical Representation of Objects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2020-07-28T13:05:23Z</dcterms:created>
  <dc:creator>HP</dc:creator>
</cp:coreProperties>
</file>