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79FA-A4B4-4417-845D-194481C70D9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B5FB-2A38-48A6-918F-878EE42F8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79FA-A4B4-4417-845D-194481C70D9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B5FB-2A38-48A6-918F-878EE42F8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79FA-A4B4-4417-845D-194481C70D9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B5FB-2A38-48A6-918F-878EE42F8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79FA-A4B4-4417-845D-194481C70D9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B5FB-2A38-48A6-918F-878EE42F8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79FA-A4B4-4417-845D-194481C70D9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B5FB-2A38-48A6-918F-878EE42F8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79FA-A4B4-4417-845D-194481C70D9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B5FB-2A38-48A6-918F-878EE42F8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79FA-A4B4-4417-845D-194481C70D9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B5FB-2A38-48A6-918F-878EE42F8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79FA-A4B4-4417-845D-194481C70D9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B5FB-2A38-48A6-918F-878EE42F8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79FA-A4B4-4417-845D-194481C70D9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B5FB-2A38-48A6-918F-878EE42F8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79FA-A4B4-4417-845D-194481C70D9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B5FB-2A38-48A6-918F-878EE42F8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79FA-A4B4-4417-845D-194481C70D9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B5FB-2A38-48A6-918F-878EE42F8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79FA-A4B4-4417-845D-194481C70D9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B5FB-2A38-48A6-918F-878EE42F8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Transactions and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BBF5-DAC3-4665-8204-4FFA304A2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Transaction Recovery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000"/>
              <a:t>UNDO and REDO: lists of transactions</a:t>
            </a:r>
          </a:p>
          <a:p>
            <a:pPr>
              <a:buFontTx/>
              <a:buNone/>
            </a:pPr>
            <a:endParaRPr lang="en-GB" sz="2000"/>
          </a:p>
          <a:p>
            <a:pPr>
              <a:buFontTx/>
              <a:buNone/>
            </a:pPr>
            <a:r>
              <a:rPr lang="en-GB" sz="2000"/>
              <a:t>UNDO = all transactions running at the last checkpoint</a:t>
            </a:r>
          </a:p>
          <a:p>
            <a:pPr>
              <a:buFontTx/>
              <a:buNone/>
            </a:pPr>
            <a:r>
              <a:rPr lang="en-GB" sz="2000"/>
              <a:t>REDO = empty</a:t>
            </a:r>
          </a:p>
          <a:p>
            <a:pPr>
              <a:buFontTx/>
              <a:buNone/>
            </a:pPr>
            <a:endParaRPr lang="en-GB" sz="2000"/>
          </a:p>
          <a:p>
            <a:pPr>
              <a:buFontTx/>
              <a:buNone/>
            </a:pPr>
            <a:r>
              <a:rPr lang="en-GB" sz="2000"/>
              <a:t>For each entry in the log, starting at the last checkpoint</a:t>
            </a:r>
          </a:p>
          <a:p>
            <a:pPr>
              <a:buFontTx/>
              <a:buNone/>
            </a:pPr>
            <a:r>
              <a:rPr lang="en-GB" sz="2000"/>
              <a:t>	If a BEGIN TRANSACTION entry is found for T</a:t>
            </a:r>
          </a:p>
          <a:p>
            <a:pPr>
              <a:buFontTx/>
              <a:buNone/>
            </a:pPr>
            <a:r>
              <a:rPr lang="en-GB" sz="2000"/>
              <a:t>		Add T to UNDO</a:t>
            </a:r>
          </a:p>
          <a:p>
            <a:pPr>
              <a:buFontTx/>
              <a:buNone/>
            </a:pPr>
            <a:r>
              <a:rPr lang="en-GB" sz="2000"/>
              <a:t>	If a COMMIT entry is found for T</a:t>
            </a:r>
          </a:p>
          <a:p>
            <a:pPr>
              <a:buFontTx/>
              <a:buNone/>
            </a:pPr>
            <a:r>
              <a:rPr lang="en-GB" sz="2000"/>
              <a:t>		Move T from UNDO to REDO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Transaction Recovery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3657600" y="1828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7010400" y="1828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685800" y="3733800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463675" y="204628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1463675" y="1970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3216275" y="1970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990600" y="1828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1</a:t>
            </a:r>
            <a:endParaRPr lang="en-GB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2438400" y="24384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2438400" y="2362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029200" y="2362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1981200" y="2209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2</a:t>
            </a:r>
            <a:endParaRPr lang="en-GB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2057400" y="2819400"/>
            <a:ext cx="495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20574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1600200" y="2590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3</a:t>
            </a:r>
            <a:endParaRPr lang="en-GB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4114800" y="32004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4114800" y="3124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5867400" y="3124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57600" y="2971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4</a:t>
            </a:r>
            <a:endParaRPr lang="en-GB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4953000" y="35814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4953000" y="3505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495800" y="3352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5</a:t>
            </a:r>
            <a:endParaRPr lang="en-GB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2933700" y="3744913"/>
            <a:ext cx="1455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2000">
                <a:solidFill>
                  <a:schemeClr val="tx1"/>
                </a:solidFill>
                <a:latin typeface="Arial" charset="0"/>
              </a:rPr>
              <a:t>Checkpoint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6532563" y="3744913"/>
            <a:ext cx="96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2000">
                <a:solidFill>
                  <a:schemeClr val="tx1"/>
                </a:solidFill>
                <a:latin typeface="Arial" charset="0"/>
              </a:rPr>
              <a:t>Failure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822325" y="4583113"/>
            <a:ext cx="2759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UNDO: 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2000">
                <a:solidFill>
                  <a:schemeClr val="tx1"/>
                </a:solidFill>
                <a:latin typeface="Arial" charset="0"/>
              </a:rPr>
              <a:t>, 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822325" y="5116513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REDO: </a:t>
            </a:r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3657600" y="1676400"/>
            <a:ext cx="0" cy="464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3657600" y="4800600"/>
            <a:ext cx="3863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Last Checkpoint</a:t>
            </a:r>
          </a:p>
          <a:p>
            <a:endParaRPr lang="en-GB" sz="2000">
              <a:solidFill>
                <a:schemeClr val="tx1"/>
              </a:solidFill>
              <a:latin typeface="Arial" charset="0"/>
            </a:endParaRPr>
          </a:p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Active transactions: 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2000">
                <a:solidFill>
                  <a:schemeClr val="tx1"/>
                </a:solidFill>
                <a:latin typeface="Arial" charset="0"/>
              </a:rPr>
              <a:t>, 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3</a:t>
            </a:r>
            <a:endParaRPr lang="en-GB" sz="20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Transaction Recovery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3657600" y="1828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7010400" y="1828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85800" y="3733800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463675" y="204628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463675" y="1970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216275" y="1970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990600" y="1828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1</a:t>
            </a:r>
            <a:endParaRPr lang="en-GB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2438400" y="24384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438400" y="2362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5029200" y="2362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981200" y="2209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2</a:t>
            </a:r>
            <a:endParaRPr lang="en-GB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2057400" y="2819400"/>
            <a:ext cx="495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20574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600200" y="2590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3</a:t>
            </a:r>
            <a:endParaRPr lang="en-GB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4114800" y="32004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4114800" y="3124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5867400" y="3124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3657600" y="2971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4</a:t>
            </a:r>
            <a:endParaRPr lang="en-GB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4953000" y="35814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4953000" y="3505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4495800" y="3352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5</a:t>
            </a:r>
            <a:endParaRPr lang="en-GB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933700" y="3744913"/>
            <a:ext cx="1455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2000">
                <a:solidFill>
                  <a:schemeClr val="tx1"/>
                </a:solidFill>
                <a:latin typeface="Arial" charset="0"/>
              </a:rPr>
              <a:t>Checkpoint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6532563" y="3744913"/>
            <a:ext cx="96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2000">
                <a:solidFill>
                  <a:schemeClr val="tx1"/>
                </a:solidFill>
                <a:latin typeface="Arial" charset="0"/>
              </a:rPr>
              <a:t>Failure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822325" y="4583113"/>
            <a:ext cx="2759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UNDO: 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2000">
                <a:solidFill>
                  <a:schemeClr val="tx1"/>
                </a:solidFill>
                <a:latin typeface="Arial" charset="0"/>
              </a:rPr>
              <a:t>, 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2000">
                <a:solidFill>
                  <a:schemeClr val="tx1"/>
                </a:solidFill>
                <a:latin typeface="Arial" charset="0"/>
              </a:rPr>
              <a:t>, 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822325" y="5116513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REDO: </a:t>
            </a:r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4114800" y="1676400"/>
            <a:ext cx="0" cy="464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4191000" y="4800600"/>
            <a:ext cx="3863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T4 Begins</a:t>
            </a:r>
          </a:p>
          <a:p>
            <a:endParaRPr lang="en-GB" sz="2000">
              <a:solidFill>
                <a:schemeClr val="tx1"/>
              </a:solidFill>
              <a:latin typeface="Arial" charset="0"/>
            </a:endParaRPr>
          </a:p>
          <a:p>
            <a:r>
              <a:rPr lang="en-GB" sz="2000">
                <a:solidFill>
                  <a:schemeClr val="tx1"/>
                </a:solidFill>
                <a:latin typeface="Arial" charset="0"/>
              </a:rPr>
              <a:t>Add T</a:t>
            </a:r>
            <a:r>
              <a:rPr lang="en-GB" sz="2000" baseline="-2500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GB" sz="2000">
                <a:solidFill>
                  <a:schemeClr val="tx1"/>
                </a:solidFill>
                <a:latin typeface="Arial" charset="0"/>
              </a:rPr>
              <a:t> to UNDO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Concurrency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8600" cy="4191000"/>
          </a:xfrm>
        </p:spPr>
        <p:txBody>
          <a:bodyPr/>
          <a:lstStyle/>
          <a:p>
            <a:r>
              <a:rPr lang="en-GB" sz="2400"/>
              <a:t>Large databases are used by many people</a:t>
            </a:r>
          </a:p>
          <a:p>
            <a:pPr lvl="1"/>
            <a:r>
              <a:rPr lang="en-GB" sz="2000"/>
              <a:t>Many transactions to be run on the database</a:t>
            </a:r>
          </a:p>
          <a:p>
            <a:pPr lvl="1"/>
            <a:r>
              <a:rPr lang="en-GB" sz="2000"/>
              <a:t>It is desirable to let them run at the same time as each other</a:t>
            </a:r>
          </a:p>
          <a:p>
            <a:pPr lvl="1"/>
            <a:r>
              <a:rPr lang="en-GB" sz="2000"/>
              <a:t>Need to preserve isolation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If we don’t allow for concurrency then transactions are run sequentially</a:t>
            </a:r>
          </a:p>
          <a:p>
            <a:pPr lvl="1"/>
            <a:r>
              <a:rPr lang="en-GB" sz="2000"/>
              <a:t>Have  a queue of transactions</a:t>
            </a:r>
          </a:p>
          <a:p>
            <a:pPr lvl="1"/>
            <a:r>
              <a:rPr lang="en-GB" sz="2000"/>
              <a:t>Long transactions (eg backups) will make others wait for long periods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Concurrency Problems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In order to run transactions concurrently we interleave their operations</a:t>
            </a:r>
          </a:p>
          <a:p>
            <a:r>
              <a:rPr lang="en-GB" sz="2400"/>
              <a:t>Each transaction gets a share of the computing time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This leads to several sorts of problems</a:t>
            </a:r>
          </a:p>
          <a:p>
            <a:pPr lvl="1"/>
            <a:r>
              <a:rPr lang="en-GB" sz="2000"/>
              <a:t>Lost updates</a:t>
            </a:r>
          </a:p>
          <a:p>
            <a:pPr lvl="1"/>
            <a:r>
              <a:rPr lang="en-GB" sz="2000"/>
              <a:t>Uncommitted updates</a:t>
            </a:r>
          </a:p>
          <a:p>
            <a:pPr lvl="1"/>
            <a:r>
              <a:rPr lang="en-GB" sz="2000"/>
              <a:t>Incorrect analysis</a:t>
            </a:r>
          </a:p>
          <a:p>
            <a:r>
              <a:rPr lang="en-GB" sz="2400"/>
              <a:t>All arise because isolation is broken</a:t>
            </a:r>
          </a:p>
          <a:p>
            <a:pPr lvl="1"/>
            <a:endParaRPr lang="en-GB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Lost Update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T1 and T2 read X, both modify it, then both write it out</a:t>
            </a:r>
          </a:p>
          <a:p>
            <a:pPr lvl="1"/>
            <a:r>
              <a:rPr lang="en-GB" sz="2000"/>
              <a:t>The net effect of T1 and T2 should be no change on X</a:t>
            </a:r>
          </a:p>
          <a:p>
            <a:pPr lvl="1"/>
            <a:r>
              <a:rPr lang="en-GB" sz="2000"/>
              <a:t>Only T2’s change is seen, however, so the final value of X has increased by 5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62000" y="2133600"/>
            <a:ext cx="3857625" cy="3762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T1		 T2</a:t>
            </a:r>
          </a:p>
          <a:p>
            <a:endParaRPr lang="en-GB" b="1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Read(X)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X = X - 5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Read(X)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X = X + 5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Write(X)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Write(X)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COMMIT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COMMIT</a:t>
            </a:r>
            <a:endParaRPr lang="en-GB" sz="20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2667000" y="2133600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Uncommitted Update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T2 sees the change to X made by T1, but T1 is rolled back </a:t>
            </a:r>
          </a:p>
          <a:p>
            <a:pPr lvl="1"/>
            <a:r>
              <a:rPr lang="en-GB" sz="2000"/>
              <a:t>The change made by T1 is undone on rollback</a:t>
            </a:r>
          </a:p>
          <a:p>
            <a:pPr lvl="1"/>
            <a:r>
              <a:rPr lang="en-GB" sz="2000"/>
              <a:t>It should be as if that change never happened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2133600"/>
            <a:ext cx="3857625" cy="3762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T1		 T2</a:t>
            </a:r>
          </a:p>
          <a:p>
            <a:endParaRPr lang="en-GB" b="1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Read(X)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X = X - 5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Write(X)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Read(X)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X = X + 5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Write(X)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ROLLBACK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COMMIT</a:t>
            </a:r>
            <a:endParaRPr lang="en-GB" sz="20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2667000" y="2133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Inconsistent analysis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T1 doesn’t change the sum of X and Y, but T2 sees a change</a:t>
            </a:r>
          </a:p>
          <a:p>
            <a:pPr lvl="1"/>
            <a:r>
              <a:rPr lang="en-GB" sz="2000"/>
              <a:t>T1 consists of two parts – take 5 from X and then add 5 to Y</a:t>
            </a:r>
          </a:p>
          <a:p>
            <a:pPr lvl="1"/>
            <a:r>
              <a:rPr lang="en-GB" sz="2000"/>
              <a:t>T2 sees the effect of the first, but not the second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62000" y="2120900"/>
            <a:ext cx="3857625" cy="4127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T1		 T2</a:t>
            </a:r>
          </a:p>
          <a:p>
            <a:endParaRPr lang="en-GB" b="1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Read(X)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X = X - 5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Write(X)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Read(X)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Read(Y)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		 Sum = X+Y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Read(Y)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Y = Y + 5</a:t>
            </a:r>
          </a:p>
          <a:p>
            <a:r>
              <a:rPr lang="en-GB" b="1">
                <a:solidFill>
                  <a:schemeClr val="tx1"/>
                </a:solidFill>
                <a:latin typeface="Courier New" pitchFamily="49" charset="0"/>
              </a:rPr>
              <a:t>Write(Y)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2667000" y="21209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Transactions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486650" cy="4256088"/>
          </a:xfrm>
        </p:spPr>
        <p:txBody>
          <a:bodyPr/>
          <a:lstStyle/>
          <a:p>
            <a:r>
              <a:rPr lang="en-GB" sz="2400"/>
              <a:t>A transaction is an action, or a series of actions, carried out by a single user or an application program, which reads or updates the contents of a database.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Transactions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A transaction is a ‘logical unit of work’ on a database</a:t>
            </a:r>
          </a:p>
          <a:p>
            <a:pPr lvl="1"/>
            <a:r>
              <a:rPr lang="en-GB" sz="2000"/>
              <a:t>Each transaction does something in the database</a:t>
            </a:r>
          </a:p>
          <a:p>
            <a:pPr lvl="1"/>
            <a:r>
              <a:rPr lang="en-GB" sz="2000"/>
              <a:t>No part of it alone achieves anything of use or interest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Transactions are the unit of recovery, consistency, and integrity as well</a:t>
            </a:r>
          </a:p>
          <a:p>
            <a:r>
              <a:rPr lang="en-GB" sz="2400"/>
              <a:t>ACID properties</a:t>
            </a:r>
          </a:p>
          <a:p>
            <a:pPr lvl="1"/>
            <a:r>
              <a:rPr lang="en-GB" sz="2000"/>
              <a:t>Atomicity</a:t>
            </a:r>
          </a:p>
          <a:p>
            <a:pPr lvl="1"/>
            <a:r>
              <a:rPr lang="en-GB" sz="2000"/>
              <a:t>Consistency</a:t>
            </a:r>
          </a:p>
          <a:p>
            <a:pPr lvl="1"/>
            <a:r>
              <a:rPr lang="en-GB" sz="2000"/>
              <a:t>Isolation</a:t>
            </a:r>
          </a:p>
          <a:p>
            <a:pPr lvl="1"/>
            <a:r>
              <a:rPr lang="en-GB" sz="2000"/>
              <a:t>Durability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Atomicity and Consistency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Atomicity</a:t>
            </a:r>
          </a:p>
          <a:p>
            <a:pPr lvl="1"/>
            <a:r>
              <a:rPr lang="en-GB" sz="2000"/>
              <a:t>Transactions are atomic – they don’t have parts (conceptually)</a:t>
            </a:r>
          </a:p>
          <a:p>
            <a:pPr lvl="1"/>
            <a:r>
              <a:rPr lang="en-GB" sz="2000"/>
              <a:t>can’t be executed partially; it should not be detectable that they interleave with another transaction 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Consistency</a:t>
            </a:r>
          </a:p>
          <a:p>
            <a:pPr lvl="1"/>
            <a:r>
              <a:rPr lang="en-GB" sz="2000"/>
              <a:t>Transactions take the database from one consistent state into another</a:t>
            </a:r>
          </a:p>
          <a:p>
            <a:pPr lvl="1"/>
            <a:r>
              <a:rPr lang="en-GB" sz="2000"/>
              <a:t>In the middle of a transaction the database might not be consistent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Isolation and Durability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Isolation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The effects of a transaction are not visible to other transactions until it has completed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From outside the transaction has either happened or not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To me this actually sounds like a consequence of atomicity…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Durability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Once a transaction has completed, its changes are made permanent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Even if the system crashes, the effects of a transaction must remain in place</a:t>
            </a:r>
          </a:p>
          <a:p>
            <a:pPr lvl="1">
              <a:lnSpc>
                <a:spcPct val="90000"/>
              </a:lnSpc>
            </a:pPr>
            <a:endParaRPr lang="en-GB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transaction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4267200" cy="4191000"/>
          </a:xfrm>
        </p:spPr>
        <p:txBody>
          <a:bodyPr/>
          <a:lstStyle/>
          <a:p>
            <a:r>
              <a:rPr lang="en-GB" sz="2400"/>
              <a:t>Transfer £50 from account A to account B</a:t>
            </a:r>
          </a:p>
          <a:p>
            <a:pPr lvl="1">
              <a:buFontTx/>
              <a:buNone/>
            </a:pPr>
            <a:r>
              <a:rPr lang="en-GB" sz="2000"/>
              <a:t>Read(A)	</a:t>
            </a:r>
          </a:p>
          <a:p>
            <a:pPr lvl="1">
              <a:buFontTx/>
              <a:buNone/>
            </a:pPr>
            <a:r>
              <a:rPr lang="en-GB" sz="2000"/>
              <a:t>A = A - 50</a:t>
            </a:r>
          </a:p>
          <a:p>
            <a:pPr lvl="1">
              <a:buFontTx/>
              <a:buNone/>
            </a:pPr>
            <a:r>
              <a:rPr lang="en-GB" sz="2000"/>
              <a:t>Write(A)</a:t>
            </a:r>
          </a:p>
          <a:p>
            <a:pPr lvl="1">
              <a:buFontTx/>
              <a:buNone/>
            </a:pPr>
            <a:r>
              <a:rPr lang="en-GB" sz="2000"/>
              <a:t>Read(B)</a:t>
            </a:r>
          </a:p>
          <a:p>
            <a:pPr lvl="1">
              <a:buFontTx/>
              <a:buNone/>
            </a:pPr>
            <a:r>
              <a:rPr lang="en-GB" sz="2000"/>
              <a:t>B = B+50</a:t>
            </a:r>
          </a:p>
          <a:p>
            <a:pPr lvl="1">
              <a:buFontTx/>
              <a:buNone/>
            </a:pPr>
            <a:r>
              <a:rPr lang="en-GB" sz="2000"/>
              <a:t>Write(B)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981200"/>
            <a:ext cx="4191000" cy="4191000"/>
          </a:xfrm>
        </p:spPr>
        <p:txBody>
          <a:bodyPr/>
          <a:lstStyle/>
          <a:p>
            <a:pPr lvl="1">
              <a:buFontTx/>
              <a:buNone/>
            </a:pPr>
            <a:r>
              <a:rPr lang="en-GB" sz="2000" b="1"/>
              <a:t>Atomicity</a:t>
            </a:r>
            <a:r>
              <a:rPr lang="en-GB" sz="2000"/>
              <a:t> - shouldn’t take money from A without giving it to B</a:t>
            </a:r>
          </a:p>
          <a:p>
            <a:pPr lvl="1">
              <a:buFontTx/>
              <a:buNone/>
            </a:pPr>
            <a:r>
              <a:rPr lang="en-GB" sz="2000" b="1"/>
              <a:t>Consistency</a:t>
            </a:r>
            <a:r>
              <a:rPr lang="en-GB" sz="2000"/>
              <a:t> - money isn’t lost or gained</a:t>
            </a:r>
          </a:p>
          <a:p>
            <a:pPr lvl="1">
              <a:buFontTx/>
              <a:buNone/>
            </a:pPr>
            <a:r>
              <a:rPr lang="en-GB" sz="2000" b="1"/>
              <a:t>Isolation</a:t>
            </a:r>
            <a:r>
              <a:rPr lang="en-GB" sz="2000"/>
              <a:t> - other queries shouldn’t see A or B change until completion</a:t>
            </a:r>
          </a:p>
          <a:p>
            <a:pPr lvl="1">
              <a:buFontTx/>
              <a:buNone/>
            </a:pPr>
            <a:r>
              <a:rPr lang="en-GB" sz="2000" b="1"/>
              <a:t>Durability</a:t>
            </a:r>
            <a:r>
              <a:rPr lang="en-GB" sz="2000"/>
              <a:t> - the money does not go back to A</a:t>
            </a:r>
          </a:p>
        </p:txBody>
      </p:sp>
      <p:sp>
        <p:nvSpPr>
          <p:cNvPr id="17413" name="AutoShape 5"/>
          <p:cNvSpPr>
            <a:spLocks/>
          </p:cNvSpPr>
          <p:nvPr/>
        </p:nvSpPr>
        <p:spPr bwMode="auto">
          <a:xfrm>
            <a:off x="2484438" y="2852738"/>
            <a:ext cx="431800" cy="2232025"/>
          </a:xfrm>
          <a:prstGeom prst="rightBrace">
            <a:avLst>
              <a:gd name="adj1" fmla="val 430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843213" y="3716338"/>
            <a:ext cx="1728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Verdana" pitchFamily="34" charset="0"/>
              </a:rPr>
              <a:t>transaction</a:t>
            </a:r>
            <a:endParaRPr lang="en-US" sz="20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Transaction Manager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The transaction manager enforces the ACID properties</a:t>
            </a:r>
          </a:p>
          <a:p>
            <a:pPr lvl="1"/>
            <a:r>
              <a:rPr lang="en-GB" sz="2000"/>
              <a:t>It schedules the operations of transactions</a:t>
            </a:r>
          </a:p>
          <a:p>
            <a:pPr lvl="1"/>
            <a:r>
              <a:rPr lang="en-GB" sz="2000"/>
              <a:t>COMMIT and ROLLBACK are used to ensure atomicity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/>
            <a:r>
              <a:rPr lang="en-GB" sz="2000" dirty="0"/>
              <a:t>Locks or timestamps are used to ensure consistency and isolation for concurrent transactions </a:t>
            </a:r>
          </a:p>
          <a:p>
            <a:pPr lvl="1"/>
            <a:r>
              <a:rPr lang="en-GB" sz="2000" dirty="0"/>
              <a:t>A log is kept to ensure durability in the event of system failure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COMMIT and ROLLBACK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COMMIT signals the successful end of a transaction</a:t>
            </a:r>
          </a:p>
          <a:p>
            <a:pPr lvl="1"/>
            <a:r>
              <a:rPr lang="en-GB" sz="2000"/>
              <a:t>Any changes made by the transaction should be saved</a:t>
            </a:r>
          </a:p>
          <a:p>
            <a:pPr lvl="1"/>
            <a:r>
              <a:rPr lang="en-GB" sz="2000"/>
              <a:t>These changes are now visible to other transactions</a:t>
            </a:r>
          </a:p>
          <a:p>
            <a:pPr lvl="1"/>
            <a:endParaRPr lang="en-GB" sz="200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ROLLBACK signals the unsuccessful end of a transaction</a:t>
            </a:r>
          </a:p>
          <a:p>
            <a:pPr lvl="1"/>
            <a:r>
              <a:rPr lang="en-GB" sz="2000"/>
              <a:t>Any changes made by the transaction should be undone</a:t>
            </a:r>
          </a:p>
          <a:p>
            <a:pPr lvl="1"/>
            <a:r>
              <a:rPr lang="en-GB" sz="2000"/>
              <a:t>It is now as if the transaction never existed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Transactions and Recovery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Transaction Log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3962400" cy="4191000"/>
          </a:xfrm>
        </p:spPr>
        <p:txBody>
          <a:bodyPr/>
          <a:lstStyle/>
          <a:p>
            <a:r>
              <a:rPr lang="en-GB" sz="2400"/>
              <a:t>The transaction log records the details of all transactions</a:t>
            </a:r>
          </a:p>
          <a:p>
            <a:pPr lvl="1"/>
            <a:r>
              <a:rPr lang="en-GB" sz="2000"/>
              <a:t>Any changes the transaction makes to the database</a:t>
            </a:r>
          </a:p>
          <a:p>
            <a:pPr lvl="1"/>
            <a:r>
              <a:rPr lang="en-GB" sz="2000"/>
              <a:t>How to undo these changes</a:t>
            </a:r>
          </a:p>
          <a:p>
            <a:pPr lvl="1"/>
            <a:r>
              <a:rPr lang="en-GB" sz="2000"/>
              <a:t>When transactions complete and how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The log is stored on disk, not in memory</a:t>
            </a:r>
          </a:p>
          <a:p>
            <a:pPr lvl="1"/>
            <a:r>
              <a:rPr lang="en-GB" sz="2000"/>
              <a:t>If the system crashes it is preserved</a:t>
            </a:r>
          </a:p>
          <a:p>
            <a:r>
              <a:rPr lang="en-GB" sz="2400"/>
              <a:t>Write ahead log rule</a:t>
            </a:r>
          </a:p>
          <a:p>
            <a:pPr lvl="1"/>
            <a:r>
              <a:rPr lang="en-GB" sz="2000"/>
              <a:t>The entry in the log must be made before COMMIT processing can complete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993</Words>
  <Application>Microsoft Office PowerPoint</Application>
  <PresentationFormat>On-screen Show (4:3)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Verdana</vt:lpstr>
      <vt:lpstr>Office Theme</vt:lpstr>
      <vt:lpstr>Transactions and Recovery</vt:lpstr>
      <vt:lpstr>Transactions</vt:lpstr>
      <vt:lpstr>Transactions</vt:lpstr>
      <vt:lpstr>Atomicity and Consistency</vt:lpstr>
      <vt:lpstr>Isolation and Durability</vt:lpstr>
      <vt:lpstr>Example of transaction</vt:lpstr>
      <vt:lpstr>The Transaction Manager</vt:lpstr>
      <vt:lpstr>COMMIT and ROLLBACK</vt:lpstr>
      <vt:lpstr>The Transaction Log</vt:lpstr>
      <vt:lpstr>Transaction Recovery</vt:lpstr>
      <vt:lpstr>Transaction Recovery</vt:lpstr>
      <vt:lpstr>Transaction Recovery</vt:lpstr>
      <vt:lpstr>Concurrency</vt:lpstr>
      <vt:lpstr>Concurrency Problems</vt:lpstr>
      <vt:lpstr>Lost Update</vt:lpstr>
      <vt:lpstr>Uncommitted Update</vt:lpstr>
      <vt:lpstr>Inconsistent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and Recovery</dc:title>
  <dc:creator>hi</dc:creator>
  <cp:lastModifiedBy>sridevi unnikrishnan</cp:lastModifiedBy>
  <cp:revision>8</cp:revision>
  <dcterms:created xsi:type="dcterms:W3CDTF">2020-08-02T16:18:28Z</dcterms:created>
  <dcterms:modified xsi:type="dcterms:W3CDTF">2021-01-18T16:55:32Z</dcterms:modified>
</cp:coreProperties>
</file>