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2" r:id="rId2"/>
    <p:sldId id="273" r:id="rId3"/>
    <p:sldId id="259" r:id="rId4"/>
    <p:sldId id="292" r:id="rId5"/>
    <p:sldId id="294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5" r:id="rId15"/>
    <p:sldId id="306" r:id="rId16"/>
    <p:sldId id="278" r:id="rId17"/>
    <p:sldId id="283" r:id="rId18"/>
    <p:sldId id="284" r:id="rId19"/>
    <p:sldId id="285" r:id="rId20"/>
    <p:sldId id="286" r:id="rId21"/>
    <p:sldId id="288" r:id="rId22"/>
    <p:sldId id="287" r:id="rId23"/>
    <p:sldId id="290" r:id="rId24"/>
    <p:sldId id="308" r:id="rId25"/>
    <p:sldId id="30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>
        <p:scale>
          <a:sx n="75" d="100"/>
          <a:sy n="75" d="100"/>
        </p:scale>
        <p:origin x="974" y="21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20pw35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Logging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20pw35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Logging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20pw35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Logging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Swetha Muralidharan</a:t>
            </a:r>
          </a:p>
          <a:p>
            <a:r>
              <a:rPr lang="en-US" dirty="0"/>
              <a:t>20pw35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B5FB-173F-FA8C-6B04-2C13F2E6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648103"/>
            <a:ext cx="6502620" cy="676656"/>
          </a:xfrm>
        </p:spPr>
        <p:txBody>
          <a:bodyPr/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Logging Flow of control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4A3E-4F56-A4E6-AAF2-CA2EC275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20pw35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065A-12D0-086F-7DD0-CB4F6E27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1819B-1AA4-E756-0E9A-1385EE29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B5CD7-A40B-DA80-ADE1-E4A66C1BFD3B}"/>
              </a:ext>
            </a:extLst>
          </p:cNvPr>
          <p:cNvSpPr/>
          <p:nvPr/>
        </p:nvSpPr>
        <p:spPr>
          <a:xfrm>
            <a:off x="2572884" y="2650638"/>
            <a:ext cx="2295331" cy="676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596A1E-A4DA-836F-0C1C-FAD69740B3E0}"/>
              </a:ext>
            </a:extLst>
          </p:cNvPr>
          <p:cNvSpPr/>
          <p:nvPr/>
        </p:nvSpPr>
        <p:spPr>
          <a:xfrm>
            <a:off x="5256991" y="2621902"/>
            <a:ext cx="4251650" cy="676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480D75-0A93-8870-4B96-8B329CDAC65B}"/>
              </a:ext>
            </a:extLst>
          </p:cNvPr>
          <p:cNvSpPr/>
          <p:nvPr/>
        </p:nvSpPr>
        <p:spPr>
          <a:xfrm>
            <a:off x="2696548" y="4049486"/>
            <a:ext cx="2043404" cy="676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1A8F32-D71A-EB6A-1C40-D559FC3406B8}"/>
              </a:ext>
            </a:extLst>
          </p:cNvPr>
          <p:cNvSpPr/>
          <p:nvPr/>
        </p:nvSpPr>
        <p:spPr>
          <a:xfrm>
            <a:off x="5281937" y="4049486"/>
            <a:ext cx="2043404" cy="676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E4395F-6DAB-BD57-051A-9BD5EB74F75E}"/>
              </a:ext>
            </a:extLst>
          </p:cNvPr>
          <p:cNvSpPr/>
          <p:nvPr/>
        </p:nvSpPr>
        <p:spPr>
          <a:xfrm>
            <a:off x="7465237" y="4049486"/>
            <a:ext cx="2043404" cy="676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Formatter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47DBF4-13A3-B8C0-1C6D-22E83C815B8B}"/>
              </a:ext>
            </a:extLst>
          </p:cNvPr>
          <p:cNvSpPr/>
          <p:nvPr/>
        </p:nvSpPr>
        <p:spPr>
          <a:xfrm>
            <a:off x="466531" y="2715212"/>
            <a:ext cx="1635158" cy="19687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AD747-3639-09C0-BFDD-78CCA704CF69}"/>
              </a:ext>
            </a:extLst>
          </p:cNvPr>
          <p:cNvSpPr/>
          <p:nvPr/>
        </p:nvSpPr>
        <p:spPr>
          <a:xfrm>
            <a:off x="10090311" y="2677888"/>
            <a:ext cx="1635158" cy="19687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ADD643-535F-FECA-5F8D-CEDDFE9D2E4B}"/>
              </a:ext>
            </a:extLst>
          </p:cNvPr>
          <p:cNvCxnSpPr/>
          <p:nvPr/>
        </p:nvCxnSpPr>
        <p:spPr>
          <a:xfrm>
            <a:off x="83976" y="1679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DEEEB9-9402-AF37-B620-CB734D3E172D}"/>
              </a:ext>
            </a:extLst>
          </p:cNvPr>
          <p:cNvCxnSpPr>
            <a:cxnSpLocks/>
          </p:cNvCxnSpPr>
          <p:nvPr/>
        </p:nvCxnSpPr>
        <p:spPr>
          <a:xfrm>
            <a:off x="2101689" y="2960230"/>
            <a:ext cx="4711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CE0EB0-7F95-9B01-9D28-0416AAED7FB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68215" y="2960230"/>
            <a:ext cx="3887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B0150A-A237-3363-0B2F-B945C5B804B1}"/>
              </a:ext>
            </a:extLst>
          </p:cNvPr>
          <p:cNvCxnSpPr>
            <a:cxnSpLocks/>
          </p:cNvCxnSpPr>
          <p:nvPr/>
        </p:nvCxnSpPr>
        <p:spPr>
          <a:xfrm flipV="1">
            <a:off x="3391525" y="3298558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2DD71C-1060-089B-E582-5E7144320FB7}"/>
              </a:ext>
            </a:extLst>
          </p:cNvPr>
          <p:cNvCxnSpPr>
            <a:cxnSpLocks/>
          </p:cNvCxnSpPr>
          <p:nvPr/>
        </p:nvCxnSpPr>
        <p:spPr>
          <a:xfrm>
            <a:off x="3942303" y="3327294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8C98C0-CBB0-FE6B-C134-93453265799B}"/>
              </a:ext>
            </a:extLst>
          </p:cNvPr>
          <p:cNvCxnSpPr>
            <a:cxnSpLocks/>
          </p:cNvCxnSpPr>
          <p:nvPr/>
        </p:nvCxnSpPr>
        <p:spPr>
          <a:xfrm flipV="1">
            <a:off x="5974705" y="3309759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23FA6C-FF48-3EBE-92DD-B60411A9F39B}"/>
              </a:ext>
            </a:extLst>
          </p:cNvPr>
          <p:cNvCxnSpPr>
            <a:cxnSpLocks/>
          </p:cNvCxnSpPr>
          <p:nvPr/>
        </p:nvCxnSpPr>
        <p:spPr>
          <a:xfrm>
            <a:off x="6525483" y="3338495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A38F93-94C4-97FD-B90B-402538D6C26A}"/>
              </a:ext>
            </a:extLst>
          </p:cNvPr>
          <p:cNvCxnSpPr>
            <a:cxnSpLocks/>
          </p:cNvCxnSpPr>
          <p:nvPr/>
        </p:nvCxnSpPr>
        <p:spPr>
          <a:xfrm flipV="1">
            <a:off x="8085445" y="3309759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23C9BE-2207-EDB4-D301-AC43376CD705}"/>
              </a:ext>
            </a:extLst>
          </p:cNvPr>
          <p:cNvCxnSpPr>
            <a:cxnSpLocks/>
          </p:cNvCxnSpPr>
          <p:nvPr/>
        </p:nvCxnSpPr>
        <p:spPr>
          <a:xfrm>
            <a:off x="8636223" y="3338495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EDF668-A6E2-CF0C-7CA7-4E020B0C5246}"/>
              </a:ext>
            </a:extLst>
          </p:cNvPr>
          <p:cNvCxnSpPr>
            <a:cxnSpLocks/>
          </p:cNvCxnSpPr>
          <p:nvPr/>
        </p:nvCxnSpPr>
        <p:spPr>
          <a:xfrm>
            <a:off x="9508641" y="2988966"/>
            <a:ext cx="581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453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8C1D-D02A-3F84-F55C-DEB461EC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F0C51-1BAC-5547-C35A-AEC6A6C0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10955528" cy="4070729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An object that allows the application to log without regard to where the output is sent/stored. </a:t>
            </a:r>
          </a:p>
          <a:p>
            <a:pPr algn="just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A logger “processes” a log message</a:t>
            </a:r>
          </a:p>
          <a:p>
            <a:pPr algn="l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-&gt;Every Logger has a parent</a:t>
            </a:r>
          </a:p>
          <a:p>
            <a:pPr algn="l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Root Logger is top of the logger hierarchy and always exists</a:t>
            </a:r>
          </a:p>
          <a:p>
            <a:pPr algn="l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Source of complexity as Log messages “bubble up” the hierarchy</a:t>
            </a:r>
          </a:p>
          <a:p>
            <a:pPr algn="l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Can have severity levels to filter incoming log messages</a:t>
            </a:r>
          </a:p>
          <a:p>
            <a:pPr algn="just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Has a name ,is usually structured hierarchically, with periods (.) separating the levels. 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common scheme is to use the name of the class or package that is doing the logging.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log4j and the Java logging API support defining handlers higher up the hierarchy.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Logger logger = Logger.getLogger("newLoggerName");</a:t>
            </a:r>
          </a:p>
          <a:p>
            <a:pPr algn="just"/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8F89C-5998-270E-5252-9C107216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20pw35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7E45-D641-A3FF-EB6B-081802A7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38CC-975D-2D22-883E-D39B2B34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4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8C1D-D02A-3F84-F55C-DEB461EC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F0C51-1BAC-5547-C35A-AEC6A6C0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625601"/>
            <a:ext cx="11290808" cy="4392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Filter is an interface; it defines the single method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isLoggable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LogRecord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record)</a:t>
            </a: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&gt; Cause a log event to be ignored or logged.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Logging frameworks provide Markers, which when attached to a log event can also be used for filtering. 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Can also be used to accept or deny log events based on exceptions being thrown.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Filters can be on Loggers in some cases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Filters can be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appenders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A filter can be attached to more than one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/logger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logger.setFilter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(filter);   ---- 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set a filter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Filter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logger.getFilter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 ------- &gt; get a filter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8F89C-5998-270E-5252-9C107216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20pw35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7E45-D641-A3FF-EB6B-081802A7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38CC-975D-2D22-883E-D39B2B34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8C1D-D02A-3F84-F55C-DEB461EC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7501129" cy="676656"/>
          </a:xfrm>
        </p:spPr>
        <p:txBody>
          <a:bodyPr/>
          <a:lstStyle/>
          <a:p>
            <a:r>
              <a:rPr lang="en-IN" dirty="0" err="1"/>
              <a:t>Appenders</a:t>
            </a:r>
            <a:r>
              <a:rPr lang="en-IN" dirty="0"/>
              <a:t> / Handlers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F0C51-1BAC-5547-C35A-AEC6A6C0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625601"/>
            <a:ext cx="11290808" cy="4392800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Appenders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listen for messages at or above a specified minimum severity level. The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takes the message it is passed and posts it appropriately.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Loggers can have more than one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belong to more than one logger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Appenders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anything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on the console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 to a file or syslog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append to a database table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distribute via Java Messaging Services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 via email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 to a socket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discard to the "bit-bucket" (/dev/null)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8F89C-5998-270E-5252-9C107216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20pw35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7E45-D641-A3FF-EB6B-081802A7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38CC-975D-2D22-883E-D39B2B34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7FA1B-97E1-CEFE-CF00-CD4660BDC59B}"/>
              </a:ext>
            </a:extLst>
          </p:cNvPr>
          <p:cNvSpPr txBox="1"/>
          <p:nvPr/>
        </p:nvSpPr>
        <p:spPr>
          <a:xfrm>
            <a:off x="6614160" y="2631440"/>
            <a:ext cx="508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To Add handler 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Handler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ConsoleHandler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logger.addHandler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(handler);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remove a handler, we use the following code:</a:t>
            </a: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To remove Handler: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Handler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ConsoleHandler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logger.addHandler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(handler);</a:t>
            </a:r>
          </a:p>
          <a:p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logger.removeHandler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(handler);</a:t>
            </a:r>
          </a:p>
        </p:txBody>
      </p:sp>
    </p:spTree>
    <p:extLst>
      <p:ext uri="{BB962C8B-B14F-4D97-AF65-F5344CB8AC3E}">
        <p14:creationId xmlns:p14="http://schemas.microsoft.com/office/powerpoint/2010/main" val="231350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8C1D-D02A-3F84-F55C-DEB461EC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7501129" cy="676656"/>
          </a:xfrm>
        </p:spPr>
        <p:txBody>
          <a:bodyPr/>
          <a:lstStyle/>
          <a:p>
            <a:pPr algn="l"/>
            <a:r>
              <a:rPr lang="en-IN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Formatters / layouts</a:t>
            </a:r>
            <a:endParaRPr lang="en-US" sz="3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F0C51-1BAC-5547-C35A-AEC6A6C0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625601"/>
            <a:ext cx="11290808" cy="4392800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A Formatter is an object that formats a given object.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Mostly this consists of taking the binary object and converting it to a string representation.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Each framework defines a default output format that can be overridden if desired.</a:t>
            </a:r>
          </a:p>
          <a:p>
            <a:pPr algn="just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 SE also includes two standard Formatter classes: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SimpleFormatter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Writes brief "human-readable" summaries of log records.</a:t>
            </a:r>
          </a:p>
          <a:p>
            <a:pPr algn="l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XMLFormatter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Writes detailed XML-structured information.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 :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handler.setFormatter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SimpleFormatter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------ &gt; formats to string form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handler.setFormatter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XMLFormatter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   ------- &gt; formats to XML form</a:t>
            </a:r>
          </a:p>
          <a:p>
            <a:pPr algn="l"/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8F89C-5998-270E-5252-9C107216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20pw35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7E45-D641-A3FF-EB6B-081802A7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38CC-975D-2D22-883E-D39B2B34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8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8C1D-D02A-3F84-F55C-DEB461EC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7501129" cy="676656"/>
          </a:xfrm>
        </p:spPr>
        <p:txBody>
          <a:bodyPr/>
          <a:lstStyle/>
          <a:p>
            <a:pPr algn="l"/>
            <a:r>
              <a:rPr lang="en-IN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 Manager</a:t>
            </a:r>
            <a:endParaRPr lang="en-US" sz="3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F0C51-1BAC-5547-C35A-AEC6A6C0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625601"/>
            <a:ext cx="11290808" cy="4392800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-&gt;The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LogManager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 keeps track of the global logging information. 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reads and maintains the logging configuration and the logger instances.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log manager is a singleton, which means that only one instance of it is instantiated.</a:t>
            </a:r>
          </a:p>
          <a:p>
            <a:pPr algn="just"/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LogManager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manager = new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LogManager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8F89C-5998-270E-5252-9C107216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20pw35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7E45-D641-A3FF-EB6B-081802A7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38CC-975D-2D22-883E-D39B2B34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4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0" y="3078481"/>
            <a:ext cx="6136640" cy="1635760"/>
          </a:xfrm>
        </p:spPr>
        <p:txBody>
          <a:bodyPr/>
          <a:lstStyle/>
          <a:p>
            <a:r>
              <a:rPr lang="en-US" dirty="0"/>
              <a:t>Security levels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6683144" cy="4070729"/>
          </a:xfrm>
        </p:spPr>
        <p:txBody>
          <a:bodyPr>
            <a:normAutofit/>
          </a:bodyPr>
          <a:lstStyle/>
          <a:p>
            <a:pPr algn="l" fontAlgn="base"/>
            <a:r>
              <a:rPr lang="en-IN" sz="20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classification of log messages.</a:t>
            </a:r>
          </a:p>
          <a:p>
            <a:pPr algn="l" fontAlgn="base"/>
            <a:r>
              <a:rPr lang="en-US" sz="20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-&gt;Levels are organized in a hierarchy of severity .</a:t>
            </a:r>
          </a:p>
          <a:p>
            <a:pPr algn="l" fontAlgn="base"/>
            <a:r>
              <a:rPr lang="en-US" sz="2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-&gt;l</a:t>
            </a:r>
            <a:r>
              <a:rPr lang="en-US" sz="20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ower level include the higher level messages. </a:t>
            </a:r>
          </a:p>
          <a:p>
            <a:pPr algn="l" fontAlgn="base"/>
            <a:endParaRPr lang="en-US" sz="2000" b="0" i="0" dirty="0">
              <a:solidFill>
                <a:srgbClr val="55555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2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en-US" sz="2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FRAMEWORKS</a:t>
            </a:r>
            <a:r>
              <a:rPr lang="en-US" sz="2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 fontAlgn="base"/>
            <a:r>
              <a:rPr lang="en-US" sz="20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&gt; Log4j</a:t>
            </a:r>
          </a:p>
          <a:p>
            <a:pPr algn="l" fontAlgn="base"/>
            <a:r>
              <a:rPr lang="en-US" sz="2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&gt; Logback</a:t>
            </a:r>
          </a:p>
          <a:p>
            <a:pPr algn="l" fontAlgn="base"/>
            <a:r>
              <a:rPr lang="en-US" sz="20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&gt; SLF4J</a:t>
            </a:r>
          </a:p>
          <a:p>
            <a:pPr algn="l" fontAlgn="base"/>
            <a:r>
              <a:rPr lang="en-US" sz="2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&gt; Java Logging API</a:t>
            </a: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>
          <a:xfrm>
            <a:off x="7815470" y="0"/>
            <a:ext cx="4376530" cy="601840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86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6305-74A3-396B-CB13-24A13D28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basic logging levels are</a:t>
            </a:r>
            <a:endParaRPr lang="en-IN" sz="2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31414-2E69-968A-A950-EF879073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121C6-6608-7946-DF86-CD219E77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8991A-227D-C88C-DD5A-D11DCF7D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E97F78C-1D58-80E8-DD3B-DFD9D022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99917"/>
              </p:ext>
            </p:extLst>
          </p:nvPr>
        </p:nvGraphicFramePr>
        <p:xfrm>
          <a:off x="707136" y="1715608"/>
          <a:ext cx="8127999" cy="38764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264635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37873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9694141"/>
                    </a:ext>
                  </a:extLst>
                </a:gridCol>
              </a:tblGrid>
              <a:tr h="5178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  <a:endParaRPr lang="en-IN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17560"/>
                  </a:ext>
                </a:extLst>
              </a:tr>
              <a:tr h="4531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SEVERE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some serious failures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67158"/>
                  </a:ext>
                </a:extLst>
              </a:tr>
              <a:tr h="4531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WARNING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30664"/>
                  </a:ext>
                </a:extLst>
              </a:tr>
              <a:tr h="4531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INFO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info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088123"/>
                  </a:ext>
                </a:extLst>
              </a:tr>
              <a:tr h="4531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CONFIG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Configuration Info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846215"/>
                  </a:ext>
                </a:extLst>
              </a:tr>
              <a:tr h="4531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developer Info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48231"/>
                  </a:ext>
                </a:extLst>
              </a:tr>
              <a:tr h="4531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developer Info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25529"/>
                  </a:ext>
                </a:extLst>
              </a:tr>
              <a:tr h="4531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FINEST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Specialized Developer Info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54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380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21B52-D672-6A1D-7875-13D5579FA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701041"/>
            <a:ext cx="10451592" cy="5317360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Severe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occurs when something terrible has occurred and the application cannot continue further. Ex like database unavailable, out of memory.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may occur whenever the user has given wrong input or credentials.</a:t>
            </a:r>
          </a:p>
          <a:p>
            <a:pPr algn="l" fontAlgn="base"/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for the use of administrators or advanced users. It denotes mostly the actions that have lead to a change in state for the application.</a:t>
            </a:r>
          </a:p>
          <a:p>
            <a:pPr algn="l" fontAlgn="base"/>
            <a:b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Information may be like what CPU the application is running on, how much is the disk and memory space.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 Finer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Finest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 tracing information. When what is happening/ has happened in our application.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displays the most important messages out of these.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outputs a detailed tracing message and may include logging calls regarding method entering, exiting, throwing exceptions.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FINEST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provides highly detailed tracing message.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F8697-5AC4-0B26-5686-5019830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8624A-214F-4D86-2C47-5710788D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25880-6A6F-E663-DE17-06BE2D9D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4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85960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SECURITY LEVELS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LOG CLASS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ADVANTAGES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BA27-7FFB-CADA-DDC9-62AAAD0C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 special Logging levels</a:t>
            </a:r>
            <a:endParaRPr lang="en-IN" sz="2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01BCE-06BD-FA9A-8D68-6AC9E4F2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1ECD3-C951-A974-1F5D-E4B93A4A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6536A-1D54-6B4D-8927-EF93CFBF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2DDF644-E361-2D2A-36EC-9531197BE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34299"/>
              </p:ext>
            </p:extLst>
          </p:nvPr>
        </p:nvGraphicFramePr>
        <p:xfrm>
          <a:off x="721360" y="1948496"/>
          <a:ext cx="8127999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50742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159979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3204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Integer.MAX_VALUE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Capturing Nothing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3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Integer.MIN_VALUE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Capturing Everything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28725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BB80E4-BC13-BD30-4A12-9EC6914773EB}"/>
              </a:ext>
            </a:extLst>
          </p:cNvPr>
          <p:cNvSpPr txBox="1"/>
          <p:nvPr/>
        </p:nvSpPr>
        <p:spPr>
          <a:xfrm>
            <a:off x="721360" y="3890837"/>
            <a:ext cx="838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Capturing everything may mean every field declaration, definition, every method call, every assignment performed etc.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78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class</a:t>
            </a:r>
          </a:p>
        </p:txBody>
      </p:sp>
    </p:spTree>
    <p:extLst>
      <p:ext uri="{BB962C8B-B14F-4D97-AF65-F5344CB8AC3E}">
        <p14:creationId xmlns:p14="http://schemas.microsoft.com/office/powerpoint/2010/main" val="125010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21B52-D672-6A1D-7875-13D5579FA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701041"/>
            <a:ext cx="10451592" cy="5317360"/>
          </a:xfrm>
        </p:spPr>
        <p:txBody>
          <a:bodyPr>
            <a:normAutofit/>
          </a:bodyPr>
          <a:lstStyle/>
          <a:p>
            <a:pPr algn="l" fontAlgn="base"/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Logger Class</a:t>
            </a:r>
          </a:p>
          <a:p>
            <a:pPr algn="l" fontAlgn="base"/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Provides methods for logging. </a:t>
            </a:r>
          </a:p>
          <a:p>
            <a:pPr algn="l" fontAlgn="base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-&gt;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 manager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manages both the configuration of the log system and the objects that do the actual logging.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 Manager Class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a single global instance to interact with log files. </a:t>
            </a: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has a static method which is named </a:t>
            </a:r>
            <a:r>
              <a:rPr lang="en-US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getLogManager</a:t>
            </a:r>
            <a:r>
              <a:rPr lang="en-US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LogManager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the one doing actual logging, its instances are accessed using the </a:t>
            </a:r>
            <a:r>
              <a:rPr lang="en-US" sz="20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LogManager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getLogger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method.</a:t>
            </a: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global logger instance is accessed through Logger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class’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static field GLOBAL_LOGGER_NAME. </a:t>
            </a: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provided as a convenience for making casual use of the Logging package.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F8697-5AC4-0B26-5686-5019830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8624A-214F-4D86-2C47-5710788D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25880-6A6F-E663-DE17-06BE2D9D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49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DBE7-2A41-CE18-F180-FE4097FD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93345"/>
            <a:ext cx="9350248" cy="676656"/>
          </a:xfrm>
        </p:spPr>
        <p:txBody>
          <a:bodyPr/>
          <a:lstStyle/>
          <a:p>
            <a:r>
              <a:rPr lang="en-US" sz="3000" dirty="0" err="1"/>
              <a:t>Getlogger</a:t>
            </a:r>
            <a:r>
              <a:rPr lang="en-US" sz="3000" dirty="0"/>
              <a:t>() -&gt; to find or create a new logger.</a:t>
            </a:r>
            <a:endParaRPr lang="en-IN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32512-0BCB-F9D4-8805-5E7EFEAB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270001"/>
            <a:ext cx="6759448" cy="4748400"/>
          </a:xfrm>
        </p:spPr>
        <p:txBody>
          <a:bodyPr>
            <a:normAutofit/>
          </a:bodyPr>
          <a:lstStyle/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java.util.logging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public class GFG {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main(String[]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	Logger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=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Logger.getLogger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GFG.class.getName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// Call info method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logger.info("Message 1");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logger.info("Message 2");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C2301-C371-8872-CFB0-18710825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20pw35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5D55D-D319-EC34-31DE-49A896A6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ED15F-0796-DE4B-7A57-C16A69D1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2A5CF1-2408-4955-0584-9AAA0DA0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0" y="1637571"/>
            <a:ext cx="3947296" cy="222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2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849E1-5888-F17E-7CFE-D193E7FB9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497841"/>
            <a:ext cx="6952488" cy="5039360"/>
          </a:xfrm>
        </p:spPr>
        <p:txBody>
          <a:bodyPr>
            <a:noAutofit/>
          </a:bodyPr>
          <a:lstStyle/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java.util.logging.Level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java.util.logging.Logger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public class GFG {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public static void main(String[]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	Logger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		=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Logger.getLogger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GFG.class.getName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	// log messages using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	// log(Level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String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Throwable thrown)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	logger.log(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Level.SEVERE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"logging:",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			new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RuntimeException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("Error"));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	logger.log(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Level.WARNING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"logging: ",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			new Exception("Exception"));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2A0A8DF-4D84-FAD1-E6D6-8AC3D981F29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4EC68-211A-B417-8921-439A48EF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20pw35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2130A-6531-CEA3-3C3C-FD5D3046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E9ECB-16A4-BC60-B335-F72D523C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D7ABA3-1B0D-2FEB-280C-1F9B20ED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43" y="1015880"/>
            <a:ext cx="4101533" cy="377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4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8C1D-D02A-3F84-F55C-DEB461EC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7501129" cy="676656"/>
          </a:xfrm>
        </p:spPr>
        <p:txBody>
          <a:bodyPr/>
          <a:lstStyle/>
          <a:p>
            <a:pPr algn="l"/>
            <a:r>
              <a:rPr lang="en-IN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Advantages of Logging</a:t>
            </a:r>
            <a:endParaRPr lang="en-US" sz="3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F0C51-1BAC-5547-C35A-AEC6A6C0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625601"/>
            <a:ext cx="11290808" cy="4392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H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elps in monitoring the flow of the program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H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elps in capturing any errors that may occur</a:t>
            </a:r>
          </a:p>
          <a:p>
            <a:pPr algn="just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Provides support for problem diagnosis and debugging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8F89C-5998-270E-5252-9C107216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20pw35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7E45-D641-A3FF-EB6B-081802A7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38CC-975D-2D22-883E-D39B2B34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56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SWETHA MURALIDHARAN</a:t>
            </a:r>
          </a:p>
          <a:p>
            <a:r>
              <a:rPr lang="en-US" dirty="0"/>
              <a:t>20PW35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446245"/>
            <a:ext cx="6683144" cy="4572155"/>
          </a:xfrm>
        </p:spPr>
        <p:txBody>
          <a:bodyPr>
            <a:normAutofit/>
          </a:bodyPr>
          <a:lstStyle/>
          <a:p>
            <a:pPr algn="l" fontAlgn="base"/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Logging refers to the recording of activity by an application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-&gt;It’s not much different than using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(...)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-&gt;Log messages can go to the console, to a file, or one of several other destinations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 provides the ability to capture the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log files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fontAlgn="base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for Log capture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Development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Errors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Production of Trouble Shooting</a:t>
            </a: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>
          <a:xfrm>
            <a:off x="7815470" y="1"/>
            <a:ext cx="4376530" cy="601840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C132B4-9BF8-3FDA-EFC1-A05B10AD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502620" cy="67665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419" y="877079"/>
            <a:ext cx="6683144" cy="3424333"/>
          </a:xfrm>
        </p:spPr>
        <p:txBody>
          <a:bodyPr>
            <a:normAutofit/>
          </a:bodyPr>
          <a:lstStyle/>
          <a:p>
            <a:pPr algn="l"/>
            <a:r>
              <a:rPr lang="en-US" sz="2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Requirements</a:t>
            </a:r>
            <a:endParaRPr lang="en-US" sz="2000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Logging should be easy for the developer to use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Flexible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529"/>
                </a:solidFill>
                <a:latin typeface="Open Sans" panose="020B0606030504020204" pitchFamily="34" charset="0"/>
              </a:rPr>
              <a:t>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etup/config should be easy, especially for system administrators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Configuration should be done at runtime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Framework should free you up to concentrate on the business/application logic</a:t>
            </a: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>
          <a:xfrm>
            <a:off x="7815470" y="1"/>
            <a:ext cx="4376530" cy="601840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20pw35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3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4488-42D5-8E45-FCE5-B50D1330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39" y="484389"/>
            <a:ext cx="6502620" cy="676656"/>
          </a:xfrm>
        </p:spPr>
        <p:txBody>
          <a:bodyPr/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Key Concepts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1BCA6-D3F1-D55A-D002-6680CA7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20pw35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6923E-D5A4-E4DF-2735-9EE569CF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0AA34-4A76-FAA1-DF69-0FF94A53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8DADA8-0C2A-7E1F-4A12-E0B99486F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42013"/>
              </p:ext>
            </p:extLst>
          </p:nvPr>
        </p:nvGraphicFramePr>
        <p:xfrm>
          <a:off x="1686560" y="1324911"/>
          <a:ext cx="8544560" cy="4433762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4272280">
                  <a:extLst>
                    <a:ext uri="{9D8B030D-6E8A-4147-A177-3AD203B41FA5}">
                      <a16:colId xmlns:a16="http://schemas.microsoft.com/office/drawing/2014/main" val="370651217"/>
                    </a:ext>
                  </a:extLst>
                </a:gridCol>
                <a:gridCol w="4272280">
                  <a:extLst>
                    <a:ext uri="{9D8B030D-6E8A-4147-A177-3AD203B41FA5}">
                      <a16:colId xmlns:a16="http://schemas.microsoft.com/office/drawing/2014/main" val="1859488474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</a:p>
                  </a:txBody>
                  <a:tcPr marL="77702" marR="77702" marT="38851" marB="3885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7702" marR="77702" marT="38851" marB="38851" anchor="b"/>
                </a:tc>
                <a:extLst>
                  <a:ext uri="{0D108BD9-81ED-4DB2-BD59-A6C34878D82A}">
                    <a16:rowId xmlns:a16="http://schemas.microsoft.com/office/drawing/2014/main" val="57172044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 Manager</a:t>
                      </a:r>
                    </a:p>
                  </a:txBody>
                  <a:tcPr marL="77702" marR="77702" marT="38851" marB="388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point to logging system</a:t>
                      </a:r>
                    </a:p>
                  </a:txBody>
                  <a:tcPr marL="77702" marR="77702" marT="38851" marB="38851"/>
                </a:tc>
                <a:extLst>
                  <a:ext uri="{0D108BD9-81ED-4DB2-BD59-A6C34878D82A}">
                    <a16:rowId xmlns:a16="http://schemas.microsoft.com/office/drawing/2014/main" val="256732784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 Message</a:t>
                      </a:r>
                    </a:p>
                  </a:txBody>
                  <a:tcPr marL="77702" marR="77702" marT="38851" marB="388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log message</a:t>
                      </a:r>
                    </a:p>
                  </a:txBody>
                  <a:tcPr marL="77702" marR="77702" marT="38851" marB="38851"/>
                </a:tc>
                <a:extLst>
                  <a:ext uri="{0D108BD9-81ED-4DB2-BD59-A6C34878D82A}">
                    <a16:rowId xmlns:a16="http://schemas.microsoft.com/office/drawing/2014/main" val="2198834813"/>
                  </a:ext>
                </a:extLst>
              </a:tr>
              <a:tr h="77702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Severity Level</a:t>
                      </a:r>
                    </a:p>
                  </a:txBody>
                  <a:tcPr marL="77702" marR="77702" marT="38851" marB="388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ranking of the log messages, also used as a filter criteria</a:t>
                      </a:r>
                    </a:p>
                  </a:txBody>
                  <a:tcPr marL="77702" marR="77702" marT="38851" marB="38851"/>
                </a:tc>
                <a:extLst>
                  <a:ext uri="{0D108BD9-81ED-4DB2-BD59-A6C34878D82A}">
                    <a16:rowId xmlns:a16="http://schemas.microsoft.com/office/drawing/2014/main" val="3315843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Logger</a:t>
                      </a:r>
                    </a:p>
                  </a:txBody>
                  <a:tcPr marL="77702" marR="77702" marT="38851" marB="388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processing unit for the log message</a:t>
                      </a:r>
                    </a:p>
                  </a:txBody>
                  <a:tcPr marL="77702" marR="77702" marT="38851" marB="38851"/>
                </a:tc>
                <a:extLst>
                  <a:ext uri="{0D108BD9-81ED-4DB2-BD59-A6C34878D82A}">
                    <a16:rowId xmlns:a16="http://schemas.microsoft.com/office/drawing/2014/main" val="371319188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Appenders/Handlers</a:t>
                      </a:r>
                    </a:p>
                  </a:txBody>
                  <a:tcPr marL="77702" marR="77702" marT="38851" marB="388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target to send the log message to</a:t>
                      </a:r>
                    </a:p>
                  </a:txBody>
                  <a:tcPr marL="77702" marR="77702" marT="38851" marB="38851"/>
                </a:tc>
                <a:extLst>
                  <a:ext uri="{0D108BD9-81ED-4DB2-BD59-A6C34878D82A}">
                    <a16:rowId xmlns:a16="http://schemas.microsoft.com/office/drawing/2014/main" val="407621872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Filters</a:t>
                      </a:r>
                    </a:p>
                  </a:txBody>
                  <a:tcPr marL="77702" marR="77702" marT="38851" marB="388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 used to filter message</a:t>
                      </a:r>
                    </a:p>
                  </a:txBody>
                  <a:tcPr marL="77702" marR="77702" marT="38851" marB="38851"/>
                </a:tc>
                <a:extLst>
                  <a:ext uri="{0D108BD9-81ED-4DB2-BD59-A6C34878D82A}">
                    <a16:rowId xmlns:a16="http://schemas.microsoft.com/office/drawing/2014/main" val="4093271467"/>
                  </a:ext>
                </a:extLst>
              </a:tr>
              <a:tr h="777025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Formatters/Renderers/Layouts</a:t>
                      </a:r>
                    </a:p>
                  </a:txBody>
                  <a:tcPr marL="77702" marR="77702" marT="38851" marB="388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Formatting of the log message for its handler/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02" marR="77702" marT="38851" marB="38851"/>
                </a:tc>
                <a:extLst>
                  <a:ext uri="{0D108BD9-81ED-4DB2-BD59-A6C34878D82A}">
                    <a16:rowId xmlns:a16="http://schemas.microsoft.com/office/drawing/2014/main" val="2299953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30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B5FB-173F-FA8C-6B04-2C13F2E6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648103"/>
            <a:ext cx="6502620" cy="676656"/>
          </a:xfrm>
        </p:spPr>
        <p:txBody>
          <a:bodyPr/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Logging Flow of control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4A3E-4F56-A4E6-AAF2-CA2EC275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20pw35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065A-12D0-086F-7DD0-CB4F6E27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1819B-1AA4-E756-0E9A-1385EE29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B5CD7-A40B-DA80-ADE1-E4A66C1BFD3B}"/>
              </a:ext>
            </a:extLst>
          </p:cNvPr>
          <p:cNvSpPr/>
          <p:nvPr/>
        </p:nvSpPr>
        <p:spPr>
          <a:xfrm>
            <a:off x="2566717" y="-1090563"/>
            <a:ext cx="2295331" cy="676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596A1E-A4DA-836F-0C1C-FAD69740B3E0}"/>
              </a:ext>
            </a:extLst>
          </p:cNvPr>
          <p:cNvSpPr/>
          <p:nvPr/>
        </p:nvSpPr>
        <p:spPr>
          <a:xfrm>
            <a:off x="5959620" y="-1170058"/>
            <a:ext cx="4251650" cy="676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480D75-0A93-8870-4B96-8B329CDAC65B}"/>
              </a:ext>
            </a:extLst>
          </p:cNvPr>
          <p:cNvSpPr/>
          <p:nvPr/>
        </p:nvSpPr>
        <p:spPr>
          <a:xfrm>
            <a:off x="2562262" y="8822471"/>
            <a:ext cx="2043404" cy="676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1A8F32-D71A-EB6A-1C40-D559FC3406B8}"/>
              </a:ext>
            </a:extLst>
          </p:cNvPr>
          <p:cNvSpPr/>
          <p:nvPr/>
        </p:nvSpPr>
        <p:spPr>
          <a:xfrm>
            <a:off x="5351354" y="8833672"/>
            <a:ext cx="2043404" cy="676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E4395F-6DAB-BD57-051A-9BD5EB74F75E}"/>
              </a:ext>
            </a:extLst>
          </p:cNvPr>
          <p:cNvSpPr/>
          <p:nvPr/>
        </p:nvSpPr>
        <p:spPr>
          <a:xfrm>
            <a:off x="8031921" y="8767928"/>
            <a:ext cx="2043404" cy="676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Formatter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47DBF4-13A3-B8C0-1C6D-22E83C815B8B}"/>
              </a:ext>
            </a:extLst>
          </p:cNvPr>
          <p:cNvSpPr/>
          <p:nvPr/>
        </p:nvSpPr>
        <p:spPr>
          <a:xfrm>
            <a:off x="-2279504" y="2715211"/>
            <a:ext cx="1635158" cy="19687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AD747-3639-09C0-BFDD-78CCA704CF69}"/>
              </a:ext>
            </a:extLst>
          </p:cNvPr>
          <p:cNvSpPr/>
          <p:nvPr/>
        </p:nvSpPr>
        <p:spPr>
          <a:xfrm>
            <a:off x="13214511" y="2444620"/>
            <a:ext cx="1635158" cy="19687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ADD643-535F-FECA-5F8D-CEDDFE9D2E4B}"/>
              </a:ext>
            </a:extLst>
          </p:cNvPr>
          <p:cNvCxnSpPr/>
          <p:nvPr/>
        </p:nvCxnSpPr>
        <p:spPr>
          <a:xfrm>
            <a:off x="83976" y="1679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DEEEB9-9402-AF37-B620-CB734D3E172D}"/>
              </a:ext>
            </a:extLst>
          </p:cNvPr>
          <p:cNvCxnSpPr>
            <a:cxnSpLocks/>
          </p:cNvCxnSpPr>
          <p:nvPr/>
        </p:nvCxnSpPr>
        <p:spPr>
          <a:xfrm>
            <a:off x="1644489" y="-636410"/>
            <a:ext cx="4711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CE0EB0-7F95-9B01-9D28-0416AAED7FB8}"/>
              </a:ext>
            </a:extLst>
          </p:cNvPr>
          <p:cNvCxnSpPr>
            <a:cxnSpLocks/>
          </p:cNvCxnSpPr>
          <p:nvPr/>
        </p:nvCxnSpPr>
        <p:spPr>
          <a:xfrm>
            <a:off x="5156966" y="-702845"/>
            <a:ext cx="3887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B0150A-A237-3363-0B2F-B945C5B804B1}"/>
              </a:ext>
            </a:extLst>
          </p:cNvPr>
          <p:cNvCxnSpPr>
            <a:cxnSpLocks/>
          </p:cNvCxnSpPr>
          <p:nvPr/>
        </p:nvCxnSpPr>
        <p:spPr>
          <a:xfrm flipV="1">
            <a:off x="3714382" y="-2129748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2DD71C-1060-089B-E582-5E7144320FB7}"/>
              </a:ext>
            </a:extLst>
          </p:cNvPr>
          <p:cNvCxnSpPr>
            <a:cxnSpLocks/>
          </p:cNvCxnSpPr>
          <p:nvPr/>
        </p:nvCxnSpPr>
        <p:spPr>
          <a:xfrm>
            <a:off x="4153318" y="7781665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8C98C0-CBB0-FE6B-C134-93453265799B}"/>
              </a:ext>
            </a:extLst>
          </p:cNvPr>
          <p:cNvCxnSpPr>
            <a:cxnSpLocks/>
          </p:cNvCxnSpPr>
          <p:nvPr/>
        </p:nvCxnSpPr>
        <p:spPr>
          <a:xfrm flipV="1">
            <a:off x="6401030" y="-1999259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23FA6C-FF48-3EBE-92DD-B60411A9F39B}"/>
              </a:ext>
            </a:extLst>
          </p:cNvPr>
          <p:cNvCxnSpPr>
            <a:cxnSpLocks/>
          </p:cNvCxnSpPr>
          <p:nvPr/>
        </p:nvCxnSpPr>
        <p:spPr>
          <a:xfrm>
            <a:off x="6595821" y="7577347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A38F93-94C4-97FD-B90B-402538D6C26A}"/>
              </a:ext>
            </a:extLst>
          </p:cNvPr>
          <p:cNvCxnSpPr>
            <a:cxnSpLocks/>
          </p:cNvCxnSpPr>
          <p:nvPr/>
        </p:nvCxnSpPr>
        <p:spPr>
          <a:xfrm flipV="1">
            <a:off x="8085445" y="-2129748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23C9BE-2207-EDB4-D301-AC43376CD705}"/>
              </a:ext>
            </a:extLst>
          </p:cNvPr>
          <p:cNvCxnSpPr>
            <a:cxnSpLocks/>
          </p:cNvCxnSpPr>
          <p:nvPr/>
        </p:nvCxnSpPr>
        <p:spPr>
          <a:xfrm>
            <a:off x="9085108" y="7722925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EDF668-A6E2-CF0C-7CA7-4E020B0C5246}"/>
              </a:ext>
            </a:extLst>
          </p:cNvPr>
          <p:cNvCxnSpPr>
            <a:cxnSpLocks/>
          </p:cNvCxnSpPr>
          <p:nvPr/>
        </p:nvCxnSpPr>
        <p:spPr>
          <a:xfrm>
            <a:off x="10660785" y="-752235"/>
            <a:ext cx="581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1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B5FB-173F-FA8C-6B04-2C13F2E6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648103"/>
            <a:ext cx="6502620" cy="676656"/>
          </a:xfrm>
        </p:spPr>
        <p:txBody>
          <a:bodyPr/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Logging Flow of control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4A3E-4F56-A4E6-AAF2-CA2EC275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20pw35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065A-12D0-086F-7DD0-CB4F6E27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1819B-1AA4-E756-0E9A-1385EE29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B5CD7-A40B-DA80-ADE1-E4A66C1BFD3B}"/>
              </a:ext>
            </a:extLst>
          </p:cNvPr>
          <p:cNvSpPr/>
          <p:nvPr/>
        </p:nvSpPr>
        <p:spPr>
          <a:xfrm>
            <a:off x="2572884" y="2650638"/>
            <a:ext cx="2295331" cy="676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596A1E-A4DA-836F-0C1C-FAD69740B3E0}"/>
              </a:ext>
            </a:extLst>
          </p:cNvPr>
          <p:cNvSpPr/>
          <p:nvPr/>
        </p:nvSpPr>
        <p:spPr>
          <a:xfrm>
            <a:off x="5256991" y="2621902"/>
            <a:ext cx="4251650" cy="676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480D75-0A93-8870-4B96-8B329CDAC65B}"/>
              </a:ext>
            </a:extLst>
          </p:cNvPr>
          <p:cNvSpPr/>
          <p:nvPr/>
        </p:nvSpPr>
        <p:spPr>
          <a:xfrm>
            <a:off x="2696548" y="4049486"/>
            <a:ext cx="2043404" cy="676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1A8F32-D71A-EB6A-1C40-D559FC3406B8}"/>
              </a:ext>
            </a:extLst>
          </p:cNvPr>
          <p:cNvSpPr/>
          <p:nvPr/>
        </p:nvSpPr>
        <p:spPr>
          <a:xfrm>
            <a:off x="5281937" y="4049486"/>
            <a:ext cx="2043404" cy="676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E4395F-6DAB-BD57-051A-9BD5EB74F75E}"/>
              </a:ext>
            </a:extLst>
          </p:cNvPr>
          <p:cNvSpPr/>
          <p:nvPr/>
        </p:nvSpPr>
        <p:spPr>
          <a:xfrm>
            <a:off x="7465237" y="4049486"/>
            <a:ext cx="2043404" cy="676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Formatter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47DBF4-13A3-B8C0-1C6D-22E83C815B8B}"/>
              </a:ext>
            </a:extLst>
          </p:cNvPr>
          <p:cNvSpPr/>
          <p:nvPr/>
        </p:nvSpPr>
        <p:spPr>
          <a:xfrm>
            <a:off x="466531" y="2715212"/>
            <a:ext cx="1635158" cy="19687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AD747-3639-09C0-BFDD-78CCA704CF69}"/>
              </a:ext>
            </a:extLst>
          </p:cNvPr>
          <p:cNvSpPr/>
          <p:nvPr/>
        </p:nvSpPr>
        <p:spPr>
          <a:xfrm>
            <a:off x="10090311" y="2677888"/>
            <a:ext cx="1635158" cy="19687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ADD643-535F-FECA-5F8D-CEDDFE9D2E4B}"/>
              </a:ext>
            </a:extLst>
          </p:cNvPr>
          <p:cNvCxnSpPr/>
          <p:nvPr/>
        </p:nvCxnSpPr>
        <p:spPr>
          <a:xfrm>
            <a:off x="83976" y="1679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DEEEB9-9402-AF37-B620-CB734D3E172D}"/>
              </a:ext>
            </a:extLst>
          </p:cNvPr>
          <p:cNvCxnSpPr>
            <a:cxnSpLocks/>
          </p:cNvCxnSpPr>
          <p:nvPr/>
        </p:nvCxnSpPr>
        <p:spPr>
          <a:xfrm>
            <a:off x="2101689" y="2960230"/>
            <a:ext cx="4711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CE0EB0-7F95-9B01-9D28-0416AAED7FB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68215" y="2960230"/>
            <a:ext cx="3887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B0150A-A237-3363-0B2F-B945C5B804B1}"/>
              </a:ext>
            </a:extLst>
          </p:cNvPr>
          <p:cNvCxnSpPr>
            <a:cxnSpLocks/>
          </p:cNvCxnSpPr>
          <p:nvPr/>
        </p:nvCxnSpPr>
        <p:spPr>
          <a:xfrm flipV="1">
            <a:off x="3391525" y="3298558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2DD71C-1060-089B-E582-5E7144320FB7}"/>
              </a:ext>
            </a:extLst>
          </p:cNvPr>
          <p:cNvCxnSpPr>
            <a:cxnSpLocks/>
          </p:cNvCxnSpPr>
          <p:nvPr/>
        </p:nvCxnSpPr>
        <p:spPr>
          <a:xfrm>
            <a:off x="3942303" y="3327294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8C98C0-CBB0-FE6B-C134-93453265799B}"/>
              </a:ext>
            </a:extLst>
          </p:cNvPr>
          <p:cNvCxnSpPr>
            <a:cxnSpLocks/>
          </p:cNvCxnSpPr>
          <p:nvPr/>
        </p:nvCxnSpPr>
        <p:spPr>
          <a:xfrm flipV="1">
            <a:off x="5974705" y="3309759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23FA6C-FF48-3EBE-92DD-B60411A9F39B}"/>
              </a:ext>
            </a:extLst>
          </p:cNvPr>
          <p:cNvCxnSpPr>
            <a:cxnSpLocks/>
          </p:cNvCxnSpPr>
          <p:nvPr/>
        </p:nvCxnSpPr>
        <p:spPr>
          <a:xfrm>
            <a:off x="6525483" y="3338495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A38F93-94C4-97FD-B90B-402538D6C26A}"/>
              </a:ext>
            </a:extLst>
          </p:cNvPr>
          <p:cNvCxnSpPr>
            <a:cxnSpLocks/>
          </p:cNvCxnSpPr>
          <p:nvPr/>
        </p:nvCxnSpPr>
        <p:spPr>
          <a:xfrm flipV="1">
            <a:off x="8085445" y="3309759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23C9BE-2207-EDB4-D301-AC43376CD705}"/>
              </a:ext>
            </a:extLst>
          </p:cNvPr>
          <p:cNvCxnSpPr>
            <a:cxnSpLocks/>
          </p:cNvCxnSpPr>
          <p:nvPr/>
        </p:nvCxnSpPr>
        <p:spPr>
          <a:xfrm>
            <a:off x="8636223" y="3338495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EDF668-A6E2-CF0C-7CA7-4E020B0C5246}"/>
              </a:ext>
            </a:extLst>
          </p:cNvPr>
          <p:cNvCxnSpPr>
            <a:cxnSpLocks/>
          </p:cNvCxnSpPr>
          <p:nvPr/>
        </p:nvCxnSpPr>
        <p:spPr>
          <a:xfrm>
            <a:off x="9508641" y="2988966"/>
            <a:ext cx="581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02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B5FB-173F-FA8C-6B04-2C13F2E6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648103"/>
            <a:ext cx="6502620" cy="676656"/>
          </a:xfrm>
        </p:spPr>
        <p:txBody>
          <a:bodyPr/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Logging Flow of control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4A3E-4F56-A4E6-AAF2-CA2EC275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20pw35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065A-12D0-086F-7DD0-CB4F6E27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1819B-1AA4-E756-0E9A-1385EE29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B5CD7-A40B-DA80-ADE1-E4A66C1BFD3B}"/>
              </a:ext>
            </a:extLst>
          </p:cNvPr>
          <p:cNvSpPr/>
          <p:nvPr/>
        </p:nvSpPr>
        <p:spPr>
          <a:xfrm>
            <a:off x="2570584" y="1465838"/>
            <a:ext cx="2295331" cy="676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596A1E-A4DA-836F-0C1C-FAD69740B3E0}"/>
              </a:ext>
            </a:extLst>
          </p:cNvPr>
          <p:cNvSpPr/>
          <p:nvPr/>
        </p:nvSpPr>
        <p:spPr>
          <a:xfrm>
            <a:off x="5256991" y="2621902"/>
            <a:ext cx="4251650" cy="676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480D75-0A93-8870-4B96-8B329CDAC65B}"/>
              </a:ext>
            </a:extLst>
          </p:cNvPr>
          <p:cNvSpPr/>
          <p:nvPr/>
        </p:nvSpPr>
        <p:spPr>
          <a:xfrm>
            <a:off x="2696548" y="4049486"/>
            <a:ext cx="2043404" cy="676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1A8F32-D71A-EB6A-1C40-D559FC3406B8}"/>
              </a:ext>
            </a:extLst>
          </p:cNvPr>
          <p:cNvSpPr/>
          <p:nvPr/>
        </p:nvSpPr>
        <p:spPr>
          <a:xfrm>
            <a:off x="5281937" y="4049486"/>
            <a:ext cx="2043404" cy="676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E4395F-6DAB-BD57-051A-9BD5EB74F75E}"/>
              </a:ext>
            </a:extLst>
          </p:cNvPr>
          <p:cNvSpPr/>
          <p:nvPr/>
        </p:nvSpPr>
        <p:spPr>
          <a:xfrm>
            <a:off x="7465237" y="4049486"/>
            <a:ext cx="2043404" cy="676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Formatter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47DBF4-13A3-B8C0-1C6D-22E83C815B8B}"/>
              </a:ext>
            </a:extLst>
          </p:cNvPr>
          <p:cNvSpPr/>
          <p:nvPr/>
        </p:nvSpPr>
        <p:spPr>
          <a:xfrm>
            <a:off x="466531" y="2715212"/>
            <a:ext cx="1635158" cy="19687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AD747-3639-09C0-BFDD-78CCA704CF69}"/>
              </a:ext>
            </a:extLst>
          </p:cNvPr>
          <p:cNvSpPr/>
          <p:nvPr/>
        </p:nvSpPr>
        <p:spPr>
          <a:xfrm>
            <a:off x="10090311" y="2677888"/>
            <a:ext cx="1635158" cy="19687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ADD643-535F-FECA-5F8D-CEDDFE9D2E4B}"/>
              </a:ext>
            </a:extLst>
          </p:cNvPr>
          <p:cNvCxnSpPr/>
          <p:nvPr/>
        </p:nvCxnSpPr>
        <p:spPr>
          <a:xfrm>
            <a:off x="83976" y="1679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DEEEB9-9402-AF37-B620-CB734D3E172D}"/>
              </a:ext>
            </a:extLst>
          </p:cNvPr>
          <p:cNvCxnSpPr>
            <a:cxnSpLocks/>
          </p:cNvCxnSpPr>
          <p:nvPr/>
        </p:nvCxnSpPr>
        <p:spPr>
          <a:xfrm>
            <a:off x="2101689" y="2960230"/>
            <a:ext cx="4711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CE0EB0-7F95-9B01-9D28-0416AAED7FB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68215" y="2960230"/>
            <a:ext cx="3887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B0150A-A237-3363-0B2F-B945C5B804B1}"/>
              </a:ext>
            </a:extLst>
          </p:cNvPr>
          <p:cNvCxnSpPr>
            <a:cxnSpLocks/>
          </p:cNvCxnSpPr>
          <p:nvPr/>
        </p:nvCxnSpPr>
        <p:spPr>
          <a:xfrm flipV="1">
            <a:off x="3391525" y="3298558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2DD71C-1060-089B-E582-5E7144320FB7}"/>
              </a:ext>
            </a:extLst>
          </p:cNvPr>
          <p:cNvCxnSpPr>
            <a:cxnSpLocks/>
          </p:cNvCxnSpPr>
          <p:nvPr/>
        </p:nvCxnSpPr>
        <p:spPr>
          <a:xfrm>
            <a:off x="3942303" y="3327294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8C98C0-CBB0-FE6B-C134-93453265799B}"/>
              </a:ext>
            </a:extLst>
          </p:cNvPr>
          <p:cNvCxnSpPr>
            <a:cxnSpLocks/>
          </p:cNvCxnSpPr>
          <p:nvPr/>
        </p:nvCxnSpPr>
        <p:spPr>
          <a:xfrm flipV="1">
            <a:off x="5974705" y="3309759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23FA6C-FF48-3EBE-92DD-B60411A9F39B}"/>
              </a:ext>
            </a:extLst>
          </p:cNvPr>
          <p:cNvCxnSpPr>
            <a:cxnSpLocks/>
          </p:cNvCxnSpPr>
          <p:nvPr/>
        </p:nvCxnSpPr>
        <p:spPr>
          <a:xfrm>
            <a:off x="6525483" y="3338495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A38F93-94C4-97FD-B90B-402538D6C26A}"/>
              </a:ext>
            </a:extLst>
          </p:cNvPr>
          <p:cNvCxnSpPr>
            <a:cxnSpLocks/>
          </p:cNvCxnSpPr>
          <p:nvPr/>
        </p:nvCxnSpPr>
        <p:spPr>
          <a:xfrm flipV="1">
            <a:off x="8085445" y="3309759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23C9BE-2207-EDB4-D301-AC43376CD705}"/>
              </a:ext>
            </a:extLst>
          </p:cNvPr>
          <p:cNvCxnSpPr>
            <a:cxnSpLocks/>
          </p:cNvCxnSpPr>
          <p:nvPr/>
        </p:nvCxnSpPr>
        <p:spPr>
          <a:xfrm>
            <a:off x="8636223" y="3338495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EDF668-A6E2-CF0C-7CA7-4E020B0C5246}"/>
              </a:ext>
            </a:extLst>
          </p:cNvPr>
          <p:cNvCxnSpPr>
            <a:cxnSpLocks/>
          </p:cNvCxnSpPr>
          <p:nvPr/>
        </p:nvCxnSpPr>
        <p:spPr>
          <a:xfrm>
            <a:off x="9508641" y="2988966"/>
            <a:ext cx="581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74F004-DF20-BA04-8E01-2999F03357A3}"/>
              </a:ext>
            </a:extLst>
          </p:cNvPr>
          <p:cNvCxnSpPr>
            <a:cxnSpLocks/>
          </p:cNvCxnSpPr>
          <p:nvPr/>
        </p:nvCxnSpPr>
        <p:spPr>
          <a:xfrm>
            <a:off x="5022523" y="1804166"/>
            <a:ext cx="4711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72C384-4279-3435-2857-38FD19A411E2}"/>
              </a:ext>
            </a:extLst>
          </p:cNvPr>
          <p:cNvSpPr txBox="1"/>
          <p:nvPr/>
        </p:nvSpPr>
        <p:spPr>
          <a:xfrm>
            <a:off x="5493718" y="1625857"/>
            <a:ext cx="6105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checks  </a:t>
            </a:r>
            <a:r>
              <a:rPr lang="en-US" sz="18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see whether to ignore the message</a:t>
            </a:r>
          </a:p>
          <a:p>
            <a:r>
              <a:rPr lang="en-US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sends to Handler to put the msg somewhere.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253190-DD47-7F68-49C2-D28D8247A04B}"/>
              </a:ext>
            </a:extLst>
          </p:cNvPr>
          <p:cNvCxnSpPr>
            <a:cxnSpLocks/>
          </p:cNvCxnSpPr>
          <p:nvPr/>
        </p:nvCxnSpPr>
        <p:spPr>
          <a:xfrm flipV="1">
            <a:off x="426720" y="1804166"/>
            <a:ext cx="1980578" cy="12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E5AE7F-873B-0902-93F3-B35C79BF9FC1}"/>
              </a:ext>
            </a:extLst>
          </p:cNvPr>
          <p:cNvSpPr txBox="1"/>
          <p:nvPr/>
        </p:nvSpPr>
        <p:spPr>
          <a:xfrm flipH="1">
            <a:off x="416560" y="14030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Msg sent to logger</a:t>
            </a:r>
          </a:p>
        </p:txBody>
      </p:sp>
    </p:spTree>
    <p:extLst>
      <p:ext uri="{BB962C8B-B14F-4D97-AF65-F5344CB8AC3E}">
        <p14:creationId xmlns:p14="http://schemas.microsoft.com/office/powerpoint/2010/main" val="2459816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B5FB-173F-FA8C-6B04-2C13F2E6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648103"/>
            <a:ext cx="6502620" cy="676656"/>
          </a:xfrm>
        </p:spPr>
        <p:txBody>
          <a:bodyPr/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Logging Flow of control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4A3E-4F56-A4E6-AAF2-CA2EC275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20pw35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065A-12D0-086F-7DD0-CB4F6E27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1819B-1AA4-E756-0E9A-1385EE29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B5CD7-A40B-DA80-ADE1-E4A66C1BFD3B}"/>
              </a:ext>
            </a:extLst>
          </p:cNvPr>
          <p:cNvSpPr/>
          <p:nvPr/>
        </p:nvSpPr>
        <p:spPr>
          <a:xfrm>
            <a:off x="2570584" y="2646461"/>
            <a:ext cx="2295331" cy="676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596A1E-A4DA-836F-0C1C-FAD69740B3E0}"/>
              </a:ext>
            </a:extLst>
          </p:cNvPr>
          <p:cNvSpPr/>
          <p:nvPr/>
        </p:nvSpPr>
        <p:spPr>
          <a:xfrm>
            <a:off x="5256991" y="1782143"/>
            <a:ext cx="4251650" cy="676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480D75-0A93-8870-4B96-8B329CDAC65B}"/>
              </a:ext>
            </a:extLst>
          </p:cNvPr>
          <p:cNvSpPr/>
          <p:nvPr/>
        </p:nvSpPr>
        <p:spPr>
          <a:xfrm>
            <a:off x="2696548" y="4049486"/>
            <a:ext cx="2043404" cy="676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1A8F32-D71A-EB6A-1C40-D559FC3406B8}"/>
              </a:ext>
            </a:extLst>
          </p:cNvPr>
          <p:cNvSpPr/>
          <p:nvPr/>
        </p:nvSpPr>
        <p:spPr>
          <a:xfrm>
            <a:off x="5281937" y="5122510"/>
            <a:ext cx="2043404" cy="676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E4395F-6DAB-BD57-051A-9BD5EB74F75E}"/>
              </a:ext>
            </a:extLst>
          </p:cNvPr>
          <p:cNvSpPr/>
          <p:nvPr/>
        </p:nvSpPr>
        <p:spPr>
          <a:xfrm>
            <a:off x="7465237" y="5072248"/>
            <a:ext cx="2043404" cy="676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Formatter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47DBF4-13A3-B8C0-1C6D-22E83C815B8B}"/>
              </a:ext>
            </a:extLst>
          </p:cNvPr>
          <p:cNvSpPr/>
          <p:nvPr/>
        </p:nvSpPr>
        <p:spPr>
          <a:xfrm>
            <a:off x="466531" y="2715212"/>
            <a:ext cx="1635158" cy="19687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AD747-3639-09C0-BFDD-78CCA704CF69}"/>
              </a:ext>
            </a:extLst>
          </p:cNvPr>
          <p:cNvSpPr/>
          <p:nvPr/>
        </p:nvSpPr>
        <p:spPr>
          <a:xfrm>
            <a:off x="10090311" y="2677888"/>
            <a:ext cx="1635158" cy="19687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ADD643-535F-FECA-5F8D-CEDDFE9D2E4B}"/>
              </a:ext>
            </a:extLst>
          </p:cNvPr>
          <p:cNvCxnSpPr/>
          <p:nvPr/>
        </p:nvCxnSpPr>
        <p:spPr>
          <a:xfrm>
            <a:off x="83976" y="1679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DEEEB9-9402-AF37-B620-CB734D3E172D}"/>
              </a:ext>
            </a:extLst>
          </p:cNvPr>
          <p:cNvCxnSpPr>
            <a:cxnSpLocks/>
          </p:cNvCxnSpPr>
          <p:nvPr/>
        </p:nvCxnSpPr>
        <p:spPr>
          <a:xfrm>
            <a:off x="2101689" y="2960230"/>
            <a:ext cx="4711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CE0EB0-7F95-9B01-9D28-0416AAED7FB8}"/>
              </a:ext>
            </a:extLst>
          </p:cNvPr>
          <p:cNvCxnSpPr>
            <a:cxnSpLocks/>
          </p:cNvCxnSpPr>
          <p:nvPr/>
        </p:nvCxnSpPr>
        <p:spPr>
          <a:xfrm>
            <a:off x="4873930" y="2960230"/>
            <a:ext cx="3686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B0150A-A237-3363-0B2F-B945C5B804B1}"/>
              </a:ext>
            </a:extLst>
          </p:cNvPr>
          <p:cNvCxnSpPr>
            <a:cxnSpLocks/>
          </p:cNvCxnSpPr>
          <p:nvPr/>
        </p:nvCxnSpPr>
        <p:spPr>
          <a:xfrm flipV="1">
            <a:off x="3391525" y="3298558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2DD71C-1060-089B-E582-5E7144320FB7}"/>
              </a:ext>
            </a:extLst>
          </p:cNvPr>
          <p:cNvCxnSpPr>
            <a:cxnSpLocks/>
          </p:cNvCxnSpPr>
          <p:nvPr/>
        </p:nvCxnSpPr>
        <p:spPr>
          <a:xfrm>
            <a:off x="3942303" y="3327294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8C98C0-CBB0-FE6B-C134-93453265799B}"/>
              </a:ext>
            </a:extLst>
          </p:cNvPr>
          <p:cNvCxnSpPr>
            <a:cxnSpLocks/>
          </p:cNvCxnSpPr>
          <p:nvPr/>
        </p:nvCxnSpPr>
        <p:spPr>
          <a:xfrm flipV="1">
            <a:off x="5974705" y="3309759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23FA6C-FF48-3EBE-92DD-B60411A9F39B}"/>
              </a:ext>
            </a:extLst>
          </p:cNvPr>
          <p:cNvCxnSpPr>
            <a:cxnSpLocks/>
          </p:cNvCxnSpPr>
          <p:nvPr/>
        </p:nvCxnSpPr>
        <p:spPr>
          <a:xfrm>
            <a:off x="6525483" y="3338495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A38F93-94C4-97FD-B90B-402538D6C26A}"/>
              </a:ext>
            </a:extLst>
          </p:cNvPr>
          <p:cNvCxnSpPr>
            <a:cxnSpLocks/>
          </p:cNvCxnSpPr>
          <p:nvPr/>
        </p:nvCxnSpPr>
        <p:spPr>
          <a:xfrm flipV="1">
            <a:off x="8085445" y="3309759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23C9BE-2207-EDB4-D301-AC43376CD705}"/>
              </a:ext>
            </a:extLst>
          </p:cNvPr>
          <p:cNvCxnSpPr>
            <a:cxnSpLocks/>
          </p:cNvCxnSpPr>
          <p:nvPr/>
        </p:nvCxnSpPr>
        <p:spPr>
          <a:xfrm>
            <a:off x="8636223" y="3338495"/>
            <a:ext cx="0" cy="72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EDF668-A6E2-CF0C-7CA7-4E020B0C5246}"/>
              </a:ext>
            </a:extLst>
          </p:cNvPr>
          <p:cNvCxnSpPr>
            <a:cxnSpLocks/>
          </p:cNvCxnSpPr>
          <p:nvPr/>
        </p:nvCxnSpPr>
        <p:spPr>
          <a:xfrm>
            <a:off x="9508641" y="2988966"/>
            <a:ext cx="581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174E27-2C29-9679-84C4-ECECB443DD77}"/>
              </a:ext>
            </a:extLst>
          </p:cNvPr>
          <p:cNvCxnSpPr>
            <a:cxnSpLocks/>
          </p:cNvCxnSpPr>
          <p:nvPr/>
        </p:nvCxnSpPr>
        <p:spPr>
          <a:xfrm flipH="1">
            <a:off x="4665307" y="2160906"/>
            <a:ext cx="463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9EB257-7C93-1F32-235D-5203FA47F4D3}"/>
              </a:ext>
            </a:extLst>
          </p:cNvPr>
          <p:cNvSpPr txBox="1"/>
          <p:nvPr/>
        </p:nvSpPr>
        <p:spPr>
          <a:xfrm>
            <a:off x="365760" y="1723110"/>
            <a:ext cx="4332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en-US" sz="18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see whether to ignore this kind of message sent to this destination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208AAC-7840-5BA8-BBE5-A0192928A71D}"/>
              </a:ext>
            </a:extLst>
          </p:cNvPr>
          <p:cNvSpPr txBox="1"/>
          <p:nvPr/>
        </p:nvSpPr>
        <p:spPr>
          <a:xfrm>
            <a:off x="374565" y="5124493"/>
            <a:ext cx="46826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Calls </a:t>
            </a:r>
            <a:r>
              <a:rPr lang="en-US" sz="18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Formatter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decide what kind of a text string to produce and sends the formatted message somewhere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BAF9AA-CE74-204D-4033-B9C80763095A}"/>
              </a:ext>
            </a:extLst>
          </p:cNvPr>
          <p:cNvCxnSpPr>
            <a:cxnSpLocks/>
          </p:cNvCxnSpPr>
          <p:nvPr/>
        </p:nvCxnSpPr>
        <p:spPr>
          <a:xfrm flipH="1">
            <a:off x="4659085" y="5541697"/>
            <a:ext cx="463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25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{A523DD60-AE9C-40E8-B085-004DEEC8D310}tf11964407_win32</Template>
  <TotalTime>282</TotalTime>
  <Words>1561</Words>
  <Application>Microsoft Office PowerPoint</Application>
  <PresentationFormat>Widescreen</PresentationFormat>
  <Paragraphs>315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Gill Sans Nova</vt:lpstr>
      <vt:lpstr>Gill Sans Nova Light</vt:lpstr>
      <vt:lpstr>Open Sans</vt:lpstr>
      <vt:lpstr>Sagona Book</vt:lpstr>
      <vt:lpstr>Office Theme</vt:lpstr>
      <vt:lpstr>Logging</vt:lpstr>
      <vt:lpstr>agenda</vt:lpstr>
      <vt:lpstr>Introduction</vt:lpstr>
      <vt:lpstr>PowerPoint Presentation</vt:lpstr>
      <vt:lpstr>Key Concepts</vt:lpstr>
      <vt:lpstr>Logging Flow of control</vt:lpstr>
      <vt:lpstr>Logging Flow of control</vt:lpstr>
      <vt:lpstr>Logging Flow of control</vt:lpstr>
      <vt:lpstr>Logging Flow of control</vt:lpstr>
      <vt:lpstr>Logging Flow of control</vt:lpstr>
      <vt:lpstr>Logger</vt:lpstr>
      <vt:lpstr>Filter</vt:lpstr>
      <vt:lpstr>Appenders / Handlers</vt:lpstr>
      <vt:lpstr>Formatters / layouts</vt:lpstr>
      <vt:lpstr>Log Manager</vt:lpstr>
      <vt:lpstr>Security levels</vt:lpstr>
      <vt:lpstr>Security Levels</vt:lpstr>
      <vt:lpstr>The basic logging levels are</vt:lpstr>
      <vt:lpstr>PowerPoint Presentation</vt:lpstr>
      <vt:lpstr>Two special Logging levels</vt:lpstr>
      <vt:lpstr>Log class</vt:lpstr>
      <vt:lpstr>PowerPoint Presentation</vt:lpstr>
      <vt:lpstr>Getlogger() -&gt; to find or create a new logger.</vt:lpstr>
      <vt:lpstr>PowerPoint Presentation</vt:lpstr>
      <vt:lpstr>Advantages of Logging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swethasam2014@outlook.com</dc:creator>
  <cp:lastModifiedBy>swethasam2014@outlook.com</cp:lastModifiedBy>
  <cp:revision>14</cp:revision>
  <dcterms:created xsi:type="dcterms:W3CDTF">2022-11-06T07:15:29Z</dcterms:created>
  <dcterms:modified xsi:type="dcterms:W3CDTF">2022-11-06T18:01:01Z</dcterms:modified>
</cp:coreProperties>
</file>