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94" r:id="rId1"/>
  </p:sldMasterIdLst>
  <p:notesMasterIdLst>
    <p:notesMasterId r:id="rId38"/>
  </p:notesMasterIdLst>
  <p:sldIdLst>
    <p:sldId id="256" r:id="rId2"/>
    <p:sldId id="361" r:id="rId3"/>
    <p:sldId id="397" r:id="rId4"/>
    <p:sldId id="365" r:id="rId5"/>
    <p:sldId id="362" r:id="rId6"/>
    <p:sldId id="363" r:id="rId7"/>
    <p:sldId id="366" r:id="rId8"/>
    <p:sldId id="367" r:id="rId9"/>
    <p:sldId id="368" r:id="rId10"/>
    <p:sldId id="369" r:id="rId11"/>
    <p:sldId id="370" r:id="rId12"/>
    <p:sldId id="371" r:id="rId13"/>
    <p:sldId id="372" r:id="rId14"/>
    <p:sldId id="373" r:id="rId15"/>
    <p:sldId id="374" r:id="rId16"/>
    <p:sldId id="375" r:id="rId17"/>
    <p:sldId id="376" r:id="rId18"/>
    <p:sldId id="394" r:id="rId19"/>
    <p:sldId id="395" r:id="rId20"/>
    <p:sldId id="396" r:id="rId21"/>
    <p:sldId id="377" r:id="rId22"/>
    <p:sldId id="378" r:id="rId23"/>
    <p:sldId id="379" r:id="rId24"/>
    <p:sldId id="380" r:id="rId25"/>
    <p:sldId id="381" r:id="rId26"/>
    <p:sldId id="382" r:id="rId27"/>
    <p:sldId id="383" r:id="rId28"/>
    <p:sldId id="384" r:id="rId29"/>
    <p:sldId id="385" r:id="rId30"/>
    <p:sldId id="386" r:id="rId31"/>
    <p:sldId id="387" r:id="rId32"/>
    <p:sldId id="388" r:id="rId33"/>
    <p:sldId id="389" r:id="rId34"/>
    <p:sldId id="390" r:id="rId35"/>
    <p:sldId id="391" r:id="rId36"/>
    <p:sldId id="3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77" autoAdjust="0"/>
    <p:restoredTop sz="94660"/>
  </p:normalViewPr>
  <p:slideViewPr>
    <p:cSldViewPr snapToGrid="0">
      <p:cViewPr varScale="1">
        <p:scale>
          <a:sx n="75" d="100"/>
          <a:sy n="75" d="100"/>
        </p:scale>
        <p:origin x="492" y="5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5F18FA-2F68-4A75-B535-A93F3FBABD16}" type="datetimeFigureOut">
              <a:rPr lang="en-IN" smtClean="0"/>
              <a:pPr/>
              <a:t>09-09-2022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FD10B0-079F-4733-9F5A-09B40BAF732C}" type="slidenum">
              <a:rPr lang="en-IN" smtClean="0"/>
              <a:pPr/>
              <a:t>‹#›</a:t>
            </a:fld>
            <a:endParaRPr lang="en-IN"/>
          </a:p>
        </p:txBody>
      </p:sp>
    </p:spTree>
    <p:extLst>
      <p:ext uri="{BB962C8B-B14F-4D97-AF65-F5344CB8AC3E}">
        <p14:creationId xmlns:p14="http://schemas.microsoft.com/office/powerpoint/2010/main" val="346403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EC0452-FE11-463F-AA38-86055C5E6772}" type="datetime1">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AADE5-AE8F-47AB-BA97-5A6AE5AA06FA}" type="datetime1">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D673CD-3AA5-4F88-B8CB-AAA45769E6EB}" type="datetime1">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EBE891-D587-42B3-8701-8A3412F278BF}" type="datetime1">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27D592-F2A3-4702-B399-D3EAC4B3C34C}" type="datetime1">
              <a:rPr lang="en-US" smtClean="0"/>
              <a:pPr/>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AA0DCC-55C3-428E-A8EA-F47A9755F391}" type="datetime1">
              <a:rPr lang="en-US" smtClean="0"/>
              <a:pPr/>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F1BA4C-B9C5-47F2-8EA6-B6F1D3264376}" type="datetime1">
              <a:rPr lang="en-US" smtClean="0"/>
              <a:pPr/>
              <a:t>9/9/2022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C7C38D-A828-43B3-9B85-8390A723E13A}" type="datetime1">
              <a:rPr lang="en-US" smtClean="0"/>
              <a:pPr/>
              <a:t>9/9/2022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44381B-7F99-449C-BF7C-DCB0C958B981}" type="datetime1">
              <a:rPr lang="en-US" smtClean="0"/>
              <a:pPr/>
              <a:t>9/9/2022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A6BC4-DD17-4617-9758-203D29EE8594}" type="datetime1">
              <a:rPr lang="en-US" smtClean="0"/>
              <a:pPr/>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436B07E-582C-4317-95FB-8F6870789C89}" type="datetime1">
              <a:rPr lang="en-US" smtClean="0"/>
              <a:pPr/>
              <a:t>9/9/2022</a:t>
            </a:fld>
            <a:endParaRPr lang="en-US" dirty="0"/>
          </a:p>
        </p:txBody>
      </p:sp>
      <p:sp>
        <p:nvSpPr>
          <p:cNvPr id="9" name="Slide Number Placeholder 8"/>
          <p:cNvSpPr>
            <a:spLocks noGrp="1"/>
          </p:cNvSpPr>
          <p:nvPr>
            <p:ph type="sldNum" sz="quarter" idx="11"/>
          </p:nvPr>
        </p:nvSpPr>
        <p:spPr/>
        <p:txBody>
          <a:bodyPr/>
          <a:lstStyle/>
          <a:p>
            <a:fld id="{4FAB73BC-B049-4115-A692-8D63A059BFB8}"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FAB73BC-B049-4115-A692-8D63A059BFB8}" type="slidenum">
              <a:rPr lang="en-US" smtClean="0"/>
              <a:pPr/>
              <a:t>‹#›</a:t>
            </a:fld>
            <a:endParaRPr lang="en-US"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7FDF12A6-79B1-4669-9D5F-D3673CDECC7D}" type="datetime1">
              <a:rPr lang="en-US" smtClean="0"/>
              <a:pPr/>
              <a:t>9/9/2022</a:t>
            </a:fld>
            <a:endParaRPr lang="en-US" dirty="0"/>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2790" y="1961013"/>
            <a:ext cx="10058400" cy="2593975"/>
          </a:xfrm>
        </p:spPr>
        <p:txBody>
          <a:bodyPr/>
          <a:lstStyle/>
          <a:p>
            <a:pPr algn="ctr"/>
            <a:r>
              <a:rPr lang="en-US" sz="6000" dirty="0"/>
              <a:t>Internal Representation of Files </a:t>
            </a:r>
          </a:p>
        </p:txBody>
      </p:sp>
    </p:spTree>
    <p:extLst>
      <p:ext uri="{BB962C8B-B14F-4D97-AF65-F5344CB8AC3E}">
        <p14:creationId xmlns:p14="http://schemas.microsoft.com/office/powerpoint/2010/main" val="4176535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649973" y="1417638"/>
            <a:ext cx="9298258" cy="4114800"/>
          </a:xfrm>
        </p:spPr>
        <p:txBody>
          <a:bodyPr/>
          <a:lstStyle/>
          <a:p>
            <a:pPr algn="just"/>
            <a:r>
              <a:rPr lang="en-US" sz="2400" dirty="0"/>
              <a:t>File size: </a:t>
            </a:r>
          </a:p>
          <a:p>
            <a:pPr lvl="1" algn="just"/>
            <a:r>
              <a:rPr lang="en-US" sz="2400" dirty="0"/>
              <a:t>Data in a file is addressable by the number of bytes from the beginning of the file, starting from byte offset 0, and the file size is 1, greater the highest byte offset of data in the file. </a:t>
            </a:r>
          </a:p>
          <a:p>
            <a:pPr lvl="1" algn="just"/>
            <a:r>
              <a:rPr lang="en-US" sz="2400" dirty="0"/>
              <a:t>e.g. if user creates a file and writes only 1 byte of data at byte offset 1000 in the field, the size of the file is 1001 bytes.</a:t>
            </a:r>
          </a:p>
        </p:txBody>
      </p:sp>
      <p:sp>
        <p:nvSpPr>
          <p:cNvPr id="337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a:spcBef>
                <a:spcPct val="0"/>
              </a:spcBef>
              <a:buFontTx/>
              <a:buNone/>
            </a:pPr>
            <a:fld id="{9F9EF797-1B81-41A7-B670-B9260322A53F}" type="slidenum">
              <a:rPr lang="ko-KR" altLang="en-US" sz="1400">
                <a:latin typeface="굴림" panose="020B0600000101010101" pitchFamily="34" charset="-127"/>
                <a:ea typeface="굴림" panose="020B0600000101010101" pitchFamily="34" charset="-127"/>
              </a:rPr>
              <a:pPr>
                <a:spcBef>
                  <a:spcPct val="0"/>
                </a:spcBef>
                <a:buFontTx/>
                <a:buNone/>
              </a:pPr>
              <a:t>10</a:t>
            </a:fld>
            <a:endParaRPr lang="en-US" altLang="ko-KR" sz="1400">
              <a:latin typeface="굴림" panose="020B0600000101010101" pitchFamily="34" charset="-127"/>
              <a:ea typeface="굴림" panose="020B0600000101010101" pitchFamily="34" charset="-127"/>
            </a:endParaRPr>
          </a:p>
        </p:txBody>
      </p:sp>
      <p:sp>
        <p:nvSpPr>
          <p:cNvPr id="33796" name="Title 1"/>
          <p:cNvSpPr>
            <a:spLocks noGrp="1"/>
          </p:cNvSpPr>
          <p:nvPr>
            <p:ph type="title"/>
          </p:nvPr>
        </p:nvSpPr>
        <p:spPr/>
        <p:txBody>
          <a:bodyPr/>
          <a:lstStyle/>
          <a:p>
            <a:r>
              <a:rPr lang="en-US"/>
              <a:t>Contents of Disk Inodes</a:t>
            </a:r>
          </a:p>
        </p:txBody>
      </p:sp>
      <p:pic>
        <p:nvPicPr>
          <p:cNvPr id="33797"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6444" y="3836080"/>
            <a:ext cx="2742827" cy="2915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3940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p:txBody>
          <a:bodyPr/>
          <a:lstStyle/>
          <a:p>
            <a:pPr algn="just"/>
            <a:r>
              <a:rPr lang="en-US" sz="2400"/>
              <a:t>This inode is that of a regular file owned by “mjb”, which contains 6030 bytes. The system permits “mjb” to read, write or execute the file; members of the group “os” and all other user can only read or execute the file, not write it. </a:t>
            </a:r>
          </a:p>
          <a:p>
            <a:pPr algn="just"/>
            <a:r>
              <a:rPr lang="en-US" sz="2400"/>
              <a:t>The last time anyone read the file was on October 23, 1984 at 1:45 in the afternoon, and last time anyone wrote the file was on October 22, 1984, at 10:30 in the morning. The inode was last changed on October 23, 1984 at 1:30 in the afternoon, although the data in the file was not written at that time</a:t>
            </a:r>
          </a:p>
          <a:p>
            <a:pPr algn="just"/>
            <a:r>
              <a:rPr lang="en-US" sz="2400"/>
              <a:t>The kernel encodes the above information in the inode. </a:t>
            </a:r>
          </a:p>
        </p:txBody>
      </p:sp>
      <p:sp>
        <p:nvSpPr>
          <p:cNvPr id="3481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a:spcBef>
                <a:spcPct val="0"/>
              </a:spcBef>
              <a:buFontTx/>
              <a:buNone/>
            </a:pPr>
            <a:fld id="{C4DC7D57-C43D-4366-B923-44EF82746FF5}" type="slidenum">
              <a:rPr lang="ko-KR" altLang="en-US" sz="1400">
                <a:latin typeface="굴림" panose="020B0600000101010101" pitchFamily="34" charset="-127"/>
                <a:ea typeface="굴림" panose="020B0600000101010101" pitchFamily="34" charset="-127"/>
              </a:rPr>
              <a:pPr>
                <a:spcBef>
                  <a:spcPct val="0"/>
                </a:spcBef>
                <a:buFontTx/>
                <a:buNone/>
              </a:pPr>
              <a:t>11</a:t>
            </a:fld>
            <a:endParaRPr lang="en-US" altLang="ko-KR" sz="1400">
              <a:latin typeface="굴림" panose="020B0600000101010101" pitchFamily="34" charset="-127"/>
              <a:ea typeface="굴림" panose="020B0600000101010101" pitchFamily="34" charset="-127"/>
            </a:endParaRPr>
          </a:p>
        </p:txBody>
      </p:sp>
      <p:sp>
        <p:nvSpPr>
          <p:cNvPr id="34820" name="Title 1"/>
          <p:cNvSpPr>
            <a:spLocks noGrp="1"/>
          </p:cNvSpPr>
          <p:nvPr>
            <p:ph type="title"/>
          </p:nvPr>
        </p:nvSpPr>
        <p:spPr/>
        <p:txBody>
          <a:bodyPr/>
          <a:lstStyle/>
          <a:p>
            <a:r>
              <a:rPr lang="en-US"/>
              <a:t>Contents of Disk Inodes</a:t>
            </a:r>
          </a:p>
        </p:txBody>
      </p:sp>
    </p:spTree>
    <p:extLst>
      <p:ext uri="{BB962C8B-B14F-4D97-AF65-F5344CB8AC3E}">
        <p14:creationId xmlns:p14="http://schemas.microsoft.com/office/powerpoint/2010/main" val="193307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p:txBody>
          <a:bodyPr/>
          <a:lstStyle/>
          <a:p>
            <a:pPr algn="just"/>
            <a:r>
              <a:rPr lang="en-US" sz="2400" dirty="0">
                <a:solidFill>
                  <a:srgbClr val="FF0000"/>
                </a:solidFill>
              </a:rPr>
              <a:t>Distinction between writing the contents of an </a:t>
            </a:r>
            <a:r>
              <a:rPr lang="en-US" sz="2400" b="1" dirty="0" err="1">
                <a:solidFill>
                  <a:srgbClr val="FF0000"/>
                </a:solidFill>
              </a:rPr>
              <a:t>inode</a:t>
            </a:r>
            <a:r>
              <a:rPr lang="en-US" sz="2400" b="1" dirty="0">
                <a:solidFill>
                  <a:srgbClr val="FF0000"/>
                </a:solidFill>
              </a:rPr>
              <a:t> to disk </a:t>
            </a:r>
            <a:r>
              <a:rPr lang="en-US" sz="2400" dirty="0">
                <a:solidFill>
                  <a:srgbClr val="FF0000"/>
                </a:solidFill>
              </a:rPr>
              <a:t>and writing the contents of a </a:t>
            </a:r>
            <a:r>
              <a:rPr lang="en-US" sz="2400" b="1" dirty="0">
                <a:solidFill>
                  <a:srgbClr val="FF0000"/>
                </a:solidFill>
              </a:rPr>
              <a:t>file to disk</a:t>
            </a:r>
            <a:r>
              <a:rPr lang="en-US" sz="2400" dirty="0">
                <a:solidFill>
                  <a:srgbClr val="FF0000"/>
                </a:solidFill>
              </a:rPr>
              <a:t>: </a:t>
            </a:r>
          </a:p>
          <a:p>
            <a:pPr lvl="1" algn="just"/>
            <a:r>
              <a:rPr lang="en-US" sz="2400" dirty="0"/>
              <a:t>The contents of a file change only when writing it. </a:t>
            </a:r>
          </a:p>
          <a:p>
            <a:pPr lvl="1" algn="just"/>
            <a:r>
              <a:rPr lang="en-US" sz="2400" dirty="0"/>
              <a:t>The contents of an </a:t>
            </a:r>
            <a:r>
              <a:rPr lang="en-US" sz="2400" dirty="0" err="1"/>
              <a:t>inode</a:t>
            </a:r>
            <a:r>
              <a:rPr lang="en-US" sz="2400" dirty="0"/>
              <a:t> change when changing the contents of a file or when changing its owner, permission or link settings</a:t>
            </a:r>
          </a:p>
          <a:p>
            <a:pPr lvl="1" algn="just"/>
            <a:r>
              <a:rPr lang="en-US" sz="2400" dirty="0"/>
              <a:t>Changing the contents of a file automatically implies a change to the </a:t>
            </a:r>
            <a:r>
              <a:rPr lang="en-US" sz="2400" dirty="0" err="1"/>
              <a:t>inode</a:t>
            </a:r>
            <a:endParaRPr lang="en-US" sz="2400" dirty="0"/>
          </a:p>
          <a:p>
            <a:pPr lvl="1" algn="just"/>
            <a:r>
              <a:rPr lang="en-US" sz="2400" dirty="0"/>
              <a:t>But changing the </a:t>
            </a:r>
            <a:r>
              <a:rPr lang="en-US" sz="2400" dirty="0" err="1"/>
              <a:t>inode</a:t>
            </a:r>
            <a:r>
              <a:rPr lang="en-US" sz="2400" dirty="0"/>
              <a:t> does not imply that the contents of the file change. </a:t>
            </a:r>
          </a:p>
        </p:txBody>
      </p:sp>
      <p:sp>
        <p:nvSpPr>
          <p:cNvPr id="358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a:spcBef>
                <a:spcPct val="0"/>
              </a:spcBef>
              <a:buFontTx/>
              <a:buNone/>
            </a:pPr>
            <a:fld id="{DA551CA0-D280-4A30-8FAB-0243699C51C6}" type="slidenum">
              <a:rPr lang="ko-KR" altLang="en-US" sz="1400">
                <a:latin typeface="굴림" panose="020B0600000101010101" pitchFamily="34" charset="-127"/>
                <a:ea typeface="굴림" panose="020B0600000101010101" pitchFamily="34" charset="-127"/>
              </a:rPr>
              <a:pPr>
                <a:spcBef>
                  <a:spcPct val="0"/>
                </a:spcBef>
                <a:buFontTx/>
                <a:buNone/>
              </a:pPr>
              <a:t>12</a:t>
            </a:fld>
            <a:endParaRPr lang="en-US" altLang="ko-KR" sz="1400">
              <a:latin typeface="굴림" panose="020B0600000101010101" pitchFamily="34" charset="-127"/>
              <a:ea typeface="굴림" panose="020B0600000101010101" pitchFamily="34" charset="-127"/>
            </a:endParaRPr>
          </a:p>
        </p:txBody>
      </p:sp>
      <p:sp>
        <p:nvSpPr>
          <p:cNvPr id="35844" name="Title 1"/>
          <p:cNvSpPr>
            <a:spLocks noGrp="1"/>
          </p:cNvSpPr>
          <p:nvPr>
            <p:ph type="title"/>
          </p:nvPr>
        </p:nvSpPr>
        <p:spPr/>
        <p:txBody>
          <a:bodyPr/>
          <a:lstStyle/>
          <a:p>
            <a:r>
              <a:rPr lang="en-US"/>
              <a:t>Inodes </a:t>
            </a:r>
          </a:p>
        </p:txBody>
      </p:sp>
    </p:spTree>
    <p:extLst>
      <p:ext uri="{BB962C8B-B14F-4D97-AF65-F5344CB8AC3E}">
        <p14:creationId xmlns:p14="http://schemas.microsoft.com/office/powerpoint/2010/main" val="2450799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a:t>In-core </a:t>
            </a:r>
            <a:r>
              <a:rPr lang="en-US" dirty="0" err="1"/>
              <a:t>Inode</a:t>
            </a:r>
            <a:endParaRPr lang="en-US" dirty="0"/>
          </a:p>
        </p:txBody>
      </p:sp>
      <p:sp>
        <p:nvSpPr>
          <p:cNvPr id="36867" name="Content Placeholder 2"/>
          <p:cNvSpPr>
            <a:spLocks noGrp="1"/>
          </p:cNvSpPr>
          <p:nvPr>
            <p:ph idx="1"/>
          </p:nvPr>
        </p:nvSpPr>
        <p:spPr/>
        <p:txBody>
          <a:bodyPr/>
          <a:lstStyle/>
          <a:p>
            <a:pPr algn="just"/>
            <a:r>
              <a:rPr lang="en-US" sz="2400" dirty="0"/>
              <a:t>The in-core copy of the </a:t>
            </a:r>
            <a:r>
              <a:rPr lang="en-US" sz="2400" dirty="0" err="1"/>
              <a:t>inode</a:t>
            </a:r>
            <a:r>
              <a:rPr lang="en-US" sz="2400" dirty="0"/>
              <a:t> contains the following fields in addition to the fields of disk </a:t>
            </a:r>
            <a:r>
              <a:rPr lang="en-US" sz="2400" dirty="0" err="1"/>
              <a:t>inode</a:t>
            </a:r>
            <a:endParaRPr lang="en-US" sz="2400" dirty="0"/>
          </a:p>
          <a:p>
            <a:pPr lvl="1" algn="just"/>
            <a:r>
              <a:rPr lang="en-US" sz="2400" dirty="0"/>
              <a:t>The status of the in-core </a:t>
            </a:r>
            <a:r>
              <a:rPr lang="en-US" sz="2400" dirty="0" err="1"/>
              <a:t>inode</a:t>
            </a:r>
            <a:r>
              <a:rPr lang="en-US" sz="2400" dirty="0"/>
              <a:t>, indicating whether </a:t>
            </a:r>
          </a:p>
          <a:p>
            <a:pPr lvl="2" algn="just"/>
            <a:r>
              <a:rPr lang="en-US" sz="2000" dirty="0"/>
              <a:t>the </a:t>
            </a:r>
            <a:r>
              <a:rPr lang="en-US" sz="2000" dirty="0" err="1"/>
              <a:t>inode</a:t>
            </a:r>
            <a:r>
              <a:rPr lang="en-US" sz="2000" dirty="0"/>
              <a:t> is locked </a:t>
            </a:r>
          </a:p>
          <a:p>
            <a:pPr lvl="2" algn="just"/>
            <a:r>
              <a:rPr lang="en-US" sz="2000" dirty="0"/>
              <a:t>a process is waiting for the </a:t>
            </a:r>
            <a:r>
              <a:rPr lang="en-US" sz="2000" dirty="0" err="1"/>
              <a:t>inode</a:t>
            </a:r>
            <a:r>
              <a:rPr lang="en-US" sz="2000" dirty="0"/>
              <a:t> to become unlocked</a:t>
            </a:r>
          </a:p>
          <a:p>
            <a:pPr lvl="2" algn="just"/>
            <a:r>
              <a:rPr lang="en-US" sz="2000" dirty="0"/>
              <a:t>The in-core representation of </a:t>
            </a:r>
            <a:r>
              <a:rPr lang="en-US" sz="2000" dirty="0" err="1"/>
              <a:t>inode</a:t>
            </a:r>
            <a:r>
              <a:rPr lang="en-US" sz="2000" dirty="0"/>
              <a:t> differs from the disk copy as a result of a change to the data in the </a:t>
            </a:r>
            <a:r>
              <a:rPr lang="en-US" sz="2000" dirty="0" err="1"/>
              <a:t>inode</a:t>
            </a:r>
            <a:r>
              <a:rPr lang="en-US" sz="2000" dirty="0"/>
              <a:t>.</a:t>
            </a:r>
          </a:p>
          <a:p>
            <a:pPr lvl="2" algn="just"/>
            <a:r>
              <a:rPr lang="en-US" sz="2000" dirty="0"/>
              <a:t>The in-core representation of file differs from the disk copy as a result of a change to the file data. </a:t>
            </a:r>
          </a:p>
          <a:p>
            <a:pPr lvl="2" algn="just"/>
            <a:r>
              <a:rPr lang="en-US" sz="2000" dirty="0"/>
              <a:t>The file is a mount point</a:t>
            </a:r>
          </a:p>
          <a:p>
            <a:pPr lvl="1" algn="just"/>
            <a:r>
              <a:rPr lang="en-US" sz="2400" dirty="0"/>
              <a:t>The logical device number of the file system that contains the file. </a:t>
            </a:r>
          </a:p>
        </p:txBody>
      </p:sp>
      <p:sp>
        <p:nvSpPr>
          <p:cNvPr id="368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a:spcBef>
                <a:spcPct val="0"/>
              </a:spcBef>
              <a:buFontTx/>
              <a:buNone/>
            </a:pPr>
            <a:fld id="{73878D92-723B-4D8E-A42F-4A02EEE530E3}" type="slidenum">
              <a:rPr lang="ko-KR" altLang="en-US" sz="1400">
                <a:latin typeface="굴림" panose="020B0600000101010101" pitchFamily="34" charset="-127"/>
                <a:ea typeface="굴림" panose="020B0600000101010101" pitchFamily="34" charset="-127"/>
              </a:rPr>
              <a:pPr>
                <a:spcBef>
                  <a:spcPct val="0"/>
                </a:spcBef>
                <a:buFontTx/>
                <a:buNone/>
              </a:pPr>
              <a:t>13</a:t>
            </a:fld>
            <a:endParaRPr lang="en-US" altLang="ko-KR" sz="1400">
              <a:latin typeface="굴림" panose="020B0600000101010101" pitchFamily="34" charset="-127"/>
              <a:ea typeface="굴림" panose="020B0600000101010101" pitchFamily="34" charset="-127"/>
            </a:endParaRPr>
          </a:p>
        </p:txBody>
      </p:sp>
    </p:spTree>
    <p:extLst>
      <p:ext uri="{BB962C8B-B14F-4D97-AF65-F5344CB8AC3E}">
        <p14:creationId xmlns:p14="http://schemas.microsoft.com/office/powerpoint/2010/main" val="1034172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a:xfrm>
            <a:off x="756780" y="1534160"/>
            <a:ext cx="9226463" cy="4114800"/>
          </a:xfrm>
        </p:spPr>
        <p:txBody>
          <a:bodyPr>
            <a:normAutofit lnSpcReduction="10000"/>
          </a:bodyPr>
          <a:lstStyle/>
          <a:p>
            <a:pPr lvl="1" algn="just"/>
            <a:r>
              <a:rPr lang="en-US" sz="2400" dirty="0"/>
              <a:t>The </a:t>
            </a:r>
            <a:r>
              <a:rPr lang="en-US" sz="2400" dirty="0" err="1"/>
              <a:t>inode</a:t>
            </a:r>
            <a:r>
              <a:rPr lang="en-US" sz="2400" dirty="0"/>
              <a:t> number</a:t>
            </a:r>
          </a:p>
          <a:p>
            <a:pPr lvl="2" algn="just"/>
            <a:r>
              <a:rPr lang="en-US" sz="2000" dirty="0"/>
              <a:t>Since </a:t>
            </a:r>
            <a:r>
              <a:rPr lang="en-US" sz="2000" dirty="0" err="1"/>
              <a:t>inode</a:t>
            </a:r>
            <a:r>
              <a:rPr lang="en-US" sz="2000" dirty="0"/>
              <a:t> are stored in a linear array on disk, the kernel identifies the number of disk </a:t>
            </a:r>
            <a:r>
              <a:rPr lang="en-US" sz="2000" dirty="0" err="1"/>
              <a:t>inode</a:t>
            </a:r>
            <a:r>
              <a:rPr lang="en-US" sz="2000" dirty="0"/>
              <a:t> by its position in the array. </a:t>
            </a:r>
          </a:p>
          <a:p>
            <a:pPr lvl="1" algn="just"/>
            <a:r>
              <a:rPr lang="en-US" sz="2400" dirty="0"/>
              <a:t>Pointers to other in-core </a:t>
            </a:r>
            <a:r>
              <a:rPr lang="en-US" sz="2400" dirty="0" err="1"/>
              <a:t>inodes</a:t>
            </a:r>
            <a:endParaRPr lang="en-US" sz="2400" dirty="0"/>
          </a:p>
          <a:p>
            <a:pPr lvl="2" algn="just"/>
            <a:r>
              <a:rPr lang="en-US" sz="2000" dirty="0"/>
              <a:t>The kernel links </a:t>
            </a:r>
            <a:r>
              <a:rPr lang="en-US" sz="2000" dirty="0" err="1"/>
              <a:t>inodes</a:t>
            </a:r>
            <a:r>
              <a:rPr lang="en-US" sz="2000" dirty="0"/>
              <a:t> on hash queues and on a free list in the same way that it links buffers on buffer hash queues and on the buffer free list. </a:t>
            </a:r>
          </a:p>
          <a:p>
            <a:pPr lvl="2" algn="just"/>
            <a:r>
              <a:rPr lang="en-US" sz="2000" dirty="0"/>
              <a:t>A hash queue is identified according to the </a:t>
            </a:r>
            <a:r>
              <a:rPr lang="en-US" sz="2000" dirty="0" err="1"/>
              <a:t>inode’s</a:t>
            </a:r>
            <a:r>
              <a:rPr lang="en-US" sz="2000" dirty="0"/>
              <a:t> logical device number and </a:t>
            </a:r>
            <a:r>
              <a:rPr lang="en-US" sz="2000" dirty="0" err="1"/>
              <a:t>inode</a:t>
            </a:r>
            <a:r>
              <a:rPr lang="en-US" sz="2000" dirty="0"/>
              <a:t> number</a:t>
            </a:r>
          </a:p>
          <a:p>
            <a:pPr lvl="2" algn="just"/>
            <a:r>
              <a:rPr lang="en-US" sz="2000" dirty="0"/>
              <a:t>The kernel can contain at most one in-core copy of a disk </a:t>
            </a:r>
            <a:r>
              <a:rPr lang="en-US" sz="2000" dirty="0" err="1"/>
              <a:t>inode</a:t>
            </a:r>
            <a:r>
              <a:rPr lang="en-US" sz="2000" dirty="0"/>
              <a:t>, but </a:t>
            </a:r>
            <a:r>
              <a:rPr lang="en-US" sz="2000" dirty="0" err="1"/>
              <a:t>inodes</a:t>
            </a:r>
            <a:r>
              <a:rPr lang="en-US" sz="2000" dirty="0"/>
              <a:t> can be simultaneously on a hash queue and on the free list. </a:t>
            </a:r>
          </a:p>
          <a:p>
            <a:pPr lvl="1" algn="just"/>
            <a:r>
              <a:rPr lang="en-US" sz="2400" dirty="0"/>
              <a:t>A reference count, indicating the number of instances of the file that are active. (Such as when opened). </a:t>
            </a:r>
          </a:p>
        </p:txBody>
      </p:sp>
      <p:sp>
        <p:nvSpPr>
          <p:cNvPr id="378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a:spcBef>
                <a:spcPct val="0"/>
              </a:spcBef>
              <a:buFontTx/>
              <a:buNone/>
            </a:pPr>
            <a:fld id="{39113C34-93EE-4374-B118-49F3AE833C34}" type="slidenum">
              <a:rPr lang="ko-KR" altLang="en-US" sz="1400">
                <a:latin typeface="굴림" panose="020B0600000101010101" pitchFamily="34" charset="-127"/>
                <a:ea typeface="굴림" panose="020B0600000101010101" pitchFamily="34" charset="-127"/>
              </a:rPr>
              <a:pPr>
                <a:spcBef>
                  <a:spcPct val="0"/>
                </a:spcBef>
                <a:buFontTx/>
                <a:buNone/>
              </a:pPr>
              <a:t>14</a:t>
            </a:fld>
            <a:endParaRPr lang="en-US" altLang="ko-KR" sz="1400">
              <a:latin typeface="굴림" panose="020B0600000101010101" pitchFamily="34" charset="-127"/>
              <a:ea typeface="굴림" panose="020B0600000101010101" pitchFamily="34" charset="-127"/>
            </a:endParaRPr>
          </a:p>
        </p:txBody>
      </p:sp>
      <p:sp>
        <p:nvSpPr>
          <p:cNvPr id="37892" name="Title 1"/>
          <p:cNvSpPr>
            <a:spLocks noGrp="1"/>
          </p:cNvSpPr>
          <p:nvPr>
            <p:ph type="title"/>
          </p:nvPr>
        </p:nvSpPr>
        <p:spPr/>
        <p:txBody>
          <a:bodyPr/>
          <a:lstStyle/>
          <a:p>
            <a:r>
              <a:rPr lang="en-US"/>
              <a:t>In-core Inode</a:t>
            </a:r>
          </a:p>
        </p:txBody>
      </p:sp>
    </p:spTree>
    <p:extLst>
      <p:ext uri="{BB962C8B-B14F-4D97-AF65-F5344CB8AC3E}">
        <p14:creationId xmlns:p14="http://schemas.microsoft.com/office/powerpoint/2010/main" val="2629391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t>In-core inode and buffer header</a:t>
            </a:r>
          </a:p>
        </p:txBody>
      </p:sp>
      <p:sp>
        <p:nvSpPr>
          <p:cNvPr id="38915" name="Content Placeholder 2"/>
          <p:cNvSpPr>
            <a:spLocks noGrp="1"/>
          </p:cNvSpPr>
          <p:nvPr>
            <p:ph idx="1"/>
          </p:nvPr>
        </p:nvSpPr>
        <p:spPr>
          <a:xfrm>
            <a:off x="794357" y="1534160"/>
            <a:ext cx="9602245" cy="4511040"/>
          </a:xfrm>
        </p:spPr>
        <p:txBody>
          <a:bodyPr/>
          <a:lstStyle/>
          <a:p>
            <a:pPr lvl="1" algn="just"/>
            <a:r>
              <a:rPr lang="en-US" sz="2400" dirty="0"/>
              <a:t>The management of </a:t>
            </a:r>
            <a:r>
              <a:rPr lang="en-US" sz="2400" dirty="0" err="1"/>
              <a:t>inodes</a:t>
            </a:r>
            <a:r>
              <a:rPr lang="en-US" sz="2400" dirty="0"/>
              <a:t> is similar to the management of buffers</a:t>
            </a:r>
          </a:p>
          <a:p>
            <a:pPr lvl="1" algn="just"/>
            <a:r>
              <a:rPr lang="en-US" sz="2400" dirty="0"/>
              <a:t>The </a:t>
            </a:r>
            <a:r>
              <a:rPr lang="en-US" sz="2400" dirty="0" err="1"/>
              <a:t>inode</a:t>
            </a:r>
            <a:r>
              <a:rPr lang="en-US" sz="2400" dirty="0"/>
              <a:t> lock, when set, prevents other processes form accessing the </a:t>
            </a:r>
            <a:r>
              <a:rPr lang="en-US" sz="2400" dirty="0" err="1"/>
              <a:t>inode</a:t>
            </a:r>
            <a:r>
              <a:rPr lang="en-US" sz="2400" dirty="0"/>
              <a:t> </a:t>
            </a:r>
          </a:p>
          <a:p>
            <a:pPr lvl="2" algn="just"/>
            <a:r>
              <a:rPr lang="en-US" dirty="0"/>
              <a:t>Other processes set a flag in the </a:t>
            </a:r>
            <a:r>
              <a:rPr lang="en-US" dirty="0" err="1"/>
              <a:t>inode</a:t>
            </a:r>
            <a:r>
              <a:rPr lang="en-US" dirty="0"/>
              <a:t> when attempting to access it to indicate that they should be awakened when the lock is released</a:t>
            </a:r>
          </a:p>
          <a:p>
            <a:pPr lvl="1" algn="just"/>
            <a:r>
              <a:rPr lang="en-US" sz="2400" dirty="0"/>
              <a:t>The kernel sets other flags to indicate discrepancies between the disk </a:t>
            </a:r>
            <a:r>
              <a:rPr lang="en-US" sz="2400" dirty="0" err="1"/>
              <a:t>inode</a:t>
            </a:r>
            <a:r>
              <a:rPr lang="en-US" sz="2400" dirty="0"/>
              <a:t> and the in-core copy</a:t>
            </a:r>
          </a:p>
          <a:p>
            <a:pPr lvl="2" algn="just"/>
            <a:r>
              <a:rPr lang="en-US" dirty="0"/>
              <a:t>When the kernel needs to record change to the file or to the </a:t>
            </a:r>
            <a:r>
              <a:rPr lang="en-US" dirty="0" err="1"/>
              <a:t>inode</a:t>
            </a:r>
            <a:r>
              <a:rPr lang="en-US" dirty="0"/>
              <a:t>, it writes the in-core copy of the </a:t>
            </a:r>
            <a:r>
              <a:rPr lang="en-US" dirty="0" err="1"/>
              <a:t>inode</a:t>
            </a:r>
            <a:r>
              <a:rPr lang="en-US" dirty="0"/>
              <a:t> to disk after examining these flags</a:t>
            </a:r>
          </a:p>
        </p:txBody>
      </p:sp>
      <p:sp>
        <p:nvSpPr>
          <p:cNvPr id="389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a:spcBef>
                <a:spcPct val="0"/>
              </a:spcBef>
              <a:buFontTx/>
              <a:buNone/>
            </a:pPr>
            <a:fld id="{C76790C0-AE9A-4541-8389-092DE94BC1E0}" type="slidenum">
              <a:rPr lang="ko-KR" altLang="en-US" sz="1400">
                <a:latin typeface="굴림" panose="020B0600000101010101" pitchFamily="34" charset="-127"/>
                <a:ea typeface="굴림" panose="020B0600000101010101" pitchFamily="34" charset="-127"/>
              </a:rPr>
              <a:pPr>
                <a:spcBef>
                  <a:spcPct val="0"/>
                </a:spcBef>
                <a:buFontTx/>
                <a:buNone/>
              </a:pPr>
              <a:t>15</a:t>
            </a:fld>
            <a:endParaRPr lang="en-US" altLang="ko-KR" sz="1400">
              <a:latin typeface="굴림" panose="020B0600000101010101" pitchFamily="34" charset="-127"/>
              <a:ea typeface="굴림" panose="020B0600000101010101" pitchFamily="34" charset="-127"/>
            </a:endParaRPr>
          </a:p>
        </p:txBody>
      </p:sp>
    </p:spTree>
    <p:extLst>
      <p:ext uri="{BB962C8B-B14F-4D97-AF65-F5344CB8AC3E}">
        <p14:creationId xmlns:p14="http://schemas.microsoft.com/office/powerpoint/2010/main" val="3764046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lvl="1" indent="-342900" algn="just">
              <a:buClr>
                <a:schemeClr val="folHlink"/>
              </a:buClr>
              <a:buSzPct val="60000"/>
              <a:defRPr/>
            </a:pPr>
            <a:r>
              <a:rPr lang="en-US" sz="2400" dirty="0"/>
              <a:t>Difference between an in-core </a:t>
            </a:r>
            <a:r>
              <a:rPr lang="en-US" sz="2400" dirty="0" err="1"/>
              <a:t>inode</a:t>
            </a:r>
            <a:r>
              <a:rPr lang="en-US" sz="2400" dirty="0"/>
              <a:t> and a buffer header is the “reference count”  </a:t>
            </a:r>
          </a:p>
          <a:p>
            <a:pPr lvl="1" algn="just">
              <a:defRPr/>
            </a:pPr>
            <a:r>
              <a:rPr lang="en-US" sz="2400" dirty="0"/>
              <a:t>Reference count – counts the number of active instances of the file</a:t>
            </a:r>
          </a:p>
          <a:p>
            <a:pPr lvl="1" algn="just">
              <a:defRPr/>
            </a:pPr>
            <a:r>
              <a:rPr lang="en-US" sz="2400" dirty="0"/>
              <a:t>An </a:t>
            </a:r>
            <a:r>
              <a:rPr lang="en-US" sz="2400" dirty="0" err="1"/>
              <a:t>inode</a:t>
            </a:r>
            <a:r>
              <a:rPr lang="en-US" sz="2400" dirty="0"/>
              <a:t> is active when a process allocates it, such as opening a file</a:t>
            </a:r>
          </a:p>
          <a:p>
            <a:pPr lvl="1" algn="just">
              <a:defRPr/>
            </a:pPr>
            <a:r>
              <a:rPr lang="en-US" sz="2400" dirty="0"/>
              <a:t>An </a:t>
            </a:r>
            <a:r>
              <a:rPr lang="en-US" sz="2400" dirty="0" err="1"/>
              <a:t>inode</a:t>
            </a:r>
            <a:r>
              <a:rPr lang="en-US" sz="2400" dirty="0"/>
              <a:t> is on the free list only if its reference count is 0, meaning that the kernel can reallocate the in-core </a:t>
            </a:r>
            <a:r>
              <a:rPr lang="en-US" sz="2400" dirty="0" err="1"/>
              <a:t>inode</a:t>
            </a:r>
            <a:r>
              <a:rPr lang="en-US" sz="2400" dirty="0"/>
              <a:t> to another disk </a:t>
            </a:r>
            <a:r>
              <a:rPr lang="en-US" sz="2400" dirty="0" err="1"/>
              <a:t>inode</a:t>
            </a:r>
            <a:endParaRPr lang="en-US" sz="2400" dirty="0"/>
          </a:p>
          <a:p>
            <a:pPr lvl="1" algn="just">
              <a:defRPr/>
            </a:pPr>
            <a:r>
              <a:rPr lang="en-US" sz="2400" dirty="0"/>
              <a:t>The free list of </a:t>
            </a:r>
            <a:r>
              <a:rPr lang="en-US" sz="2400" dirty="0" err="1"/>
              <a:t>inodes</a:t>
            </a:r>
            <a:r>
              <a:rPr lang="en-US" sz="2400" dirty="0"/>
              <a:t> thus serves as a cache of inactive </a:t>
            </a:r>
            <a:r>
              <a:rPr lang="en-US" sz="2400" dirty="0" err="1"/>
              <a:t>inodes</a:t>
            </a:r>
            <a:endParaRPr lang="en-US" sz="2400" dirty="0"/>
          </a:p>
        </p:txBody>
      </p:sp>
      <p:sp>
        <p:nvSpPr>
          <p:cNvPr id="399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a:spcBef>
                <a:spcPct val="0"/>
              </a:spcBef>
              <a:buFontTx/>
              <a:buNone/>
            </a:pPr>
            <a:fld id="{9A4FA9F8-F40C-4436-9BC7-7261F2E0772A}" type="slidenum">
              <a:rPr lang="ko-KR" altLang="en-US" sz="1400">
                <a:latin typeface="굴림" panose="020B0600000101010101" pitchFamily="34" charset="-127"/>
                <a:ea typeface="굴림" panose="020B0600000101010101" pitchFamily="34" charset="-127"/>
              </a:rPr>
              <a:pPr>
                <a:spcBef>
                  <a:spcPct val="0"/>
                </a:spcBef>
                <a:buFontTx/>
                <a:buNone/>
              </a:pPr>
              <a:t>16</a:t>
            </a:fld>
            <a:endParaRPr lang="en-US" altLang="ko-KR" sz="1400">
              <a:latin typeface="굴림" panose="020B0600000101010101" pitchFamily="34" charset="-127"/>
              <a:ea typeface="굴림" panose="020B0600000101010101" pitchFamily="34" charset="-127"/>
            </a:endParaRPr>
          </a:p>
        </p:txBody>
      </p:sp>
      <p:sp>
        <p:nvSpPr>
          <p:cNvPr id="39940" name="Title 1"/>
          <p:cNvSpPr>
            <a:spLocks noGrp="1"/>
          </p:cNvSpPr>
          <p:nvPr>
            <p:ph type="title"/>
          </p:nvPr>
        </p:nvSpPr>
        <p:spPr/>
        <p:txBody>
          <a:bodyPr/>
          <a:lstStyle/>
          <a:p>
            <a:r>
              <a:rPr lang="en-US"/>
              <a:t>In-core inode and buffer header</a:t>
            </a:r>
          </a:p>
        </p:txBody>
      </p:sp>
    </p:spTree>
    <p:extLst>
      <p:ext uri="{BB962C8B-B14F-4D97-AF65-F5344CB8AC3E}">
        <p14:creationId xmlns:p14="http://schemas.microsoft.com/office/powerpoint/2010/main" val="809419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p:txBody>
          <a:bodyPr/>
          <a:lstStyle/>
          <a:p>
            <a:pPr lvl="1" algn="just"/>
            <a:r>
              <a:rPr lang="en-IN" sz="2400"/>
              <a:t>If a process attempts to access a file whose inode is not currently in the in-core inode pool, the kernel reallocates an in-core inode from the free list for its use</a:t>
            </a:r>
          </a:p>
          <a:p>
            <a:pPr lvl="1" algn="just"/>
            <a:r>
              <a:rPr lang="en-IN" sz="2400"/>
              <a:t>On the other hand a buffer has no reference count; it is on the free list if and only if it is unlocked.</a:t>
            </a:r>
          </a:p>
        </p:txBody>
      </p:sp>
      <p:sp>
        <p:nvSpPr>
          <p:cNvPr id="409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a:spcBef>
                <a:spcPct val="0"/>
              </a:spcBef>
              <a:buFontTx/>
              <a:buNone/>
            </a:pPr>
            <a:fld id="{FC83FBC0-0197-4733-A61B-564510E6811B}" type="slidenum">
              <a:rPr lang="ko-KR" altLang="en-US" sz="1400">
                <a:ea typeface="굴림" panose="020B0600000101010101" pitchFamily="34" charset="-127"/>
              </a:rPr>
              <a:pPr>
                <a:spcBef>
                  <a:spcPct val="0"/>
                </a:spcBef>
                <a:buFontTx/>
                <a:buNone/>
              </a:pPr>
              <a:t>17</a:t>
            </a:fld>
            <a:endParaRPr lang="en-US" altLang="ko-KR" sz="1400">
              <a:ea typeface="굴림" panose="020B0600000101010101" pitchFamily="34" charset="-127"/>
            </a:endParaRPr>
          </a:p>
        </p:txBody>
      </p:sp>
      <p:sp>
        <p:nvSpPr>
          <p:cNvPr id="40964" name="Title 1"/>
          <p:cNvSpPr>
            <a:spLocks noGrp="1"/>
          </p:cNvSpPr>
          <p:nvPr>
            <p:ph type="title"/>
          </p:nvPr>
        </p:nvSpPr>
        <p:spPr/>
        <p:txBody>
          <a:bodyPr/>
          <a:lstStyle/>
          <a:p>
            <a:r>
              <a:rPr lang="en-US"/>
              <a:t>In-core inode and buffer header</a:t>
            </a:r>
          </a:p>
        </p:txBody>
      </p:sp>
    </p:spTree>
    <p:extLst>
      <p:ext uri="{BB962C8B-B14F-4D97-AF65-F5344CB8AC3E}">
        <p14:creationId xmlns:p14="http://schemas.microsoft.com/office/powerpoint/2010/main" val="1839340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제목 1"/>
          <p:cNvSpPr>
            <a:spLocks noGrp="1"/>
          </p:cNvSpPr>
          <p:nvPr>
            <p:ph type="title"/>
          </p:nvPr>
        </p:nvSpPr>
        <p:spPr/>
        <p:txBody>
          <a:bodyPr/>
          <a:lstStyle/>
          <a:p>
            <a:pPr eaLnBrk="1" hangingPunct="1"/>
            <a:r>
              <a:rPr lang="en-US" altLang="ko-KR" b="1" u="sng"/>
              <a:t>UNIX File System Overview </a:t>
            </a:r>
            <a:endParaRPr lang="ko-KR" altLang="en-US"/>
          </a:p>
        </p:txBody>
      </p:sp>
      <p:pic>
        <p:nvPicPr>
          <p:cNvPr id="92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2606" y="2086956"/>
            <a:ext cx="7935912" cy="321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5650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p:cNvSpPr>
            <a:spLocks noGrp="1"/>
          </p:cNvSpPr>
          <p:nvPr>
            <p:ph type="title"/>
          </p:nvPr>
        </p:nvSpPr>
        <p:spPr/>
        <p:txBody>
          <a:bodyPr/>
          <a:lstStyle/>
          <a:p>
            <a:pPr eaLnBrk="1" hangingPunct="1"/>
            <a:r>
              <a:rPr lang="en-US" altLang="ko-KR" b="1" u="sng"/>
              <a:t>File System Layout</a:t>
            </a:r>
            <a:endParaRPr lang="ko-KR" altLang="en-US" b="1" u="sng"/>
          </a:p>
        </p:txBody>
      </p:sp>
      <p:pic>
        <p:nvPicPr>
          <p:cNvPr id="102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641" y="1764604"/>
            <a:ext cx="797718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2894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a:spcBef>
                <a:spcPct val="0"/>
              </a:spcBef>
              <a:buFontTx/>
              <a:buNone/>
            </a:pPr>
            <a:fld id="{E0C31C37-49C4-462D-A9FD-A7BA4742868E}" type="slidenum">
              <a:rPr lang="ko-KR" altLang="en-US" sz="1400">
                <a:latin typeface="굴림" panose="020B0600000101010101" pitchFamily="34" charset="-127"/>
                <a:ea typeface="굴림" panose="020B0600000101010101" pitchFamily="34" charset="-127"/>
              </a:rPr>
              <a:pPr>
                <a:spcBef>
                  <a:spcPct val="0"/>
                </a:spcBef>
                <a:buFontTx/>
                <a:buNone/>
              </a:pPr>
              <a:t>2</a:t>
            </a:fld>
            <a:endParaRPr lang="en-US" altLang="ko-KR" sz="1400">
              <a:latin typeface="굴림" panose="020B0600000101010101" pitchFamily="34" charset="-127"/>
              <a:ea typeface="굴림" panose="020B0600000101010101" pitchFamily="34" charset="-127"/>
            </a:endParaRPr>
          </a:p>
        </p:txBody>
      </p:sp>
      <p:sp>
        <p:nvSpPr>
          <p:cNvPr id="25603" name="Rectangle 2"/>
          <p:cNvSpPr>
            <a:spLocks noGrp="1" noChangeArrowheads="1"/>
          </p:cNvSpPr>
          <p:nvPr>
            <p:ph type="title"/>
          </p:nvPr>
        </p:nvSpPr>
        <p:spPr>
          <a:xfrm>
            <a:off x="482884" y="294970"/>
            <a:ext cx="7793037" cy="1143000"/>
          </a:xfrm>
        </p:spPr>
        <p:txBody>
          <a:bodyPr/>
          <a:lstStyle/>
          <a:p>
            <a:pPr eaLnBrk="1" hangingPunct="1"/>
            <a:r>
              <a:rPr lang="en-US" altLang="ko-KR" dirty="0">
                <a:latin typeface="Times New Roman" panose="02020603050405020304" pitchFamily="18" charset="0"/>
                <a:ea typeface="굴림" panose="020B0600000101010101" pitchFamily="34" charset="-127"/>
              </a:rPr>
              <a:t>Contents</a:t>
            </a:r>
          </a:p>
        </p:txBody>
      </p:sp>
      <p:sp>
        <p:nvSpPr>
          <p:cNvPr id="25604" name="Rectangle 3"/>
          <p:cNvSpPr>
            <a:spLocks noGrp="1" noChangeArrowheads="1"/>
          </p:cNvSpPr>
          <p:nvPr>
            <p:ph type="body" idx="1"/>
          </p:nvPr>
        </p:nvSpPr>
        <p:spPr>
          <a:xfrm>
            <a:off x="999016" y="1437970"/>
            <a:ext cx="7772400" cy="4114800"/>
          </a:xfrm>
        </p:spPr>
        <p:txBody>
          <a:bodyPr/>
          <a:lstStyle/>
          <a:p>
            <a:pPr algn="just" eaLnBrk="1" hangingPunct="1"/>
            <a:r>
              <a:rPr lang="en-US" altLang="ko-KR" dirty="0">
                <a:ea typeface="굴림" panose="020B0600000101010101" pitchFamily="34" charset="-127"/>
              </a:rPr>
              <a:t>Introduction</a:t>
            </a:r>
          </a:p>
          <a:p>
            <a:pPr algn="just" eaLnBrk="1" hangingPunct="1"/>
            <a:r>
              <a:rPr lang="en-US" altLang="ko-KR" dirty="0" err="1">
                <a:ea typeface="굴림" panose="020B0600000101010101" pitchFamily="34" charset="-127"/>
              </a:rPr>
              <a:t>Inodes</a:t>
            </a:r>
            <a:r>
              <a:rPr lang="en-US" altLang="ko-KR" dirty="0">
                <a:ea typeface="굴림" panose="020B0600000101010101" pitchFamily="34" charset="-127"/>
              </a:rPr>
              <a:t> </a:t>
            </a:r>
          </a:p>
          <a:p>
            <a:pPr algn="just" eaLnBrk="1" hangingPunct="1"/>
            <a:r>
              <a:rPr lang="en-US" altLang="ko-KR" dirty="0">
                <a:ea typeface="굴림" panose="020B0600000101010101" pitchFamily="34" charset="-127"/>
              </a:rPr>
              <a:t>Structure of a regular file</a:t>
            </a:r>
          </a:p>
          <a:p>
            <a:pPr algn="just" eaLnBrk="1" hangingPunct="1"/>
            <a:r>
              <a:rPr lang="en-US" altLang="ko-KR" dirty="0">
                <a:ea typeface="굴림" panose="020B0600000101010101" pitchFamily="34" charset="-127"/>
              </a:rPr>
              <a:t>Directories</a:t>
            </a:r>
          </a:p>
          <a:p>
            <a:pPr algn="just" eaLnBrk="1" hangingPunct="1"/>
            <a:r>
              <a:rPr lang="en-US" altLang="ko-KR" dirty="0">
                <a:ea typeface="굴림" panose="020B0600000101010101" pitchFamily="34" charset="-127"/>
              </a:rPr>
              <a:t>Conversion of a path name to an </a:t>
            </a:r>
            <a:r>
              <a:rPr lang="en-US" altLang="ko-KR" dirty="0" err="1">
                <a:ea typeface="굴림" panose="020B0600000101010101" pitchFamily="34" charset="-127"/>
              </a:rPr>
              <a:t>inode</a:t>
            </a:r>
            <a:endParaRPr lang="en-US" altLang="ko-KR" dirty="0">
              <a:ea typeface="굴림" panose="020B0600000101010101" pitchFamily="34" charset="-127"/>
            </a:endParaRPr>
          </a:p>
          <a:p>
            <a:pPr algn="just" eaLnBrk="1" hangingPunct="1"/>
            <a:r>
              <a:rPr lang="en-US" altLang="ko-KR" dirty="0">
                <a:ea typeface="굴림" panose="020B0600000101010101" pitchFamily="34" charset="-127"/>
              </a:rPr>
              <a:t>Super block</a:t>
            </a:r>
          </a:p>
          <a:p>
            <a:pPr algn="just" eaLnBrk="1" hangingPunct="1"/>
            <a:r>
              <a:rPr lang="en-US" altLang="ko-KR" dirty="0" err="1">
                <a:ea typeface="굴림" panose="020B0600000101010101" pitchFamily="34" charset="-127"/>
              </a:rPr>
              <a:t>Inode</a:t>
            </a:r>
            <a:r>
              <a:rPr lang="en-US" altLang="ko-KR" dirty="0">
                <a:ea typeface="굴림" panose="020B0600000101010101" pitchFamily="34" charset="-127"/>
              </a:rPr>
              <a:t> assignment to a new file</a:t>
            </a:r>
          </a:p>
          <a:p>
            <a:pPr algn="just" eaLnBrk="1" hangingPunct="1"/>
            <a:r>
              <a:rPr lang="en-US" altLang="ko-KR" dirty="0">
                <a:ea typeface="굴림" panose="020B0600000101010101" pitchFamily="34" charset="-127"/>
              </a:rPr>
              <a:t>Allocation of disk blocks</a:t>
            </a:r>
          </a:p>
          <a:p>
            <a:pPr algn="just" eaLnBrk="1" hangingPunct="1"/>
            <a:r>
              <a:rPr lang="en-US" altLang="ko-KR" dirty="0">
                <a:ea typeface="굴림" panose="020B0600000101010101" pitchFamily="34" charset="-127"/>
              </a:rPr>
              <a:t>Other file types</a:t>
            </a:r>
          </a:p>
        </p:txBody>
      </p:sp>
    </p:spTree>
    <p:extLst>
      <p:ext uri="{BB962C8B-B14F-4D97-AF65-F5344CB8AC3E}">
        <p14:creationId xmlns:p14="http://schemas.microsoft.com/office/powerpoint/2010/main" val="28144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제목 1"/>
          <p:cNvSpPr>
            <a:spLocks noGrp="1"/>
          </p:cNvSpPr>
          <p:nvPr>
            <p:ph type="title"/>
          </p:nvPr>
        </p:nvSpPr>
        <p:spPr/>
        <p:txBody>
          <a:bodyPr/>
          <a:lstStyle/>
          <a:p>
            <a:pPr eaLnBrk="1" hangingPunct="1"/>
            <a:r>
              <a:rPr lang="en-US" altLang="ko-KR" b="1" u="sng"/>
              <a:t>Sample File System</a:t>
            </a:r>
            <a:endParaRPr lang="ko-KR" altLang="en-US" b="1" u="sng"/>
          </a:p>
        </p:txBody>
      </p:sp>
      <p:pic>
        <p:nvPicPr>
          <p:cNvPr id="112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8" y="1714501"/>
            <a:ext cx="7594600"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8994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t>Accessing Inodes : iget </a:t>
            </a:r>
          </a:p>
        </p:txBody>
      </p:sp>
      <p:pic>
        <p:nvPicPr>
          <p:cNvPr id="3" name="Picture 2">
            <a:extLst>
              <a:ext uri="{FF2B5EF4-FFF2-40B4-BE49-F238E27FC236}">
                <a16:creationId xmlns:a16="http://schemas.microsoft.com/office/drawing/2014/main" id="{1C2F5AD9-36A3-41F4-BA7F-27246618DEC7}"/>
              </a:ext>
            </a:extLst>
          </p:cNvPr>
          <p:cNvPicPr>
            <a:picLocks noChangeAspect="1"/>
          </p:cNvPicPr>
          <p:nvPr/>
        </p:nvPicPr>
        <p:blipFill>
          <a:blip r:embed="rId2"/>
          <a:stretch>
            <a:fillRect/>
          </a:stretch>
        </p:blipFill>
        <p:spPr>
          <a:xfrm>
            <a:off x="861464" y="1203156"/>
            <a:ext cx="8632393" cy="5654843"/>
          </a:xfrm>
          <a:prstGeom prst="rect">
            <a:avLst/>
          </a:prstGeom>
        </p:spPr>
      </p:pic>
    </p:spTree>
    <p:extLst>
      <p:ext uri="{BB962C8B-B14F-4D97-AF65-F5344CB8AC3E}">
        <p14:creationId xmlns:p14="http://schemas.microsoft.com/office/powerpoint/2010/main" val="2579858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p:cNvSpPr>
            <a:spLocks noGrp="1"/>
          </p:cNvSpPr>
          <p:nvPr>
            <p:ph idx="1"/>
          </p:nvPr>
        </p:nvSpPr>
        <p:spPr>
          <a:xfrm>
            <a:off x="705090" y="1417637"/>
            <a:ext cx="9202998" cy="4582329"/>
          </a:xfrm>
        </p:spPr>
        <p:txBody>
          <a:bodyPr/>
          <a:lstStyle/>
          <a:p>
            <a:pPr algn="just"/>
            <a:r>
              <a:rPr lang="en-US" sz="2400" dirty="0"/>
              <a:t>The kernel identifies particular </a:t>
            </a:r>
            <a:r>
              <a:rPr lang="en-US" sz="2400" dirty="0" err="1"/>
              <a:t>inodes</a:t>
            </a:r>
            <a:r>
              <a:rPr lang="en-US" sz="2400" dirty="0"/>
              <a:t> by their file system and </a:t>
            </a:r>
            <a:r>
              <a:rPr lang="en-US" sz="2400" dirty="0" err="1"/>
              <a:t>inode</a:t>
            </a:r>
            <a:r>
              <a:rPr lang="en-US" sz="2400" dirty="0"/>
              <a:t> number</a:t>
            </a:r>
          </a:p>
          <a:p>
            <a:pPr algn="just"/>
            <a:r>
              <a:rPr lang="en-US" sz="2400" dirty="0"/>
              <a:t>The kernel allocates in-core </a:t>
            </a:r>
            <a:r>
              <a:rPr lang="en-US" sz="2400" dirty="0" err="1"/>
              <a:t>inodes</a:t>
            </a:r>
            <a:r>
              <a:rPr lang="en-US" sz="2400" dirty="0"/>
              <a:t> at the request of higher-level algorithms.</a:t>
            </a:r>
          </a:p>
          <a:p>
            <a:pPr algn="just"/>
            <a:r>
              <a:rPr lang="en-US" sz="2400" dirty="0"/>
              <a:t>The algorithm </a:t>
            </a:r>
            <a:r>
              <a:rPr lang="en-US" sz="2400" dirty="0" err="1"/>
              <a:t>iget</a:t>
            </a:r>
            <a:r>
              <a:rPr lang="en-US" sz="2400" dirty="0"/>
              <a:t> allocates an in-core copy of an </a:t>
            </a:r>
            <a:r>
              <a:rPr lang="en-US" sz="2400" dirty="0" err="1"/>
              <a:t>inode</a:t>
            </a:r>
            <a:r>
              <a:rPr lang="en-US" sz="2400" dirty="0"/>
              <a:t>.</a:t>
            </a:r>
          </a:p>
          <a:p>
            <a:pPr lvl="2" algn="just"/>
            <a:r>
              <a:rPr lang="en-US" dirty="0"/>
              <a:t>The kernel maps the device number and </a:t>
            </a:r>
            <a:r>
              <a:rPr lang="en-US" dirty="0" err="1"/>
              <a:t>inode</a:t>
            </a:r>
            <a:r>
              <a:rPr lang="en-US" dirty="0"/>
              <a:t> number into a hash queue and searches the queue for the </a:t>
            </a:r>
            <a:r>
              <a:rPr lang="en-US" dirty="0" err="1"/>
              <a:t>inode</a:t>
            </a:r>
            <a:r>
              <a:rPr lang="en-US" dirty="0"/>
              <a:t>. </a:t>
            </a:r>
          </a:p>
          <a:p>
            <a:pPr lvl="2" algn="just"/>
            <a:r>
              <a:rPr lang="en-US" dirty="0"/>
              <a:t>If it cannot find the </a:t>
            </a:r>
            <a:r>
              <a:rPr lang="en-US" dirty="0" err="1"/>
              <a:t>inode</a:t>
            </a:r>
            <a:r>
              <a:rPr lang="en-US" dirty="0"/>
              <a:t>, it allocates one from the free list and locks it. </a:t>
            </a:r>
          </a:p>
          <a:p>
            <a:pPr algn="just"/>
            <a:endParaRPr lang="en-US" sz="2400" dirty="0"/>
          </a:p>
        </p:txBody>
      </p:sp>
      <p:sp>
        <p:nvSpPr>
          <p:cNvPr id="43011" name="Title 1"/>
          <p:cNvSpPr>
            <a:spLocks noGrp="1"/>
          </p:cNvSpPr>
          <p:nvPr>
            <p:ph type="title"/>
          </p:nvPr>
        </p:nvSpPr>
        <p:spPr/>
        <p:txBody>
          <a:bodyPr/>
          <a:lstStyle/>
          <a:p>
            <a:r>
              <a:rPr lang="en-US"/>
              <a:t>Accessing Inodes : iget </a:t>
            </a:r>
          </a:p>
        </p:txBody>
      </p:sp>
    </p:spTree>
    <p:extLst>
      <p:ext uri="{BB962C8B-B14F-4D97-AF65-F5344CB8AC3E}">
        <p14:creationId xmlns:p14="http://schemas.microsoft.com/office/powerpoint/2010/main" val="447384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p:cNvSpPr>
            <a:spLocks noGrp="1"/>
          </p:cNvSpPr>
          <p:nvPr>
            <p:ph idx="1"/>
          </p:nvPr>
        </p:nvSpPr>
        <p:spPr>
          <a:xfrm>
            <a:off x="609600" y="1575148"/>
            <a:ext cx="10160000" cy="4800600"/>
          </a:xfrm>
        </p:spPr>
        <p:txBody>
          <a:bodyPr/>
          <a:lstStyle/>
          <a:p>
            <a:pPr lvl="2" algn="just"/>
            <a:r>
              <a:rPr lang="en-US" dirty="0"/>
              <a:t>The kernel then prepares to read the disk copy of the newly accessed </a:t>
            </a:r>
            <a:r>
              <a:rPr lang="en-US" dirty="0" err="1"/>
              <a:t>inode</a:t>
            </a:r>
            <a:r>
              <a:rPr lang="en-US" dirty="0"/>
              <a:t> into the in-core copy. </a:t>
            </a:r>
          </a:p>
          <a:p>
            <a:pPr lvl="2" algn="just"/>
            <a:r>
              <a:rPr lang="en-US" dirty="0"/>
              <a:t>It already knows the </a:t>
            </a:r>
            <a:r>
              <a:rPr lang="en-US" dirty="0" err="1"/>
              <a:t>inode</a:t>
            </a:r>
            <a:r>
              <a:rPr lang="en-US" dirty="0"/>
              <a:t> number and logical device and computes the logical disk block that contains the </a:t>
            </a:r>
            <a:r>
              <a:rPr lang="en-US" dirty="0" err="1"/>
              <a:t>inode</a:t>
            </a:r>
            <a:r>
              <a:rPr lang="en-US" dirty="0"/>
              <a:t> according to how many disk </a:t>
            </a:r>
            <a:r>
              <a:rPr lang="en-US" dirty="0" err="1"/>
              <a:t>inodes</a:t>
            </a:r>
            <a:r>
              <a:rPr lang="en-US" dirty="0"/>
              <a:t> fit into a disk block. </a:t>
            </a:r>
          </a:p>
          <a:p>
            <a:pPr algn="just"/>
            <a:r>
              <a:rPr lang="en-US" sz="2400" dirty="0"/>
              <a:t>The computation follows the formula</a:t>
            </a:r>
          </a:p>
        </p:txBody>
      </p:sp>
      <p:sp>
        <p:nvSpPr>
          <p:cNvPr id="44035" name="Title 1"/>
          <p:cNvSpPr>
            <a:spLocks noGrp="1"/>
          </p:cNvSpPr>
          <p:nvPr>
            <p:ph type="title"/>
          </p:nvPr>
        </p:nvSpPr>
        <p:spPr/>
        <p:txBody>
          <a:bodyPr/>
          <a:lstStyle/>
          <a:p>
            <a:r>
              <a:rPr lang="en-US"/>
              <a:t>Accessing Inodes : iget </a:t>
            </a:r>
          </a:p>
        </p:txBody>
      </p:sp>
      <p:pic>
        <p:nvPicPr>
          <p:cNvPr id="440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6962" y="3876350"/>
            <a:ext cx="59436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3067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1"/>
          </p:nvPr>
        </p:nvSpPr>
        <p:spPr>
          <a:xfrm>
            <a:off x="731728" y="1417638"/>
            <a:ext cx="8637739" cy="4582329"/>
          </a:xfrm>
        </p:spPr>
        <p:txBody>
          <a:bodyPr/>
          <a:lstStyle/>
          <a:p>
            <a:r>
              <a:rPr lang="en-US" sz="2400" dirty="0"/>
              <a:t>For Example:</a:t>
            </a:r>
          </a:p>
          <a:p>
            <a:pPr lvl="1"/>
            <a:r>
              <a:rPr lang="en-US" sz="2400" dirty="0"/>
              <a:t>Assuming</a:t>
            </a:r>
          </a:p>
          <a:p>
            <a:pPr lvl="2"/>
            <a:r>
              <a:rPr lang="en-US" dirty="0"/>
              <a:t>Start block of </a:t>
            </a:r>
            <a:r>
              <a:rPr lang="en-US" dirty="0" err="1"/>
              <a:t>inode</a:t>
            </a:r>
            <a:r>
              <a:rPr lang="en-US" dirty="0"/>
              <a:t> list = 2 </a:t>
            </a:r>
          </a:p>
          <a:p>
            <a:pPr lvl="2"/>
            <a:r>
              <a:rPr lang="en-US" dirty="0"/>
              <a:t>Number of </a:t>
            </a:r>
            <a:r>
              <a:rPr lang="en-US" dirty="0" err="1"/>
              <a:t>inode</a:t>
            </a:r>
            <a:r>
              <a:rPr lang="en-US" dirty="0"/>
              <a:t> per block = 8 </a:t>
            </a:r>
          </a:p>
          <a:p>
            <a:pPr lvl="2"/>
            <a:r>
              <a:rPr lang="en-US" dirty="0"/>
              <a:t>To find the disk block of </a:t>
            </a:r>
            <a:r>
              <a:rPr lang="en-US" dirty="0" err="1"/>
              <a:t>inode</a:t>
            </a:r>
            <a:r>
              <a:rPr lang="en-US" dirty="0"/>
              <a:t> number 8, compute</a:t>
            </a:r>
          </a:p>
          <a:p>
            <a:pPr marL="1828800" lvl="4" indent="0">
              <a:buNone/>
            </a:pPr>
            <a:r>
              <a:rPr lang="en-US" sz="2400" dirty="0"/>
              <a:t>block </a:t>
            </a:r>
            <a:r>
              <a:rPr lang="en-US" sz="2400" dirty="0" err="1"/>
              <a:t>num</a:t>
            </a:r>
            <a:r>
              <a:rPr lang="en-US" sz="2400" dirty="0"/>
              <a:t> (disk block) = ((8-1)/8)+2 </a:t>
            </a:r>
          </a:p>
          <a:p>
            <a:pPr marL="1828800" lvl="4" indent="0">
              <a:buNone/>
            </a:pPr>
            <a:r>
              <a:rPr lang="en-US" sz="2400" dirty="0"/>
              <a:t>                                     = (7/8)+2 </a:t>
            </a:r>
          </a:p>
          <a:p>
            <a:pPr marL="1828800" lvl="4" indent="0">
              <a:buNone/>
            </a:pPr>
            <a:r>
              <a:rPr lang="en-US" sz="2400" dirty="0"/>
              <a:t>                                     = 0+2 = 2 </a:t>
            </a:r>
          </a:p>
          <a:p>
            <a:pPr lvl="1"/>
            <a:r>
              <a:rPr lang="en-US" sz="2400" dirty="0"/>
              <a:t>Then </a:t>
            </a:r>
            <a:r>
              <a:rPr lang="en-US" sz="2400" dirty="0" err="1"/>
              <a:t>inode</a:t>
            </a:r>
            <a:r>
              <a:rPr lang="en-US" sz="2400" dirty="0"/>
              <a:t> number 8 is in disk block 2</a:t>
            </a:r>
          </a:p>
        </p:txBody>
      </p:sp>
      <p:sp>
        <p:nvSpPr>
          <p:cNvPr id="45059" name="Title 1"/>
          <p:cNvSpPr>
            <a:spLocks noGrp="1"/>
          </p:cNvSpPr>
          <p:nvPr>
            <p:ph type="title"/>
          </p:nvPr>
        </p:nvSpPr>
        <p:spPr/>
        <p:txBody>
          <a:bodyPr/>
          <a:lstStyle/>
          <a:p>
            <a:r>
              <a:rPr lang="en-US"/>
              <a:t>Accessing Inodes : iget </a:t>
            </a:r>
          </a:p>
        </p:txBody>
      </p:sp>
    </p:spTree>
    <p:extLst>
      <p:ext uri="{BB962C8B-B14F-4D97-AF65-F5344CB8AC3E}">
        <p14:creationId xmlns:p14="http://schemas.microsoft.com/office/powerpoint/2010/main" val="2029389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756781" y="1417638"/>
            <a:ext cx="9689926" cy="4908006"/>
          </a:xfrm>
        </p:spPr>
        <p:txBody>
          <a:bodyPr>
            <a:normAutofit/>
          </a:bodyPr>
          <a:lstStyle/>
          <a:p>
            <a:pPr algn="just"/>
            <a:r>
              <a:rPr lang="en-US" sz="2400" dirty="0"/>
              <a:t>When the kernel knows the device and disk block number, then the formula to compute the byte offset of the </a:t>
            </a:r>
            <a:r>
              <a:rPr lang="en-US" sz="2400" dirty="0" err="1"/>
              <a:t>inode</a:t>
            </a:r>
            <a:r>
              <a:rPr lang="en-US" sz="2400" dirty="0"/>
              <a:t> in the block</a:t>
            </a:r>
          </a:p>
          <a:p>
            <a:pPr algn="just"/>
            <a:endParaRPr lang="en-US" sz="2400" dirty="0"/>
          </a:p>
          <a:p>
            <a:pPr algn="just"/>
            <a:endParaRPr lang="en-US" sz="2400" dirty="0"/>
          </a:p>
          <a:p>
            <a:pPr algn="just"/>
            <a:endParaRPr lang="en-US" sz="2400" dirty="0"/>
          </a:p>
          <a:p>
            <a:pPr algn="just"/>
            <a:r>
              <a:rPr lang="en-US" sz="2400" dirty="0"/>
              <a:t>For example: Assume </a:t>
            </a:r>
          </a:p>
          <a:p>
            <a:pPr lvl="1" algn="just"/>
            <a:r>
              <a:rPr lang="en-US" sz="2400" dirty="0"/>
              <a:t>Each disk </a:t>
            </a:r>
            <a:r>
              <a:rPr lang="en-US" sz="2400" dirty="0" err="1"/>
              <a:t>inode</a:t>
            </a:r>
            <a:r>
              <a:rPr lang="en-US" sz="2400" dirty="0"/>
              <a:t> occupies 64 bytes </a:t>
            </a:r>
          </a:p>
          <a:p>
            <a:pPr lvl="1" algn="just"/>
            <a:r>
              <a:rPr lang="en-US" sz="2400" dirty="0"/>
              <a:t>8 </a:t>
            </a:r>
            <a:r>
              <a:rPr lang="en-US" sz="2400" dirty="0" err="1"/>
              <a:t>inodes</a:t>
            </a:r>
            <a:r>
              <a:rPr lang="en-US" sz="2400" dirty="0"/>
              <a:t> per disk block, so disk block size = 8*64=512 bytes, then </a:t>
            </a:r>
          </a:p>
          <a:p>
            <a:pPr lvl="2" algn="just"/>
            <a:r>
              <a:rPr lang="en-US" dirty="0"/>
              <a:t>Byte offset of the </a:t>
            </a:r>
            <a:r>
              <a:rPr lang="en-US" dirty="0" err="1"/>
              <a:t>inode</a:t>
            </a:r>
            <a:r>
              <a:rPr lang="en-US" dirty="0"/>
              <a:t> 8 in the block = ((8-1)%8)*64=448 </a:t>
            </a:r>
          </a:p>
          <a:p>
            <a:pPr lvl="1" algn="just"/>
            <a:r>
              <a:rPr lang="en-US" sz="2400" dirty="0" err="1"/>
              <a:t>Inode</a:t>
            </a:r>
            <a:r>
              <a:rPr lang="en-US" sz="2400" dirty="0"/>
              <a:t> number 8 starts at byte offset 448 in the disk block. </a:t>
            </a:r>
          </a:p>
          <a:p>
            <a:pPr algn="just"/>
            <a:endParaRPr lang="en-US" sz="2400" dirty="0"/>
          </a:p>
        </p:txBody>
      </p:sp>
      <p:sp>
        <p:nvSpPr>
          <p:cNvPr id="46083" name="Title 1"/>
          <p:cNvSpPr>
            <a:spLocks noGrp="1"/>
          </p:cNvSpPr>
          <p:nvPr>
            <p:ph type="title"/>
          </p:nvPr>
        </p:nvSpPr>
        <p:spPr/>
        <p:txBody>
          <a:bodyPr/>
          <a:lstStyle/>
          <a:p>
            <a:r>
              <a:rPr lang="en-US"/>
              <a:t>Accessing Inodes : iget </a:t>
            </a:r>
          </a:p>
        </p:txBody>
      </p:sp>
      <p:pic>
        <p:nvPicPr>
          <p:cNvPr id="460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4698" y="2560638"/>
            <a:ext cx="5938838"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4800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defRPr/>
            </a:pPr>
            <a:r>
              <a:rPr lang="en-US" sz="2400" dirty="0"/>
              <a:t>The kernel removes the in-core </a:t>
            </a:r>
            <a:r>
              <a:rPr lang="en-US" sz="2400" dirty="0" err="1"/>
              <a:t>inode</a:t>
            </a:r>
            <a:r>
              <a:rPr lang="en-US" sz="2400" dirty="0"/>
              <a:t> from the free list, places it on the correct hash queue, and set its in-core reference count to 1. </a:t>
            </a:r>
          </a:p>
          <a:p>
            <a:pPr algn="just">
              <a:defRPr/>
            </a:pPr>
            <a:r>
              <a:rPr lang="en-US" sz="2400" dirty="0"/>
              <a:t>It copies the file type, owner fields, permission settings, link count, file size, and the table of contents from the disk </a:t>
            </a:r>
            <a:r>
              <a:rPr lang="en-US" sz="2400" dirty="0" err="1"/>
              <a:t>inode</a:t>
            </a:r>
            <a:r>
              <a:rPr lang="en-US" sz="2400" dirty="0"/>
              <a:t> to the in-core </a:t>
            </a:r>
            <a:r>
              <a:rPr lang="en-US" sz="2400" dirty="0" err="1"/>
              <a:t>inode</a:t>
            </a:r>
            <a:r>
              <a:rPr lang="en-US" sz="2400" dirty="0"/>
              <a:t>, and returns an locked </a:t>
            </a:r>
            <a:r>
              <a:rPr lang="en-US" sz="2400" dirty="0" err="1"/>
              <a:t>inode</a:t>
            </a:r>
            <a:r>
              <a:rPr lang="en-US" sz="2400" dirty="0"/>
              <a:t>. </a:t>
            </a:r>
          </a:p>
          <a:p>
            <a:pPr marL="0" indent="0" algn="just">
              <a:buNone/>
              <a:defRPr/>
            </a:pPr>
            <a:endParaRPr lang="en-US" sz="2400" dirty="0"/>
          </a:p>
        </p:txBody>
      </p:sp>
      <p:sp>
        <p:nvSpPr>
          <p:cNvPr id="47107" name="Title 1"/>
          <p:cNvSpPr>
            <a:spLocks noGrp="1"/>
          </p:cNvSpPr>
          <p:nvPr>
            <p:ph type="title"/>
          </p:nvPr>
        </p:nvSpPr>
        <p:spPr/>
        <p:txBody>
          <a:bodyPr/>
          <a:lstStyle/>
          <a:p>
            <a:r>
              <a:rPr lang="en-US"/>
              <a:t>Accessing Inodes : iget </a:t>
            </a:r>
          </a:p>
        </p:txBody>
      </p:sp>
    </p:spTree>
    <p:extLst>
      <p:ext uri="{BB962C8B-B14F-4D97-AF65-F5344CB8AC3E}">
        <p14:creationId xmlns:p14="http://schemas.microsoft.com/office/powerpoint/2010/main" val="3567352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p:cNvSpPr>
            <a:spLocks noGrp="1"/>
          </p:cNvSpPr>
          <p:nvPr>
            <p:ph idx="1"/>
          </p:nvPr>
        </p:nvSpPr>
        <p:spPr>
          <a:xfrm>
            <a:off x="706678" y="1417637"/>
            <a:ext cx="9251514" cy="4644959"/>
          </a:xfrm>
        </p:spPr>
        <p:txBody>
          <a:bodyPr/>
          <a:lstStyle/>
          <a:p>
            <a:pPr algn="just"/>
            <a:r>
              <a:rPr lang="en-US" sz="2400"/>
              <a:t>The kernel manipulates the inode lock and reference count independently. </a:t>
            </a:r>
          </a:p>
          <a:p>
            <a:pPr lvl="1" algn="just"/>
            <a:r>
              <a:rPr lang="en-US" sz="2400"/>
              <a:t>The lock is set during execution of a system call to prevent other processes from accessing the inode while it is in use. </a:t>
            </a:r>
          </a:p>
          <a:p>
            <a:pPr lvl="1" algn="just"/>
            <a:r>
              <a:rPr lang="en-US" sz="2400"/>
              <a:t>The kernel releases the lock at the conclusion of the system call.  An inode is never locked across the system calls. </a:t>
            </a:r>
          </a:p>
          <a:p>
            <a:pPr lvl="1" algn="just"/>
            <a:r>
              <a:rPr lang="en-US" sz="2400"/>
              <a:t>The kernel increments the reference count for every active reference to a file. </a:t>
            </a:r>
          </a:p>
          <a:p>
            <a:pPr lvl="1" algn="just"/>
            <a:endParaRPr lang="en-US" sz="2400"/>
          </a:p>
        </p:txBody>
      </p:sp>
      <p:sp>
        <p:nvSpPr>
          <p:cNvPr id="48131" name="Title 1"/>
          <p:cNvSpPr>
            <a:spLocks noGrp="1"/>
          </p:cNvSpPr>
          <p:nvPr>
            <p:ph type="title"/>
          </p:nvPr>
        </p:nvSpPr>
        <p:spPr/>
        <p:txBody>
          <a:bodyPr/>
          <a:lstStyle/>
          <a:p>
            <a:r>
              <a:rPr lang="en-US"/>
              <a:t>Accessing Inodes : iget </a:t>
            </a:r>
          </a:p>
        </p:txBody>
      </p:sp>
    </p:spTree>
    <p:extLst>
      <p:ext uri="{BB962C8B-B14F-4D97-AF65-F5344CB8AC3E}">
        <p14:creationId xmlns:p14="http://schemas.microsoft.com/office/powerpoint/2010/main" val="1938781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p:cNvSpPr>
            <a:spLocks noGrp="1"/>
          </p:cNvSpPr>
          <p:nvPr>
            <p:ph idx="1"/>
          </p:nvPr>
        </p:nvSpPr>
        <p:spPr>
          <a:xfrm>
            <a:off x="609599" y="1628014"/>
            <a:ext cx="9837107" cy="4697630"/>
          </a:xfrm>
        </p:spPr>
        <p:txBody>
          <a:bodyPr/>
          <a:lstStyle/>
          <a:p>
            <a:pPr lvl="1" algn="just"/>
            <a:r>
              <a:rPr lang="en-US" sz="2400" dirty="0"/>
              <a:t>For example:</a:t>
            </a:r>
          </a:p>
          <a:p>
            <a:pPr lvl="2" algn="just"/>
            <a:r>
              <a:rPr lang="en-US" dirty="0"/>
              <a:t>The kernel increments the </a:t>
            </a:r>
            <a:r>
              <a:rPr lang="en-US" dirty="0" err="1"/>
              <a:t>inode</a:t>
            </a:r>
            <a:r>
              <a:rPr lang="en-US" dirty="0"/>
              <a:t> reference count when a process opens a file. </a:t>
            </a:r>
          </a:p>
          <a:p>
            <a:pPr lvl="2" algn="just"/>
            <a:r>
              <a:rPr lang="en-US" dirty="0"/>
              <a:t>It decrements the reference count only when reference become inactive (when process closes a file). </a:t>
            </a:r>
          </a:p>
          <a:p>
            <a:pPr lvl="2" algn="just"/>
            <a:r>
              <a:rPr lang="en-US" dirty="0"/>
              <a:t>The reference count thus remains set across multiple system call. </a:t>
            </a:r>
          </a:p>
          <a:p>
            <a:pPr lvl="2"/>
            <a:r>
              <a:rPr lang="en-US" dirty="0"/>
              <a:t>The lock is free between system calls to allow processes to share simultaneous access to a file; </a:t>
            </a:r>
          </a:p>
        </p:txBody>
      </p:sp>
      <p:sp>
        <p:nvSpPr>
          <p:cNvPr id="49155" name="Title 1"/>
          <p:cNvSpPr>
            <a:spLocks noGrp="1"/>
          </p:cNvSpPr>
          <p:nvPr>
            <p:ph type="title"/>
          </p:nvPr>
        </p:nvSpPr>
        <p:spPr/>
        <p:txBody>
          <a:bodyPr/>
          <a:lstStyle/>
          <a:p>
            <a:r>
              <a:rPr lang="en-US"/>
              <a:t>Accessing Inodes : iget </a:t>
            </a:r>
          </a:p>
        </p:txBody>
      </p:sp>
    </p:spTree>
    <p:extLst>
      <p:ext uri="{BB962C8B-B14F-4D97-AF65-F5344CB8AC3E}">
        <p14:creationId xmlns:p14="http://schemas.microsoft.com/office/powerpoint/2010/main" val="727794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p:cNvSpPr>
            <a:spLocks noGrp="1"/>
          </p:cNvSpPr>
          <p:nvPr>
            <p:ph idx="1"/>
          </p:nvPr>
        </p:nvSpPr>
        <p:spPr>
          <a:xfrm>
            <a:off x="609600" y="1417638"/>
            <a:ext cx="10160000" cy="4800600"/>
          </a:xfrm>
        </p:spPr>
        <p:txBody>
          <a:bodyPr/>
          <a:lstStyle/>
          <a:p>
            <a:pPr lvl="2"/>
            <a:r>
              <a:rPr lang="en-US" dirty="0"/>
              <a:t>The reference count remains set between system calls to prevent the kernel from reallocating an active in-core </a:t>
            </a:r>
            <a:r>
              <a:rPr lang="en-US" dirty="0" err="1"/>
              <a:t>inode</a:t>
            </a:r>
            <a:r>
              <a:rPr lang="en-US" dirty="0"/>
              <a:t>. </a:t>
            </a:r>
          </a:p>
          <a:p>
            <a:pPr lvl="2"/>
            <a:r>
              <a:rPr lang="en-US" dirty="0"/>
              <a:t>Thus, the kernel can lock and unlock an allocated </a:t>
            </a:r>
            <a:r>
              <a:rPr lang="en-US" dirty="0" err="1"/>
              <a:t>inode</a:t>
            </a:r>
            <a:r>
              <a:rPr lang="en-US" dirty="0"/>
              <a:t> independent of the value of the reference count. </a:t>
            </a:r>
          </a:p>
          <a:p>
            <a:pPr lvl="2"/>
            <a:r>
              <a:rPr lang="en-US" dirty="0"/>
              <a:t>The system calls other than open, allocates and release </a:t>
            </a:r>
            <a:r>
              <a:rPr lang="en-US" dirty="0" err="1"/>
              <a:t>inode</a:t>
            </a:r>
            <a:r>
              <a:rPr lang="en-US" dirty="0"/>
              <a:t>. </a:t>
            </a:r>
          </a:p>
        </p:txBody>
      </p:sp>
      <p:sp>
        <p:nvSpPr>
          <p:cNvPr id="50179" name="Title 1"/>
          <p:cNvSpPr>
            <a:spLocks noGrp="1"/>
          </p:cNvSpPr>
          <p:nvPr>
            <p:ph type="title"/>
          </p:nvPr>
        </p:nvSpPr>
        <p:spPr/>
        <p:txBody>
          <a:bodyPr/>
          <a:lstStyle/>
          <a:p>
            <a:r>
              <a:rPr lang="en-US"/>
              <a:t>Accessing Inodes : iget </a:t>
            </a:r>
          </a:p>
        </p:txBody>
      </p:sp>
    </p:spTree>
    <p:extLst>
      <p:ext uri="{BB962C8B-B14F-4D97-AF65-F5344CB8AC3E}">
        <p14:creationId xmlns:p14="http://schemas.microsoft.com/office/powerpoint/2010/main" val="3535360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 – level File System Algorithms</a:t>
            </a:r>
          </a:p>
        </p:txBody>
      </p:sp>
      <p:sp>
        <p:nvSpPr>
          <p:cNvPr id="3" name="Content Placeholder 2"/>
          <p:cNvSpPr>
            <a:spLocks noGrp="1"/>
          </p:cNvSpPr>
          <p:nvPr>
            <p:ph idx="1"/>
          </p:nvPr>
        </p:nvSpPr>
        <p:spPr/>
        <p:txBody>
          <a:bodyPr/>
          <a:lstStyle/>
          <a:p>
            <a:r>
              <a:rPr lang="en-US" dirty="0"/>
              <a:t>The below low-level file system algorithms occupy the layer above the buffer cache algorithms</a:t>
            </a:r>
          </a:p>
        </p:txBody>
      </p:sp>
      <p:sp>
        <p:nvSpPr>
          <p:cNvPr id="4" name="Slide Number Placeholder 3"/>
          <p:cNvSpPr>
            <a:spLocks noGrp="1"/>
          </p:cNvSpPr>
          <p:nvPr>
            <p:ph type="sldNum" sz="quarter" idx="12"/>
          </p:nvPr>
        </p:nvSpPr>
        <p:spPr/>
        <p:txBody>
          <a:bodyPr/>
          <a:lstStyle/>
          <a:p>
            <a:fld id="{4CE482DC-2269-4F26-9D2A-7E44B1A4CD85}" type="slidenum">
              <a:rPr lang="en-US" smtClean="0"/>
              <a:pPr/>
              <a:t>3</a:t>
            </a:fld>
            <a:endParaRPr lang="en-US" dirty="0"/>
          </a:p>
        </p:txBody>
      </p:sp>
      <p:sp>
        <p:nvSpPr>
          <p:cNvPr id="6" name="Text Box 1029"/>
          <p:cNvSpPr txBox="1">
            <a:spLocks noChangeArrowheads="1"/>
          </p:cNvSpPr>
          <p:nvPr/>
        </p:nvSpPr>
        <p:spPr bwMode="auto">
          <a:xfrm>
            <a:off x="2598738" y="2886075"/>
            <a:ext cx="6248400" cy="3365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eaLnBrk="1" latinLnBrk="1" hangingPunct="1">
              <a:lnSpc>
                <a:spcPct val="90000"/>
              </a:lnSpc>
              <a:spcBef>
                <a:spcPct val="50000"/>
              </a:spcBef>
              <a:buClr>
                <a:schemeClr val="folHlink"/>
              </a:buClr>
              <a:buSzPct val="60000"/>
              <a:buFont typeface="Wingdings" panose="05000000000000000000" pitchFamily="2" charset="2"/>
              <a:buNone/>
            </a:pPr>
            <a:r>
              <a:rPr kumimoji="1" lang="en-US" altLang="ko-KR" sz="2000" b="1" dirty="0">
                <a:latin typeface="Arial Rounded MT Bold" panose="020F0704030504030204" pitchFamily="34" charset="0"/>
                <a:ea typeface="굴림" panose="020B0600000101010101" pitchFamily="34" charset="-127"/>
              </a:rPr>
              <a:t>        </a:t>
            </a:r>
            <a:r>
              <a:rPr kumimoji="1" lang="en-US" altLang="ko-KR" sz="2000" b="1" dirty="0" err="1">
                <a:latin typeface="Arial Rounded MT Bold" panose="020F0704030504030204" pitchFamily="34" charset="0"/>
                <a:ea typeface="굴림" panose="020B0600000101010101" pitchFamily="34" charset="-127"/>
              </a:rPr>
              <a:t>namei</a:t>
            </a:r>
            <a:endParaRPr kumimoji="1" lang="en-US" altLang="ko-KR" sz="2000" b="1" dirty="0">
              <a:latin typeface="Arial Rounded MT Bold" panose="020F0704030504030204" pitchFamily="34" charset="0"/>
              <a:ea typeface="굴림" panose="020B0600000101010101" pitchFamily="34" charset="-127"/>
            </a:endParaRPr>
          </a:p>
          <a:p>
            <a:pPr eaLnBrk="1" latinLnBrk="1" hangingPunct="1">
              <a:lnSpc>
                <a:spcPct val="90000"/>
              </a:lnSpc>
              <a:spcBef>
                <a:spcPct val="50000"/>
              </a:spcBef>
              <a:buClr>
                <a:schemeClr val="folHlink"/>
              </a:buClr>
              <a:buSzPct val="60000"/>
              <a:buFont typeface="Wingdings" panose="05000000000000000000" pitchFamily="2" charset="2"/>
              <a:buNone/>
            </a:pPr>
            <a:r>
              <a:rPr kumimoji="1" lang="en-US" altLang="ko-KR" sz="2000" b="1" dirty="0">
                <a:latin typeface="Arial Rounded MT Bold" panose="020F0704030504030204" pitchFamily="34" charset="0"/>
                <a:ea typeface="굴림" panose="020B0600000101010101" pitchFamily="34" charset="-127"/>
              </a:rPr>
              <a:t>		                            </a:t>
            </a:r>
            <a:r>
              <a:rPr kumimoji="1" lang="en-US" altLang="ko-KR" sz="2000" b="1" dirty="0" err="1">
                <a:latin typeface="Arial Rounded MT Bold" panose="020F0704030504030204" pitchFamily="34" charset="0"/>
                <a:ea typeface="굴림" panose="020B0600000101010101" pitchFamily="34" charset="-127"/>
              </a:rPr>
              <a:t>alloc</a:t>
            </a:r>
            <a:r>
              <a:rPr kumimoji="1" lang="en-US" altLang="ko-KR" sz="2000" b="1" dirty="0">
                <a:latin typeface="Arial Rounded MT Bold" panose="020F0704030504030204" pitchFamily="34" charset="0"/>
                <a:ea typeface="굴림" panose="020B0600000101010101" pitchFamily="34" charset="-127"/>
              </a:rPr>
              <a:t>   free       </a:t>
            </a:r>
            <a:r>
              <a:rPr kumimoji="1" lang="en-US" altLang="ko-KR" sz="2000" b="1" dirty="0" err="1">
                <a:latin typeface="Arial Rounded MT Bold" panose="020F0704030504030204" pitchFamily="34" charset="0"/>
                <a:ea typeface="굴림" panose="020B0600000101010101" pitchFamily="34" charset="-127"/>
              </a:rPr>
              <a:t>ialloc</a:t>
            </a:r>
            <a:r>
              <a:rPr kumimoji="1" lang="en-US" altLang="ko-KR" sz="2000" b="1" dirty="0">
                <a:latin typeface="Arial Rounded MT Bold" panose="020F0704030504030204" pitchFamily="34" charset="0"/>
                <a:ea typeface="굴림" panose="020B0600000101010101" pitchFamily="34" charset="-127"/>
              </a:rPr>
              <a:t>  </a:t>
            </a:r>
            <a:r>
              <a:rPr kumimoji="1" lang="en-US" altLang="ko-KR" sz="2000" b="1" dirty="0" err="1">
                <a:latin typeface="Arial Rounded MT Bold" panose="020F0704030504030204" pitchFamily="34" charset="0"/>
                <a:ea typeface="굴림" panose="020B0600000101010101" pitchFamily="34" charset="-127"/>
              </a:rPr>
              <a:t>ifree</a:t>
            </a:r>
            <a:r>
              <a:rPr kumimoji="1" lang="en-US" altLang="ko-KR" sz="2000" b="1" dirty="0">
                <a:latin typeface="Arial Rounded MT Bold" panose="020F0704030504030204" pitchFamily="34" charset="0"/>
                <a:ea typeface="굴림" panose="020B0600000101010101" pitchFamily="34" charset="-127"/>
              </a:rPr>
              <a:t>      </a:t>
            </a:r>
          </a:p>
          <a:p>
            <a:pPr eaLnBrk="1" latinLnBrk="1" hangingPunct="1">
              <a:lnSpc>
                <a:spcPct val="90000"/>
              </a:lnSpc>
              <a:spcBef>
                <a:spcPct val="50000"/>
              </a:spcBef>
              <a:buClr>
                <a:schemeClr val="folHlink"/>
              </a:buClr>
              <a:buSzPct val="60000"/>
              <a:buFont typeface="Wingdings" panose="05000000000000000000" pitchFamily="2" charset="2"/>
              <a:buNone/>
            </a:pPr>
            <a:r>
              <a:rPr kumimoji="1" lang="en-US" altLang="ko-KR" sz="2000" b="1" dirty="0" err="1">
                <a:latin typeface="Arial Rounded MT Bold" panose="020F0704030504030204" pitchFamily="34" charset="0"/>
                <a:ea typeface="굴림" panose="020B0600000101010101" pitchFamily="34" charset="-127"/>
              </a:rPr>
              <a:t>iget</a:t>
            </a:r>
            <a:r>
              <a:rPr kumimoji="1" lang="en-US" altLang="ko-KR" sz="2000" b="1" dirty="0">
                <a:latin typeface="Arial Rounded MT Bold" panose="020F0704030504030204" pitchFamily="34" charset="0"/>
                <a:ea typeface="굴림" panose="020B0600000101010101" pitchFamily="34" charset="-127"/>
              </a:rPr>
              <a:t>    </a:t>
            </a:r>
            <a:r>
              <a:rPr kumimoji="1" lang="en-US" altLang="ko-KR" sz="2000" b="1" dirty="0" err="1">
                <a:latin typeface="Arial Rounded MT Bold" panose="020F0704030504030204" pitchFamily="34" charset="0"/>
                <a:ea typeface="굴림" panose="020B0600000101010101" pitchFamily="34" charset="-127"/>
              </a:rPr>
              <a:t>iput</a:t>
            </a:r>
            <a:r>
              <a:rPr kumimoji="1" lang="en-US" altLang="ko-KR" sz="2000" b="1" dirty="0">
                <a:latin typeface="Arial Rounded MT Bold" panose="020F0704030504030204" pitchFamily="34" charset="0"/>
                <a:ea typeface="굴림" panose="020B0600000101010101" pitchFamily="34" charset="-127"/>
              </a:rPr>
              <a:t>   </a:t>
            </a:r>
            <a:r>
              <a:rPr kumimoji="1" lang="en-US" altLang="ko-KR" sz="2000" b="1" dirty="0" err="1">
                <a:latin typeface="Arial Rounded MT Bold" panose="020F0704030504030204" pitchFamily="34" charset="0"/>
                <a:ea typeface="굴림" panose="020B0600000101010101" pitchFamily="34" charset="-127"/>
              </a:rPr>
              <a:t>bmap</a:t>
            </a:r>
            <a:endParaRPr kumimoji="1" lang="en-US" altLang="ko-KR" sz="2000" b="1" dirty="0">
              <a:latin typeface="Arial Rounded MT Bold" panose="020F0704030504030204" pitchFamily="34" charset="0"/>
              <a:ea typeface="굴림" panose="020B0600000101010101" pitchFamily="34" charset="-127"/>
            </a:endParaRPr>
          </a:p>
          <a:p>
            <a:pPr eaLnBrk="1" latinLnBrk="1" hangingPunct="1">
              <a:lnSpc>
                <a:spcPct val="90000"/>
              </a:lnSpc>
              <a:spcBef>
                <a:spcPct val="50000"/>
              </a:spcBef>
              <a:buClr>
                <a:schemeClr val="folHlink"/>
              </a:buClr>
              <a:buSzPct val="60000"/>
              <a:buFont typeface="Wingdings" panose="05000000000000000000" pitchFamily="2" charset="2"/>
              <a:buNone/>
            </a:pPr>
            <a:endParaRPr kumimoji="1" lang="en-US" altLang="ko-KR" sz="2000" b="1" dirty="0">
              <a:latin typeface="Arial Rounded MT Bold" panose="020F0704030504030204" pitchFamily="34" charset="0"/>
              <a:ea typeface="굴림" panose="020B0600000101010101" pitchFamily="34" charset="-127"/>
            </a:endParaRPr>
          </a:p>
          <a:p>
            <a:pPr algn="ctr" eaLnBrk="1" latinLnBrk="1" hangingPunct="1">
              <a:lnSpc>
                <a:spcPct val="90000"/>
              </a:lnSpc>
              <a:spcBef>
                <a:spcPct val="50000"/>
              </a:spcBef>
              <a:buClr>
                <a:schemeClr val="folHlink"/>
              </a:buClr>
              <a:buSzPct val="60000"/>
              <a:buFont typeface="Wingdings" panose="05000000000000000000" pitchFamily="2" charset="2"/>
              <a:buNone/>
            </a:pPr>
            <a:r>
              <a:rPr kumimoji="1" lang="en-US" altLang="ko-KR" sz="2000" b="1" dirty="0">
                <a:latin typeface="Arial Rounded MT Bold" panose="020F0704030504030204" pitchFamily="34" charset="0"/>
                <a:ea typeface="굴림" panose="020B0600000101010101" pitchFamily="34" charset="-127"/>
              </a:rPr>
              <a:t>buffer allocation algorithms</a:t>
            </a:r>
          </a:p>
          <a:p>
            <a:pPr eaLnBrk="1" latinLnBrk="1" hangingPunct="1">
              <a:lnSpc>
                <a:spcPct val="90000"/>
              </a:lnSpc>
              <a:spcBef>
                <a:spcPct val="50000"/>
              </a:spcBef>
              <a:buClr>
                <a:schemeClr val="folHlink"/>
              </a:buClr>
              <a:buSzPct val="60000"/>
              <a:buFont typeface="Wingdings" panose="05000000000000000000" pitchFamily="2" charset="2"/>
              <a:buNone/>
            </a:pPr>
            <a:endParaRPr kumimoji="1" lang="en-US" altLang="ko-KR" sz="2000" b="1" dirty="0">
              <a:latin typeface="Arial Rounded MT Bold" panose="020F0704030504030204" pitchFamily="34" charset="0"/>
              <a:ea typeface="굴림" panose="020B0600000101010101" pitchFamily="34" charset="-127"/>
            </a:endParaRPr>
          </a:p>
          <a:p>
            <a:pPr algn="ctr" eaLnBrk="1" latinLnBrk="1" hangingPunct="1">
              <a:lnSpc>
                <a:spcPct val="90000"/>
              </a:lnSpc>
              <a:spcBef>
                <a:spcPct val="50000"/>
              </a:spcBef>
              <a:buClr>
                <a:schemeClr val="folHlink"/>
              </a:buClr>
              <a:buSzPct val="60000"/>
              <a:buFont typeface="Wingdings" panose="05000000000000000000" pitchFamily="2" charset="2"/>
              <a:buNone/>
            </a:pPr>
            <a:r>
              <a:rPr kumimoji="1" lang="en-US" altLang="ko-KR" sz="2000" b="1" dirty="0" err="1">
                <a:latin typeface="Arial Rounded MT Bold" panose="020F0704030504030204" pitchFamily="34" charset="0"/>
                <a:ea typeface="굴림" panose="020B0600000101010101" pitchFamily="34" charset="-127"/>
              </a:rPr>
              <a:t>getblk</a:t>
            </a:r>
            <a:r>
              <a:rPr kumimoji="1" lang="en-US" altLang="ko-KR" sz="2000" b="1" dirty="0">
                <a:latin typeface="Arial Rounded MT Bold" panose="020F0704030504030204" pitchFamily="34" charset="0"/>
                <a:ea typeface="굴림" panose="020B0600000101010101" pitchFamily="34" charset="-127"/>
              </a:rPr>
              <a:t>    </a:t>
            </a:r>
            <a:r>
              <a:rPr kumimoji="1" lang="en-US" altLang="ko-KR" sz="2000" b="1" dirty="0" err="1">
                <a:latin typeface="Arial Rounded MT Bold" panose="020F0704030504030204" pitchFamily="34" charset="0"/>
                <a:ea typeface="굴림" panose="020B0600000101010101" pitchFamily="34" charset="-127"/>
              </a:rPr>
              <a:t>brelse</a:t>
            </a:r>
            <a:r>
              <a:rPr kumimoji="1" lang="en-US" altLang="ko-KR" sz="2000" b="1" dirty="0">
                <a:latin typeface="Arial Rounded MT Bold" panose="020F0704030504030204" pitchFamily="34" charset="0"/>
                <a:ea typeface="굴림" panose="020B0600000101010101" pitchFamily="34" charset="-127"/>
              </a:rPr>
              <a:t>    bread    </a:t>
            </a:r>
            <a:r>
              <a:rPr kumimoji="1" lang="en-US" altLang="ko-KR" sz="2000" b="1" dirty="0" err="1">
                <a:latin typeface="Arial Rounded MT Bold" panose="020F0704030504030204" pitchFamily="34" charset="0"/>
                <a:ea typeface="굴림" panose="020B0600000101010101" pitchFamily="34" charset="-127"/>
              </a:rPr>
              <a:t>breada</a:t>
            </a:r>
            <a:r>
              <a:rPr kumimoji="1" lang="en-US" altLang="ko-KR" sz="2000" b="1" dirty="0">
                <a:latin typeface="Arial Rounded MT Bold" panose="020F0704030504030204" pitchFamily="34" charset="0"/>
                <a:ea typeface="굴림" panose="020B0600000101010101" pitchFamily="34" charset="-127"/>
              </a:rPr>
              <a:t>    </a:t>
            </a:r>
            <a:r>
              <a:rPr kumimoji="1" lang="en-US" altLang="ko-KR" sz="2000" b="1" dirty="0" err="1">
                <a:latin typeface="Arial Rounded MT Bold" panose="020F0704030504030204" pitchFamily="34" charset="0"/>
                <a:ea typeface="굴림" panose="020B0600000101010101" pitchFamily="34" charset="-127"/>
              </a:rPr>
              <a:t>bwrite</a:t>
            </a:r>
            <a:endParaRPr kumimoji="1" lang="en-US" altLang="ko-KR" sz="2000" b="1" dirty="0">
              <a:latin typeface="Arial Rounded MT Bold" panose="020F0704030504030204" pitchFamily="34" charset="0"/>
              <a:ea typeface="굴림" panose="020B0600000101010101" pitchFamily="34" charset="-127"/>
            </a:endParaRPr>
          </a:p>
          <a:p>
            <a:pPr algn="ctr" eaLnBrk="1" latinLnBrk="1" hangingPunct="1">
              <a:lnSpc>
                <a:spcPct val="90000"/>
              </a:lnSpc>
              <a:spcBef>
                <a:spcPct val="50000"/>
              </a:spcBef>
              <a:buClr>
                <a:schemeClr val="folHlink"/>
              </a:buClr>
              <a:buSzPct val="60000"/>
              <a:buFont typeface="Wingdings" panose="05000000000000000000" pitchFamily="2" charset="2"/>
              <a:buNone/>
            </a:pPr>
            <a:endParaRPr kumimoji="1" lang="en-US" altLang="ko-KR" sz="2000" b="1" dirty="0">
              <a:latin typeface="Arial Rounded MT Bold" panose="020F0704030504030204" pitchFamily="34" charset="0"/>
              <a:ea typeface="굴림" panose="020B0600000101010101" pitchFamily="34" charset="-127"/>
            </a:endParaRPr>
          </a:p>
        </p:txBody>
      </p:sp>
      <p:sp>
        <p:nvSpPr>
          <p:cNvPr id="7" name="Line 1062"/>
          <p:cNvSpPr>
            <a:spLocks noChangeShapeType="1"/>
          </p:cNvSpPr>
          <p:nvPr/>
        </p:nvSpPr>
        <p:spPr bwMode="auto">
          <a:xfrm>
            <a:off x="2598738" y="5019675"/>
            <a:ext cx="624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1063"/>
          <p:cNvSpPr>
            <a:spLocks noChangeShapeType="1"/>
          </p:cNvSpPr>
          <p:nvPr/>
        </p:nvSpPr>
        <p:spPr bwMode="auto">
          <a:xfrm>
            <a:off x="2598738" y="4562475"/>
            <a:ext cx="624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1064"/>
          <p:cNvSpPr>
            <a:spLocks noChangeShapeType="1"/>
          </p:cNvSpPr>
          <p:nvPr/>
        </p:nvSpPr>
        <p:spPr bwMode="auto">
          <a:xfrm>
            <a:off x="2598738" y="4257675"/>
            <a:ext cx="624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1065"/>
          <p:cNvSpPr>
            <a:spLocks noChangeShapeType="1"/>
          </p:cNvSpPr>
          <p:nvPr/>
        </p:nvSpPr>
        <p:spPr bwMode="auto">
          <a:xfrm>
            <a:off x="5037138" y="2886075"/>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1066"/>
          <p:cNvSpPr>
            <a:spLocks noChangeShapeType="1"/>
          </p:cNvSpPr>
          <p:nvPr/>
        </p:nvSpPr>
        <p:spPr bwMode="auto">
          <a:xfrm>
            <a:off x="6865938" y="2886075"/>
            <a:ext cx="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067"/>
          <p:cNvSpPr>
            <a:spLocks noChangeShapeType="1"/>
          </p:cNvSpPr>
          <p:nvPr/>
        </p:nvSpPr>
        <p:spPr bwMode="auto">
          <a:xfrm>
            <a:off x="2598738" y="3571875"/>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noGrp="1"/>
          </p:cNvSpPr>
          <p:nvPr>
            <p:ph idx="1"/>
          </p:nvPr>
        </p:nvSpPr>
        <p:spPr/>
        <p:txBody>
          <a:bodyPr/>
          <a:lstStyle/>
          <a:p>
            <a:pPr algn="just"/>
            <a:r>
              <a:rPr lang="en-US" sz="2400"/>
              <a:t>In algorithm iget</a:t>
            </a:r>
          </a:p>
          <a:p>
            <a:pPr lvl="1" algn="just"/>
            <a:r>
              <a:rPr lang="en-US" sz="2400"/>
              <a:t>If the kernel attempts to take an inode from free list but finds the free list empty, it reports an error. </a:t>
            </a:r>
          </a:p>
          <a:p>
            <a:pPr lvl="1" algn="just"/>
            <a:r>
              <a:rPr lang="en-US" sz="2400"/>
              <a:t>This is different from, the kernel follows for disk buffers</a:t>
            </a:r>
          </a:p>
          <a:p>
            <a:pPr lvl="2" algn="just"/>
            <a:r>
              <a:rPr lang="en-US"/>
              <a:t>Where a process sleeps until a buffer becomes free </a:t>
            </a:r>
          </a:p>
          <a:p>
            <a:pPr lvl="1" algn="just"/>
            <a:r>
              <a:rPr lang="en-US" sz="2400"/>
              <a:t>Processes have control over the allocation of inodes at user level via execution of open and close system calls, and consequently the kernel cannot guarantee when an inode will become available. </a:t>
            </a:r>
          </a:p>
        </p:txBody>
      </p:sp>
      <p:sp>
        <p:nvSpPr>
          <p:cNvPr id="51203" name="Title 1"/>
          <p:cNvSpPr>
            <a:spLocks noGrp="1"/>
          </p:cNvSpPr>
          <p:nvPr>
            <p:ph type="title"/>
          </p:nvPr>
        </p:nvSpPr>
        <p:spPr/>
        <p:txBody>
          <a:bodyPr/>
          <a:lstStyle/>
          <a:p>
            <a:r>
              <a:rPr lang="en-US"/>
              <a:t>Accessing Inodes : iget </a:t>
            </a:r>
          </a:p>
        </p:txBody>
      </p:sp>
    </p:spTree>
    <p:extLst>
      <p:ext uri="{BB962C8B-B14F-4D97-AF65-F5344CB8AC3E}">
        <p14:creationId xmlns:p14="http://schemas.microsoft.com/office/powerpoint/2010/main" val="896801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p:cNvSpPr>
            <a:spLocks noGrp="1"/>
          </p:cNvSpPr>
          <p:nvPr>
            <p:ph idx="1"/>
          </p:nvPr>
        </p:nvSpPr>
        <p:spPr/>
        <p:txBody>
          <a:bodyPr/>
          <a:lstStyle/>
          <a:p>
            <a:pPr lvl="1" algn="just"/>
            <a:r>
              <a:rPr lang="en-US" sz="2400"/>
              <a:t>Therefore, a process that goes to sleep waiting for a free inode to become available may never wake up. </a:t>
            </a:r>
          </a:p>
          <a:p>
            <a:pPr lvl="1" algn="just"/>
            <a:r>
              <a:rPr lang="en-US" sz="2400"/>
              <a:t>Rather than leave such a process hanging, the kernel fails the system call. </a:t>
            </a:r>
          </a:p>
          <a:p>
            <a:pPr lvl="1" algn="just"/>
            <a:r>
              <a:rPr lang="en-US" sz="2400"/>
              <a:t>Processes do not  have control over buffers: </a:t>
            </a:r>
          </a:p>
          <a:p>
            <a:pPr lvl="2" algn="just"/>
            <a:r>
              <a:rPr lang="en-US"/>
              <a:t>Because a process cannot keep a buffer locked across system calls, the kernel can guarantee that a buffer will become free soon, and a process therefore sleeps until one is available. </a:t>
            </a:r>
          </a:p>
          <a:p>
            <a:pPr marL="0" indent="0">
              <a:buNone/>
            </a:pPr>
            <a:endParaRPr lang="en-US" sz="2400"/>
          </a:p>
        </p:txBody>
      </p:sp>
      <p:sp>
        <p:nvSpPr>
          <p:cNvPr id="52227" name="Title 1"/>
          <p:cNvSpPr>
            <a:spLocks noGrp="1"/>
          </p:cNvSpPr>
          <p:nvPr>
            <p:ph type="title"/>
          </p:nvPr>
        </p:nvSpPr>
        <p:spPr/>
        <p:txBody>
          <a:bodyPr/>
          <a:lstStyle/>
          <a:p>
            <a:r>
              <a:rPr lang="en-US"/>
              <a:t>Accessing Inodes : iget </a:t>
            </a:r>
          </a:p>
        </p:txBody>
      </p:sp>
    </p:spTree>
    <p:extLst>
      <p:ext uri="{BB962C8B-B14F-4D97-AF65-F5344CB8AC3E}">
        <p14:creationId xmlns:p14="http://schemas.microsoft.com/office/powerpoint/2010/main" val="1818886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p:cNvSpPr>
            <a:spLocks noGrp="1"/>
          </p:cNvSpPr>
          <p:nvPr>
            <p:ph idx="1"/>
          </p:nvPr>
        </p:nvSpPr>
        <p:spPr/>
        <p:txBody>
          <a:bodyPr/>
          <a:lstStyle/>
          <a:p>
            <a:pPr marL="342900" lvl="1" indent="-342900">
              <a:buFontTx/>
              <a:buChar char="•"/>
            </a:pPr>
            <a:r>
              <a:rPr lang="en-US" sz="2400"/>
              <a:t>If inode is in the cache, the process (A) would find it on its hash queue and check if the inode was currently locked by another process (B). </a:t>
            </a:r>
          </a:p>
          <a:p>
            <a:pPr algn="just"/>
            <a:r>
              <a:rPr lang="en-US" sz="2400"/>
              <a:t>If the inode is locked, process A sleeps, setting a flag in the in-core inode to indicate that it is waiting for the inode to become free. </a:t>
            </a:r>
          </a:p>
          <a:p>
            <a:pPr algn="just"/>
            <a:r>
              <a:rPr lang="en-US" sz="2400"/>
              <a:t>When process B later unlocks the inode, it awaken all processes (including process A) waiting for the inode to become free. </a:t>
            </a:r>
          </a:p>
          <a:p>
            <a:endParaRPr lang="en-US" sz="2400"/>
          </a:p>
        </p:txBody>
      </p:sp>
      <p:sp>
        <p:nvSpPr>
          <p:cNvPr id="53251" name="Title 1"/>
          <p:cNvSpPr>
            <a:spLocks noGrp="1"/>
          </p:cNvSpPr>
          <p:nvPr>
            <p:ph type="title"/>
          </p:nvPr>
        </p:nvSpPr>
        <p:spPr/>
        <p:txBody>
          <a:bodyPr/>
          <a:lstStyle/>
          <a:p>
            <a:r>
              <a:rPr lang="en-US"/>
              <a:t>Accessing Inodes : iget </a:t>
            </a:r>
          </a:p>
        </p:txBody>
      </p:sp>
    </p:spTree>
    <p:extLst>
      <p:ext uri="{BB962C8B-B14F-4D97-AF65-F5344CB8AC3E}">
        <p14:creationId xmlns:p14="http://schemas.microsoft.com/office/powerpoint/2010/main" val="2933760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p:cNvSpPr>
            <a:spLocks noGrp="1"/>
          </p:cNvSpPr>
          <p:nvPr>
            <p:ph idx="1"/>
          </p:nvPr>
        </p:nvSpPr>
        <p:spPr>
          <a:xfrm>
            <a:off x="609600" y="1540332"/>
            <a:ext cx="9624164" cy="4760260"/>
          </a:xfrm>
        </p:spPr>
        <p:txBody>
          <a:bodyPr/>
          <a:lstStyle/>
          <a:p>
            <a:pPr algn="just"/>
            <a:r>
              <a:rPr lang="en-US" sz="2400" dirty="0"/>
              <a:t>When process A is finally able to use the </a:t>
            </a:r>
            <a:r>
              <a:rPr lang="en-US" sz="2400" dirty="0" err="1"/>
              <a:t>inode</a:t>
            </a:r>
            <a:r>
              <a:rPr lang="en-US" sz="2400" dirty="0"/>
              <a:t>, it locks the </a:t>
            </a:r>
            <a:r>
              <a:rPr lang="en-US" sz="2400" dirty="0" err="1"/>
              <a:t>inode</a:t>
            </a:r>
            <a:r>
              <a:rPr lang="en-US" sz="2400" dirty="0"/>
              <a:t> so that other processes cannot allocate it. </a:t>
            </a:r>
          </a:p>
          <a:p>
            <a:pPr algn="just"/>
            <a:r>
              <a:rPr lang="en-US" sz="2400" dirty="0"/>
              <a:t>If the reference count was previously 0, the </a:t>
            </a:r>
            <a:r>
              <a:rPr lang="en-US" sz="2400" dirty="0" err="1"/>
              <a:t>inode</a:t>
            </a:r>
            <a:r>
              <a:rPr lang="en-US" sz="2400" dirty="0"/>
              <a:t> also appears on the free list, so the kernel removes it from there: the </a:t>
            </a:r>
            <a:r>
              <a:rPr lang="en-US" sz="2400" dirty="0" err="1"/>
              <a:t>inode</a:t>
            </a:r>
            <a:r>
              <a:rPr lang="en-US" sz="2400" dirty="0"/>
              <a:t> is no longer free. </a:t>
            </a:r>
          </a:p>
          <a:p>
            <a:pPr algn="just"/>
            <a:r>
              <a:rPr lang="en-US" sz="2400" dirty="0"/>
              <a:t>The kernel increments the </a:t>
            </a:r>
            <a:r>
              <a:rPr lang="en-US" sz="2400" dirty="0" err="1"/>
              <a:t>inode</a:t>
            </a:r>
            <a:r>
              <a:rPr lang="en-US" sz="2400" dirty="0"/>
              <a:t> reference count and returns a locked </a:t>
            </a:r>
            <a:r>
              <a:rPr lang="en-US" sz="2400" dirty="0" err="1"/>
              <a:t>inode</a:t>
            </a:r>
            <a:endParaRPr lang="en-US" sz="2400" dirty="0"/>
          </a:p>
        </p:txBody>
      </p:sp>
      <p:sp>
        <p:nvSpPr>
          <p:cNvPr id="54275" name="Title 1"/>
          <p:cNvSpPr>
            <a:spLocks noGrp="1"/>
          </p:cNvSpPr>
          <p:nvPr>
            <p:ph type="title"/>
          </p:nvPr>
        </p:nvSpPr>
        <p:spPr/>
        <p:txBody>
          <a:bodyPr/>
          <a:lstStyle/>
          <a:p>
            <a:r>
              <a:rPr lang="en-US"/>
              <a:t>Accessing Inodes : iget </a:t>
            </a:r>
          </a:p>
        </p:txBody>
      </p:sp>
    </p:spTree>
    <p:extLst>
      <p:ext uri="{BB962C8B-B14F-4D97-AF65-F5344CB8AC3E}">
        <p14:creationId xmlns:p14="http://schemas.microsoft.com/office/powerpoint/2010/main" val="2770964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p:cNvSpPr>
            <a:spLocks noGrp="1"/>
          </p:cNvSpPr>
          <p:nvPr>
            <p:ph idx="1"/>
          </p:nvPr>
        </p:nvSpPr>
        <p:spPr>
          <a:xfrm>
            <a:off x="745689" y="1578669"/>
            <a:ext cx="9701017" cy="4195829"/>
          </a:xfrm>
        </p:spPr>
        <p:txBody>
          <a:bodyPr/>
          <a:lstStyle/>
          <a:p>
            <a:pPr algn="just"/>
            <a:r>
              <a:rPr lang="en-US" sz="2400"/>
              <a:t>Summary: </a:t>
            </a:r>
            <a:endParaRPr lang="en-US" sz="2400" dirty="0"/>
          </a:p>
          <a:p>
            <a:pPr lvl="2" algn="just"/>
            <a:r>
              <a:rPr lang="en-US" dirty="0"/>
              <a:t>The </a:t>
            </a:r>
            <a:r>
              <a:rPr lang="en-US" dirty="0" err="1"/>
              <a:t>iget</a:t>
            </a:r>
            <a:r>
              <a:rPr lang="en-US" dirty="0"/>
              <a:t> algorithm is used toward the beginning of system calls when a process first accesses a file. </a:t>
            </a:r>
          </a:p>
          <a:p>
            <a:pPr lvl="2" algn="just"/>
            <a:r>
              <a:rPr lang="en-US" dirty="0"/>
              <a:t>The algorithm returns a locked </a:t>
            </a:r>
            <a:r>
              <a:rPr lang="en-US" dirty="0" err="1"/>
              <a:t>inode</a:t>
            </a:r>
            <a:r>
              <a:rPr lang="en-US" dirty="0"/>
              <a:t> structure with reference count 1 greater than it had previously been. </a:t>
            </a:r>
          </a:p>
          <a:p>
            <a:pPr lvl="2" algn="just"/>
            <a:r>
              <a:rPr lang="en-US" dirty="0"/>
              <a:t>The in-core </a:t>
            </a:r>
            <a:r>
              <a:rPr lang="en-US" dirty="0" err="1"/>
              <a:t>inode</a:t>
            </a:r>
            <a:r>
              <a:rPr lang="en-US" dirty="0"/>
              <a:t> contains up-to-date information on the state of the file. </a:t>
            </a:r>
          </a:p>
          <a:p>
            <a:pPr lvl="2" algn="just"/>
            <a:r>
              <a:rPr lang="en-US" dirty="0"/>
              <a:t>The kernel unlocks the </a:t>
            </a:r>
            <a:r>
              <a:rPr lang="en-US" dirty="0" err="1"/>
              <a:t>inode</a:t>
            </a:r>
            <a:r>
              <a:rPr lang="en-US" dirty="0"/>
              <a:t> before returning the system call so that other system calls can access the </a:t>
            </a:r>
            <a:r>
              <a:rPr lang="en-US" dirty="0" err="1"/>
              <a:t>inode</a:t>
            </a:r>
            <a:r>
              <a:rPr lang="en-US" dirty="0"/>
              <a:t> if they wish. </a:t>
            </a:r>
          </a:p>
        </p:txBody>
      </p:sp>
      <p:sp>
        <p:nvSpPr>
          <p:cNvPr id="55299" name="Title 1"/>
          <p:cNvSpPr>
            <a:spLocks noGrp="1"/>
          </p:cNvSpPr>
          <p:nvPr>
            <p:ph type="title"/>
          </p:nvPr>
        </p:nvSpPr>
        <p:spPr/>
        <p:txBody>
          <a:bodyPr/>
          <a:lstStyle/>
          <a:p>
            <a:r>
              <a:rPr lang="en-US"/>
              <a:t>Accessing Inodes : iget </a:t>
            </a:r>
          </a:p>
        </p:txBody>
      </p:sp>
    </p:spTree>
    <p:extLst>
      <p:ext uri="{BB962C8B-B14F-4D97-AF65-F5344CB8AC3E}">
        <p14:creationId xmlns:p14="http://schemas.microsoft.com/office/powerpoint/2010/main" val="2184755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804602" y="680385"/>
            <a:ext cx="6629400" cy="431800"/>
          </a:xfrm>
        </p:spPr>
        <p:txBody>
          <a:bodyPr/>
          <a:lstStyle/>
          <a:p>
            <a:r>
              <a:rPr lang="en-US" dirty="0"/>
              <a:t>Releasing </a:t>
            </a:r>
            <a:r>
              <a:rPr lang="en-US" dirty="0" err="1"/>
              <a:t>Inodes:iput</a:t>
            </a:r>
            <a:r>
              <a:rPr lang="en-US" dirty="0"/>
              <a:t> </a:t>
            </a:r>
          </a:p>
        </p:txBody>
      </p:sp>
      <p:pic>
        <p:nvPicPr>
          <p:cNvPr id="3" name="Picture 2">
            <a:extLst>
              <a:ext uri="{FF2B5EF4-FFF2-40B4-BE49-F238E27FC236}">
                <a16:creationId xmlns:a16="http://schemas.microsoft.com/office/drawing/2014/main" id="{01D015B3-CA79-4AC4-9358-81C3D092104F}"/>
              </a:ext>
            </a:extLst>
          </p:cNvPr>
          <p:cNvPicPr>
            <a:picLocks noChangeAspect="1"/>
          </p:cNvPicPr>
          <p:nvPr/>
        </p:nvPicPr>
        <p:blipFill>
          <a:blip r:embed="rId2"/>
          <a:stretch>
            <a:fillRect/>
          </a:stretch>
        </p:blipFill>
        <p:spPr>
          <a:xfrm>
            <a:off x="617050" y="1478942"/>
            <a:ext cx="10160275" cy="4698673"/>
          </a:xfrm>
          <a:prstGeom prst="rect">
            <a:avLst/>
          </a:prstGeom>
        </p:spPr>
      </p:pic>
    </p:spTree>
    <p:extLst>
      <p:ext uri="{BB962C8B-B14F-4D97-AF65-F5344CB8AC3E}">
        <p14:creationId xmlns:p14="http://schemas.microsoft.com/office/powerpoint/2010/main" val="3797906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2"/>
          <p:cNvSpPr>
            <a:spLocks noGrp="1"/>
          </p:cNvSpPr>
          <p:nvPr>
            <p:ph idx="1"/>
          </p:nvPr>
        </p:nvSpPr>
        <p:spPr/>
        <p:txBody>
          <a:bodyPr/>
          <a:lstStyle/>
          <a:p>
            <a:pPr algn="just"/>
            <a:r>
              <a:rPr lang="en-US" sz="2400" dirty="0"/>
              <a:t>When the kernel releases an </a:t>
            </a:r>
            <a:r>
              <a:rPr lang="en-US" sz="2400" dirty="0" err="1"/>
              <a:t>inode</a:t>
            </a:r>
            <a:r>
              <a:rPr lang="en-US" sz="2400" dirty="0"/>
              <a:t> (</a:t>
            </a:r>
            <a:r>
              <a:rPr lang="en-US" sz="2400" dirty="0" err="1"/>
              <a:t>iput</a:t>
            </a:r>
            <a:r>
              <a:rPr lang="en-US" sz="2400" dirty="0"/>
              <a:t>), it decrements its in-core reference count. </a:t>
            </a:r>
          </a:p>
          <a:p>
            <a:pPr algn="just"/>
            <a:r>
              <a:rPr lang="en-US" sz="2400" dirty="0"/>
              <a:t>If the count drops to 0, the kernel writes the </a:t>
            </a:r>
            <a:r>
              <a:rPr lang="en-US" sz="2400" dirty="0" err="1"/>
              <a:t>inode</a:t>
            </a:r>
            <a:r>
              <a:rPr lang="en-US" sz="2400" dirty="0"/>
              <a:t> to disk if the in-core copy differs from the disk copy. </a:t>
            </a:r>
          </a:p>
          <a:p>
            <a:pPr lvl="1" algn="just"/>
            <a:r>
              <a:rPr lang="en-US" dirty="0"/>
              <a:t>They differ if the file data has changed, or if the file owner or access permission have changed. </a:t>
            </a:r>
          </a:p>
          <a:p>
            <a:pPr algn="just"/>
            <a:r>
              <a:rPr lang="en-US" sz="2400" dirty="0"/>
              <a:t>The kernel places the </a:t>
            </a:r>
            <a:r>
              <a:rPr lang="en-US" sz="2400" dirty="0" err="1"/>
              <a:t>inode</a:t>
            </a:r>
            <a:r>
              <a:rPr lang="en-US" sz="2400" dirty="0"/>
              <a:t> on the free list of </a:t>
            </a:r>
            <a:r>
              <a:rPr lang="en-US" sz="2400" dirty="0" err="1"/>
              <a:t>inodes</a:t>
            </a:r>
            <a:r>
              <a:rPr lang="en-US" sz="2400" dirty="0"/>
              <a:t>, effectively caching the </a:t>
            </a:r>
            <a:r>
              <a:rPr lang="en-US" sz="2400" dirty="0" err="1"/>
              <a:t>inode</a:t>
            </a:r>
            <a:r>
              <a:rPr lang="en-US" sz="2400" dirty="0"/>
              <a:t> in case it is needed again soon. </a:t>
            </a:r>
          </a:p>
          <a:p>
            <a:pPr algn="just"/>
            <a:r>
              <a:rPr lang="en-US" sz="2400" dirty="0"/>
              <a:t>The kernel may also release all data blocks associated with the file and free the </a:t>
            </a:r>
            <a:r>
              <a:rPr lang="en-US" sz="2400" dirty="0" err="1"/>
              <a:t>inode</a:t>
            </a:r>
            <a:r>
              <a:rPr lang="en-US" sz="2400" dirty="0"/>
              <a:t> if the number of links to the file is 0. </a:t>
            </a:r>
          </a:p>
          <a:p>
            <a:pPr algn="just"/>
            <a:endParaRPr lang="en-US" sz="2400" dirty="0"/>
          </a:p>
        </p:txBody>
      </p:sp>
      <p:sp>
        <p:nvSpPr>
          <p:cNvPr id="57347" name="Title 1"/>
          <p:cNvSpPr>
            <a:spLocks noGrp="1"/>
          </p:cNvSpPr>
          <p:nvPr>
            <p:ph type="title"/>
          </p:nvPr>
        </p:nvSpPr>
        <p:spPr>
          <a:xfrm>
            <a:off x="804602" y="680386"/>
            <a:ext cx="6629400" cy="431800"/>
          </a:xfrm>
        </p:spPr>
        <p:txBody>
          <a:bodyPr/>
          <a:lstStyle/>
          <a:p>
            <a:r>
              <a:rPr lang="en-US" dirty="0"/>
              <a:t>Releasing </a:t>
            </a:r>
            <a:r>
              <a:rPr lang="en-US"/>
              <a:t>Inodes:iput </a:t>
            </a:r>
            <a:endParaRPr lang="en-US" dirty="0"/>
          </a:p>
        </p:txBody>
      </p:sp>
    </p:spTree>
    <p:extLst>
      <p:ext uri="{BB962C8B-B14F-4D97-AF65-F5344CB8AC3E}">
        <p14:creationId xmlns:p14="http://schemas.microsoft.com/office/powerpoint/2010/main" val="2570328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lgn="just">
              <a:buNone/>
              <a:defRPr/>
            </a:pPr>
            <a:r>
              <a:rPr lang="en-US" sz="2800" dirty="0"/>
              <a:t>File system algorithms, such as </a:t>
            </a:r>
          </a:p>
          <a:p>
            <a:pPr marL="742950" lvl="2" indent="-342900" algn="just">
              <a:defRPr/>
            </a:pPr>
            <a:r>
              <a:rPr lang="en-US" dirty="0" err="1">
                <a:ea typeface="+mn-ea"/>
                <a:cs typeface="+mn-cs"/>
              </a:rPr>
              <a:t>iget</a:t>
            </a:r>
            <a:r>
              <a:rPr lang="en-US" dirty="0">
                <a:ea typeface="+mn-ea"/>
                <a:cs typeface="+mn-cs"/>
              </a:rPr>
              <a:t> – returns a previously identified </a:t>
            </a:r>
            <a:r>
              <a:rPr lang="en-US" dirty="0" err="1">
                <a:ea typeface="+mn-ea"/>
                <a:cs typeface="+mn-cs"/>
              </a:rPr>
              <a:t>inode</a:t>
            </a:r>
            <a:r>
              <a:rPr lang="en-US" dirty="0">
                <a:ea typeface="+mn-ea"/>
                <a:cs typeface="+mn-cs"/>
              </a:rPr>
              <a:t>, possibly reading it from disk via the buffer cache. </a:t>
            </a:r>
          </a:p>
          <a:p>
            <a:pPr marL="742950" lvl="2" indent="-342900" algn="just">
              <a:defRPr/>
            </a:pPr>
            <a:r>
              <a:rPr lang="en-US" dirty="0" err="1">
                <a:ea typeface="+mn-ea"/>
                <a:cs typeface="+mn-cs"/>
              </a:rPr>
              <a:t>iput</a:t>
            </a:r>
            <a:r>
              <a:rPr lang="en-US" dirty="0">
                <a:ea typeface="+mn-ea"/>
                <a:cs typeface="+mn-cs"/>
              </a:rPr>
              <a:t> – releases the </a:t>
            </a:r>
            <a:r>
              <a:rPr lang="en-US" dirty="0" err="1">
                <a:ea typeface="+mn-ea"/>
                <a:cs typeface="+mn-cs"/>
              </a:rPr>
              <a:t>inode</a:t>
            </a:r>
            <a:r>
              <a:rPr lang="en-US" dirty="0">
                <a:ea typeface="+mn-ea"/>
                <a:cs typeface="+mn-cs"/>
              </a:rPr>
              <a:t>. </a:t>
            </a:r>
          </a:p>
          <a:p>
            <a:pPr marL="742950" lvl="2" indent="-342900" algn="just">
              <a:defRPr/>
            </a:pPr>
            <a:r>
              <a:rPr lang="en-US" dirty="0" err="1">
                <a:ea typeface="+mn-ea"/>
                <a:cs typeface="+mn-cs"/>
              </a:rPr>
              <a:t>bmap</a:t>
            </a:r>
            <a:r>
              <a:rPr lang="en-US" dirty="0">
                <a:ea typeface="+mn-ea"/>
                <a:cs typeface="+mn-cs"/>
              </a:rPr>
              <a:t> – sets kernel parameters for accessing a file (</a:t>
            </a:r>
            <a:r>
              <a:rPr lang="en-US" altLang="ko-KR" sz="1800" dirty="0"/>
              <a:t>Conversion of Byte Offset to Block Number</a:t>
            </a:r>
            <a:r>
              <a:rPr lang="en-US" altLang="ko-KR" sz="1800" u="sng" dirty="0"/>
              <a:t>)</a:t>
            </a:r>
            <a:endParaRPr lang="en-US" dirty="0">
              <a:ea typeface="+mn-ea"/>
              <a:cs typeface="+mn-cs"/>
            </a:endParaRPr>
          </a:p>
          <a:p>
            <a:pPr marL="742950" lvl="2" indent="-342900" algn="just">
              <a:defRPr/>
            </a:pPr>
            <a:r>
              <a:rPr lang="en-US" dirty="0" err="1">
                <a:ea typeface="+mn-ea"/>
                <a:cs typeface="+mn-cs"/>
              </a:rPr>
              <a:t>namei</a:t>
            </a:r>
            <a:r>
              <a:rPr lang="en-US" dirty="0">
                <a:ea typeface="+mn-ea"/>
                <a:cs typeface="+mn-cs"/>
              </a:rPr>
              <a:t> – converts a user-level pathname to an </a:t>
            </a:r>
            <a:r>
              <a:rPr lang="en-US" dirty="0" err="1">
                <a:ea typeface="+mn-ea"/>
                <a:cs typeface="+mn-cs"/>
              </a:rPr>
              <a:t>inode</a:t>
            </a:r>
            <a:r>
              <a:rPr lang="en-US" dirty="0">
                <a:ea typeface="+mn-ea"/>
                <a:cs typeface="+mn-cs"/>
              </a:rPr>
              <a:t>, using the algorithm </a:t>
            </a:r>
            <a:r>
              <a:rPr lang="en-US" dirty="0" err="1">
                <a:ea typeface="+mn-ea"/>
                <a:cs typeface="+mn-cs"/>
              </a:rPr>
              <a:t>iget</a:t>
            </a:r>
            <a:r>
              <a:rPr lang="en-US" dirty="0">
                <a:ea typeface="+mn-ea"/>
                <a:cs typeface="+mn-cs"/>
              </a:rPr>
              <a:t>, </a:t>
            </a:r>
            <a:r>
              <a:rPr lang="en-US" dirty="0" err="1">
                <a:ea typeface="+mn-ea"/>
                <a:cs typeface="+mn-cs"/>
              </a:rPr>
              <a:t>iput</a:t>
            </a:r>
            <a:r>
              <a:rPr lang="en-US" dirty="0">
                <a:ea typeface="+mn-ea"/>
                <a:cs typeface="+mn-cs"/>
              </a:rPr>
              <a:t> and </a:t>
            </a:r>
            <a:r>
              <a:rPr lang="en-US" dirty="0" err="1">
                <a:ea typeface="+mn-ea"/>
                <a:cs typeface="+mn-cs"/>
              </a:rPr>
              <a:t>bmap</a:t>
            </a:r>
            <a:r>
              <a:rPr lang="en-US" dirty="0">
                <a:ea typeface="+mn-ea"/>
                <a:cs typeface="+mn-cs"/>
              </a:rPr>
              <a:t>.</a:t>
            </a:r>
          </a:p>
          <a:p>
            <a:pPr marL="742950" lvl="2" indent="-342900" algn="just">
              <a:defRPr/>
            </a:pPr>
            <a:r>
              <a:rPr lang="en-US" dirty="0" err="1">
                <a:ea typeface="+mn-ea"/>
                <a:cs typeface="+mn-cs"/>
              </a:rPr>
              <a:t>alloc</a:t>
            </a:r>
            <a:r>
              <a:rPr lang="en-US" dirty="0">
                <a:ea typeface="+mn-ea"/>
                <a:cs typeface="+mn-cs"/>
              </a:rPr>
              <a:t> and free – allocate and free disk blocks for files.</a:t>
            </a:r>
          </a:p>
          <a:p>
            <a:pPr marL="742950" lvl="2" indent="-342900" algn="just">
              <a:defRPr/>
            </a:pPr>
            <a:r>
              <a:rPr lang="en-US" dirty="0" err="1">
                <a:ea typeface="+mn-ea"/>
                <a:cs typeface="+mn-cs"/>
              </a:rPr>
              <a:t>ialloc</a:t>
            </a:r>
            <a:r>
              <a:rPr lang="en-US" dirty="0">
                <a:ea typeface="+mn-ea"/>
                <a:cs typeface="+mn-cs"/>
              </a:rPr>
              <a:t> and </a:t>
            </a:r>
            <a:r>
              <a:rPr lang="en-US" dirty="0" err="1">
                <a:ea typeface="+mn-ea"/>
                <a:cs typeface="+mn-cs"/>
              </a:rPr>
              <a:t>ifree</a:t>
            </a:r>
            <a:r>
              <a:rPr lang="en-US" dirty="0">
                <a:ea typeface="+mn-ea"/>
                <a:cs typeface="+mn-cs"/>
              </a:rPr>
              <a:t> – assign and free </a:t>
            </a:r>
            <a:r>
              <a:rPr lang="en-US" dirty="0" err="1">
                <a:ea typeface="+mn-ea"/>
                <a:cs typeface="+mn-cs"/>
              </a:rPr>
              <a:t>inodes</a:t>
            </a:r>
            <a:r>
              <a:rPr lang="en-US" dirty="0">
                <a:ea typeface="+mn-ea"/>
                <a:cs typeface="+mn-cs"/>
              </a:rPr>
              <a:t> for files. </a:t>
            </a:r>
          </a:p>
          <a:p>
            <a:pPr marL="0" indent="0" algn="just">
              <a:buNone/>
              <a:defRPr/>
            </a:pPr>
            <a:endParaRPr lang="en-US" sz="2800" dirty="0"/>
          </a:p>
        </p:txBody>
      </p:sp>
      <p:sp>
        <p:nvSpPr>
          <p:cNvPr id="2969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a:spcBef>
                <a:spcPct val="0"/>
              </a:spcBef>
              <a:buFontTx/>
              <a:buNone/>
            </a:pPr>
            <a:fld id="{5D247831-20A9-48C5-9BD8-4D1B99DD9C1C}" type="slidenum">
              <a:rPr lang="ko-KR" altLang="en-US" sz="1400">
                <a:latin typeface="굴림" panose="020B0600000101010101" pitchFamily="34" charset="-127"/>
                <a:ea typeface="굴림" panose="020B0600000101010101" pitchFamily="34" charset="-127"/>
              </a:rPr>
              <a:pPr>
                <a:spcBef>
                  <a:spcPct val="0"/>
                </a:spcBef>
                <a:buFontTx/>
                <a:buNone/>
              </a:pPr>
              <a:t>4</a:t>
            </a:fld>
            <a:endParaRPr lang="en-US" altLang="ko-KR" sz="1400">
              <a:latin typeface="굴림" panose="020B0600000101010101" pitchFamily="34" charset="-127"/>
              <a:ea typeface="굴림" panose="020B0600000101010101" pitchFamily="34" charset="-127"/>
            </a:endParaRPr>
          </a:p>
        </p:txBody>
      </p:sp>
      <p:sp>
        <p:nvSpPr>
          <p:cNvPr id="29700" name="Rectangle 1026"/>
          <p:cNvSpPr>
            <a:spLocks noGrp="1" noChangeArrowheads="1"/>
          </p:cNvSpPr>
          <p:nvPr>
            <p:ph type="title"/>
          </p:nvPr>
        </p:nvSpPr>
        <p:spPr>
          <a:xfrm>
            <a:off x="716463" y="332548"/>
            <a:ext cx="7793038" cy="1143000"/>
          </a:xfrm>
        </p:spPr>
        <p:txBody>
          <a:bodyPr/>
          <a:lstStyle/>
          <a:p>
            <a:pPr eaLnBrk="1" hangingPunct="1"/>
            <a:r>
              <a:rPr lang="en-US" altLang="ko-KR" dirty="0">
                <a:latin typeface="Times New Roman" panose="02020603050405020304" pitchFamily="18" charset="0"/>
                <a:ea typeface="굴림" panose="020B0600000101010101" pitchFamily="34" charset="-127"/>
              </a:rPr>
              <a:t>File System Algorithms</a:t>
            </a:r>
          </a:p>
        </p:txBody>
      </p:sp>
    </p:spTree>
    <p:extLst>
      <p:ext uri="{BB962C8B-B14F-4D97-AF65-F5344CB8AC3E}">
        <p14:creationId xmlns:p14="http://schemas.microsoft.com/office/powerpoint/2010/main" val="2212620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a:spcBef>
                <a:spcPct val="0"/>
              </a:spcBef>
              <a:buFontTx/>
              <a:buNone/>
            </a:pPr>
            <a:fld id="{6F4A8BC0-4CD4-4705-BD05-6B2117B87560}" type="slidenum">
              <a:rPr lang="ko-KR" altLang="en-US" sz="1400">
                <a:latin typeface="굴림" panose="020B0600000101010101" pitchFamily="34" charset="-127"/>
                <a:ea typeface="굴림" panose="020B0600000101010101" pitchFamily="34" charset="-127"/>
              </a:rPr>
              <a:pPr>
                <a:spcBef>
                  <a:spcPct val="0"/>
                </a:spcBef>
                <a:buFontTx/>
                <a:buNone/>
              </a:pPr>
              <a:t>5</a:t>
            </a:fld>
            <a:endParaRPr lang="en-US" altLang="ko-KR" sz="1400">
              <a:latin typeface="굴림" panose="020B0600000101010101" pitchFamily="34" charset="-127"/>
              <a:ea typeface="굴림" panose="020B0600000101010101" pitchFamily="34" charset="-127"/>
            </a:endParaRPr>
          </a:p>
        </p:txBody>
      </p:sp>
      <p:sp>
        <p:nvSpPr>
          <p:cNvPr id="26627" name="Rectangle 2"/>
          <p:cNvSpPr>
            <a:spLocks noGrp="1" noChangeArrowheads="1"/>
          </p:cNvSpPr>
          <p:nvPr>
            <p:ph type="title"/>
          </p:nvPr>
        </p:nvSpPr>
        <p:spPr>
          <a:xfrm>
            <a:off x="738253" y="667859"/>
            <a:ext cx="6629400" cy="431800"/>
          </a:xfrm>
        </p:spPr>
        <p:txBody>
          <a:bodyPr/>
          <a:lstStyle/>
          <a:p>
            <a:pPr eaLnBrk="1" hangingPunct="1"/>
            <a:r>
              <a:rPr lang="en-US" altLang="ko-KR" dirty="0" err="1">
                <a:latin typeface="Times New Roman" panose="02020603050405020304" pitchFamily="18" charset="0"/>
                <a:ea typeface="굴림" panose="020B0600000101010101" pitchFamily="34" charset="-127"/>
              </a:rPr>
              <a:t>Inode</a:t>
            </a:r>
            <a:endParaRPr lang="en-US" altLang="ko-KR" sz="3600" dirty="0">
              <a:latin typeface="Times New Roman" panose="02020603050405020304" pitchFamily="18" charset="0"/>
              <a:ea typeface="굴림" panose="020B0600000101010101" pitchFamily="34" charset="-127"/>
            </a:endParaRPr>
          </a:p>
        </p:txBody>
      </p:sp>
      <p:sp>
        <p:nvSpPr>
          <p:cNvPr id="26628" name="Rectangle 3"/>
          <p:cNvSpPr>
            <a:spLocks noGrp="1" noChangeArrowheads="1"/>
          </p:cNvSpPr>
          <p:nvPr>
            <p:ph type="body" idx="1"/>
          </p:nvPr>
        </p:nvSpPr>
        <p:spPr/>
        <p:txBody>
          <a:bodyPr/>
          <a:lstStyle/>
          <a:p>
            <a:pPr algn="just"/>
            <a:r>
              <a:rPr lang="en-US" sz="2400" dirty="0"/>
              <a:t>Every file on a Unix system has a unique </a:t>
            </a:r>
            <a:r>
              <a:rPr lang="en-US" sz="2400" dirty="0" err="1"/>
              <a:t>inode</a:t>
            </a:r>
            <a:r>
              <a:rPr lang="en-US" sz="2400" dirty="0"/>
              <a:t>. </a:t>
            </a:r>
          </a:p>
          <a:p>
            <a:pPr algn="just"/>
            <a:r>
              <a:rPr lang="en-US" altLang="ko-KR" sz="2400" dirty="0" err="1">
                <a:ea typeface="굴림" panose="020B0600000101010101" pitchFamily="34" charset="-127"/>
              </a:rPr>
              <a:t>Inode</a:t>
            </a:r>
            <a:r>
              <a:rPr lang="en-US" altLang="ko-KR" sz="2400" dirty="0">
                <a:ea typeface="굴림" panose="020B0600000101010101" pitchFamily="34" charset="-127"/>
              </a:rPr>
              <a:t> contains the information necessary for a process to access a file, </a:t>
            </a:r>
            <a:r>
              <a:rPr lang="en-US" sz="2400" dirty="0"/>
              <a:t>such as </a:t>
            </a:r>
          </a:p>
          <a:p>
            <a:pPr lvl="1" algn="just"/>
            <a:r>
              <a:rPr lang="en-US" sz="2400" dirty="0"/>
              <a:t>file ownership, </a:t>
            </a:r>
          </a:p>
          <a:p>
            <a:pPr lvl="1" algn="just"/>
            <a:r>
              <a:rPr lang="en-US" sz="2400" dirty="0"/>
              <a:t>access rights, </a:t>
            </a:r>
          </a:p>
          <a:p>
            <a:pPr lvl="1" algn="just"/>
            <a:r>
              <a:rPr lang="en-US" sz="2400" dirty="0"/>
              <a:t>file size, and </a:t>
            </a:r>
          </a:p>
          <a:p>
            <a:pPr lvl="1" algn="just"/>
            <a:r>
              <a:rPr lang="en-US" sz="2400" dirty="0"/>
              <a:t>location of the file’s data in the file system. </a:t>
            </a:r>
            <a:endParaRPr lang="en-US" altLang="ko-KR" sz="2400" dirty="0">
              <a:ea typeface="굴림" panose="020B0600000101010101" pitchFamily="34" charset="-127"/>
            </a:endParaRPr>
          </a:p>
        </p:txBody>
      </p:sp>
    </p:spTree>
    <p:extLst>
      <p:ext uri="{BB962C8B-B14F-4D97-AF65-F5344CB8AC3E}">
        <p14:creationId xmlns:p14="http://schemas.microsoft.com/office/powerpoint/2010/main" val="2255644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p:txBody>
          <a:bodyPr/>
          <a:lstStyle/>
          <a:p>
            <a:pPr algn="just"/>
            <a:r>
              <a:rPr lang="en-US" sz="2400" dirty="0"/>
              <a:t>Processes access files by a well defined set of system calls and specify a file by a character string i.e. the path name. </a:t>
            </a:r>
          </a:p>
          <a:p>
            <a:pPr algn="just"/>
            <a:r>
              <a:rPr lang="en-US" sz="2400" dirty="0"/>
              <a:t>Each pathname uniquely specifies a file, and the kernel converts the pathname to the file’s </a:t>
            </a:r>
            <a:r>
              <a:rPr lang="en-US" sz="2400" dirty="0" err="1"/>
              <a:t>inode</a:t>
            </a:r>
            <a:r>
              <a:rPr lang="en-US" sz="2400" dirty="0"/>
              <a:t>.</a:t>
            </a:r>
            <a:endParaRPr lang="en-US" altLang="ko-KR" sz="2400" dirty="0">
              <a:ea typeface="굴림" panose="020B0600000101010101" pitchFamily="34" charset="-127"/>
            </a:endParaRPr>
          </a:p>
          <a:p>
            <a:pPr algn="just"/>
            <a:r>
              <a:rPr lang="en-US" altLang="ko-KR" sz="2400" dirty="0" err="1">
                <a:ea typeface="굴림" panose="020B0600000101010101" pitchFamily="34" charset="-127"/>
              </a:rPr>
              <a:t>Inode</a:t>
            </a:r>
            <a:r>
              <a:rPr lang="en-US" altLang="ko-KR" sz="2400" dirty="0">
                <a:ea typeface="굴림" panose="020B0600000101010101" pitchFamily="34" charset="-127"/>
              </a:rPr>
              <a:t> exists in a static form on disk and the kernel reads them into an in-core </a:t>
            </a:r>
            <a:r>
              <a:rPr lang="en-US" altLang="ko-KR" sz="2400" dirty="0" err="1">
                <a:ea typeface="굴림" panose="020B0600000101010101" pitchFamily="34" charset="-127"/>
              </a:rPr>
              <a:t>inode</a:t>
            </a:r>
            <a:r>
              <a:rPr lang="en-US" altLang="ko-KR" sz="2400" dirty="0">
                <a:ea typeface="굴림" panose="020B0600000101010101" pitchFamily="34" charset="-127"/>
              </a:rPr>
              <a:t> to manipulate them</a:t>
            </a:r>
          </a:p>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2765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a:spcBef>
                <a:spcPct val="0"/>
              </a:spcBef>
              <a:buFontTx/>
              <a:buNone/>
            </a:pPr>
            <a:fld id="{EF95EDBF-BC2C-4CE3-8C43-0F5467FC9F6A}" type="slidenum">
              <a:rPr lang="ko-KR" altLang="en-US" sz="1400">
                <a:latin typeface="굴림" panose="020B0600000101010101" pitchFamily="34" charset="-127"/>
                <a:ea typeface="굴림" panose="020B0600000101010101" pitchFamily="34" charset="-127"/>
              </a:rPr>
              <a:pPr>
                <a:spcBef>
                  <a:spcPct val="0"/>
                </a:spcBef>
                <a:buFontTx/>
                <a:buNone/>
              </a:pPr>
              <a:t>6</a:t>
            </a:fld>
            <a:endParaRPr lang="en-US" altLang="ko-KR" sz="1400">
              <a:latin typeface="굴림" panose="020B0600000101010101" pitchFamily="34" charset="-127"/>
              <a:ea typeface="굴림" panose="020B0600000101010101" pitchFamily="34" charset="-127"/>
            </a:endParaRPr>
          </a:p>
        </p:txBody>
      </p:sp>
      <p:sp>
        <p:nvSpPr>
          <p:cNvPr id="27652" name="Rectangle 2"/>
          <p:cNvSpPr>
            <a:spLocks noGrp="1" noChangeArrowheads="1"/>
          </p:cNvSpPr>
          <p:nvPr>
            <p:ph type="title"/>
          </p:nvPr>
        </p:nvSpPr>
        <p:spPr>
          <a:xfrm>
            <a:off x="784964" y="692911"/>
            <a:ext cx="6629400" cy="431800"/>
          </a:xfrm>
        </p:spPr>
        <p:txBody>
          <a:bodyPr/>
          <a:lstStyle/>
          <a:p>
            <a:pPr eaLnBrk="1" hangingPunct="1"/>
            <a:r>
              <a:rPr lang="en-US" altLang="ko-KR" dirty="0" err="1">
                <a:latin typeface="Times New Roman" panose="02020603050405020304" pitchFamily="18" charset="0"/>
                <a:ea typeface="굴림" panose="020B0600000101010101" pitchFamily="34" charset="-127"/>
              </a:rPr>
              <a:t>Inode</a:t>
            </a:r>
            <a:endParaRPr lang="en-US" altLang="ko-KR" sz="3600" dirty="0">
              <a:latin typeface="Times New Roman" panose="02020603050405020304" pitchFamily="18" charset="0"/>
              <a:ea typeface="굴림" panose="020B0600000101010101" pitchFamily="34" charset="-127"/>
            </a:endParaRPr>
          </a:p>
        </p:txBody>
      </p:sp>
    </p:spTree>
    <p:extLst>
      <p:ext uri="{BB962C8B-B14F-4D97-AF65-F5344CB8AC3E}">
        <p14:creationId xmlns:p14="http://schemas.microsoft.com/office/powerpoint/2010/main" val="4165145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t>Contents of Disk Inodes</a:t>
            </a:r>
          </a:p>
        </p:txBody>
      </p:sp>
      <p:sp>
        <p:nvSpPr>
          <p:cNvPr id="30723" name="Content Placeholder 2"/>
          <p:cNvSpPr>
            <a:spLocks noGrp="1"/>
          </p:cNvSpPr>
          <p:nvPr>
            <p:ph idx="1"/>
          </p:nvPr>
        </p:nvSpPr>
        <p:spPr>
          <a:xfrm>
            <a:off x="806885" y="1732280"/>
            <a:ext cx="7772400" cy="4114800"/>
          </a:xfrm>
        </p:spPr>
        <p:txBody>
          <a:bodyPr/>
          <a:lstStyle/>
          <a:p>
            <a:pPr algn="just"/>
            <a:r>
              <a:rPr lang="en-US" sz="2400" dirty="0"/>
              <a:t>Disk </a:t>
            </a:r>
            <a:r>
              <a:rPr lang="en-US" sz="2400" dirty="0" err="1"/>
              <a:t>inodes</a:t>
            </a:r>
            <a:r>
              <a:rPr lang="en-US" sz="2400" dirty="0"/>
              <a:t> consists of the following fields: </a:t>
            </a:r>
          </a:p>
          <a:p>
            <a:pPr lvl="1" algn="just"/>
            <a:r>
              <a:rPr lang="en-US" sz="2400" dirty="0"/>
              <a:t>File owner identifier: </a:t>
            </a:r>
          </a:p>
          <a:p>
            <a:pPr lvl="2" algn="just"/>
            <a:r>
              <a:rPr lang="en-US" dirty="0"/>
              <a:t>Ownership is divided between an individual owner and a group owner and defines the set of users who have access rights to a file</a:t>
            </a:r>
          </a:p>
          <a:p>
            <a:pPr lvl="2" algn="just"/>
            <a:r>
              <a:rPr lang="en-US" dirty="0"/>
              <a:t>The super user has access rights to all files in the system</a:t>
            </a:r>
          </a:p>
          <a:p>
            <a:pPr lvl="1" algn="just"/>
            <a:r>
              <a:rPr lang="en-US" sz="2400" dirty="0"/>
              <a:t>File type: </a:t>
            </a:r>
          </a:p>
          <a:p>
            <a:pPr lvl="2" algn="just"/>
            <a:r>
              <a:rPr lang="en-US" dirty="0"/>
              <a:t>Files may be of type, regular, directory, character or block special, or FIFO (pipes)</a:t>
            </a:r>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a:spcBef>
                <a:spcPct val="0"/>
              </a:spcBef>
              <a:buFontTx/>
              <a:buNone/>
            </a:pPr>
            <a:fld id="{0E6B4921-A4F5-4AE5-91D5-C869B60E73EB}" type="slidenum">
              <a:rPr lang="ko-KR" altLang="en-US" sz="1400">
                <a:latin typeface="굴림" panose="020B0600000101010101" pitchFamily="34" charset="-127"/>
                <a:ea typeface="굴림" panose="020B0600000101010101" pitchFamily="34" charset="-127"/>
              </a:rPr>
              <a:pPr>
                <a:spcBef>
                  <a:spcPct val="0"/>
                </a:spcBef>
                <a:buFontTx/>
                <a:buNone/>
              </a:pPr>
              <a:t>7</a:t>
            </a:fld>
            <a:endParaRPr lang="en-US" altLang="ko-KR" sz="1400">
              <a:latin typeface="굴림" panose="020B0600000101010101" pitchFamily="34" charset="-127"/>
              <a:ea typeface="굴림" panose="020B0600000101010101" pitchFamily="34" charset="-127"/>
            </a:endParaRPr>
          </a:p>
        </p:txBody>
      </p:sp>
    </p:spTree>
    <p:extLst>
      <p:ext uri="{BB962C8B-B14F-4D97-AF65-F5344CB8AC3E}">
        <p14:creationId xmlns:p14="http://schemas.microsoft.com/office/powerpoint/2010/main" val="1630658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701567" y="1732280"/>
            <a:ext cx="7772400" cy="4114800"/>
          </a:xfrm>
        </p:spPr>
        <p:txBody>
          <a:bodyPr/>
          <a:lstStyle/>
          <a:p>
            <a:pPr lvl="1" algn="just"/>
            <a:r>
              <a:rPr lang="en-US" sz="2400" dirty="0"/>
              <a:t>File access permissions: </a:t>
            </a:r>
          </a:p>
          <a:p>
            <a:pPr lvl="2" algn="just"/>
            <a:r>
              <a:rPr lang="en-US" dirty="0"/>
              <a:t>The system protects files according to three classes: the owner, and the group owner of the file, and other users; each class has access right to read, write and execute the file, which can be set individually</a:t>
            </a:r>
          </a:p>
          <a:p>
            <a:pPr lvl="1" algn="just"/>
            <a:r>
              <a:rPr lang="en-US" sz="2400" dirty="0"/>
              <a:t>File access times: </a:t>
            </a:r>
          </a:p>
          <a:p>
            <a:pPr lvl="2" algn="just"/>
            <a:r>
              <a:rPr lang="en-US" dirty="0"/>
              <a:t>Giving the time the file was last modified, where it was last accessed, and when the </a:t>
            </a:r>
            <a:r>
              <a:rPr lang="en-US" dirty="0" err="1"/>
              <a:t>inode</a:t>
            </a:r>
            <a:r>
              <a:rPr lang="en-US" dirty="0"/>
              <a:t> was last modified</a:t>
            </a:r>
          </a:p>
        </p:txBody>
      </p:sp>
      <p:sp>
        <p:nvSpPr>
          <p:cNvPr id="3174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a:spcBef>
                <a:spcPct val="0"/>
              </a:spcBef>
              <a:buFontTx/>
              <a:buNone/>
            </a:pPr>
            <a:fld id="{30453F93-02F3-4F98-A2CF-E3C5995002CF}" type="slidenum">
              <a:rPr lang="ko-KR" altLang="en-US" sz="1400">
                <a:latin typeface="굴림" panose="020B0600000101010101" pitchFamily="34" charset="-127"/>
                <a:ea typeface="굴림" panose="020B0600000101010101" pitchFamily="34" charset="-127"/>
              </a:rPr>
              <a:pPr>
                <a:spcBef>
                  <a:spcPct val="0"/>
                </a:spcBef>
                <a:buFontTx/>
                <a:buNone/>
              </a:pPr>
              <a:t>8</a:t>
            </a:fld>
            <a:endParaRPr lang="en-US" altLang="ko-KR" sz="1400">
              <a:latin typeface="굴림" panose="020B0600000101010101" pitchFamily="34" charset="-127"/>
              <a:ea typeface="굴림" panose="020B0600000101010101" pitchFamily="34" charset="-127"/>
            </a:endParaRPr>
          </a:p>
        </p:txBody>
      </p:sp>
      <p:sp>
        <p:nvSpPr>
          <p:cNvPr id="31748" name="Title 1"/>
          <p:cNvSpPr>
            <a:spLocks noGrp="1"/>
          </p:cNvSpPr>
          <p:nvPr>
            <p:ph type="title"/>
          </p:nvPr>
        </p:nvSpPr>
        <p:spPr/>
        <p:txBody>
          <a:bodyPr/>
          <a:lstStyle/>
          <a:p>
            <a:r>
              <a:rPr lang="en-US"/>
              <a:t>Contents of Disk Inodes</a:t>
            </a:r>
          </a:p>
        </p:txBody>
      </p:sp>
    </p:spTree>
    <p:extLst>
      <p:ext uri="{BB962C8B-B14F-4D97-AF65-F5344CB8AC3E}">
        <p14:creationId xmlns:p14="http://schemas.microsoft.com/office/powerpoint/2010/main" val="3911657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744255" y="1577975"/>
            <a:ext cx="7772400" cy="4467225"/>
          </a:xfrm>
        </p:spPr>
        <p:txBody>
          <a:bodyPr/>
          <a:lstStyle/>
          <a:p>
            <a:pPr lvl="1" algn="just"/>
            <a:r>
              <a:rPr lang="en-US" sz="2400" dirty="0"/>
              <a:t>Number of links to the file: </a:t>
            </a:r>
          </a:p>
          <a:p>
            <a:pPr lvl="2" algn="just"/>
            <a:r>
              <a:rPr lang="en-US" dirty="0"/>
              <a:t>Representing the number of names the files has in the directory hierarchy</a:t>
            </a:r>
          </a:p>
          <a:p>
            <a:pPr lvl="1" algn="just"/>
            <a:r>
              <a:rPr lang="en-US" sz="2400" dirty="0"/>
              <a:t>Table of contents for the disk addresses of data in a file. </a:t>
            </a:r>
          </a:p>
          <a:p>
            <a:pPr lvl="2" algn="just"/>
            <a:r>
              <a:rPr lang="en-US" dirty="0"/>
              <a:t>Users treats the data in a file as a logical stream of bytes</a:t>
            </a:r>
          </a:p>
          <a:p>
            <a:pPr lvl="2" algn="just"/>
            <a:r>
              <a:rPr lang="en-US" dirty="0"/>
              <a:t>Kernel saves the data in </a:t>
            </a:r>
            <a:r>
              <a:rPr lang="en-US" dirty="0" err="1"/>
              <a:t>discontiguous</a:t>
            </a:r>
            <a:r>
              <a:rPr lang="en-US" dirty="0"/>
              <a:t> disk blocks</a:t>
            </a:r>
          </a:p>
          <a:p>
            <a:pPr lvl="2" algn="just"/>
            <a:r>
              <a:rPr lang="en-US" dirty="0"/>
              <a:t>The </a:t>
            </a:r>
            <a:r>
              <a:rPr lang="en-US" dirty="0" err="1"/>
              <a:t>inode</a:t>
            </a:r>
            <a:r>
              <a:rPr lang="en-US" dirty="0"/>
              <a:t> identifies the disk blocks that contains the file’s data</a:t>
            </a:r>
          </a:p>
          <a:p>
            <a:pPr lvl="1" algn="just"/>
            <a:r>
              <a:rPr lang="en-US" sz="2400" dirty="0"/>
              <a:t>The </a:t>
            </a:r>
            <a:r>
              <a:rPr lang="en-US" sz="2400" dirty="0" err="1"/>
              <a:t>inode</a:t>
            </a:r>
            <a:r>
              <a:rPr lang="en-US" sz="2400" dirty="0"/>
              <a:t> does not specify the pathname(s) that access the file</a:t>
            </a:r>
          </a:p>
          <a:p>
            <a:pPr lvl="2" algn="just"/>
            <a:endParaRPr lang="en-US" dirty="0"/>
          </a:p>
        </p:txBody>
      </p:sp>
      <p:sp>
        <p:nvSpPr>
          <p:cNvPr id="3277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Narrow" panose="020B0606020202030204" pitchFamily="34" charset="0"/>
              </a:defRPr>
            </a:lvl1pPr>
            <a:lvl2pPr marL="742950" indent="-285750">
              <a:spcBef>
                <a:spcPct val="20000"/>
              </a:spcBef>
              <a:buChar char="–"/>
              <a:defRPr sz="2800">
                <a:solidFill>
                  <a:schemeClr val="tx1"/>
                </a:solidFill>
                <a:latin typeface="Arial Narrow" panose="020B0606020202030204" pitchFamily="34" charset="0"/>
              </a:defRPr>
            </a:lvl2pPr>
            <a:lvl3pPr marL="1143000" indent="-228600">
              <a:spcBef>
                <a:spcPct val="20000"/>
              </a:spcBef>
              <a:buChar char="•"/>
              <a:defRPr sz="2400">
                <a:solidFill>
                  <a:schemeClr val="tx1"/>
                </a:solidFill>
                <a:latin typeface="Arial Narrow" panose="020B0606020202030204" pitchFamily="34" charset="0"/>
              </a:defRPr>
            </a:lvl3pPr>
            <a:lvl4pPr marL="1600200" indent="-228600">
              <a:spcBef>
                <a:spcPct val="20000"/>
              </a:spcBef>
              <a:buChar char="–"/>
              <a:defRPr sz="2000">
                <a:solidFill>
                  <a:schemeClr val="tx1"/>
                </a:solidFill>
                <a:latin typeface="Arial Narrow" panose="020B0606020202030204" pitchFamily="34" charset="0"/>
              </a:defRPr>
            </a:lvl4pPr>
            <a:lvl5pPr marL="2057400" indent="-228600">
              <a:spcBef>
                <a:spcPct val="20000"/>
              </a:spcBef>
              <a:buChar char="»"/>
              <a:defRPr sz="2000">
                <a:solidFill>
                  <a:schemeClr val="tx1"/>
                </a:solidFill>
                <a:latin typeface="Arial Narrow" panose="020B0606020202030204" pitchFamily="34" charset="0"/>
              </a:defRPr>
            </a:lvl5pPr>
            <a:lvl6pPr marL="2514600" indent="-228600" eaLnBrk="0" fontAlgn="base" hangingPunct="0">
              <a:spcBef>
                <a:spcPct val="20000"/>
              </a:spcBef>
              <a:spcAft>
                <a:spcPct val="0"/>
              </a:spcAft>
              <a:buChar char="»"/>
              <a:defRPr sz="2000">
                <a:solidFill>
                  <a:schemeClr val="tx1"/>
                </a:solidFill>
                <a:latin typeface="Arial Narrow" panose="020B0606020202030204" pitchFamily="34" charset="0"/>
              </a:defRPr>
            </a:lvl6pPr>
            <a:lvl7pPr marL="2971800" indent="-228600" eaLnBrk="0" fontAlgn="base" hangingPunct="0">
              <a:spcBef>
                <a:spcPct val="20000"/>
              </a:spcBef>
              <a:spcAft>
                <a:spcPct val="0"/>
              </a:spcAft>
              <a:buChar char="»"/>
              <a:defRPr sz="2000">
                <a:solidFill>
                  <a:schemeClr val="tx1"/>
                </a:solidFill>
                <a:latin typeface="Arial Narrow" panose="020B0606020202030204" pitchFamily="34" charset="0"/>
              </a:defRPr>
            </a:lvl7pPr>
            <a:lvl8pPr marL="3429000" indent="-228600" eaLnBrk="0" fontAlgn="base" hangingPunct="0">
              <a:spcBef>
                <a:spcPct val="20000"/>
              </a:spcBef>
              <a:spcAft>
                <a:spcPct val="0"/>
              </a:spcAft>
              <a:buChar char="»"/>
              <a:defRPr sz="2000">
                <a:solidFill>
                  <a:schemeClr val="tx1"/>
                </a:solidFill>
                <a:latin typeface="Arial Narrow" panose="020B0606020202030204" pitchFamily="34" charset="0"/>
              </a:defRPr>
            </a:lvl8pPr>
            <a:lvl9pPr marL="3886200" indent="-228600" eaLnBrk="0" fontAlgn="base" hangingPunct="0">
              <a:spcBef>
                <a:spcPct val="20000"/>
              </a:spcBef>
              <a:spcAft>
                <a:spcPct val="0"/>
              </a:spcAft>
              <a:buChar char="»"/>
              <a:defRPr sz="2000">
                <a:solidFill>
                  <a:schemeClr val="tx1"/>
                </a:solidFill>
                <a:latin typeface="Arial Narrow" panose="020B0606020202030204" pitchFamily="34" charset="0"/>
              </a:defRPr>
            </a:lvl9pPr>
          </a:lstStyle>
          <a:p>
            <a:pPr>
              <a:spcBef>
                <a:spcPct val="0"/>
              </a:spcBef>
              <a:buFontTx/>
              <a:buNone/>
            </a:pPr>
            <a:fld id="{5C2063A8-070D-46B8-B7D9-6C9626B97732}" type="slidenum">
              <a:rPr lang="ko-KR" altLang="en-US" sz="1400">
                <a:latin typeface="굴림" panose="020B0600000101010101" pitchFamily="34" charset="-127"/>
                <a:ea typeface="굴림" panose="020B0600000101010101" pitchFamily="34" charset="-127"/>
              </a:rPr>
              <a:pPr>
                <a:spcBef>
                  <a:spcPct val="0"/>
                </a:spcBef>
                <a:buFontTx/>
                <a:buNone/>
              </a:pPr>
              <a:t>9</a:t>
            </a:fld>
            <a:endParaRPr lang="en-US" altLang="ko-KR" sz="1400">
              <a:latin typeface="굴림" panose="020B0600000101010101" pitchFamily="34" charset="-127"/>
              <a:ea typeface="굴림" panose="020B0600000101010101" pitchFamily="34" charset="-127"/>
            </a:endParaRPr>
          </a:p>
        </p:txBody>
      </p:sp>
      <p:sp>
        <p:nvSpPr>
          <p:cNvPr id="32772" name="Title 1"/>
          <p:cNvSpPr>
            <a:spLocks noGrp="1"/>
          </p:cNvSpPr>
          <p:nvPr>
            <p:ph type="title"/>
          </p:nvPr>
        </p:nvSpPr>
        <p:spPr/>
        <p:txBody>
          <a:bodyPr/>
          <a:lstStyle/>
          <a:p>
            <a:r>
              <a:rPr lang="en-US"/>
              <a:t>Contents of Disk Inodes</a:t>
            </a:r>
          </a:p>
        </p:txBody>
      </p:sp>
    </p:spTree>
    <p:extLst>
      <p:ext uri="{BB962C8B-B14F-4D97-AF65-F5344CB8AC3E}">
        <p14:creationId xmlns:p14="http://schemas.microsoft.com/office/powerpoint/2010/main" val="451787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995</TotalTime>
  <Words>2417</Words>
  <Application>Microsoft Office PowerPoint</Application>
  <PresentationFormat>Widescreen</PresentationFormat>
  <Paragraphs>205</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굴림</vt:lpstr>
      <vt:lpstr>Arial</vt:lpstr>
      <vt:lpstr>Arial Narrow</vt:lpstr>
      <vt:lpstr>Arial Rounded MT Bold</vt:lpstr>
      <vt:lpstr>Calibri</vt:lpstr>
      <vt:lpstr>Cambria</vt:lpstr>
      <vt:lpstr>Times New Roman</vt:lpstr>
      <vt:lpstr>Wingdings</vt:lpstr>
      <vt:lpstr>Adjacency</vt:lpstr>
      <vt:lpstr>Internal Representation of Files </vt:lpstr>
      <vt:lpstr>Contents</vt:lpstr>
      <vt:lpstr>Low – level File System Algorithms</vt:lpstr>
      <vt:lpstr>File System Algorithms</vt:lpstr>
      <vt:lpstr>Inode</vt:lpstr>
      <vt:lpstr>Inode</vt:lpstr>
      <vt:lpstr>Contents of Disk Inodes</vt:lpstr>
      <vt:lpstr>Contents of Disk Inodes</vt:lpstr>
      <vt:lpstr>Contents of Disk Inodes</vt:lpstr>
      <vt:lpstr>Contents of Disk Inodes</vt:lpstr>
      <vt:lpstr>Contents of Disk Inodes</vt:lpstr>
      <vt:lpstr>Inodes </vt:lpstr>
      <vt:lpstr>In-core Inode</vt:lpstr>
      <vt:lpstr>In-core Inode</vt:lpstr>
      <vt:lpstr>In-core inode and buffer header</vt:lpstr>
      <vt:lpstr>In-core inode and buffer header</vt:lpstr>
      <vt:lpstr>In-core inode and buffer header</vt:lpstr>
      <vt:lpstr>UNIX File System Overview </vt:lpstr>
      <vt:lpstr>File System Layout</vt:lpstr>
      <vt:lpstr>Sample File System</vt:lpstr>
      <vt:lpstr>Accessing Inodes : iget </vt:lpstr>
      <vt:lpstr>Accessing Inodes : iget </vt:lpstr>
      <vt:lpstr>Accessing Inodes : iget </vt:lpstr>
      <vt:lpstr>Accessing Inodes : iget </vt:lpstr>
      <vt:lpstr>Accessing Inodes : iget </vt:lpstr>
      <vt:lpstr>Accessing Inodes : iget </vt:lpstr>
      <vt:lpstr>Accessing Inodes : iget </vt:lpstr>
      <vt:lpstr>Accessing Inodes : iget </vt:lpstr>
      <vt:lpstr>Accessing Inodes : iget </vt:lpstr>
      <vt:lpstr>Accessing Inodes : iget </vt:lpstr>
      <vt:lpstr>Accessing Inodes : iget </vt:lpstr>
      <vt:lpstr>Accessing Inodes : iget </vt:lpstr>
      <vt:lpstr>Accessing Inodes : iget </vt:lpstr>
      <vt:lpstr>Accessing Inodes : iget </vt:lpstr>
      <vt:lpstr>Releasing Inodes:iput </vt:lpstr>
      <vt:lpstr>Releasing Inodes:iput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Buffer Cache in Unix OS</dc:title>
  <dc:creator>Vijayalakshmi R</dc:creator>
  <cp:lastModifiedBy>kirthi</cp:lastModifiedBy>
  <cp:revision>158</cp:revision>
  <dcterms:created xsi:type="dcterms:W3CDTF">2017-08-30T03:47:37Z</dcterms:created>
  <dcterms:modified xsi:type="dcterms:W3CDTF">2022-09-09T03:41:28Z</dcterms:modified>
</cp:coreProperties>
</file>