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56"/>
  </p:notesMasterIdLst>
  <p:sldIdLst>
    <p:sldId id="256" r:id="rId2"/>
    <p:sldId id="315" r:id="rId3"/>
    <p:sldId id="488" r:id="rId4"/>
    <p:sldId id="350" r:id="rId5"/>
    <p:sldId id="352" r:id="rId6"/>
    <p:sldId id="353" r:id="rId7"/>
    <p:sldId id="354" r:id="rId8"/>
    <p:sldId id="355" r:id="rId9"/>
    <p:sldId id="360" r:id="rId10"/>
    <p:sldId id="361" r:id="rId11"/>
    <p:sldId id="359" r:id="rId12"/>
    <p:sldId id="307" r:id="rId13"/>
    <p:sldId id="366" r:id="rId14"/>
    <p:sldId id="356" r:id="rId15"/>
    <p:sldId id="301" r:id="rId16"/>
    <p:sldId id="357" r:id="rId17"/>
    <p:sldId id="358" r:id="rId18"/>
    <p:sldId id="314" r:id="rId19"/>
    <p:sldId id="450" r:id="rId20"/>
    <p:sldId id="451" r:id="rId21"/>
    <p:sldId id="454" r:id="rId22"/>
    <p:sldId id="452" r:id="rId23"/>
    <p:sldId id="455" r:id="rId24"/>
    <p:sldId id="456" r:id="rId25"/>
    <p:sldId id="457" r:id="rId26"/>
    <p:sldId id="458" r:id="rId27"/>
    <p:sldId id="459" r:id="rId28"/>
    <p:sldId id="460" r:id="rId29"/>
    <p:sldId id="461" r:id="rId30"/>
    <p:sldId id="462" r:id="rId31"/>
    <p:sldId id="463" r:id="rId32"/>
    <p:sldId id="465" r:id="rId33"/>
    <p:sldId id="364" r:id="rId34"/>
    <p:sldId id="365" r:id="rId35"/>
    <p:sldId id="370" r:id="rId36"/>
    <p:sldId id="467" r:id="rId37"/>
    <p:sldId id="468" r:id="rId38"/>
    <p:sldId id="469" r:id="rId39"/>
    <p:sldId id="470" r:id="rId40"/>
    <p:sldId id="471" r:id="rId41"/>
    <p:sldId id="472" r:id="rId42"/>
    <p:sldId id="473" r:id="rId43"/>
    <p:sldId id="475" r:id="rId44"/>
    <p:sldId id="476" r:id="rId45"/>
    <p:sldId id="477" r:id="rId46"/>
    <p:sldId id="478" r:id="rId47"/>
    <p:sldId id="479" r:id="rId48"/>
    <p:sldId id="480" r:id="rId49"/>
    <p:sldId id="481" r:id="rId50"/>
    <p:sldId id="482" r:id="rId51"/>
    <p:sldId id="483" r:id="rId52"/>
    <p:sldId id="484" r:id="rId53"/>
    <p:sldId id="485" r:id="rId54"/>
    <p:sldId id="48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p:cViewPr varScale="1">
        <p:scale>
          <a:sx n="75" d="100"/>
          <a:sy n="75" d="100"/>
        </p:scale>
        <p:origin x="240"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42815-AE94-4972-B888-B5D851717718}" type="datetimeFigureOut">
              <a:rPr lang="en-US" smtClean="0"/>
              <a:pPr/>
              <a:t>10/29/2022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0BA88-E67C-4FE3-B0D3-BC96183CE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4E94477D-623D-48FE-8FAE-16D844058FD5}"/>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C5850169-5CA2-4898-9FB0-6AABC50C6A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9700" name="Slide Number Placeholder 3">
            <a:extLst>
              <a:ext uri="{FF2B5EF4-FFF2-40B4-BE49-F238E27FC236}">
                <a16:creationId xmlns:a16="http://schemas.microsoft.com/office/drawing/2014/main" id="{B1D94794-17D7-4ACA-BF39-9B0142B26E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6298FB2-F449-4A87-B12E-B348C2A994E5}" type="slidenum">
              <a:rPr lang="en-AU" altLang="en-US" sz="1200">
                <a:latin typeface="Arial" panose="020B0604020202020204" pitchFamily="34" charset="0"/>
              </a:rPr>
              <a:pPr fontAlgn="base">
                <a:spcBef>
                  <a:spcPct val="0"/>
                </a:spcBef>
                <a:spcAft>
                  <a:spcPct val="0"/>
                </a:spcAft>
              </a:pPr>
              <a:t>18</a:t>
            </a:fld>
            <a:endParaRPr lang="en-AU"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C0452-FE11-463F-AA38-86055C5E6772}" type="datetime1">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AADE5-AE8F-47AB-BA97-5A6AE5AA06FA}" type="datetime1">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673CD-3AA5-4F88-B8CB-AAA45769E6EB}" type="datetime1">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BE891-D587-42B3-8701-8A3412F278BF}" type="datetime1">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7D592-F2A3-4702-B399-D3EAC4B3C34C}" type="datetime1">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A0DCC-55C3-428E-A8EA-F47A9755F391}" type="datetime1">
              <a:rPr lang="en-US" smtClean="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1BA4C-B9C5-47F2-8EA6-B6F1D3264376}" type="datetime1">
              <a:rPr lang="en-US" smtClean="0"/>
              <a:pPr/>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7C38D-A828-43B3-9B85-8390A723E13A}" type="datetime1">
              <a:rPr lang="en-US" smtClean="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381B-7F99-449C-BF7C-DCB0C958B981}" type="datetime1">
              <a:rPr lang="en-US" smtClean="0"/>
              <a:pPr/>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A6BC4-DD17-4617-9758-203D29EE8594}" type="datetime1">
              <a:rPr lang="en-US" smtClean="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6B07E-582C-4317-95FB-8F6870789C89}" type="datetime1">
              <a:rPr lang="en-US" smtClean="0"/>
              <a:pPr/>
              <a:t>10/29/2022</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FDF12A6-79B1-4669-9D5F-D3673CDECC7D}" type="datetime1">
              <a:rPr lang="en-US" smtClean="0"/>
              <a:pPr/>
              <a:t>10/29/2022</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10058400" cy="2593975"/>
          </a:xfrm>
        </p:spPr>
        <p:txBody>
          <a:bodyPr/>
          <a:lstStyle/>
          <a:p>
            <a:pPr algn="ctr"/>
            <a:r>
              <a:rPr lang="en-US" sz="6000" dirty="0"/>
              <a:t>Structure of Processes </a:t>
            </a:r>
          </a:p>
        </p:txBody>
      </p:sp>
    </p:spTree>
    <p:extLst>
      <p:ext uri="{BB962C8B-B14F-4D97-AF65-F5344CB8AC3E}">
        <p14:creationId xmlns:p14="http://schemas.microsoft.com/office/powerpoint/2010/main" val="417653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C0661C9-8082-4EAA-9DA2-D272FFB2DAD6}"/>
              </a:ext>
            </a:extLst>
          </p:cNvPr>
          <p:cNvSpPr>
            <a:spLocks noGrp="1" noChangeArrowheads="1"/>
          </p:cNvSpPr>
          <p:nvPr>
            <p:ph type="title"/>
          </p:nvPr>
        </p:nvSpPr>
        <p:spPr/>
        <p:txBody>
          <a:bodyPr/>
          <a:lstStyle/>
          <a:p>
            <a:r>
              <a:rPr lang="en-US" altLang="en-US" sz="4000"/>
              <a:t>Mode of Process Execution(2)</a:t>
            </a:r>
          </a:p>
        </p:txBody>
      </p:sp>
      <p:sp>
        <p:nvSpPr>
          <p:cNvPr id="15363" name="Rectangle 3">
            <a:extLst>
              <a:ext uri="{FF2B5EF4-FFF2-40B4-BE49-F238E27FC236}">
                <a16:creationId xmlns:a16="http://schemas.microsoft.com/office/drawing/2014/main" id="{08A3153D-D340-4E71-AC81-237DDAB6BB98}"/>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a:t>When moving from user to kernel mode, the kernel saves enough information so that it can later return to user mode and continue execution from where it left off. </a:t>
            </a:r>
          </a:p>
          <a:p>
            <a:pPr algn="just"/>
            <a:r>
              <a:rPr lang="en-US" altLang="en-US"/>
              <a:t>Mode change is </a:t>
            </a:r>
            <a:r>
              <a:rPr lang="en-US" altLang="en-US">
                <a:solidFill>
                  <a:srgbClr val="A50021"/>
                </a:solidFill>
              </a:rPr>
              <a:t>not a context switch</a:t>
            </a:r>
            <a:r>
              <a:rPr lang="en-US" altLang="en-US"/>
              <a:t>, just change in mode.</a:t>
            </a:r>
          </a:p>
          <a:p>
            <a:pPr algn="just"/>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F6D3FAE-801F-4C6F-A073-D59D8AFE96F8}"/>
              </a:ext>
            </a:extLst>
          </p:cNvPr>
          <p:cNvSpPr>
            <a:spLocks noGrp="1" noChangeArrowheads="1"/>
          </p:cNvSpPr>
          <p:nvPr>
            <p:ph type="title"/>
          </p:nvPr>
        </p:nvSpPr>
        <p:spPr/>
        <p:txBody>
          <a:bodyPr/>
          <a:lstStyle/>
          <a:p>
            <a:r>
              <a:rPr lang="en-US" altLang="en-US"/>
              <a:t>Process: U Area</a:t>
            </a:r>
          </a:p>
        </p:txBody>
      </p:sp>
      <p:sp>
        <p:nvSpPr>
          <p:cNvPr id="16387" name="Content Placeholder 2">
            <a:extLst>
              <a:ext uri="{FF2B5EF4-FFF2-40B4-BE49-F238E27FC236}">
                <a16:creationId xmlns:a16="http://schemas.microsoft.com/office/drawing/2014/main" id="{5A7DD193-1F0A-4A0F-B687-EA6664A0FBA2}"/>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sz="2800" dirty="0"/>
              <a:t>Every process has an entry in the kernel process table, and each process is allocated a u area – contains private data manipulated only by the kernel. </a:t>
            </a:r>
          </a:p>
          <a:p>
            <a:pPr algn="just"/>
            <a:r>
              <a:rPr lang="en-US" altLang="en-US" sz="2800" dirty="0"/>
              <a:t>Internally, the kernel references the structure variable</a:t>
            </a:r>
            <a:r>
              <a:rPr lang="en-US" altLang="en-US" sz="2800" dirty="0">
                <a:solidFill>
                  <a:srgbClr val="FF0000"/>
                </a:solidFill>
              </a:rPr>
              <a:t> u </a:t>
            </a:r>
            <a:r>
              <a:rPr lang="en-US" altLang="en-US" sz="2800" dirty="0"/>
              <a:t>to access the u area of the currently running process. </a:t>
            </a:r>
          </a:p>
          <a:p>
            <a:pPr algn="just"/>
            <a:r>
              <a:rPr lang="en-US" altLang="en-US" sz="2800" dirty="0"/>
              <a:t>When another process executes, the kernel rearranges its virtual address space so that the structure u refers to the u area of the new process. </a:t>
            </a:r>
          </a:p>
          <a:p>
            <a:pPr algn="just"/>
            <a:endParaRPr lang="en-US"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D587435-B449-43D1-90B4-77455AC1A449}"/>
              </a:ext>
            </a:extLst>
          </p:cNvPr>
          <p:cNvSpPr>
            <a:spLocks noGrp="1" noChangeArrowheads="1"/>
          </p:cNvSpPr>
          <p:nvPr>
            <p:ph type="title"/>
          </p:nvPr>
        </p:nvSpPr>
        <p:spPr/>
        <p:txBody>
          <a:bodyPr/>
          <a:lstStyle/>
          <a:p>
            <a:r>
              <a:rPr lang="en-US" altLang="en-US" sz="4000"/>
              <a:t>Process: U Area</a:t>
            </a:r>
          </a:p>
        </p:txBody>
      </p:sp>
      <p:sp>
        <p:nvSpPr>
          <p:cNvPr id="15363" name="Rectangle 3">
            <a:extLst>
              <a:ext uri="{FF2B5EF4-FFF2-40B4-BE49-F238E27FC236}">
                <a16:creationId xmlns:a16="http://schemas.microsoft.com/office/drawing/2014/main" id="{0B884C6C-9CB3-4E58-A942-5E6C1643F449}"/>
              </a:ext>
            </a:extLst>
          </p:cNvPr>
          <p:cNvSpPr>
            <a:spLocks noGrp="1" noChangeArrowheads="1"/>
          </p:cNvSpPr>
          <p:nvPr>
            <p:ph idx="1"/>
          </p:nvPr>
        </p:nvSpPr>
        <p:spPr>
          <a:xfrm>
            <a:off x="1992313" y="1412876"/>
            <a:ext cx="8424862" cy="5040313"/>
          </a:xfrm>
        </p:spPr>
        <p:txBody>
          <a:bodyPr>
            <a:normAutofit fontScale="92500" lnSpcReduction="10000"/>
          </a:bodyPr>
          <a:lstStyle/>
          <a:p>
            <a:pPr algn="just">
              <a:lnSpc>
                <a:spcPct val="80000"/>
              </a:lnSpc>
              <a:defRPr/>
            </a:pPr>
            <a:r>
              <a:rPr lang="en-US" altLang="en-US" sz="2800" dirty="0"/>
              <a:t>U Area is the extension of process table entry.</a:t>
            </a:r>
          </a:p>
          <a:p>
            <a:pPr algn="just">
              <a:lnSpc>
                <a:spcPct val="80000"/>
              </a:lnSpc>
              <a:defRPr/>
            </a:pPr>
            <a:r>
              <a:rPr lang="en-US" altLang="en-US" sz="2800" dirty="0"/>
              <a:t>Fields of process table entry:</a:t>
            </a:r>
          </a:p>
          <a:p>
            <a:pPr lvl="1" algn="just">
              <a:lnSpc>
                <a:spcPct val="80000"/>
              </a:lnSpc>
              <a:defRPr/>
            </a:pPr>
            <a:r>
              <a:rPr lang="en-US" altLang="en-US" sz="2400" dirty="0"/>
              <a:t>State field</a:t>
            </a:r>
          </a:p>
          <a:p>
            <a:pPr lvl="1" algn="just">
              <a:lnSpc>
                <a:spcPct val="80000"/>
              </a:lnSpc>
              <a:defRPr/>
            </a:pPr>
            <a:r>
              <a:rPr lang="en-US" altLang="en-US" sz="2400" dirty="0"/>
              <a:t>User ID (UID) indicating the owner of the process</a:t>
            </a:r>
          </a:p>
          <a:p>
            <a:pPr lvl="1" algn="just">
              <a:lnSpc>
                <a:spcPct val="80000"/>
              </a:lnSpc>
              <a:defRPr/>
            </a:pPr>
            <a:r>
              <a:rPr lang="en-US" altLang="en-US" sz="2400" dirty="0"/>
              <a:t>pointers to the text, data, stack and the U Area of a process</a:t>
            </a:r>
          </a:p>
          <a:p>
            <a:pPr lvl="1" algn="just">
              <a:lnSpc>
                <a:spcPct val="80000"/>
              </a:lnSpc>
              <a:defRPr/>
            </a:pPr>
            <a:r>
              <a:rPr lang="en-US" altLang="en-US" sz="2400" dirty="0"/>
              <a:t>Control and status info of process</a:t>
            </a:r>
          </a:p>
          <a:p>
            <a:pPr algn="just">
              <a:lnSpc>
                <a:spcPct val="80000"/>
              </a:lnSpc>
              <a:defRPr/>
            </a:pPr>
            <a:r>
              <a:rPr lang="en-US" altLang="en-US" sz="2800" dirty="0"/>
              <a:t>Fields of U Area</a:t>
            </a:r>
          </a:p>
          <a:p>
            <a:pPr lvl="1" algn="just">
              <a:lnSpc>
                <a:spcPct val="80000"/>
              </a:lnSpc>
              <a:defRPr/>
            </a:pPr>
            <a:r>
              <a:rPr lang="en-US" altLang="en-US" sz="2400" dirty="0"/>
              <a:t>Pointer to process table entry</a:t>
            </a:r>
          </a:p>
          <a:p>
            <a:pPr lvl="1" algn="just">
              <a:lnSpc>
                <a:spcPct val="80000"/>
              </a:lnSpc>
              <a:defRPr/>
            </a:pPr>
            <a:r>
              <a:rPr lang="en-US" altLang="en-US" sz="2400" dirty="0"/>
              <a:t>Parameters of the current system calls, return values and error codes</a:t>
            </a:r>
          </a:p>
          <a:p>
            <a:pPr lvl="1" algn="just">
              <a:lnSpc>
                <a:spcPct val="80000"/>
              </a:lnSpc>
              <a:defRPr/>
            </a:pPr>
            <a:r>
              <a:rPr lang="en-US" altLang="en-US" sz="2400" dirty="0"/>
              <a:t>File descriptors of all open files</a:t>
            </a:r>
          </a:p>
          <a:p>
            <a:pPr lvl="1" algn="just">
              <a:lnSpc>
                <a:spcPct val="80000"/>
              </a:lnSpc>
              <a:defRPr/>
            </a:pPr>
            <a:r>
              <a:rPr lang="en-US" altLang="en-US" sz="2400" dirty="0"/>
              <a:t>Current directory and current root</a:t>
            </a:r>
          </a:p>
          <a:p>
            <a:pPr lvl="1" algn="just">
              <a:lnSpc>
                <a:spcPct val="80000"/>
              </a:lnSpc>
              <a:defRPr/>
            </a:pPr>
            <a:r>
              <a:rPr lang="en-US" altLang="en-US" sz="2400" dirty="0"/>
              <a:t>I/O parameters</a:t>
            </a:r>
          </a:p>
          <a:p>
            <a:pPr lvl="1" algn="just">
              <a:lnSpc>
                <a:spcPct val="80000"/>
              </a:lnSpc>
              <a:defRPr/>
            </a:pPr>
            <a:r>
              <a:rPr lang="en-US" altLang="en-US" sz="2400" dirty="0"/>
              <a:t>Process and file size limit</a:t>
            </a:r>
          </a:p>
          <a:p>
            <a:pPr algn="just">
              <a:lnSpc>
                <a:spcPct val="80000"/>
              </a:lnSpc>
              <a:defRPr/>
            </a:pPr>
            <a:r>
              <a:rPr lang="en-US" altLang="en-US" sz="2800" dirty="0"/>
              <a:t>Kernel can directly access fields of the U Area of the executing process but not of the U Area of other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D18A64-00DA-498B-BC5F-68240F174B89}"/>
              </a:ext>
            </a:extLst>
          </p:cNvPr>
          <p:cNvSpPr>
            <a:spLocks noGrp="1" noChangeArrowheads="1"/>
          </p:cNvSpPr>
          <p:nvPr>
            <p:ph type="title"/>
          </p:nvPr>
        </p:nvSpPr>
        <p:spPr/>
        <p:txBody>
          <a:bodyPr/>
          <a:lstStyle/>
          <a:p>
            <a:r>
              <a:rPr lang="en-US" altLang="en-US" sz="4000"/>
              <a:t>Processes(2)</a:t>
            </a:r>
          </a:p>
        </p:txBody>
      </p:sp>
      <p:sp>
        <p:nvSpPr>
          <p:cNvPr id="18435" name="Rectangle 3">
            <a:extLst>
              <a:ext uri="{FF2B5EF4-FFF2-40B4-BE49-F238E27FC236}">
                <a16:creationId xmlns:a16="http://schemas.microsoft.com/office/drawing/2014/main" id="{03CF51F2-FC84-49B0-BEB4-E97A010111DC}"/>
              </a:ext>
            </a:extLst>
          </p:cNvPr>
          <p:cNvSpPr>
            <a:spLocks noGrp="1" noChangeArrowheads="1"/>
          </p:cNvSpPr>
          <p:nvPr>
            <p:ph idx="1"/>
          </p:nvPr>
        </p:nvSpPr>
        <p:spPr bwMode="auto">
          <a:xfrm>
            <a:off x="1919289" y="1412876"/>
            <a:ext cx="8353425" cy="4683125"/>
          </a:xfrm>
        </p:spPr>
        <p:txBody>
          <a:bodyPr wrap="square" numCol="1" anchor="t" anchorCtr="0" compatLnSpc="1">
            <a:prstTxWarp prst="textNoShape">
              <a:avLst/>
            </a:prstTxWarp>
          </a:bodyPr>
          <a:lstStyle/>
          <a:p>
            <a:pPr algn="just"/>
            <a:r>
              <a:rPr lang="en-US" altLang="en-US" sz="2800" dirty="0"/>
              <a:t>Kernel has a </a:t>
            </a:r>
            <a:r>
              <a:rPr lang="en-US" altLang="en-US" sz="2800" dirty="0">
                <a:solidFill>
                  <a:srgbClr val="A50021"/>
                </a:solidFill>
              </a:rPr>
              <a:t>process table</a:t>
            </a:r>
            <a:r>
              <a:rPr lang="en-US" altLang="en-US" sz="2800" dirty="0"/>
              <a:t> that keeps track of all active processes</a:t>
            </a:r>
          </a:p>
          <a:p>
            <a:pPr algn="just"/>
            <a:r>
              <a:rPr lang="en-US" altLang="en-US" sz="2800" dirty="0"/>
              <a:t>Each entry in the process table contains pointers to the text, data, stack and the U Area of a process.</a:t>
            </a:r>
          </a:p>
          <a:p>
            <a:pPr algn="just"/>
            <a:r>
              <a:rPr lang="en-US" altLang="en-US" sz="2800" dirty="0"/>
              <a:t>All processes in UNIX system, except the very first process (swapper process 0) which is created by the system boot code, are created by the </a:t>
            </a:r>
            <a:r>
              <a:rPr lang="en-US" altLang="en-US" sz="2800" dirty="0">
                <a:solidFill>
                  <a:srgbClr val="A50021"/>
                </a:solidFill>
              </a:rPr>
              <a:t>fork</a:t>
            </a:r>
            <a:r>
              <a:rPr lang="en-US" altLang="en-US" sz="2800" dirty="0"/>
              <a:t> system call</a:t>
            </a:r>
          </a:p>
          <a:p>
            <a:pPr algn="just"/>
            <a:r>
              <a:rPr lang="en-US" altLang="en-US" sz="2800" dirty="0"/>
              <a:t>The process table entry and the u area contain control and status information about the process.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B59FD96-54AC-430E-82BD-F21A10727169}"/>
              </a:ext>
            </a:extLst>
          </p:cNvPr>
          <p:cNvSpPr>
            <a:spLocks noGrp="1" noChangeArrowheads="1"/>
          </p:cNvSpPr>
          <p:nvPr>
            <p:ph type="title"/>
          </p:nvPr>
        </p:nvSpPr>
        <p:spPr/>
        <p:txBody>
          <a:bodyPr/>
          <a:lstStyle/>
          <a:p>
            <a:r>
              <a:rPr lang="en-US" altLang="en-US"/>
              <a:t>PROCESS SUB SYSTEM </a:t>
            </a:r>
          </a:p>
        </p:txBody>
      </p:sp>
      <p:sp>
        <p:nvSpPr>
          <p:cNvPr id="46083" name="Content Placeholder 2">
            <a:extLst>
              <a:ext uri="{FF2B5EF4-FFF2-40B4-BE49-F238E27FC236}">
                <a16:creationId xmlns:a16="http://schemas.microsoft.com/office/drawing/2014/main" id="{E800B41B-4558-4013-A182-7EE2834F0D1A}"/>
              </a:ext>
            </a:extLst>
          </p:cNvPr>
          <p:cNvSpPr>
            <a:spLocks noGrp="1"/>
          </p:cNvSpPr>
          <p:nvPr>
            <p:ph idx="1"/>
          </p:nvPr>
        </p:nvSpPr>
        <p:spPr/>
        <p:txBody>
          <a:bodyPr/>
          <a:lstStyle/>
          <a:p>
            <a:pPr algn="just">
              <a:defRPr/>
            </a:pPr>
            <a:r>
              <a:rPr lang="en-US" dirty="0"/>
              <a:t>The process table contains (or points to) a per process region table, whose entries point to entries in a region table. </a:t>
            </a:r>
          </a:p>
          <a:p>
            <a:pPr marL="0" indent="0" algn="just">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0579DE0-0883-4384-AA44-7CB728C4D648}"/>
              </a:ext>
            </a:extLst>
          </p:cNvPr>
          <p:cNvSpPr>
            <a:spLocks noGrp="1" noChangeArrowheads="1"/>
          </p:cNvSpPr>
          <p:nvPr>
            <p:ph type="title"/>
          </p:nvPr>
        </p:nvSpPr>
        <p:spPr/>
        <p:txBody>
          <a:bodyPr/>
          <a:lstStyle/>
          <a:p>
            <a:r>
              <a:rPr lang="en-US" altLang="en-US" sz="4000"/>
              <a:t>Kernel Support for Process</a:t>
            </a:r>
          </a:p>
        </p:txBody>
      </p:sp>
      <p:graphicFrame>
        <p:nvGraphicFramePr>
          <p:cNvPr id="122961" name="Group 81">
            <a:extLst>
              <a:ext uri="{FF2B5EF4-FFF2-40B4-BE49-F238E27FC236}">
                <a16:creationId xmlns:a16="http://schemas.microsoft.com/office/drawing/2014/main" id="{FA1F192A-B7D2-4686-90F3-547667678010}"/>
              </a:ext>
            </a:extLst>
          </p:cNvPr>
          <p:cNvGraphicFramePr>
            <a:graphicFrameLocks noGrp="1"/>
          </p:cNvGraphicFramePr>
          <p:nvPr>
            <p:ph sz="half" idx="1"/>
          </p:nvPr>
        </p:nvGraphicFramePr>
        <p:xfrm>
          <a:off x="4511676" y="2236788"/>
          <a:ext cx="720725" cy="1554264"/>
        </p:xfrm>
        <a:graphic>
          <a:graphicData uri="http://schemas.openxmlformats.org/drawingml/2006/table">
            <a:tbl>
              <a:tblPr/>
              <a:tblGrid>
                <a:gridCol w="720725">
                  <a:extLst>
                    <a:ext uri="{9D8B030D-6E8A-4147-A177-3AD203B41FA5}">
                      <a16:colId xmlns:a16="http://schemas.microsoft.com/office/drawing/2014/main" val="20000"/>
                    </a:ext>
                  </a:extLst>
                </a:gridCol>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2962" name="Group 82">
            <a:extLst>
              <a:ext uri="{FF2B5EF4-FFF2-40B4-BE49-F238E27FC236}">
                <a16:creationId xmlns:a16="http://schemas.microsoft.com/office/drawing/2014/main" id="{BD613CD5-6818-40EF-A540-E48B3C44A2AE}"/>
              </a:ext>
            </a:extLst>
          </p:cNvPr>
          <p:cNvGraphicFramePr>
            <a:graphicFrameLocks noGrp="1"/>
          </p:cNvGraphicFramePr>
          <p:nvPr>
            <p:ph sz="half" idx="2"/>
          </p:nvPr>
        </p:nvGraphicFramePr>
        <p:xfrm>
          <a:off x="8183564" y="1947863"/>
          <a:ext cx="720725" cy="1554264"/>
        </p:xfrm>
        <a:graphic>
          <a:graphicData uri="http://schemas.openxmlformats.org/drawingml/2006/table">
            <a:tbl>
              <a:tblPr/>
              <a:tblGrid>
                <a:gridCol w="720725">
                  <a:extLst>
                    <a:ext uri="{9D8B030D-6E8A-4147-A177-3AD203B41FA5}">
                      <a16:colId xmlns:a16="http://schemas.microsoft.com/office/drawing/2014/main" val="20000"/>
                    </a:ext>
                  </a:extLst>
                </a:gridCol>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pitchFamily="34" charset="0"/>
                      </a:endParaRPr>
                    </a:p>
                  </a:txBody>
                  <a:tcPr marT="45684" marB="456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51" name="Rectangle 4">
            <a:extLst>
              <a:ext uri="{FF2B5EF4-FFF2-40B4-BE49-F238E27FC236}">
                <a16:creationId xmlns:a16="http://schemas.microsoft.com/office/drawing/2014/main" id="{6DF63440-DA8B-4F01-AFDC-12C85EE51276}"/>
              </a:ext>
            </a:extLst>
          </p:cNvPr>
          <p:cNvSpPr>
            <a:spLocks noChangeArrowheads="1"/>
          </p:cNvSpPr>
          <p:nvPr/>
        </p:nvSpPr>
        <p:spPr bwMode="auto">
          <a:xfrm>
            <a:off x="2208213" y="2058989"/>
            <a:ext cx="792162" cy="44656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200">
              <a:latin typeface="Arial" panose="020B0604020202020204" pitchFamily="34" charset="0"/>
            </a:endParaRPr>
          </a:p>
        </p:txBody>
      </p:sp>
      <p:sp>
        <p:nvSpPr>
          <p:cNvPr id="22552" name="Rectangle 5">
            <a:extLst>
              <a:ext uri="{FF2B5EF4-FFF2-40B4-BE49-F238E27FC236}">
                <a16:creationId xmlns:a16="http://schemas.microsoft.com/office/drawing/2014/main" id="{7597062A-5586-4591-95BF-4E90DCBC6117}"/>
              </a:ext>
            </a:extLst>
          </p:cNvPr>
          <p:cNvSpPr>
            <a:spLocks noChangeArrowheads="1"/>
          </p:cNvSpPr>
          <p:nvPr/>
        </p:nvSpPr>
        <p:spPr bwMode="auto">
          <a:xfrm>
            <a:off x="3648075" y="2058989"/>
            <a:ext cx="4103688" cy="44656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200">
              <a:latin typeface="Arial" panose="020B0604020202020204" pitchFamily="34" charset="0"/>
            </a:endParaRPr>
          </a:p>
        </p:txBody>
      </p:sp>
      <p:sp>
        <p:nvSpPr>
          <p:cNvPr id="22553" name="Text Box 52">
            <a:extLst>
              <a:ext uri="{FF2B5EF4-FFF2-40B4-BE49-F238E27FC236}">
                <a16:creationId xmlns:a16="http://schemas.microsoft.com/office/drawing/2014/main" id="{36FB9E98-BF53-4AD1-B12A-09D670121FCB}"/>
              </a:ext>
            </a:extLst>
          </p:cNvPr>
          <p:cNvSpPr txBox="1">
            <a:spLocks noChangeArrowheads="1"/>
          </p:cNvSpPr>
          <p:nvPr/>
        </p:nvSpPr>
        <p:spPr bwMode="auto">
          <a:xfrm>
            <a:off x="6456364" y="4391025"/>
            <a:ext cx="1100137"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Arial" panose="020B0604020202020204" pitchFamily="34" charset="0"/>
              </a:rPr>
              <a:t>Text</a:t>
            </a:r>
          </a:p>
        </p:txBody>
      </p:sp>
      <p:sp>
        <p:nvSpPr>
          <p:cNvPr id="22554" name="Text Box 53">
            <a:extLst>
              <a:ext uri="{FF2B5EF4-FFF2-40B4-BE49-F238E27FC236}">
                <a16:creationId xmlns:a16="http://schemas.microsoft.com/office/drawing/2014/main" id="{6B627F92-D400-40C0-BD92-C66D5E8FF74E}"/>
              </a:ext>
            </a:extLst>
          </p:cNvPr>
          <p:cNvSpPr txBox="1">
            <a:spLocks noChangeArrowheads="1"/>
          </p:cNvSpPr>
          <p:nvPr/>
        </p:nvSpPr>
        <p:spPr bwMode="auto">
          <a:xfrm>
            <a:off x="6456364" y="5686425"/>
            <a:ext cx="1100137"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Arial" panose="020B0604020202020204" pitchFamily="34" charset="0"/>
              </a:rPr>
              <a:t>Stack</a:t>
            </a:r>
          </a:p>
        </p:txBody>
      </p:sp>
      <p:sp>
        <p:nvSpPr>
          <p:cNvPr id="22555" name="Text Box 54">
            <a:extLst>
              <a:ext uri="{FF2B5EF4-FFF2-40B4-BE49-F238E27FC236}">
                <a16:creationId xmlns:a16="http://schemas.microsoft.com/office/drawing/2014/main" id="{9CD17AF5-EA27-4080-98C5-99E9A9A141BF}"/>
              </a:ext>
            </a:extLst>
          </p:cNvPr>
          <p:cNvSpPr txBox="1">
            <a:spLocks noChangeArrowheads="1"/>
          </p:cNvSpPr>
          <p:nvPr/>
        </p:nvSpPr>
        <p:spPr bwMode="auto">
          <a:xfrm>
            <a:off x="6456364" y="5038725"/>
            <a:ext cx="1100137"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Arial" panose="020B0604020202020204" pitchFamily="34" charset="0"/>
              </a:rPr>
              <a:t>Data</a:t>
            </a:r>
          </a:p>
        </p:txBody>
      </p:sp>
      <p:sp>
        <p:nvSpPr>
          <p:cNvPr id="22556" name="Rectangle 55">
            <a:extLst>
              <a:ext uri="{FF2B5EF4-FFF2-40B4-BE49-F238E27FC236}">
                <a16:creationId xmlns:a16="http://schemas.microsoft.com/office/drawing/2014/main" id="{F9AF57AC-314A-4C3E-B913-73EF2225439F}"/>
              </a:ext>
            </a:extLst>
          </p:cNvPr>
          <p:cNvSpPr>
            <a:spLocks noChangeArrowheads="1"/>
          </p:cNvSpPr>
          <p:nvPr/>
        </p:nvSpPr>
        <p:spPr bwMode="auto">
          <a:xfrm>
            <a:off x="3935414" y="4652964"/>
            <a:ext cx="2160587" cy="13684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a:latin typeface="Arial" panose="020B0604020202020204" pitchFamily="34" charset="0"/>
              </a:rPr>
              <a:t>File Descriptor Table</a:t>
            </a:r>
          </a:p>
        </p:txBody>
      </p:sp>
      <p:sp>
        <p:nvSpPr>
          <p:cNvPr id="22557" name="Text Box 56">
            <a:extLst>
              <a:ext uri="{FF2B5EF4-FFF2-40B4-BE49-F238E27FC236}">
                <a16:creationId xmlns:a16="http://schemas.microsoft.com/office/drawing/2014/main" id="{58EA98FB-BD6F-4F0B-8239-FB61F09CC951}"/>
              </a:ext>
            </a:extLst>
          </p:cNvPr>
          <p:cNvSpPr txBox="1">
            <a:spLocks noChangeArrowheads="1"/>
          </p:cNvSpPr>
          <p:nvPr/>
        </p:nvSpPr>
        <p:spPr bwMode="auto">
          <a:xfrm>
            <a:off x="3792539" y="3824289"/>
            <a:ext cx="331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A50021"/>
                </a:solidFill>
                <a:latin typeface="Arial" panose="020B0604020202020204" pitchFamily="34" charset="0"/>
              </a:rPr>
              <a:t>Per Process Region Table</a:t>
            </a:r>
          </a:p>
        </p:txBody>
      </p:sp>
      <p:cxnSp>
        <p:nvCxnSpPr>
          <p:cNvPr id="22558" name="AutoShape 85">
            <a:extLst>
              <a:ext uri="{FF2B5EF4-FFF2-40B4-BE49-F238E27FC236}">
                <a16:creationId xmlns:a16="http://schemas.microsoft.com/office/drawing/2014/main" id="{4E023C21-454F-4789-89CE-D9D49158C1C3}"/>
              </a:ext>
            </a:extLst>
          </p:cNvPr>
          <p:cNvCxnSpPr>
            <a:cxnSpLocks noChangeShapeType="1"/>
          </p:cNvCxnSpPr>
          <p:nvPr/>
        </p:nvCxnSpPr>
        <p:spPr bwMode="auto">
          <a:xfrm>
            <a:off x="2208213" y="3933825"/>
            <a:ext cx="7921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2559" name="Line 86">
            <a:extLst>
              <a:ext uri="{FF2B5EF4-FFF2-40B4-BE49-F238E27FC236}">
                <a16:creationId xmlns:a16="http://schemas.microsoft.com/office/drawing/2014/main" id="{D0EC7004-577C-4A55-B33D-C6A396BF0E3A}"/>
              </a:ext>
            </a:extLst>
          </p:cNvPr>
          <p:cNvSpPr>
            <a:spLocks noChangeShapeType="1"/>
          </p:cNvSpPr>
          <p:nvPr/>
        </p:nvSpPr>
        <p:spPr bwMode="auto">
          <a:xfrm>
            <a:off x="2208213" y="3429000"/>
            <a:ext cx="7921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88">
            <a:extLst>
              <a:ext uri="{FF2B5EF4-FFF2-40B4-BE49-F238E27FC236}">
                <a16:creationId xmlns:a16="http://schemas.microsoft.com/office/drawing/2014/main" id="{3C842F05-096D-4354-A1B3-35634E1421D5}"/>
              </a:ext>
            </a:extLst>
          </p:cNvPr>
          <p:cNvSpPr>
            <a:spLocks noChangeShapeType="1"/>
          </p:cNvSpPr>
          <p:nvPr/>
        </p:nvSpPr>
        <p:spPr bwMode="auto">
          <a:xfrm flipV="1">
            <a:off x="2566989" y="2708276"/>
            <a:ext cx="1944687" cy="9366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1" name="Line 89">
            <a:extLst>
              <a:ext uri="{FF2B5EF4-FFF2-40B4-BE49-F238E27FC236}">
                <a16:creationId xmlns:a16="http://schemas.microsoft.com/office/drawing/2014/main" id="{D5FD88AB-8986-468F-8BB7-3030D2333643}"/>
              </a:ext>
            </a:extLst>
          </p:cNvPr>
          <p:cNvSpPr>
            <a:spLocks noChangeShapeType="1"/>
          </p:cNvSpPr>
          <p:nvPr/>
        </p:nvSpPr>
        <p:spPr bwMode="auto">
          <a:xfrm>
            <a:off x="2566989" y="3644901"/>
            <a:ext cx="1800225" cy="10080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2" name="Line 90">
            <a:extLst>
              <a:ext uri="{FF2B5EF4-FFF2-40B4-BE49-F238E27FC236}">
                <a16:creationId xmlns:a16="http://schemas.microsoft.com/office/drawing/2014/main" id="{697BF046-797F-4216-B598-911B679E88CA}"/>
              </a:ext>
            </a:extLst>
          </p:cNvPr>
          <p:cNvSpPr>
            <a:spLocks noChangeShapeType="1"/>
          </p:cNvSpPr>
          <p:nvPr/>
        </p:nvSpPr>
        <p:spPr bwMode="auto">
          <a:xfrm flipV="1">
            <a:off x="4872039" y="2133600"/>
            <a:ext cx="3311525" cy="215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3" name="Line 91">
            <a:extLst>
              <a:ext uri="{FF2B5EF4-FFF2-40B4-BE49-F238E27FC236}">
                <a16:creationId xmlns:a16="http://schemas.microsoft.com/office/drawing/2014/main" id="{8BD4C45C-6E0E-459E-9A83-F19DB606602C}"/>
              </a:ext>
            </a:extLst>
          </p:cNvPr>
          <p:cNvSpPr>
            <a:spLocks noChangeShapeType="1"/>
          </p:cNvSpPr>
          <p:nvPr/>
        </p:nvSpPr>
        <p:spPr bwMode="auto">
          <a:xfrm flipV="1">
            <a:off x="4872039" y="2636839"/>
            <a:ext cx="3311525"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4" name="Line 92">
            <a:extLst>
              <a:ext uri="{FF2B5EF4-FFF2-40B4-BE49-F238E27FC236}">
                <a16:creationId xmlns:a16="http://schemas.microsoft.com/office/drawing/2014/main" id="{4503B168-F86B-40DC-B64D-9E4FB06E8416}"/>
              </a:ext>
            </a:extLst>
          </p:cNvPr>
          <p:cNvSpPr>
            <a:spLocks noChangeShapeType="1"/>
          </p:cNvSpPr>
          <p:nvPr/>
        </p:nvSpPr>
        <p:spPr bwMode="auto">
          <a:xfrm flipV="1">
            <a:off x="4872039" y="3211514"/>
            <a:ext cx="3311525" cy="288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5" name="Line 93">
            <a:extLst>
              <a:ext uri="{FF2B5EF4-FFF2-40B4-BE49-F238E27FC236}">
                <a16:creationId xmlns:a16="http://schemas.microsoft.com/office/drawing/2014/main" id="{BE6AFFE5-3ABC-492B-B39E-28DA78ADFE40}"/>
              </a:ext>
            </a:extLst>
          </p:cNvPr>
          <p:cNvSpPr>
            <a:spLocks noChangeShapeType="1"/>
          </p:cNvSpPr>
          <p:nvPr/>
        </p:nvSpPr>
        <p:spPr bwMode="auto">
          <a:xfrm>
            <a:off x="8904289" y="2205038"/>
            <a:ext cx="15128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94">
            <a:extLst>
              <a:ext uri="{FF2B5EF4-FFF2-40B4-BE49-F238E27FC236}">
                <a16:creationId xmlns:a16="http://schemas.microsoft.com/office/drawing/2014/main" id="{8971D8F1-5123-4F60-B4AD-21015062C263}"/>
              </a:ext>
            </a:extLst>
          </p:cNvPr>
          <p:cNvSpPr>
            <a:spLocks noChangeShapeType="1"/>
          </p:cNvSpPr>
          <p:nvPr/>
        </p:nvSpPr>
        <p:spPr bwMode="auto">
          <a:xfrm>
            <a:off x="10417175" y="2205039"/>
            <a:ext cx="0" cy="3671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95">
            <a:extLst>
              <a:ext uri="{FF2B5EF4-FFF2-40B4-BE49-F238E27FC236}">
                <a16:creationId xmlns:a16="http://schemas.microsoft.com/office/drawing/2014/main" id="{0BBC7DEF-996F-4F2B-A41F-0F0A7B5160D3}"/>
              </a:ext>
            </a:extLst>
          </p:cNvPr>
          <p:cNvSpPr>
            <a:spLocks noChangeShapeType="1"/>
          </p:cNvSpPr>
          <p:nvPr/>
        </p:nvSpPr>
        <p:spPr bwMode="auto">
          <a:xfrm flipH="1">
            <a:off x="7535863" y="5876925"/>
            <a:ext cx="28813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8" name="Line 96">
            <a:extLst>
              <a:ext uri="{FF2B5EF4-FFF2-40B4-BE49-F238E27FC236}">
                <a16:creationId xmlns:a16="http://schemas.microsoft.com/office/drawing/2014/main" id="{C0078482-8B02-492C-8EA7-2FEC688A0A4B}"/>
              </a:ext>
            </a:extLst>
          </p:cNvPr>
          <p:cNvSpPr>
            <a:spLocks noChangeShapeType="1"/>
          </p:cNvSpPr>
          <p:nvPr/>
        </p:nvSpPr>
        <p:spPr bwMode="auto">
          <a:xfrm>
            <a:off x="8904288" y="2708275"/>
            <a:ext cx="1079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Line 97">
            <a:extLst>
              <a:ext uri="{FF2B5EF4-FFF2-40B4-BE49-F238E27FC236}">
                <a16:creationId xmlns:a16="http://schemas.microsoft.com/office/drawing/2014/main" id="{0DF7E37B-576D-41BF-89C8-FB8BDC908B01}"/>
              </a:ext>
            </a:extLst>
          </p:cNvPr>
          <p:cNvSpPr>
            <a:spLocks noChangeShapeType="1"/>
          </p:cNvSpPr>
          <p:nvPr/>
        </p:nvSpPr>
        <p:spPr bwMode="auto">
          <a:xfrm>
            <a:off x="9983788" y="2708275"/>
            <a:ext cx="0" cy="2520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98">
            <a:extLst>
              <a:ext uri="{FF2B5EF4-FFF2-40B4-BE49-F238E27FC236}">
                <a16:creationId xmlns:a16="http://schemas.microsoft.com/office/drawing/2014/main" id="{8E528EA5-41AE-4254-933C-D8E8C7D4F6C7}"/>
              </a:ext>
            </a:extLst>
          </p:cNvPr>
          <p:cNvSpPr>
            <a:spLocks noChangeShapeType="1"/>
          </p:cNvSpPr>
          <p:nvPr/>
        </p:nvSpPr>
        <p:spPr bwMode="auto">
          <a:xfrm flipH="1">
            <a:off x="7535864" y="5229225"/>
            <a:ext cx="24479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1" name="Line 99">
            <a:extLst>
              <a:ext uri="{FF2B5EF4-FFF2-40B4-BE49-F238E27FC236}">
                <a16:creationId xmlns:a16="http://schemas.microsoft.com/office/drawing/2014/main" id="{53D3AB42-9CFF-4B08-89EF-9E957EE6BB4B}"/>
              </a:ext>
            </a:extLst>
          </p:cNvPr>
          <p:cNvSpPr>
            <a:spLocks noChangeShapeType="1"/>
          </p:cNvSpPr>
          <p:nvPr/>
        </p:nvSpPr>
        <p:spPr bwMode="auto">
          <a:xfrm>
            <a:off x="8904288" y="3213100"/>
            <a:ext cx="647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100">
            <a:extLst>
              <a:ext uri="{FF2B5EF4-FFF2-40B4-BE49-F238E27FC236}">
                <a16:creationId xmlns:a16="http://schemas.microsoft.com/office/drawing/2014/main" id="{F00EEAF4-2EC7-4CDA-BCBC-61BEFCC6B6E0}"/>
              </a:ext>
            </a:extLst>
          </p:cNvPr>
          <p:cNvSpPr>
            <a:spLocks noChangeShapeType="1"/>
          </p:cNvSpPr>
          <p:nvPr/>
        </p:nvSpPr>
        <p:spPr bwMode="auto">
          <a:xfrm>
            <a:off x="9551988" y="3213101"/>
            <a:ext cx="0" cy="1368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101">
            <a:extLst>
              <a:ext uri="{FF2B5EF4-FFF2-40B4-BE49-F238E27FC236}">
                <a16:creationId xmlns:a16="http://schemas.microsoft.com/office/drawing/2014/main" id="{1A42BD55-F013-4436-82BE-69D929703CFD}"/>
              </a:ext>
            </a:extLst>
          </p:cNvPr>
          <p:cNvSpPr>
            <a:spLocks noChangeShapeType="1"/>
          </p:cNvSpPr>
          <p:nvPr/>
        </p:nvSpPr>
        <p:spPr bwMode="auto">
          <a:xfrm flipH="1">
            <a:off x="7535864" y="4581525"/>
            <a:ext cx="2016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4" name="Text Box 102">
            <a:extLst>
              <a:ext uri="{FF2B5EF4-FFF2-40B4-BE49-F238E27FC236}">
                <a16:creationId xmlns:a16="http://schemas.microsoft.com/office/drawing/2014/main" id="{36F7D730-1A85-403B-BC24-68415DF6A6E3}"/>
              </a:ext>
            </a:extLst>
          </p:cNvPr>
          <p:cNvSpPr txBox="1">
            <a:spLocks noChangeArrowheads="1"/>
          </p:cNvSpPr>
          <p:nvPr/>
        </p:nvSpPr>
        <p:spPr bwMode="auto">
          <a:xfrm>
            <a:off x="1631950" y="1293814"/>
            <a:ext cx="215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A50021"/>
                </a:solidFill>
                <a:latin typeface="Arial" panose="020B0604020202020204" pitchFamily="34" charset="0"/>
              </a:rPr>
              <a:t>Kernel Process Table</a:t>
            </a:r>
          </a:p>
        </p:txBody>
      </p:sp>
      <p:sp>
        <p:nvSpPr>
          <p:cNvPr id="22575" name="Text Box 103">
            <a:extLst>
              <a:ext uri="{FF2B5EF4-FFF2-40B4-BE49-F238E27FC236}">
                <a16:creationId xmlns:a16="http://schemas.microsoft.com/office/drawing/2014/main" id="{81073169-E08A-4D59-9E50-11A9F7CD56CE}"/>
              </a:ext>
            </a:extLst>
          </p:cNvPr>
          <p:cNvSpPr txBox="1">
            <a:spLocks noChangeArrowheads="1"/>
          </p:cNvSpPr>
          <p:nvPr/>
        </p:nvSpPr>
        <p:spPr bwMode="auto">
          <a:xfrm>
            <a:off x="7753350" y="1268414"/>
            <a:ext cx="215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rgbClr val="A50021"/>
                </a:solidFill>
                <a:latin typeface="Arial" panose="020B0604020202020204" pitchFamily="34" charset="0"/>
              </a:rPr>
              <a:t>Region Table</a:t>
            </a:r>
          </a:p>
        </p:txBody>
      </p:sp>
      <p:sp>
        <p:nvSpPr>
          <p:cNvPr id="22576" name="Text Box 104">
            <a:extLst>
              <a:ext uri="{FF2B5EF4-FFF2-40B4-BE49-F238E27FC236}">
                <a16:creationId xmlns:a16="http://schemas.microsoft.com/office/drawing/2014/main" id="{EDA64DCB-5514-4707-A5E6-784FBA09607E}"/>
              </a:ext>
            </a:extLst>
          </p:cNvPr>
          <p:cNvSpPr txBox="1">
            <a:spLocks noChangeArrowheads="1"/>
          </p:cNvSpPr>
          <p:nvPr/>
        </p:nvSpPr>
        <p:spPr bwMode="auto">
          <a:xfrm>
            <a:off x="4297363" y="1519239"/>
            <a:ext cx="215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A50021"/>
                </a:solidFill>
                <a:latin typeface="Arial" panose="020B0604020202020204" pitchFamily="34" charset="0"/>
              </a:rPr>
              <a:t>A Process</a:t>
            </a:r>
          </a:p>
        </p:txBody>
      </p:sp>
      <p:sp>
        <p:nvSpPr>
          <p:cNvPr id="22577" name="Text Box 106">
            <a:extLst>
              <a:ext uri="{FF2B5EF4-FFF2-40B4-BE49-F238E27FC236}">
                <a16:creationId xmlns:a16="http://schemas.microsoft.com/office/drawing/2014/main" id="{51346DF4-ACBB-48CD-9170-5439DB847850}"/>
              </a:ext>
            </a:extLst>
          </p:cNvPr>
          <p:cNvSpPr txBox="1">
            <a:spLocks noChangeArrowheads="1"/>
          </p:cNvSpPr>
          <p:nvPr/>
        </p:nvSpPr>
        <p:spPr bwMode="auto">
          <a:xfrm>
            <a:off x="4587875" y="6021389"/>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A50021"/>
                </a:solidFill>
                <a:latin typeface="Arial" panose="020B0604020202020204" pitchFamily="34" charset="0"/>
              </a:rPr>
              <a:t>U Area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453155A-ED18-4F5F-90F1-C62F21611323}"/>
              </a:ext>
            </a:extLst>
          </p:cNvPr>
          <p:cNvSpPr>
            <a:spLocks noGrp="1" noChangeArrowheads="1"/>
          </p:cNvSpPr>
          <p:nvPr>
            <p:ph type="title"/>
          </p:nvPr>
        </p:nvSpPr>
        <p:spPr/>
        <p:txBody>
          <a:bodyPr/>
          <a:lstStyle/>
          <a:p>
            <a:r>
              <a:rPr lang="en-US" altLang="en-US"/>
              <a:t>Process: Region Table</a:t>
            </a:r>
          </a:p>
        </p:txBody>
      </p:sp>
      <p:sp>
        <p:nvSpPr>
          <p:cNvPr id="20483" name="Content Placeholder 2">
            <a:extLst>
              <a:ext uri="{FF2B5EF4-FFF2-40B4-BE49-F238E27FC236}">
                <a16:creationId xmlns:a16="http://schemas.microsoft.com/office/drawing/2014/main" id="{465CF1D0-07BE-4F12-8BB5-1AD55279CA4B}"/>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sz="2800"/>
              <a:t>A region is a contiguous area of a process address space, such as text, data and stack. </a:t>
            </a:r>
          </a:p>
          <a:p>
            <a:pPr algn="just"/>
            <a:r>
              <a:rPr lang="en-US" altLang="en-US" sz="2800"/>
              <a:t>Region table entries describe the attributes of the region, such as whether it contains text or data, whether it is shared or private, and where the data of the region is located in memory. </a:t>
            </a:r>
          </a:p>
          <a:p>
            <a:pPr algn="just"/>
            <a:r>
              <a:rPr lang="en-US" altLang="en-US" sz="2800"/>
              <a:t>The extra level of indirection (from the per process region table to the region table) allows independent processes to share regions. </a:t>
            </a:r>
          </a:p>
          <a:p>
            <a:pPr algn="just"/>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569656-8706-4003-B9AE-805E39DD8931}"/>
              </a:ext>
            </a:extLst>
          </p:cNvPr>
          <p:cNvSpPr>
            <a:spLocks noGrp="1" noChangeArrowheads="1"/>
          </p:cNvSpPr>
          <p:nvPr>
            <p:ph type="title"/>
          </p:nvPr>
        </p:nvSpPr>
        <p:spPr/>
        <p:txBody>
          <a:bodyPr/>
          <a:lstStyle/>
          <a:p>
            <a:r>
              <a:rPr lang="en-US" altLang="en-US"/>
              <a:t>Process: Region Table</a:t>
            </a:r>
          </a:p>
        </p:txBody>
      </p:sp>
      <p:sp>
        <p:nvSpPr>
          <p:cNvPr id="21507" name="Content Placeholder 2">
            <a:extLst>
              <a:ext uri="{FF2B5EF4-FFF2-40B4-BE49-F238E27FC236}">
                <a16:creationId xmlns:a16="http://schemas.microsoft.com/office/drawing/2014/main" id="{F23E780A-B4F2-42B2-A3D3-34C10B21377F}"/>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sz="2800" dirty="0"/>
              <a:t>When a process invokes the fork, the kernel duplicates the address space of the old process, allowing processes to share regions when possible and making a physical copy otherwise. </a:t>
            </a:r>
          </a:p>
          <a:p>
            <a:pPr algn="just"/>
            <a:r>
              <a:rPr lang="en-US" altLang="en-US" sz="2800" dirty="0"/>
              <a:t>When invokes the exec system call, the kernel allocates regions for its text, data and stack after freeing the old regions the process had been using. </a:t>
            </a:r>
          </a:p>
          <a:p>
            <a:pPr algn="just"/>
            <a:r>
              <a:rPr lang="en-US" altLang="en-US" sz="2800" dirty="0"/>
              <a:t>When a process invokes exit, the kernel frees the regions the process had used.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84ED820-E8E1-4183-814D-77DA88BF6312}"/>
              </a:ext>
            </a:extLst>
          </p:cNvPr>
          <p:cNvSpPr>
            <a:spLocks noGrp="1" noChangeArrowheads="1"/>
          </p:cNvSpPr>
          <p:nvPr>
            <p:ph type="title"/>
          </p:nvPr>
        </p:nvSpPr>
        <p:spPr/>
        <p:txBody>
          <a:bodyPr/>
          <a:lstStyle/>
          <a:p>
            <a:r>
              <a:rPr lang="en-US" altLang="en-US" sz="4000" dirty="0"/>
              <a:t>Process States and State Transitions</a:t>
            </a:r>
          </a:p>
        </p:txBody>
      </p:sp>
      <p:sp>
        <p:nvSpPr>
          <p:cNvPr id="28675" name="Rectangle 3">
            <a:extLst>
              <a:ext uri="{FF2B5EF4-FFF2-40B4-BE49-F238E27FC236}">
                <a16:creationId xmlns:a16="http://schemas.microsoft.com/office/drawing/2014/main" id="{3CFA860B-C21C-44F9-8C16-7355B87049CD}"/>
              </a:ext>
            </a:extLst>
          </p:cNvPr>
          <p:cNvSpPr>
            <a:spLocks noGrp="1" noChangeArrowheads="1"/>
          </p:cNvSpPr>
          <p:nvPr>
            <p:ph idx="1"/>
          </p:nvPr>
        </p:nvSpPr>
        <p:spPr bwMode="auto">
          <a:xfrm>
            <a:off x="762000" y="1628776"/>
            <a:ext cx="9437688" cy="4467225"/>
          </a:xfrm>
        </p:spPr>
        <p:txBody>
          <a:bodyPr wrap="square" numCol="1" anchor="t" anchorCtr="0" compatLnSpc="1">
            <a:prstTxWarp prst="textNoShape">
              <a:avLst/>
            </a:prstTxWarp>
          </a:bodyPr>
          <a:lstStyle/>
          <a:p>
            <a:pPr algn="just"/>
            <a:r>
              <a:rPr lang="en-US" altLang="en-US" sz="2400" dirty="0"/>
              <a:t>The life time of a process can be divided into a set of states, each with certain characteristics that describes the process. </a:t>
            </a:r>
          </a:p>
          <a:p>
            <a:pPr algn="just"/>
            <a:r>
              <a:rPr lang="en-US" dirty="0"/>
              <a:t>Nine different states of a process</a:t>
            </a:r>
          </a:p>
          <a:p>
            <a:r>
              <a:rPr lang="en-US" dirty="0"/>
              <a:t>State transitions of a process – process moving from one state to another</a:t>
            </a:r>
          </a:p>
          <a:p>
            <a:pPr algn="just"/>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 and Transitions</a:t>
            </a:r>
          </a:p>
        </p:txBody>
      </p:sp>
      <p:sp>
        <p:nvSpPr>
          <p:cNvPr id="3" name="Content Placeholder 2"/>
          <p:cNvSpPr>
            <a:spLocks noGrp="1"/>
          </p:cNvSpPr>
          <p:nvPr>
            <p:ph idx="1"/>
          </p:nvPr>
        </p:nvSpPr>
        <p:spPr/>
        <p:txBody>
          <a:bodyPr/>
          <a:lstStyle/>
          <a:p>
            <a:pPr algn="just"/>
            <a:r>
              <a:rPr lang="en-US" dirty="0"/>
              <a:t>The life time of a process can be conceptually divided into a set of states that describes the process. </a:t>
            </a:r>
          </a:p>
          <a:p>
            <a:pPr algn="just"/>
            <a:r>
              <a:rPr lang="en-US" dirty="0"/>
              <a:t>The following list contains the complete set of process states : </a:t>
            </a:r>
          </a:p>
          <a:p>
            <a:pPr lvl="1" algn="just" fontAlgn="base"/>
            <a:r>
              <a:rPr lang="en-US" dirty="0"/>
              <a:t>The process is executing in user mode. </a:t>
            </a:r>
          </a:p>
          <a:p>
            <a:pPr lvl="1" algn="just" fontAlgn="base"/>
            <a:r>
              <a:rPr lang="en-US" dirty="0"/>
              <a:t>The process is executing in kernel mode. </a:t>
            </a:r>
          </a:p>
          <a:p>
            <a:pPr lvl="1" algn="just" fontAlgn="base"/>
            <a:r>
              <a:rPr lang="en-US" dirty="0"/>
              <a:t>The process is not executing but is ready to run as soon as the kernel schedules it. </a:t>
            </a:r>
          </a:p>
          <a:p>
            <a:pPr lvl="1" algn="just" fontAlgn="base"/>
            <a:r>
              <a:rPr lang="en-US" dirty="0"/>
              <a:t>The process is sleeping and resides in main memory. </a:t>
            </a:r>
          </a:p>
          <a:p>
            <a:pPr lvl="1" algn="just" fontAlgn="base"/>
            <a:r>
              <a:rPr lang="en-US" dirty="0"/>
              <a:t>The process is ready to run, but the swapper (process 0) must swap the process into main memory before the kernel schedule it to execute. </a:t>
            </a:r>
          </a:p>
          <a:p>
            <a:pPr lvl="1" algn="just" fontAlgn="base"/>
            <a:r>
              <a:rPr lang="en-US" dirty="0"/>
              <a:t>The process is sleeping , and the swapper has swapped the process to secondary storage to make room for other processes in main memory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51AD8E-6520-4E55-9056-B03A5A74525E}"/>
              </a:ext>
            </a:extLst>
          </p:cNvPr>
          <p:cNvSpPr>
            <a:spLocks noGrp="1" noChangeArrowheads="1"/>
          </p:cNvSpPr>
          <p:nvPr>
            <p:ph type="title"/>
          </p:nvPr>
        </p:nvSpPr>
        <p:spPr/>
        <p:txBody>
          <a:bodyPr/>
          <a:lstStyle/>
          <a:p>
            <a:pPr eaLnBrk="1" hangingPunct="1"/>
            <a:r>
              <a:rPr lang="en-US" altLang="en-US" sz="4000"/>
              <a:t>Kernel Architecture (UNIX)</a:t>
            </a:r>
          </a:p>
        </p:txBody>
      </p:sp>
      <p:sp>
        <p:nvSpPr>
          <p:cNvPr id="5123" name="Rectangle 4">
            <a:extLst>
              <a:ext uri="{FF2B5EF4-FFF2-40B4-BE49-F238E27FC236}">
                <a16:creationId xmlns:a16="http://schemas.microsoft.com/office/drawing/2014/main" id="{EAEE851D-F9E9-4383-929C-AE902A2F46B0}"/>
              </a:ext>
            </a:extLst>
          </p:cNvPr>
          <p:cNvSpPr>
            <a:spLocks noChangeArrowheads="1"/>
          </p:cNvSpPr>
          <p:nvPr/>
        </p:nvSpPr>
        <p:spPr bwMode="auto">
          <a:xfrm>
            <a:off x="5462589" y="1484313"/>
            <a:ext cx="1927225" cy="3603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a:latin typeface="Arial" panose="020B0604020202020204" pitchFamily="34" charset="0"/>
              </a:rPr>
              <a:t>Library</a:t>
            </a:r>
          </a:p>
        </p:txBody>
      </p:sp>
      <p:sp>
        <p:nvSpPr>
          <p:cNvPr id="5124" name="Line 5">
            <a:extLst>
              <a:ext uri="{FF2B5EF4-FFF2-40B4-BE49-F238E27FC236}">
                <a16:creationId xmlns:a16="http://schemas.microsoft.com/office/drawing/2014/main" id="{15386D63-C444-44F2-AFBA-4BEE6BC7A9A0}"/>
              </a:ext>
            </a:extLst>
          </p:cNvPr>
          <p:cNvSpPr>
            <a:spLocks noChangeShapeType="1"/>
          </p:cNvSpPr>
          <p:nvPr/>
        </p:nvSpPr>
        <p:spPr bwMode="auto">
          <a:xfrm>
            <a:off x="1919289" y="1989138"/>
            <a:ext cx="849788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Line 6">
            <a:extLst>
              <a:ext uri="{FF2B5EF4-FFF2-40B4-BE49-F238E27FC236}">
                <a16:creationId xmlns:a16="http://schemas.microsoft.com/office/drawing/2014/main" id="{3EEB29F4-E4AC-4ED6-8B8C-ED18DA1B776C}"/>
              </a:ext>
            </a:extLst>
          </p:cNvPr>
          <p:cNvSpPr>
            <a:spLocks noChangeShapeType="1"/>
          </p:cNvSpPr>
          <p:nvPr/>
        </p:nvSpPr>
        <p:spPr bwMode="auto">
          <a:xfrm>
            <a:off x="1919289" y="6021388"/>
            <a:ext cx="849788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Rectangle 7">
            <a:extLst>
              <a:ext uri="{FF2B5EF4-FFF2-40B4-BE49-F238E27FC236}">
                <a16:creationId xmlns:a16="http://schemas.microsoft.com/office/drawing/2014/main" id="{F1DAE8B6-D372-4B00-9C92-DD31D39A925E}"/>
              </a:ext>
            </a:extLst>
          </p:cNvPr>
          <p:cNvSpPr>
            <a:spLocks noChangeArrowheads="1"/>
          </p:cNvSpPr>
          <p:nvPr/>
        </p:nvSpPr>
        <p:spPr bwMode="auto">
          <a:xfrm>
            <a:off x="1919289" y="6237288"/>
            <a:ext cx="7272337" cy="431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A50021"/>
                </a:solidFill>
                <a:latin typeface="Arial" panose="020B0604020202020204" pitchFamily="34" charset="0"/>
              </a:rPr>
              <a:t>hardware</a:t>
            </a:r>
          </a:p>
        </p:txBody>
      </p:sp>
      <p:sp>
        <p:nvSpPr>
          <p:cNvPr id="5127" name="Rectangle 8">
            <a:extLst>
              <a:ext uri="{FF2B5EF4-FFF2-40B4-BE49-F238E27FC236}">
                <a16:creationId xmlns:a16="http://schemas.microsoft.com/office/drawing/2014/main" id="{72FCE7D7-9C26-4B9A-A81E-04A9133CBA09}"/>
              </a:ext>
            </a:extLst>
          </p:cNvPr>
          <p:cNvSpPr>
            <a:spLocks noChangeArrowheads="1"/>
          </p:cNvSpPr>
          <p:nvPr/>
        </p:nvSpPr>
        <p:spPr bwMode="auto">
          <a:xfrm>
            <a:off x="1919288" y="2708275"/>
            <a:ext cx="2921000" cy="6477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a:latin typeface="Arial" panose="020B0604020202020204" pitchFamily="34" charset="0"/>
              </a:rPr>
              <a:t>File Subsystem</a:t>
            </a:r>
          </a:p>
        </p:txBody>
      </p:sp>
      <p:sp>
        <p:nvSpPr>
          <p:cNvPr id="5128" name="Rectangle 9">
            <a:extLst>
              <a:ext uri="{FF2B5EF4-FFF2-40B4-BE49-F238E27FC236}">
                <a16:creationId xmlns:a16="http://schemas.microsoft.com/office/drawing/2014/main" id="{0A3B809A-5666-4DF6-90B1-5C863741AC6B}"/>
              </a:ext>
            </a:extLst>
          </p:cNvPr>
          <p:cNvSpPr>
            <a:spLocks noChangeArrowheads="1"/>
          </p:cNvSpPr>
          <p:nvPr/>
        </p:nvSpPr>
        <p:spPr bwMode="auto">
          <a:xfrm>
            <a:off x="1919288" y="4149726"/>
            <a:ext cx="2921000" cy="5048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A50021"/>
                </a:solidFill>
                <a:latin typeface="Arial" panose="020B0604020202020204" pitchFamily="34" charset="0"/>
              </a:rPr>
              <a:t>  character        block</a:t>
            </a:r>
          </a:p>
        </p:txBody>
      </p:sp>
      <p:sp>
        <p:nvSpPr>
          <p:cNvPr id="5129" name="Rectangle 10">
            <a:extLst>
              <a:ext uri="{FF2B5EF4-FFF2-40B4-BE49-F238E27FC236}">
                <a16:creationId xmlns:a16="http://schemas.microsoft.com/office/drawing/2014/main" id="{51B49B97-646A-4C97-8BE8-C21B3AE0C48D}"/>
              </a:ext>
            </a:extLst>
          </p:cNvPr>
          <p:cNvSpPr>
            <a:spLocks noChangeArrowheads="1"/>
          </p:cNvSpPr>
          <p:nvPr/>
        </p:nvSpPr>
        <p:spPr bwMode="auto">
          <a:xfrm>
            <a:off x="1919289" y="5445125"/>
            <a:ext cx="7272337" cy="431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A50021"/>
                </a:solidFill>
                <a:latin typeface="Arial" panose="020B0604020202020204" pitchFamily="34" charset="0"/>
              </a:rPr>
              <a:t>Hardware control</a:t>
            </a:r>
          </a:p>
        </p:txBody>
      </p:sp>
      <p:sp>
        <p:nvSpPr>
          <p:cNvPr id="5130" name="Rectangle 11">
            <a:extLst>
              <a:ext uri="{FF2B5EF4-FFF2-40B4-BE49-F238E27FC236}">
                <a16:creationId xmlns:a16="http://schemas.microsoft.com/office/drawing/2014/main" id="{D36D219A-8C32-4812-964F-A854D062EECA}"/>
              </a:ext>
            </a:extLst>
          </p:cNvPr>
          <p:cNvSpPr>
            <a:spLocks noChangeArrowheads="1"/>
          </p:cNvSpPr>
          <p:nvPr/>
        </p:nvSpPr>
        <p:spPr bwMode="auto">
          <a:xfrm>
            <a:off x="3348039" y="3502025"/>
            <a:ext cx="1431925" cy="431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rPr>
              <a:t>Buffer Cache</a:t>
            </a:r>
          </a:p>
        </p:txBody>
      </p:sp>
      <p:sp>
        <p:nvSpPr>
          <p:cNvPr id="5131" name="Rectangle 12">
            <a:extLst>
              <a:ext uri="{FF2B5EF4-FFF2-40B4-BE49-F238E27FC236}">
                <a16:creationId xmlns:a16="http://schemas.microsoft.com/office/drawing/2014/main" id="{C84EBF85-496D-4637-B9BD-DB26DCCCB2E5}"/>
              </a:ext>
            </a:extLst>
          </p:cNvPr>
          <p:cNvSpPr>
            <a:spLocks noChangeArrowheads="1"/>
          </p:cNvSpPr>
          <p:nvPr/>
        </p:nvSpPr>
        <p:spPr bwMode="auto">
          <a:xfrm>
            <a:off x="1919289" y="2133600"/>
            <a:ext cx="7272337" cy="431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A50021"/>
                </a:solidFill>
                <a:latin typeface="Arial" panose="020B0604020202020204" pitchFamily="34" charset="0"/>
              </a:rPr>
              <a:t>system call interface</a:t>
            </a:r>
          </a:p>
        </p:txBody>
      </p:sp>
      <p:sp>
        <p:nvSpPr>
          <p:cNvPr id="5132" name="Rectangle 13">
            <a:extLst>
              <a:ext uri="{FF2B5EF4-FFF2-40B4-BE49-F238E27FC236}">
                <a16:creationId xmlns:a16="http://schemas.microsoft.com/office/drawing/2014/main" id="{F28151E2-6C75-4D59-AF6A-4984BA29590D}"/>
              </a:ext>
            </a:extLst>
          </p:cNvPr>
          <p:cNvSpPr>
            <a:spLocks noChangeArrowheads="1"/>
          </p:cNvSpPr>
          <p:nvPr/>
        </p:nvSpPr>
        <p:spPr bwMode="auto">
          <a:xfrm>
            <a:off x="1920875" y="4652964"/>
            <a:ext cx="2921000" cy="5048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a:solidFill>
                  <a:srgbClr val="A50021"/>
                </a:solidFill>
                <a:latin typeface="Arial" panose="020B0604020202020204" pitchFamily="34" charset="0"/>
              </a:rPr>
              <a:t>Device driver</a:t>
            </a:r>
          </a:p>
        </p:txBody>
      </p:sp>
      <p:sp>
        <p:nvSpPr>
          <p:cNvPr id="5133" name="Line 14">
            <a:extLst>
              <a:ext uri="{FF2B5EF4-FFF2-40B4-BE49-F238E27FC236}">
                <a16:creationId xmlns:a16="http://schemas.microsoft.com/office/drawing/2014/main" id="{F9229F7D-C33E-4DF0-BF90-B7B90B09E67F}"/>
              </a:ext>
            </a:extLst>
          </p:cNvPr>
          <p:cNvSpPr>
            <a:spLocks noChangeShapeType="1"/>
          </p:cNvSpPr>
          <p:nvPr/>
        </p:nvSpPr>
        <p:spPr bwMode="auto">
          <a:xfrm>
            <a:off x="3287713" y="4149726"/>
            <a:ext cx="0"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Rectangle 15">
            <a:extLst>
              <a:ext uri="{FF2B5EF4-FFF2-40B4-BE49-F238E27FC236}">
                <a16:creationId xmlns:a16="http://schemas.microsoft.com/office/drawing/2014/main" id="{C8FBBBAF-7BA4-4093-ABE8-DF92734B6CD8}"/>
              </a:ext>
            </a:extLst>
          </p:cNvPr>
          <p:cNvSpPr>
            <a:spLocks noChangeArrowheads="1"/>
          </p:cNvSpPr>
          <p:nvPr/>
        </p:nvSpPr>
        <p:spPr bwMode="auto">
          <a:xfrm>
            <a:off x="5524501" y="2708276"/>
            <a:ext cx="3667125" cy="20161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200">
              <a:latin typeface="Arial" panose="020B0604020202020204" pitchFamily="34" charset="0"/>
            </a:endParaRPr>
          </a:p>
        </p:txBody>
      </p:sp>
      <p:sp>
        <p:nvSpPr>
          <p:cNvPr id="5135" name="Line 16">
            <a:extLst>
              <a:ext uri="{FF2B5EF4-FFF2-40B4-BE49-F238E27FC236}">
                <a16:creationId xmlns:a16="http://schemas.microsoft.com/office/drawing/2014/main" id="{1A584C7F-8395-4AA8-865C-9F109C090635}"/>
              </a:ext>
            </a:extLst>
          </p:cNvPr>
          <p:cNvSpPr>
            <a:spLocks noChangeShapeType="1"/>
          </p:cNvSpPr>
          <p:nvPr/>
        </p:nvSpPr>
        <p:spPr bwMode="auto">
          <a:xfrm>
            <a:off x="7577138" y="2708276"/>
            <a:ext cx="0" cy="2016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Text Box 18">
            <a:extLst>
              <a:ext uri="{FF2B5EF4-FFF2-40B4-BE49-F238E27FC236}">
                <a16:creationId xmlns:a16="http://schemas.microsoft.com/office/drawing/2014/main" id="{0C821EE3-8A21-47F6-8ED1-61804E9AA177}"/>
              </a:ext>
            </a:extLst>
          </p:cNvPr>
          <p:cNvSpPr txBox="1">
            <a:spLocks noChangeArrowheads="1"/>
          </p:cNvSpPr>
          <p:nvPr/>
        </p:nvSpPr>
        <p:spPr bwMode="auto">
          <a:xfrm>
            <a:off x="7498734" y="2728914"/>
            <a:ext cx="1736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rPr>
              <a:t>Inter process </a:t>
            </a:r>
          </a:p>
          <a:p>
            <a:pPr algn="ctr" eaLnBrk="1" hangingPunct="1"/>
            <a:r>
              <a:rPr lang="en-US" altLang="en-US">
                <a:latin typeface="Arial" panose="020B0604020202020204" pitchFamily="34" charset="0"/>
              </a:rPr>
              <a:t>communication</a:t>
            </a:r>
          </a:p>
        </p:txBody>
      </p:sp>
      <p:sp>
        <p:nvSpPr>
          <p:cNvPr id="5137" name="Text Box 19">
            <a:extLst>
              <a:ext uri="{FF2B5EF4-FFF2-40B4-BE49-F238E27FC236}">
                <a16:creationId xmlns:a16="http://schemas.microsoft.com/office/drawing/2014/main" id="{6EEBFABD-AA00-4856-B0E6-1C0D046AA083}"/>
              </a:ext>
            </a:extLst>
          </p:cNvPr>
          <p:cNvSpPr txBox="1">
            <a:spLocks noChangeArrowheads="1"/>
          </p:cNvSpPr>
          <p:nvPr/>
        </p:nvSpPr>
        <p:spPr bwMode="auto">
          <a:xfrm>
            <a:off x="7637464" y="3494088"/>
            <a:ext cx="1493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rPr>
              <a:t>Scheduler</a:t>
            </a:r>
          </a:p>
        </p:txBody>
      </p:sp>
      <p:sp>
        <p:nvSpPr>
          <p:cNvPr id="5138" name="Text Box 20">
            <a:extLst>
              <a:ext uri="{FF2B5EF4-FFF2-40B4-BE49-F238E27FC236}">
                <a16:creationId xmlns:a16="http://schemas.microsoft.com/office/drawing/2014/main" id="{092B4248-7991-41BA-8647-984E1A2AC885}"/>
              </a:ext>
            </a:extLst>
          </p:cNvPr>
          <p:cNvSpPr txBox="1">
            <a:spLocks noChangeArrowheads="1"/>
          </p:cNvSpPr>
          <p:nvPr/>
        </p:nvSpPr>
        <p:spPr bwMode="auto">
          <a:xfrm>
            <a:off x="7637464" y="3940175"/>
            <a:ext cx="14938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rPr>
              <a:t>Memory Management</a:t>
            </a:r>
          </a:p>
        </p:txBody>
      </p:sp>
      <p:sp>
        <p:nvSpPr>
          <p:cNvPr id="5139" name="Line 21">
            <a:extLst>
              <a:ext uri="{FF2B5EF4-FFF2-40B4-BE49-F238E27FC236}">
                <a16:creationId xmlns:a16="http://schemas.microsoft.com/office/drawing/2014/main" id="{EC9CF505-8AD3-4703-9063-8A6F84238054}"/>
              </a:ext>
            </a:extLst>
          </p:cNvPr>
          <p:cNvSpPr>
            <a:spLocks noChangeShapeType="1"/>
          </p:cNvSpPr>
          <p:nvPr/>
        </p:nvSpPr>
        <p:spPr bwMode="auto">
          <a:xfrm>
            <a:off x="7577139" y="3429000"/>
            <a:ext cx="1614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Line 22">
            <a:extLst>
              <a:ext uri="{FF2B5EF4-FFF2-40B4-BE49-F238E27FC236}">
                <a16:creationId xmlns:a16="http://schemas.microsoft.com/office/drawing/2014/main" id="{2094FEF0-7AFD-4959-B2FB-8C68A0FE14FD}"/>
              </a:ext>
            </a:extLst>
          </p:cNvPr>
          <p:cNvSpPr>
            <a:spLocks noChangeShapeType="1"/>
          </p:cNvSpPr>
          <p:nvPr/>
        </p:nvSpPr>
        <p:spPr bwMode="auto">
          <a:xfrm>
            <a:off x="7577139" y="3933825"/>
            <a:ext cx="1614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Text Box 23">
            <a:extLst>
              <a:ext uri="{FF2B5EF4-FFF2-40B4-BE49-F238E27FC236}">
                <a16:creationId xmlns:a16="http://schemas.microsoft.com/office/drawing/2014/main" id="{A8F5F31B-DEB7-457C-8BB0-7B6A6A1B7BE0}"/>
              </a:ext>
            </a:extLst>
          </p:cNvPr>
          <p:cNvSpPr txBox="1">
            <a:spLocks noChangeArrowheads="1"/>
          </p:cNvSpPr>
          <p:nvPr/>
        </p:nvSpPr>
        <p:spPr bwMode="auto">
          <a:xfrm>
            <a:off x="5591176" y="3448051"/>
            <a:ext cx="21659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latin typeface="Arial" panose="020B0604020202020204" pitchFamily="34" charset="0"/>
              </a:rPr>
              <a:t>Process Control</a:t>
            </a:r>
          </a:p>
          <a:p>
            <a:pPr eaLnBrk="1" hangingPunct="1"/>
            <a:r>
              <a:rPr lang="en-US" altLang="en-US" sz="2000" b="1" dirty="0">
                <a:latin typeface="Arial" panose="020B0604020202020204" pitchFamily="34" charset="0"/>
              </a:rPr>
              <a:t> Subsystem</a:t>
            </a:r>
          </a:p>
        </p:txBody>
      </p:sp>
      <p:sp>
        <p:nvSpPr>
          <p:cNvPr id="5142" name="Text Box 24">
            <a:extLst>
              <a:ext uri="{FF2B5EF4-FFF2-40B4-BE49-F238E27FC236}">
                <a16:creationId xmlns:a16="http://schemas.microsoft.com/office/drawing/2014/main" id="{2A4DAD49-9171-4686-AA7C-2513B7AB107D}"/>
              </a:ext>
            </a:extLst>
          </p:cNvPr>
          <p:cNvSpPr txBox="1">
            <a:spLocks noChangeArrowheads="1"/>
          </p:cNvSpPr>
          <p:nvPr/>
        </p:nvSpPr>
        <p:spPr bwMode="auto">
          <a:xfrm>
            <a:off x="3432175" y="1117601"/>
            <a:ext cx="158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User program</a:t>
            </a:r>
          </a:p>
        </p:txBody>
      </p:sp>
      <p:sp>
        <p:nvSpPr>
          <p:cNvPr id="5143" name="Text Box 26">
            <a:extLst>
              <a:ext uri="{FF2B5EF4-FFF2-40B4-BE49-F238E27FC236}">
                <a16:creationId xmlns:a16="http://schemas.microsoft.com/office/drawing/2014/main" id="{BE996BF6-3D41-403B-B04A-5EE5B9DA0129}"/>
              </a:ext>
            </a:extLst>
          </p:cNvPr>
          <p:cNvSpPr txBox="1">
            <a:spLocks noChangeArrowheads="1"/>
          </p:cNvSpPr>
          <p:nvPr/>
        </p:nvSpPr>
        <p:spPr bwMode="auto">
          <a:xfrm>
            <a:off x="9388475" y="1431926"/>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User level</a:t>
            </a:r>
          </a:p>
        </p:txBody>
      </p:sp>
      <p:sp>
        <p:nvSpPr>
          <p:cNvPr id="5144" name="Text Box 27">
            <a:extLst>
              <a:ext uri="{FF2B5EF4-FFF2-40B4-BE49-F238E27FC236}">
                <a16:creationId xmlns:a16="http://schemas.microsoft.com/office/drawing/2014/main" id="{088CC730-AA5E-42A1-A103-A6FB297D5A8C}"/>
              </a:ext>
            </a:extLst>
          </p:cNvPr>
          <p:cNvSpPr txBox="1">
            <a:spLocks noChangeArrowheads="1"/>
          </p:cNvSpPr>
          <p:nvPr/>
        </p:nvSpPr>
        <p:spPr bwMode="auto">
          <a:xfrm>
            <a:off x="9359900" y="5438776"/>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kernel level</a:t>
            </a:r>
          </a:p>
        </p:txBody>
      </p:sp>
      <p:sp>
        <p:nvSpPr>
          <p:cNvPr id="5145" name="Text Box 28">
            <a:extLst>
              <a:ext uri="{FF2B5EF4-FFF2-40B4-BE49-F238E27FC236}">
                <a16:creationId xmlns:a16="http://schemas.microsoft.com/office/drawing/2014/main" id="{028BE284-7BE7-4795-8F58-434118DF00B2}"/>
              </a:ext>
            </a:extLst>
          </p:cNvPr>
          <p:cNvSpPr txBox="1">
            <a:spLocks noChangeArrowheads="1"/>
          </p:cNvSpPr>
          <p:nvPr/>
        </p:nvSpPr>
        <p:spPr bwMode="auto">
          <a:xfrm>
            <a:off x="8953501" y="6302375"/>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Hardware level</a:t>
            </a:r>
          </a:p>
        </p:txBody>
      </p:sp>
      <p:sp>
        <p:nvSpPr>
          <p:cNvPr id="5146" name="Text Box 29">
            <a:extLst>
              <a:ext uri="{FF2B5EF4-FFF2-40B4-BE49-F238E27FC236}">
                <a16:creationId xmlns:a16="http://schemas.microsoft.com/office/drawing/2014/main" id="{34F223D4-5303-422A-998D-713C965F8669}"/>
              </a:ext>
            </a:extLst>
          </p:cNvPr>
          <p:cNvSpPr txBox="1">
            <a:spLocks noChangeArrowheads="1"/>
          </p:cNvSpPr>
          <p:nvPr/>
        </p:nvSpPr>
        <p:spPr bwMode="auto">
          <a:xfrm>
            <a:off x="9336088" y="2125663"/>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kernel level</a:t>
            </a:r>
          </a:p>
        </p:txBody>
      </p:sp>
      <p:cxnSp>
        <p:nvCxnSpPr>
          <p:cNvPr id="5147" name="AutoShape 30">
            <a:extLst>
              <a:ext uri="{FF2B5EF4-FFF2-40B4-BE49-F238E27FC236}">
                <a16:creationId xmlns:a16="http://schemas.microsoft.com/office/drawing/2014/main" id="{ADD45A27-409F-4D86-8696-02EDEE5965A6}"/>
              </a:ext>
            </a:extLst>
          </p:cNvPr>
          <p:cNvCxnSpPr>
            <a:cxnSpLocks noChangeShapeType="1"/>
            <a:stCxn id="5142" idx="3"/>
            <a:endCxn id="5123" idx="1"/>
          </p:cNvCxnSpPr>
          <p:nvPr/>
        </p:nvCxnSpPr>
        <p:spPr bwMode="auto">
          <a:xfrm>
            <a:off x="5013326" y="1301750"/>
            <a:ext cx="449263" cy="36353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5148" name="Line 32">
            <a:extLst>
              <a:ext uri="{FF2B5EF4-FFF2-40B4-BE49-F238E27FC236}">
                <a16:creationId xmlns:a16="http://schemas.microsoft.com/office/drawing/2014/main" id="{83145811-A82D-4A4F-9137-334C1718DC9E}"/>
              </a:ext>
            </a:extLst>
          </p:cNvPr>
          <p:cNvSpPr>
            <a:spLocks noChangeShapeType="1"/>
          </p:cNvSpPr>
          <p:nvPr/>
        </p:nvSpPr>
        <p:spPr bwMode="auto">
          <a:xfrm>
            <a:off x="4079875" y="1484314"/>
            <a:ext cx="0" cy="6492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9" name="Line 33">
            <a:extLst>
              <a:ext uri="{FF2B5EF4-FFF2-40B4-BE49-F238E27FC236}">
                <a16:creationId xmlns:a16="http://schemas.microsoft.com/office/drawing/2014/main" id="{0E45D479-6C9B-495C-AAD9-BA86165563AE}"/>
              </a:ext>
            </a:extLst>
          </p:cNvPr>
          <p:cNvSpPr>
            <a:spLocks noChangeShapeType="1"/>
          </p:cNvSpPr>
          <p:nvPr/>
        </p:nvSpPr>
        <p:spPr bwMode="auto">
          <a:xfrm>
            <a:off x="2208213" y="2349500"/>
            <a:ext cx="0" cy="7191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0" name="Line 35">
            <a:extLst>
              <a:ext uri="{FF2B5EF4-FFF2-40B4-BE49-F238E27FC236}">
                <a16:creationId xmlns:a16="http://schemas.microsoft.com/office/drawing/2014/main" id="{A94E5470-E741-42CE-A2A3-DA65643D0F3F}"/>
              </a:ext>
            </a:extLst>
          </p:cNvPr>
          <p:cNvSpPr>
            <a:spLocks noChangeShapeType="1"/>
          </p:cNvSpPr>
          <p:nvPr/>
        </p:nvSpPr>
        <p:spPr bwMode="auto">
          <a:xfrm>
            <a:off x="7175500" y="2349500"/>
            <a:ext cx="0" cy="7191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1" name="Line 36">
            <a:extLst>
              <a:ext uri="{FF2B5EF4-FFF2-40B4-BE49-F238E27FC236}">
                <a16:creationId xmlns:a16="http://schemas.microsoft.com/office/drawing/2014/main" id="{8F2E4B69-7296-4AAD-A3A5-2E432FE54B15}"/>
              </a:ext>
            </a:extLst>
          </p:cNvPr>
          <p:cNvSpPr>
            <a:spLocks noChangeShapeType="1"/>
          </p:cNvSpPr>
          <p:nvPr/>
        </p:nvSpPr>
        <p:spPr bwMode="auto">
          <a:xfrm>
            <a:off x="4656138" y="2997200"/>
            <a:ext cx="12954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2" name="Line 37">
            <a:extLst>
              <a:ext uri="{FF2B5EF4-FFF2-40B4-BE49-F238E27FC236}">
                <a16:creationId xmlns:a16="http://schemas.microsoft.com/office/drawing/2014/main" id="{A790B08D-36C3-46A1-BA69-333988FF6B76}"/>
              </a:ext>
            </a:extLst>
          </p:cNvPr>
          <p:cNvSpPr>
            <a:spLocks noChangeShapeType="1"/>
          </p:cNvSpPr>
          <p:nvPr/>
        </p:nvSpPr>
        <p:spPr bwMode="auto">
          <a:xfrm>
            <a:off x="4367213" y="3141663"/>
            <a:ext cx="0" cy="4318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3" name="Line 38">
            <a:extLst>
              <a:ext uri="{FF2B5EF4-FFF2-40B4-BE49-F238E27FC236}">
                <a16:creationId xmlns:a16="http://schemas.microsoft.com/office/drawing/2014/main" id="{613321CB-4C50-4D32-91E7-67D07D3E6AE3}"/>
              </a:ext>
            </a:extLst>
          </p:cNvPr>
          <p:cNvSpPr>
            <a:spLocks noChangeShapeType="1"/>
          </p:cNvSpPr>
          <p:nvPr/>
        </p:nvSpPr>
        <p:spPr bwMode="auto">
          <a:xfrm>
            <a:off x="4008438" y="3789363"/>
            <a:ext cx="0" cy="4318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4" name="Line 39">
            <a:extLst>
              <a:ext uri="{FF2B5EF4-FFF2-40B4-BE49-F238E27FC236}">
                <a16:creationId xmlns:a16="http://schemas.microsoft.com/office/drawing/2014/main" id="{8493DFC9-B80D-4BD3-B73C-A4DF6C440A9B}"/>
              </a:ext>
            </a:extLst>
          </p:cNvPr>
          <p:cNvSpPr>
            <a:spLocks noChangeShapeType="1"/>
          </p:cNvSpPr>
          <p:nvPr/>
        </p:nvSpPr>
        <p:spPr bwMode="auto">
          <a:xfrm>
            <a:off x="2424113" y="3284538"/>
            <a:ext cx="0" cy="100806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5" name="Line 40">
            <a:extLst>
              <a:ext uri="{FF2B5EF4-FFF2-40B4-BE49-F238E27FC236}">
                <a16:creationId xmlns:a16="http://schemas.microsoft.com/office/drawing/2014/main" id="{C264CEA2-0B75-4AA5-8846-7266226590E7}"/>
              </a:ext>
            </a:extLst>
          </p:cNvPr>
          <p:cNvSpPr>
            <a:spLocks noChangeShapeType="1"/>
          </p:cNvSpPr>
          <p:nvPr/>
        </p:nvSpPr>
        <p:spPr bwMode="auto">
          <a:xfrm>
            <a:off x="2424113" y="4941888"/>
            <a:ext cx="0" cy="6477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6" name="Line 41">
            <a:extLst>
              <a:ext uri="{FF2B5EF4-FFF2-40B4-BE49-F238E27FC236}">
                <a16:creationId xmlns:a16="http://schemas.microsoft.com/office/drawing/2014/main" id="{73D92E7C-7D89-4FFD-896B-6CC9087F86EC}"/>
              </a:ext>
            </a:extLst>
          </p:cNvPr>
          <p:cNvSpPr>
            <a:spLocks noChangeShapeType="1"/>
          </p:cNvSpPr>
          <p:nvPr/>
        </p:nvSpPr>
        <p:spPr bwMode="auto">
          <a:xfrm>
            <a:off x="7104063" y="4365626"/>
            <a:ext cx="0" cy="122396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fontAlgn="base"/>
            <a:r>
              <a:rPr lang="en-US" dirty="0"/>
              <a:t>The process is returning from the kernel to user mode, but the kernel preempts it and does a context switch to schedule another process. </a:t>
            </a:r>
          </a:p>
          <a:p>
            <a:pPr lvl="1" algn="just" fontAlgn="base"/>
            <a:r>
              <a:rPr lang="en-US" dirty="0"/>
              <a:t>The process is newly created and is in a transition state; the process exists, but it is not ready to run, nor is it sleeping .</a:t>
            </a:r>
          </a:p>
          <a:p>
            <a:pPr lvl="2" algn="just" fontAlgn="base"/>
            <a:r>
              <a:rPr lang="en-US" dirty="0"/>
              <a:t>This state is the start state for all processes except process 0. </a:t>
            </a:r>
          </a:p>
          <a:p>
            <a:pPr lvl="1" algn="just"/>
            <a:r>
              <a:rPr lang="en-US" dirty="0"/>
              <a:t>The process executed the exit system call and is in the zombie state, the process no longer exists, but it leaves a record containing an exit code and some timing statistics for its parent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20</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7B962B55-D2DE-4ABE-B3F0-867F4965F1B7}" type="slidenum">
              <a:rPr lang="en-US"/>
              <a:pPr/>
              <a:t>21</a:t>
            </a:fld>
            <a:endParaRPr lang="en-US"/>
          </a:p>
        </p:txBody>
      </p:sp>
      <p:sp>
        <p:nvSpPr>
          <p:cNvPr id="5123" name="Rectangle 2"/>
          <p:cNvSpPr>
            <a:spLocks noGrp="1" noChangeArrowheads="1"/>
          </p:cNvSpPr>
          <p:nvPr>
            <p:ph type="title"/>
          </p:nvPr>
        </p:nvSpPr>
        <p:spPr/>
        <p:txBody>
          <a:bodyPr/>
          <a:lstStyle/>
          <a:p>
            <a:pPr eaLnBrk="1" hangingPunct="1"/>
            <a:r>
              <a:rPr lang="en-US" altLang="en-US" dirty="0"/>
              <a:t>Process State Transition Diagram</a:t>
            </a:r>
          </a:p>
        </p:txBody>
      </p:sp>
      <p:grpSp>
        <p:nvGrpSpPr>
          <p:cNvPr id="2" name="Group 56"/>
          <p:cNvGrpSpPr>
            <a:grpSpLocks/>
          </p:cNvGrpSpPr>
          <p:nvPr/>
        </p:nvGrpSpPr>
        <p:grpSpPr bwMode="auto">
          <a:xfrm>
            <a:off x="1242485" y="1085850"/>
            <a:ext cx="9273116" cy="5262563"/>
            <a:chOff x="1296" y="576"/>
            <a:chExt cx="3684" cy="3315"/>
          </a:xfrm>
        </p:grpSpPr>
        <p:sp>
          <p:nvSpPr>
            <p:cNvPr id="5125" name="Oval 5" descr="화강암"/>
            <p:cNvSpPr>
              <a:spLocks noChangeArrowheads="1"/>
            </p:cNvSpPr>
            <p:nvPr/>
          </p:nvSpPr>
          <p:spPr bwMode="auto">
            <a:xfrm>
              <a:off x="3292" y="732"/>
              <a:ext cx="434" cy="384"/>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1</a:t>
              </a:r>
              <a:endParaRPr kumimoji="1" lang="en-US" altLang="ko-KR" sz="2400" b="1">
                <a:latin typeface="굴림" charset="-127"/>
                <a:ea typeface="굴림" charset="-127"/>
              </a:endParaRPr>
            </a:p>
          </p:txBody>
        </p:sp>
        <p:sp>
          <p:nvSpPr>
            <p:cNvPr id="5126" name="Oval 6" descr="화강암"/>
            <p:cNvSpPr>
              <a:spLocks noChangeArrowheads="1"/>
            </p:cNvSpPr>
            <p:nvPr/>
          </p:nvSpPr>
          <p:spPr bwMode="auto">
            <a:xfrm>
              <a:off x="2520" y="1458"/>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2</a:t>
              </a:r>
              <a:endParaRPr kumimoji="1" lang="en-US" altLang="ko-KR" sz="2400" b="1">
                <a:latin typeface="굴림" charset="-127"/>
                <a:ea typeface="굴림" charset="-127"/>
              </a:endParaRPr>
            </a:p>
          </p:txBody>
        </p:sp>
        <p:sp>
          <p:nvSpPr>
            <p:cNvPr id="5127" name="Oval 7" descr="화강암"/>
            <p:cNvSpPr>
              <a:spLocks noChangeArrowheads="1"/>
            </p:cNvSpPr>
            <p:nvPr/>
          </p:nvSpPr>
          <p:spPr bwMode="auto">
            <a:xfrm>
              <a:off x="1555" y="1587"/>
              <a:ext cx="435" cy="384"/>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9</a:t>
              </a:r>
              <a:endParaRPr kumimoji="1" lang="en-US" altLang="ko-KR" sz="2400" b="1">
                <a:latin typeface="굴림" charset="-127"/>
                <a:ea typeface="굴림" charset="-127"/>
              </a:endParaRPr>
            </a:p>
          </p:txBody>
        </p:sp>
        <p:sp>
          <p:nvSpPr>
            <p:cNvPr id="5128" name="Oval 8" descr="화강암"/>
            <p:cNvSpPr>
              <a:spLocks noChangeArrowheads="1"/>
            </p:cNvSpPr>
            <p:nvPr/>
          </p:nvSpPr>
          <p:spPr bwMode="auto">
            <a:xfrm>
              <a:off x="4015" y="1458"/>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dirty="0">
                  <a:solidFill>
                    <a:srgbClr val="0000FF"/>
                  </a:solidFill>
                  <a:latin typeface="굴림" charset="-127"/>
                  <a:ea typeface="굴림" charset="-127"/>
                </a:rPr>
                <a:t>7</a:t>
              </a:r>
              <a:endParaRPr kumimoji="1" lang="en-US" altLang="ko-KR" sz="2400" b="1" dirty="0">
                <a:latin typeface="굴림" charset="-127"/>
                <a:ea typeface="굴림" charset="-127"/>
              </a:endParaRPr>
            </a:p>
          </p:txBody>
        </p:sp>
        <p:sp>
          <p:nvSpPr>
            <p:cNvPr id="5129" name="Oval 9" descr="화강암"/>
            <p:cNvSpPr>
              <a:spLocks noChangeArrowheads="1"/>
            </p:cNvSpPr>
            <p:nvPr/>
          </p:nvSpPr>
          <p:spPr bwMode="auto">
            <a:xfrm>
              <a:off x="3147" y="2270"/>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3</a:t>
              </a:r>
              <a:endParaRPr kumimoji="1" lang="en-US" altLang="ko-KR" sz="2400" b="1">
                <a:latin typeface="굴림" charset="-127"/>
                <a:ea typeface="굴림" charset="-127"/>
              </a:endParaRPr>
            </a:p>
          </p:txBody>
        </p:sp>
        <p:sp>
          <p:nvSpPr>
            <p:cNvPr id="5130" name="Oval 10" descr="화강암"/>
            <p:cNvSpPr>
              <a:spLocks noChangeArrowheads="1"/>
            </p:cNvSpPr>
            <p:nvPr/>
          </p:nvSpPr>
          <p:spPr bwMode="auto">
            <a:xfrm>
              <a:off x="1604" y="2270"/>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4</a:t>
              </a:r>
              <a:endParaRPr kumimoji="1" lang="en-US" altLang="ko-KR" sz="2400" b="1">
                <a:latin typeface="굴림" charset="-127"/>
                <a:ea typeface="굴림" charset="-127"/>
              </a:endParaRPr>
            </a:p>
          </p:txBody>
        </p:sp>
        <p:sp>
          <p:nvSpPr>
            <p:cNvPr id="5131" name="Oval 11" descr="화강암"/>
            <p:cNvSpPr>
              <a:spLocks noChangeArrowheads="1"/>
            </p:cNvSpPr>
            <p:nvPr/>
          </p:nvSpPr>
          <p:spPr bwMode="auto">
            <a:xfrm>
              <a:off x="1555" y="3296"/>
              <a:ext cx="435"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6</a:t>
              </a:r>
              <a:endParaRPr kumimoji="1" lang="en-US" altLang="ko-KR" sz="2400" b="1">
                <a:latin typeface="굴림" charset="-127"/>
                <a:ea typeface="굴림" charset="-127"/>
              </a:endParaRPr>
            </a:p>
          </p:txBody>
        </p:sp>
        <p:sp>
          <p:nvSpPr>
            <p:cNvPr id="5132" name="Oval 12" descr="화강암"/>
            <p:cNvSpPr>
              <a:spLocks noChangeArrowheads="1"/>
            </p:cNvSpPr>
            <p:nvPr/>
          </p:nvSpPr>
          <p:spPr bwMode="auto">
            <a:xfrm>
              <a:off x="3195" y="3296"/>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5</a:t>
              </a:r>
              <a:endParaRPr kumimoji="1" lang="en-US" altLang="ko-KR" sz="2400" b="1">
                <a:latin typeface="굴림" charset="-127"/>
                <a:ea typeface="굴림" charset="-127"/>
              </a:endParaRPr>
            </a:p>
          </p:txBody>
        </p:sp>
        <p:sp>
          <p:nvSpPr>
            <p:cNvPr id="5133" name="Oval 13" descr="화강암"/>
            <p:cNvSpPr>
              <a:spLocks noChangeArrowheads="1"/>
            </p:cNvSpPr>
            <p:nvPr/>
          </p:nvSpPr>
          <p:spPr bwMode="auto">
            <a:xfrm>
              <a:off x="4160" y="2783"/>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eaLnBrk="1" latinLnBrk="1" hangingPunct="1"/>
              <a:r>
                <a:rPr kumimoji="1" lang="en-US" altLang="ko-KR" sz="2400" b="1">
                  <a:solidFill>
                    <a:srgbClr val="0000FF"/>
                  </a:solidFill>
                  <a:latin typeface="굴림" charset="-127"/>
                  <a:ea typeface="굴림" charset="-127"/>
                </a:rPr>
                <a:t>8</a:t>
              </a:r>
            </a:p>
          </p:txBody>
        </p:sp>
        <p:sp>
          <p:nvSpPr>
            <p:cNvPr id="5134" name="Line 14"/>
            <p:cNvSpPr>
              <a:spLocks noChangeShapeType="1"/>
            </p:cNvSpPr>
            <p:nvPr/>
          </p:nvSpPr>
          <p:spPr bwMode="auto">
            <a:xfrm flipH="1">
              <a:off x="2809" y="988"/>
              <a:ext cx="483" cy="470"/>
            </a:xfrm>
            <a:prstGeom prst="line">
              <a:avLst/>
            </a:prstGeom>
            <a:noFill/>
            <a:ln w="38100">
              <a:solidFill>
                <a:srgbClr val="0099CC"/>
              </a:solidFill>
              <a:round/>
              <a:headEnd/>
              <a:tailEnd type="triangle" w="med" len="med"/>
            </a:ln>
          </p:spPr>
          <p:txBody>
            <a:bodyPr wrap="none" anchor="ctr"/>
            <a:lstStyle/>
            <a:p>
              <a:endParaRPr lang="en-US"/>
            </a:p>
          </p:txBody>
        </p:sp>
        <p:sp>
          <p:nvSpPr>
            <p:cNvPr id="5135" name="Line 15"/>
            <p:cNvSpPr>
              <a:spLocks noChangeShapeType="1"/>
            </p:cNvSpPr>
            <p:nvPr/>
          </p:nvSpPr>
          <p:spPr bwMode="auto">
            <a:xfrm flipV="1">
              <a:off x="2906" y="1074"/>
              <a:ext cx="434" cy="427"/>
            </a:xfrm>
            <a:prstGeom prst="line">
              <a:avLst/>
            </a:prstGeom>
            <a:noFill/>
            <a:ln w="38100">
              <a:solidFill>
                <a:srgbClr val="0099CC"/>
              </a:solidFill>
              <a:round/>
              <a:headEnd/>
              <a:tailEnd type="triangle" w="med" len="med"/>
            </a:ln>
          </p:spPr>
          <p:txBody>
            <a:bodyPr wrap="none" anchor="ctr"/>
            <a:lstStyle/>
            <a:p>
              <a:endParaRPr lang="en-US"/>
            </a:p>
          </p:txBody>
        </p:sp>
        <p:sp>
          <p:nvSpPr>
            <p:cNvPr id="5136" name="Line 16"/>
            <p:cNvSpPr>
              <a:spLocks noChangeShapeType="1"/>
            </p:cNvSpPr>
            <p:nvPr/>
          </p:nvSpPr>
          <p:spPr bwMode="auto">
            <a:xfrm flipH="1" flipV="1">
              <a:off x="3678" y="1074"/>
              <a:ext cx="385" cy="427"/>
            </a:xfrm>
            <a:prstGeom prst="line">
              <a:avLst/>
            </a:prstGeom>
            <a:noFill/>
            <a:ln w="38100">
              <a:solidFill>
                <a:srgbClr val="0099CC"/>
              </a:solidFill>
              <a:round/>
              <a:headEnd/>
              <a:tailEnd type="triangle" w="med" len="med"/>
            </a:ln>
          </p:spPr>
          <p:txBody>
            <a:bodyPr wrap="none" anchor="ctr"/>
            <a:lstStyle/>
            <a:p>
              <a:endParaRPr lang="en-US"/>
            </a:p>
          </p:txBody>
        </p:sp>
        <p:sp>
          <p:nvSpPr>
            <p:cNvPr id="5137" name="Line 17"/>
            <p:cNvSpPr>
              <a:spLocks noChangeShapeType="1"/>
            </p:cNvSpPr>
            <p:nvPr/>
          </p:nvSpPr>
          <p:spPr bwMode="auto">
            <a:xfrm>
              <a:off x="2954" y="1672"/>
              <a:ext cx="1061" cy="0"/>
            </a:xfrm>
            <a:prstGeom prst="line">
              <a:avLst/>
            </a:prstGeom>
            <a:noFill/>
            <a:ln w="38100">
              <a:solidFill>
                <a:srgbClr val="0099CC"/>
              </a:solidFill>
              <a:round/>
              <a:headEnd/>
              <a:tailEnd type="triangle" w="med" len="med"/>
            </a:ln>
          </p:spPr>
          <p:txBody>
            <a:bodyPr wrap="none" anchor="ctr"/>
            <a:lstStyle/>
            <a:p>
              <a:endParaRPr lang="en-US"/>
            </a:p>
          </p:txBody>
        </p:sp>
        <p:sp>
          <p:nvSpPr>
            <p:cNvPr id="5138" name="Line 18"/>
            <p:cNvSpPr>
              <a:spLocks noChangeShapeType="1"/>
            </p:cNvSpPr>
            <p:nvPr/>
          </p:nvSpPr>
          <p:spPr bwMode="auto">
            <a:xfrm>
              <a:off x="2858" y="1800"/>
              <a:ext cx="385" cy="513"/>
            </a:xfrm>
            <a:prstGeom prst="line">
              <a:avLst/>
            </a:prstGeom>
            <a:noFill/>
            <a:ln w="38100">
              <a:solidFill>
                <a:srgbClr val="0099CC"/>
              </a:solidFill>
              <a:round/>
              <a:headEnd type="triangle" w="med" len="med"/>
              <a:tailEnd/>
            </a:ln>
          </p:spPr>
          <p:txBody>
            <a:bodyPr wrap="none" anchor="ctr"/>
            <a:lstStyle/>
            <a:p>
              <a:endParaRPr lang="en-US"/>
            </a:p>
          </p:txBody>
        </p:sp>
        <p:sp>
          <p:nvSpPr>
            <p:cNvPr id="5139" name="Line 19"/>
            <p:cNvSpPr>
              <a:spLocks noChangeShapeType="1"/>
            </p:cNvSpPr>
            <p:nvPr/>
          </p:nvSpPr>
          <p:spPr bwMode="auto">
            <a:xfrm>
              <a:off x="2038" y="2484"/>
              <a:ext cx="1109" cy="0"/>
            </a:xfrm>
            <a:prstGeom prst="line">
              <a:avLst/>
            </a:prstGeom>
            <a:noFill/>
            <a:ln w="38100">
              <a:solidFill>
                <a:srgbClr val="0099CC"/>
              </a:solidFill>
              <a:round/>
              <a:headEnd/>
              <a:tailEnd type="triangle" w="med" len="med"/>
            </a:ln>
          </p:spPr>
          <p:txBody>
            <a:bodyPr wrap="none" anchor="ctr"/>
            <a:lstStyle/>
            <a:p>
              <a:endParaRPr lang="en-US"/>
            </a:p>
          </p:txBody>
        </p:sp>
        <p:sp>
          <p:nvSpPr>
            <p:cNvPr id="5140" name="Line 20"/>
            <p:cNvSpPr>
              <a:spLocks noChangeShapeType="1"/>
            </p:cNvSpPr>
            <p:nvPr/>
          </p:nvSpPr>
          <p:spPr bwMode="auto">
            <a:xfrm flipH="1">
              <a:off x="1990" y="1800"/>
              <a:ext cx="578" cy="513"/>
            </a:xfrm>
            <a:prstGeom prst="line">
              <a:avLst/>
            </a:prstGeom>
            <a:noFill/>
            <a:ln w="38100">
              <a:solidFill>
                <a:srgbClr val="0099CC"/>
              </a:solidFill>
              <a:round/>
              <a:headEnd/>
              <a:tailEnd type="triangle" w="med" len="med"/>
            </a:ln>
          </p:spPr>
          <p:txBody>
            <a:bodyPr wrap="none" anchor="ctr"/>
            <a:lstStyle/>
            <a:p>
              <a:endParaRPr lang="en-US"/>
            </a:p>
          </p:txBody>
        </p:sp>
        <p:sp>
          <p:nvSpPr>
            <p:cNvPr id="5141" name="Line 21"/>
            <p:cNvSpPr>
              <a:spLocks noChangeShapeType="1"/>
            </p:cNvSpPr>
            <p:nvPr/>
          </p:nvSpPr>
          <p:spPr bwMode="auto">
            <a:xfrm flipH="1">
              <a:off x="1990" y="1672"/>
              <a:ext cx="530" cy="86"/>
            </a:xfrm>
            <a:prstGeom prst="line">
              <a:avLst/>
            </a:prstGeom>
            <a:noFill/>
            <a:ln w="38100">
              <a:solidFill>
                <a:srgbClr val="0099CC"/>
              </a:solidFill>
              <a:round/>
              <a:headEnd/>
              <a:tailEnd type="triangle" w="med" len="med"/>
            </a:ln>
          </p:spPr>
          <p:txBody>
            <a:bodyPr wrap="none" anchor="ctr"/>
            <a:lstStyle/>
            <a:p>
              <a:endParaRPr lang="en-US"/>
            </a:p>
          </p:txBody>
        </p:sp>
        <p:sp>
          <p:nvSpPr>
            <p:cNvPr id="5142" name="Line 22"/>
            <p:cNvSpPr>
              <a:spLocks noChangeShapeType="1"/>
            </p:cNvSpPr>
            <p:nvPr/>
          </p:nvSpPr>
          <p:spPr bwMode="auto">
            <a:xfrm>
              <a:off x="1797" y="2655"/>
              <a:ext cx="0" cy="641"/>
            </a:xfrm>
            <a:prstGeom prst="line">
              <a:avLst/>
            </a:prstGeom>
            <a:noFill/>
            <a:ln w="38100">
              <a:solidFill>
                <a:srgbClr val="0099CC"/>
              </a:solidFill>
              <a:round/>
              <a:headEnd/>
              <a:tailEnd type="triangle" w="med" len="med"/>
            </a:ln>
          </p:spPr>
          <p:txBody>
            <a:bodyPr wrap="none" anchor="ctr"/>
            <a:lstStyle/>
            <a:p>
              <a:endParaRPr lang="en-US"/>
            </a:p>
          </p:txBody>
        </p:sp>
        <p:sp>
          <p:nvSpPr>
            <p:cNvPr id="5143" name="Line 23"/>
            <p:cNvSpPr>
              <a:spLocks noChangeShapeType="1"/>
            </p:cNvSpPr>
            <p:nvPr/>
          </p:nvSpPr>
          <p:spPr bwMode="auto">
            <a:xfrm>
              <a:off x="3340" y="2655"/>
              <a:ext cx="0" cy="641"/>
            </a:xfrm>
            <a:prstGeom prst="line">
              <a:avLst/>
            </a:prstGeom>
            <a:noFill/>
            <a:ln w="38100">
              <a:solidFill>
                <a:srgbClr val="0099CC"/>
              </a:solidFill>
              <a:round/>
              <a:headEnd/>
              <a:tailEnd type="triangle" w="med" len="med"/>
            </a:ln>
          </p:spPr>
          <p:txBody>
            <a:bodyPr wrap="none" anchor="ctr"/>
            <a:lstStyle/>
            <a:p>
              <a:endParaRPr lang="en-US"/>
            </a:p>
          </p:txBody>
        </p:sp>
        <p:sp>
          <p:nvSpPr>
            <p:cNvPr id="5144" name="Line 24"/>
            <p:cNvSpPr>
              <a:spLocks noChangeShapeType="1"/>
            </p:cNvSpPr>
            <p:nvPr/>
          </p:nvSpPr>
          <p:spPr bwMode="auto">
            <a:xfrm>
              <a:off x="3436" y="2655"/>
              <a:ext cx="0" cy="641"/>
            </a:xfrm>
            <a:prstGeom prst="line">
              <a:avLst/>
            </a:prstGeom>
            <a:noFill/>
            <a:ln w="38100">
              <a:solidFill>
                <a:srgbClr val="0099CC"/>
              </a:solidFill>
              <a:round/>
              <a:headEnd type="triangle" w="med" len="med"/>
              <a:tailEnd/>
            </a:ln>
          </p:spPr>
          <p:txBody>
            <a:bodyPr wrap="none" anchor="ctr"/>
            <a:lstStyle/>
            <a:p>
              <a:endParaRPr lang="en-US"/>
            </a:p>
          </p:txBody>
        </p:sp>
        <p:sp>
          <p:nvSpPr>
            <p:cNvPr id="5145" name="Line 25"/>
            <p:cNvSpPr>
              <a:spLocks noChangeShapeType="1"/>
            </p:cNvSpPr>
            <p:nvPr/>
          </p:nvSpPr>
          <p:spPr bwMode="auto">
            <a:xfrm>
              <a:off x="1990" y="3510"/>
              <a:ext cx="1205" cy="0"/>
            </a:xfrm>
            <a:prstGeom prst="line">
              <a:avLst/>
            </a:prstGeom>
            <a:noFill/>
            <a:ln w="38100">
              <a:solidFill>
                <a:srgbClr val="0099CC"/>
              </a:solidFill>
              <a:round/>
              <a:headEnd/>
              <a:tailEnd type="triangle" w="med" len="med"/>
            </a:ln>
          </p:spPr>
          <p:txBody>
            <a:bodyPr wrap="none" anchor="ctr"/>
            <a:lstStyle/>
            <a:p>
              <a:endParaRPr lang="en-US"/>
            </a:p>
          </p:txBody>
        </p:sp>
        <p:sp>
          <p:nvSpPr>
            <p:cNvPr id="5146" name="Line 26"/>
            <p:cNvSpPr>
              <a:spLocks noChangeShapeType="1"/>
            </p:cNvSpPr>
            <p:nvPr/>
          </p:nvSpPr>
          <p:spPr bwMode="auto">
            <a:xfrm flipH="1">
              <a:off x="3629" y="3125"/>
              <a:ext cx="579" cy="299"/>
            </a:xfrm>
            <a:prstGeom prst="line">
              <a:avLst/>
            </a:prstGeom>
            <a:noFill/>
            <a:ln w="38100">
              <a:solidFill>
                <a:srgbClr val="0099CC"/>
              </a:solidFill>
              <a:round/>
              <a:headEnd/>
              <a:tailEnd type="triangle" w="med" len="med"/>
            </a:ln>
          </p:spPr>
          <p:txBody>
            <a:bodyPr wrap="none" anchor="ctr"/>
            <a:lstStyle/>
            <a:p>
              <a:endParaRPr lang="en-US"/>
            </a:p>
          </p:txBody>
        </p:sp>
        <p:sp>
          <p:nvSpPr>
            <p:cNvPr id="5147" name="Line 27"/>
            <p:cNvSpPr>
              <a:spLocks noChangeShapeType="1"/>
            </p:cNvSpPr>
            <p:nvPr/>
          </p:nvSpPr>
          <p:spPr bwMode="auto">
            <a:xfrm flipH="1" flipV="1">
              <a:off x="3581" y="2570"/>
              <a:ext cx="627" cy="299"/>
            </a:xfrm>
            <a:prstGeom prst="line">
              <a:avLst/>
            </a:prstGeom>
            <a:noFill/>
            <a:ln w="38100">
              <a:solidFill>
                <a:srgbClr val="0099CC"/>
              </a:solidFill>
              <a:round/>
              <a:headEnd/>
              <a:tailEnd type="triangle" w="med" len="med"/>
            </a:ln>
          </p:spPr>
          <p:txBody>
            <a:bodyPr wrap="none" anchor="ctr"/>
            <a:lstStyle/>
            <a:p>
              <a:endParaRPr lang="en-US"/>
            </a:p>
          </p:txBody>
        </p:sp>
        <p:sp>
          <p:nvSpPr>
            <p:cNvPr id="5148" name="Line 28"/>
            <p:cNvSpPr>
              <a:spLocks noChangeShapeType="1"/>
            </p:cNvSpPr>
            <p:nvPr/>
          </p:nvSpPr>
          <p:spPr bwMode="auto">
            <a:xfrm flipH="1">
              <a:off x="4594" y="2954"/>
              <a:ext cx="386" cy="0"/>
            </a:xfrm>
            <a:prstGeom prst="line">
              <a:avLst/>
            </a:prstGeom>
            <a:noFill/>
            <a:ln w="38100">
              <a:solidFill>
                <a:srgbClr val="0099CC"/>
              </a:solidFill>
              <a:round/>
              <a:headEnd/>
              <a:tailEnd type="triangle" w="med" len="med"/>
            </a:ln>
          </p:spPr>
          <p:txBody>
            <a:bodyPr wrap="none" anchor="ctr"/>
            <a:lstStyle/>
            <a:p>
              <a:endParaRPr lang="en-US"/>
            </a:p>
          </p:txBody>
        </p:sp>
        <p:sp>
          <p:nvSpPr>
            <p:cNvPr id="5149" name="Line 29"/>
            <p:cNvSpPr>
              <a:spLocks noChangeShapeType="1"/>
            </p:cNvSpPr>
            <p:nvPr/>
          </p:nvSpPr>
          <p:spPr bwMode="auto">
            <a:xfrm flipH="1">
              <a:off x="3533" y="1843"/>
              <a:ext cx="579" cy="513"/>
            </a:xfrm>
            <a:prstGeom prst="line">
              <a:avLst/>
            </a:prstGeom>
            <a:noFill/>
            <a:ln w="38100" cap="rnd">
              <a:solidFill>
                <a:srgbClr val="0099CC"/>
              </a:solidFill>
              <a:prstDash val="sysDot"/>
              <a:round/>
              <a:headEnd/>
              <a:tailEnd/>
            </a:ln>
          </p:spPr>
          <p:txBody>
            <a:bodyPr wrap="none" anchor="ctr"/>
            <a:lstStyle/>
            <a:p>
              <a:endParaRPr lang="en-US"/>
            </a:p>
          </p:txBody>
        </p:sp>
        <p:sp>
          <p:nvSpPr>
            <p:cNvPr id="5150" name="Text Box 30"/>
            <p:cNvSpPr txBox="1">
              <a:spLocks noChangeArrowheads="1"/>
            </p:cNvSpPr>
            <p:nvPr/>
          </p:nvSpPr>
          <p:spPr bwMode="auto">
            <a:xfrm>
              <a:off x="3235" y="576"/>
              <a:ext cx="480" cy="194"/>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User Running</a:t>
              </a:r>
            </a:p>
          </p:txBody>
        </p:sp>
        <p:sp>
          <p:nvSpPr>
            <p:cNvPr id="5151" name="Text Box 31"/>
            <p:cNvSpPr txBox="1">
              <a:spLocks noChangeArrowheads="1"/>
            </p:cNvSpPr>
            <p:nvPr/>
          </p:nvSpPr>
          <p:spPr bwMode="auto">
            <a:xfrm>
              <a:off x="4176" y="1303"/>
              <a:ext cx="397" cy="194"/>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Preempted</a:t>
              </a:r>
            </a:p>
          </p:txBody>
        </p:sp>
        <p:sp>
          <p:nvSpPr>
            <p:cNvPr id="5152" name="Text Box 32"/>
            <p:cNvSpPr txBox="1">
              <a:spLocks noChangeArrowheads="1"/>
            </p:cNvSpPr>
            <p:nvPr/>
          </p:nvSpPr>
          <p:spPr bwMode="auto">
            <a:xfrm>
              <a:off x="1544" y="1945"/>
              <a:ext cx="293" cy="194"/>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Zombie</a:t>
              </a:r>
            </a:p>
          </p:txBody>
        </p:sp>
        <p:sp>
          <p:nvSpPr>
            <p:cNvPr id="5153" name="Text Box 33"/>
            <p:cNvSpPr txBox="1">
              <a:spLocks noChangeArrowheads="1"/>
            </p:cNvSpPr>
            <p:nvPr/>
          </p:nvSpPr>
          <p:spPr bwMode="auto">
            <a:xfrm>
              <a:off x="1296" y="2540"/>
              <a:ext cx="311" cy="465"/>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Asleep </a:t>
              </a:r>
            </a:p>
            <a:p>
              <a:pPr algn="ctr" eaLnBrk="1" latinLnBrk="1" hangingPunct="1"/>
              <a:r>
                <a:rPr kumimoji="1" lang="en-US" altLang="ko-KR" sz="1400" b="1">
                  <a:solidFill>
                    <a:srgbClr val="0000FF"/>
                  </a:solidFill>
                  <a:latin typeface="굴림" charset="-127"/>
                  <a:ea typeface="굴림" charset="-127"/>
                </a:rPr>
                <a:t>in</a:t>
              </a:r>
            </a:p>
            <a:p>
              <a:pPr algn="ctr" eaLnBrk="1" latinLnBrk="1" hangingPunct="1"/>
              <a:r>
                <a:rPr kumimoji="1" lang="en-US" altLang="ko-KR" sz="1400" b="1">
                  <a:solidFill>
                    <a:srgbClr val="0000FF"/>
                  </a:solidFill>
                  <a:latin typeface="굴림" charset="-127"/>
                  <a:ea typeface="굴림" charset="-127"/>
                </a:rPr>
                <a:t>Memory</a:t>
              </a:r>
            </a:p>
          </p:txBody>
        </p:sp>
        <p:sp>
          <p:nvSpPr>
            <p:cNvPr id="5154" name="Text Box 34"/>
            <p:cNvSpPr txBox="1">
              <a:spLocks noChangeArrowheads="1"/>
            </p:cNvSpPr>
            <p:nvPr/>
          </p:nvSpPr>
          <p:spPr bwMode="auto">
            <a:xfrm>
              <a:off x="1360" y="3697"/>
              <a:ext cx="558" cy="194"/>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Sleep, Swapped</a:t>
              </a:r>
            </a:p>
          </p:txBody>
        </p:sp>
        <p:sp>
          <p:nvSpPr>
            <p:cNvPr id="5155" name="Text Box 35"/>
            <p:cNvSpPr txBox="1">
              <a:spLocks noChangeArrowheads="1"/>
            </p:cNvSpPr>
            <p:nvPr/>
          </p:nvSpPr>
          <p:spPr bwMode="auto">
            <a:xfrm>
              <a:off x="2872" y="3697"/>
              <a:ext cx="797" cy="194"/>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Ready to Run, Swapped</a:t>
              </a:r>
            </a:p>
          </p:txBody>
        </p:sp>
        <p:sp>
          <p:nvSpPr>
            <p:cNvPr id="5156" name="Text Box 36"/>
            <p:cNvSpPr txBox="1">
              <a:spLocks noChangeArrowheads="1"/>
            </p:cNvSpPr>
            <p:nvPr/>
          </p:nvSpPr>
          <p:spPr bwMode="auto">
            <a:xfrm>
              <a:off x="4730" y="2713"/>
              <a:ext cx="181"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fork</a:t>
              </a:r>
            </a:p>
          </p:txBody>
        </p:sp>
        <p:sp>
          <p:nvSpPr>
            <p:cNvPr id="5157" name="Text Box 37"/>
            <p:cNvSpPr txBox="1">
              <a:spLocks noChangeArrowheads="1"/>
            </p:cNvSpPr>
            <p:nvPr/>
          </p:nvSpPr>
          <p:spPr bwMode="auto">
            <a:xfrm>
              <a:off x="4196" y="2627"/>
              <a:ext cx="308" cy="194"/>
            </a:xfrm>
            <a:prstGeom prst="rect">
              <a:avLst/>
            </a:prstGeom>
            <a:noFill/>
            <a:ln w="9525">
              <a:noFill/>
              <a:miter lim="800000"/>
              <a:headEnd/>
              <a:tailEnd/>
            </a:ln>
          </p:spPr>
          <p:txBody>
            <a:bodyPr wrap="none">
              <a:spAutoFit/>
            </a:bodyPr>
            <a:lstStyle/>
            <a:p>
              <a:pPr algn="ctr" eaLnBrk="1" latinLnBrk="1" hangingPunct="1"/>
              <a:r>
                <a:rPr kumimoji="1" lang="en-US" altLang="ko-KR" sz="1400" b="1" dirty="0">
                  <a:solidFill>
                    <a:srgbClr val="0000FF"/>
                  </a:solidFill>
                  <a:latin typeface="굴림" charset="-127"/>
                  <a:ea typeface="굴림" charset="-127"/>
                </a:rPr>
                <a:t>Created</a:t>
              </a:r>
            </a:p>
          </p:txBody>
        </p:sp>
        <p:sp>
          <p:nvSpPr>
            <p:cNvPr id="5158" name="Text Box 38"/>
            <p:cNvSpPr txBox="1">
              <a:spLocks noChangeArrowheads="1"/>
            </p:cNvSpPr>
            <p:nvPr/>
          </p:nvSpPr>
          <p:spPr bwMode="auto">
            <a:xfrm>
              <a:off x="3654" y="2200"/>
              <a:ext cx="524" cy="330"/>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Ready to</a:t>
              </a:r>
            </a:p>
            <a:p>
              <a:pPr algn="ctr" eaLnBrk="1" latinLnBrk="1" hangingPunct="1"/>
              <a:r>
                <a:rPr kumimoji="1" lang="en-US" altLang="ko-KR" sz="1400" b="1">
                  <a:solidFill>
                    <a:srgbClr val="0000FF"/>
                  </a:solidFill>
                  <a:latin typeface="굴림" charset="-127"/>
                  <a:ea typeface="굴림" charset="-127"/>
                </a:rPr>
                <a:t>Run in Memory</a:t>
              </a:r>
            </a:p>
          </p:txBody>
        </p:sp>
        <p:sp>
          <p:nvSpPr>
            <p:cNvPr id="5159" name="Text Box 39"/>
            <p:cNvSpPr txBox="1">
              <a:spLocks noChangeArrowheads="1"/>
            </p:cNvSpPr>
            <p:nvPr/>
          </p:nvSpPr>
          <p:spPr bwMode="auto">
            <a:xfrm>
              <a:off x="2997" y="1388"/>
              <a:ext cx="319" cy="330"/>
            </a:xfrm>
            <a:prstGeom prst="rect">
              <a:avLst/>
            </a:prstGeom>
            <a:noFill/>
            <a:ln w="9525">
              <a:noFill/>
              <a:miter lim="800000"/>
              <a:headEnd/>
              <a:tailEnd/>
            </a:ln>
          </p:spPr>
          <p:txBody>
            <a:bodyPr wrap="none">
              <a:spAutoFit/>
            </a:bodyPr>
            <a:lstStyle/>
            <a:p>
              <a:pPr algn="ctr" eaLnBrk="1" latinLnBrk="1" hangingPunct="1"/>
              <a:r>
                <a:rPr kumimoji="1" lang="en-US" altLang="ko-KR" sz="1400" b="1">
                  <a:solidFill>
                    <a:srgbClr val="0000FF"/>
                  </a:solidFill>
                  <a:latin typeface="굴림" charset="-127"/>
                  <a:ea typeface="굴림" charset="-127"/>
                </a:rPr>
                <a:t>Kernel</a:t>
              </a:r>
            </a:p>
            <a:p>
              <a:pPr algn="ctr" eaLnBrk="1" latinLnBrk="1" hangingPunct="1"/>
              <a:r>
                <a:rPr kumimoji="1" lang="en-US" altLang="ko-KR" sz="1400" b="1">
                  <a:solidFill>
                    <a:srgbClr val="0000FF"/>
                  </a:solidFill>
                  <a:latin typeface="굴림" charset="-127"/>
                  <a:ea typeface="굴림" charset="-127"/>
                </a:rPr>
                <a:t>Running</a:t>
              </a:r>
            </a:p>
          </p:txBody>
        </p:sp>
        <p:sp>
          <p:nvSpPr>
            <p:cNvPr id="5160" name="Freeform 40"/>
            <p:cNvSpPr>
              <a:spLocks/>
            </p:cNvSpPr>
            <p:nvPr/>
          </p:nvSpPr>
          <p:spPr bwMode="auto">
            <a:xfrm>
              <a:off x="2086" y="988"/>
              <a:ext cx="522" cy="563"/>
            </a:xfrm>
            <a:custGeom>
              <a:avLst/>
              <a:gdLst>
                <a:gd name="T0" fmla="*/ 436 w 520"/>
                <a:gd name="T1" fmla="*/ 316 h 632"/>
                <a:gd name="T2" fmla="*/ 40 w 520"/>
                <a:gd name="T3" fmla="*/ 100 h 632"/>
                <a:gd name="T4" fmla="*/ 190 w 520"/>
                <a:gd name="T5" fmla="*/ 29 h 632"/>
                <a:gd name="T6" fmla="*/ 532 w 520"/>
                <a:gd name="T7" fmla="*/ 268 h 632"/>
                <a:gd name="T8" fmla="*/ 0 60000 65536"/>
                <a:gd name="T9" fmla="*/ 0 60000 65536"/>
                <a:gd name="T10" fmla="*/ 0 60000 65536"/>
                <a:gd name="T11" fmla="*/ 0 60000 65536"/>
                <a:gd name="T12" fmla="*/ 0 w 520"/>
                <a:gd name="T13" fmla="*/ 0 h 632"/>
                <a:gd name="T14" fmla="*/ 520 w 520"/>
                <a:gd name="T15" fmla="*/ 632 h 632"/>
              </a:gdLst>
              <a:ahLst/>
              <a:cxnLst>
                <a:cxn ang="T8">
                  <a:pos x="T0" y="T1"/>
                </a:cxn>
                <a:cxn ang="T9">
                  <a:pos x="T2" y="T3"/>
                </a:cxn>
                <a:cxn ang="T10">
                  <a:pos x="T4" y="T5"/>
                </a:cxn>
                <a:cxn ang="T11">
                  <a:pos x="T6" y="T7"/>
                </a:cxn>
              </a:cxnLst>
              <a:rect l="T12" t="T13" r="T14" b="T15"/>
              <a:pathLst>
                <a:path w="520" h="632">
                  <a:moveTo>
                    <a:pt x="424" y="632"/>
                  </a:moveTo>
                  <a:cubicBezTo>
                    <a:pt x="252" y="464"/>
                    <a:pt x="80" y="296"/>
                    <a:pt x="40" y="200"/>
                  </a:cubicBezTo>
                  <a:cubicBezTo>
                    <a:pt x="0" y="104"/>
                    <a:pt x="104" y="0"/>
                    <a:pt x="184" y="56"/>
                  </a:cubicBezTo>
                  <a:cubicBezTo>
                    <a:pt x="264" y="112"/>
                    <a:pt x="464" y="456"/>
                    <a:pt x="520" y="536"/>
                  </a:cubicBezTo>
                </a:path>
              </a:pathLst>
            </a:custGeom>
            <a:noFill/>
            <a:ln w="38100">
              <a:solidFill>
                <a:srgbClr val="0099CC"/>
              </a:solidFill>
              <a:round/>
              <a:headEnd type="triangle" w="med" len="med"/>
              <a:tailEnd type="triangle" w="med" len="med"/>
            </a:ln>
          </p:spPr>
          <p:txBody>
            <a:bodyPr wrap="none" anchor="ctr"/>
            <a:lstStyle/>
            <a:p>
              <a:endParaRPr lang="en-US"/>
            </a:p>
          </p:txBody>
        </p:sp>
        <p:sp>
          <p:nvSpPr>
            <p:cNvPr id="5161" name="Text Box 41"/>
            <p:cNvSpPr txBox="1">
              <a:spLocks noChangeArrowheads="1"/>
            </p:cNvSpPr>
            <p:nvPr/>
          </p:nvSpPr>
          <p:spPr bwMode="auto">
            <a:xfrm>
              <a:off x="3814" y="3211"/>
              <a:ext cx="770"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not enough mem</a:t>
              </a:r>
            </a:p>
            <a:p>
              <a:pPr algn="ctr" eaLnBrk="1" latinLnBrk="1" hangingPunct="1"/>
              <a:r>
                <a:rPr kumimoji="1" lang="en-US" altLang="ko-KR" sz="1400">
                  <a:solidFill>
                    <a:srgbClr val="FF0000"/>
                  </a:solidFill>
                  <a:latin typeface="굴림" charset="-127"/>
                  <a:ea typeface="굴림" charset="-127"/>
                </a:rPr>
                <a:t>(swapping system only)</a:t>
              </a:r>
            </a:p>
          </p:txBody>
        </p:sp>
        <p:sp>
          <p:nvSpPr>
            <p:cNvPr id="5162" name="Text Box 42"/>
            <p:cNvSpPr txBox="1">
              <a:spLocks noChangeArrowheads="1"/>
            </p:cNvSpPr>
            <p:nvPr/>
          </p:nvSpPr>
          <p:spPr bwMode="auto">
            <a:xfrm>
              <a:off x="2995" y="2870"/>
              <a:ext cx="226"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swap</a:t>
              </a:r>
            </a:p>
            <a:p>
              <a:pPr algn="ctr" eaLnBrk="1" latinLnBrk="1" hangingPunct="1"/>
              <a:r>
                <a:rPr kumimoji="1" lang="en-US" altLang="ko-KR" sz="1400">
                  <a:solidFill>
                    <a:srgbClr val="FF0000"/>
                  </a:solidFill>
                  <a:latin typeface="굴림" charset="-127"/>
                  <a:ea typeface="굴림" charset="-127"/>
                </a:rPr>
                <a:t>out</a:t>
              </a:r>
            </a:p>
          </p:txBody>
        </p:sp>
        <p:sp>
          <p:nvSpPr>
            <p:cNvPr id="5163" name="Text Box 43"/>
            <p:cNvSpPr txBox="1">
              <a:spLocks noChangeArrowheads="1"/>
            </p:cNvSpPr>
            <p:nvPr/>
          </p:nvSpPr>
          <p:spPr bwMode="auto">
            <a:xfrm>
              <a:off x="3477" y="2870"/>
              <a:ext cx="226"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swap</a:t>
              </a:r>
            </a:p>
            <a:p>
              <a:pPr algn="ctr" eaLnBrk="1" latinLnBrk="1" hangingPunct="1"/>
              <a:r>
                <a:rPr kumimoji="1" lang="en-US" altLang="ko-KR" sz="1400">
                  <a:solidFill>
                    <a:srgbClr val="FF0000"/>
                  </a:solidFill>
                  <a:latin typeface="굴림" charset="-127"/>
                  <a:ea typeface="굴림" charset="-127"/>
                </a:rPr>
                <a:t>in</a:t>
              </a:r>
            </a:p>
          </p:txBody>
        </p:sp>
        <p:sp>
          <p:nvSpPr>
            <p:cNvPr id="5164" name="Text Box 44"/>
            <p:cNvSpPr txBox="1">
              <a:spLocks noChangeArrowheads="1"/>
            </p:cNvSpPr>
            <p:nvPr/>
          </p:nvSpPr>
          <p:spPr bwMode="auto">
            <a:xfrm>
              <a:off x="2314" y="3466"/>
              <a:ext cx="301"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wakeup</a:t>
              </a:r>
            </a:p>
          </p:txBody>
        </p:sp>
        <p:sp>
          <p:nvSpPr>
            <p:cNvPr id="5165" name="Text Box 45"/>
            <p:cNvSpPr txBox="1">
              <a:spLocks noChangeArrowheads="1"/>
            </p:cNvSpPr>
            <p:nvPr/>
          </p:nvSpPr>
          <p:spPr bwMode="auto">
            <a:xfrm>
              <a:off x="1836" y="2783"/>
              <a:ext cx="226"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swap</a:t>
              </a:r>
            </a:p>
            <a:p>
              <a:pPr algn="ctr" eaLnBrk="1" latinLnBrk="1" hangingPunct="1"/>
              <a:r>
                <a:rPr kumimoji="1" lang="en-US" altLang="ko-KR" sz="1400">
                  <a:solidFill>
                    <a:srgbClr val="FF0000"/>
                  </a:solidFill>
                  <a:latin typeface="굴림" charset="-127"/>
                  <a:ea typeface="굴림" charset="-127"/>
                </a:rPr>
                <a:t>out</a:t>
              </a:r>
            </a:p>
          </p:txBody>
        </p:sp>
        <p:sp>
          <p:nvSpPr>
            <p:cNvPr id="5166" name="Text Box 46"/>
            <p:cNvSpPr txBox="1">
              <a:spLocks noChangeArrowheads="1"/>
            </p:cNvSpPr>
            <p:nvPr/>
          </p:nvSpPr>
          <p:spPr bwMode="auto">
            <a:xfrm>
              <a:off x="2378" y="2484"/>
              <a:ext cx="301"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wakeup</a:t>
              </a:r>
            </a:p>
          </p:txBody>
        </p:sp>
        <p:sp>
          <p:nvSpPr>
            <p:cNvPr id="5167" name="Text Box 47"/>
            <p:cNvSpPr txBox="1">
              <a:spLocks noChangeArrowheads="1"/>
            </p:cNvSpPr>
            <p:nvPr/>
          </p:nvSpPr>
          <p:spPr bwMode="auto">
            <a:xfrm>
              <a:off x="3813" y="2527"/>
              <a:ext cx="460"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enough mem</a:t>
              </a:r>
            </a:p>
          </p:txBody>
        </p:sp>
        <p:sp>
          <p:nvSpPr>
            <p:cNvPr id="5168" name="Text Box 48"/>
            <p:cNvSpPr txBox="1">
              <a:spLocks noChangeArrowheads="1"/>
            </p:cNvSpPr>
            <p:nvPr/>
          </p:nvSpPr>
          <p:spPr bwMode="auto">
            <a:xfrm>
              <a:off x="2281" y="2014"/>
              <a:ext cx="230" cy="194"/>
            </a:xfrm>
            <a:prstGeom prst="rect">
              <a:avLst/>
            </a:prstGeom>
            <a:noFill/>
            <a:ln w="9525">
              <a:noFill/>
              <a:miter lim="800000"/>
              <a:headEnd/>
              <a:tailEnd/>
            </a:ln>
          </p:spPr>
          <p:txBody>
            <a:bodyPr wrap="none">
              <a:spAutoFit/>
            </a:bodyPr>
            <a:lstStyle/>
            <a:p>
              <a:pPr algn="ctr" eaLnBrk="1" latinLnBrk="1" hangingPunct="1"/>
              <a:r>
                <a:rPr kumimoji="1" lang="en-US" altLang="ko-KR" sz="1400" dirty="0">
                  <a:solidFill>
                    <a:srgbClr val="FF0000"/>
                  </a:solidFill>
                  <a:latin typeface="굴림" charset="-127"/>
                  <a:ea typeface="굴림" charset="-127"/>
                </a:rPr>
                <a:t>sleep</a:t>
              </a:r>
            </a:p>
          </p:txBody>
        </p:sp>
        <p:sp>
          <p:nvSpPr>
            <p:cNvPr id="5169" name="Text Box 49"/>
            <p:cNvSpPr txBox="1">
              <a:spLocks noChangeArrowheads="1"/>
            </p:cNvSpPr>
            <p:nvPr/>
          </p:nvSpPr>
          <p:spPr bwMode="auto">
            <a:xfrm>
              <a:off x="3020" y="1843"/>
              <a:ext cx="397"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reschedule</a:t>
              </a:r>
            </a:p>
            <a:p>
              <a:pPr algn="ctr" eaLnBrk="1" latinLnBrk="1" hangingPunct="1"/>
              <a:r>
                <a:rPr kumimoji="1" lang="en-US" altLang="ko-KR" sz="1400">
                  <a:solidFill>
                    <a:srgbClr val="FF0000"/>
                  </a:solidFill>
                  <a:latin typeface="굴림" charset="-127"/>
                  <a:ea typeface="굴림" charset="-127"/>
                </a:rPr>
                <a:t>process</a:t>
              </a:r>
            </a:p>
          </p:txBody>
        </p:sp>
        <p:sp>
          <p:nvSpPr>
            <p:cNvPr id="5170" name="Text Box 50"/>
            <p:cNvSpPr txBox="1">
              <a:spLocks noChangeArrowheads="1"/>
            </p:cNvSpPr>
            <p:nvPr/>
          </p:nvSpPr>
          <p:spPr bwMode="auto">
            <a:xfrm>
              <a:off x="3317" y="1629"/>
              <a:ext cx="315"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preempt</a:t>
              </a:r>
            </a:p>
          </p:txBody>
        </p:sp>
        <p:sp>
          <p:nvSpPr>
            <p:cNvPr id="5171" name="Text Box 51"/>
            <p:cNvSpPr txBox="1">
              <a:spLocks noChangeArrowheads="1"/>
            </p:cNvSpPr>
            <p:nvPr/>
          </p:nvSpPr>
          <p:spPr bwMode="auto">
            <a:xfrm>
              <a:off x="3150" y="1202"/>
              <a:ext cx="244" cy="194"/>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return</a:t>
              </a:r>
            </a:p>
          </p:txBody>
        </p:sp>
        <p:sp>
          <p:nvSpPr>
            <p:cNvPr id="5172" name="Text Box 52"/>
            <p:cNvSpPr txBox="1">
              <a:spLocks noChangeArrowheads="1"/>
            </p:cNvSpPr>
            <p:nvPr/>
          </p:nvSpPr>
          <p:spPr bwMode="auto">
            <a:xfrm>
              <a:off x="3866" y="989"/>
              <a:ext cx="274"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return</a:t>
              </a:r>
            </a:p>
            <a:p>
              <a:pPr algn="ctr" eaLnBrk="1" latinLnBrk="1" hangingPunct="1"/>
              <a:r>
                <a:rPr kumimoji="1" lang="en-US" altLang="ko-KR" sz="1400">
                  <a:solidFill>
                    <a:srgbClr val="FF0000"/>
                  </a:solidFill>
                  <a:latin typeface="굴림" charset="-127"/>
                  <a:ea typeface="굴림" charset="-127"/>
                </a:rPr>
                <a:t>to user</a:t>
              </a:r>
            </a:p>
          </p:txBody>
        </p:sp>
        <p:sp>
          <p:nvSpPr>
            <p:cNvPr id="5173" name="Text Box 53"/>
            <p:cNvSpPr txBox="1">
              <a:spLocks noChangeArrowheads="1"/>
            </p:cNvSpPr>
            <p:nvPr/>
          </p:nvSpPr>
          <p:spPr bwMode="auto">
            <a:xfrm>
              <a:off x="2589" y="945"/>
              <a:ext cx="420" cy="330"/>
            </a:xfrm>
            <a:prstGeom prst="rect">
              <a:avLst/>
            </a:prstGeom>
            <a:noFill/>
            <a:ln w="9525">
              <a:noFill/>
              <a:miter lim="800000"/>
              <a:headEnd/>
              <a:tailEnd/>
            </a:ln>
          </p:spPr>
          <p:txBody>
            <a:bodyPr wrap="none">
              <a:spAutoFit/>
            </a:bodyPr>
            <a:lstStyle/>
            <a:p>
              <a:pPr algn="ctr" eaLnBrk="1" latinLnBrk="1" hangingPunct="1"/>
              <a:r>
                <a:rPr kumimoji="1" lang="en-US" altLang="ko-KR" sz="1400">
                  <a:solidFill>
                    <a:srgbClr val="FF0000"/>
                  </a:solidFill>
                  <a:latin typeface="굴림" charset="-127"/>
                  <a:ea typeface="굴림" charset="-127"/>
                </a:rPr>
                <a:t>system call,</a:t>
              </a:r>
            </a:p>
            <a:p>
              <a:pPr algn="ctr" eaLnBrk="1" latinLnBrk="1" hangingPunct="1"/>
              <a:r>
                <a:rPr kumimoji="1" lang="en-US" altLang="ko-KR" sz="1400">
                  <a:solidFill>
                    <a:srgbClr val="FF0000"/>
                  </a:solidFill>
                  <a:latin typeface="굴림" charset="-127"/>
                  <a:ea typeface="굴림" charset="-127"/>
                </a:rPr>
                <a:t>interrupt</a:t>
              </a:r>
            </a:p>
          </p:txBody>
        </p:sp>
        <p:sp>
          <p:nvSpPr>
            <p:cNvPr id="5174" name="Text Box 54"/>
            <p:cNvSpPr txBox="1">
              <a:spLocks noChangeArrowheads="1"/>
            </p:cNvSpPr>
            <p:nvPr/>
          </p:nvSpPr>
          <p:spPr bwMode="auto">
            <a:xfrm>
              <a:off x="1620" y="756"/>
              <a:ext cx="508" cy="330"/>
            </a:xfrm>
            <a:prstGeom prst="rect">
              <a:avLst/>
            </a:prstGeom>
            <a:noFill/>
            <a:ln w="9525">
              <a:noFill/>
              <a:miter lim="800000"/>
              <a:headEnd/>
              <a:tailEnd/>
            </a:ln>
          </p:spPr>
          <p:txBody>
            <a:bodyPr wrap="none">
              <a:spAutoFit/>
            </a:bodyPr>
            <a:lstStyle/>
            <a:p>
              <a:pPr algn="ctr" eaLnBrk="1" latinLnBrk="1" hangingPunct="1"/>
              <a:r>
                <a:rPr kumimoji="1" lang="en-US" altLang="ko-KR" sz="1400" dirty="0">
                  <a:solidFill>
                    <a:srgbClr val="FF0000"/>
                  </a:solidFill>
                  <a:latin typeface="굴림" charset="-127"/>
                  <a:ea typeface="굴림" charset="-127"/>
                </a:rPr>
                <a:t>interrupt,</a:t>
              </a:r>
            </a:p>
            <a:p>
              <a:pPr algn="ctr" eaLnBrk="1" latinLnBrk="1" hangingPunct="1"/>
              <a:r>
                <a:rPr kumimoji="1" lang="en-US" altLang="ko-KR" sz="1400" dirty="0">
                  <a:solidFill>
                    <a:srgbClr val="FF0000"/>
                  </a:solidFill>
                  <a:latin typeface="굴림" charset="-127"/>
                  <a:ea typeface="굴림" charset="-127"/>
                </a:rPr>
                <a:t>interrupt return</a:t>
              </a:r>
            </a:p>
          </p:txBody>
        </p:sp>
      </p:grpSp>
      <p:sp>
        <p:nvSpPr>
          <p:cNvPr id="55" name="Text Box 48"/>
          <p:cNvSpPr txBox="1">
            <a:spLocks noChangeArrowheads="1"/>
          </p:cNvSpPr>
          <p:nvPr/>
        </p:nvSpPr>
        <p:spPr bwMode="auto">
          <a:xfrm>
            <a:off x="3200400" y="2438400"/>
            <a:ext cx="553358" cy="307777"/>
          </a:xfrm>
          <a:prstGeom prst="rect">
            <a:avLst/>
          </a:prstGeom>
          <a:noFill/>
          <a:ln w="9525">
            <a:noFill/>
            <a:miter lim="800000"/>
            <a:headEnd/>
            <a:tailEnd/>
          </a:ln>
        </p:spPr>
        <p:txBody>
          <a:bodyPr wrap="none">
            <a:spAutoFit/>
          </a:bodyPr>
          <a:lstStyle/>
          <a:p>
            <a:pPr algn="ctr" eaLnBrk="1" latinLnBrk="1" hangingPunct="1"/>
            <a:r>
              <a:rPr kumimoji="1" lang="en-US" altLang="ko-KR" sz="1400" dirty="0">
                <a:solidFill>
                  <a:srgbClr val="FF0000"/>
                </a:solidFill>
                <a:latin typeface="굴림" charset="-127"/>
                <a:ea typeface="굴림" charset="-127"/>
              </a:rPr>
              <a:t>exits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Consider a typical process as it moves through the state transition model. </a:t>
            </a:r>
          </a:p>
          <a:p>
            <a:pPr algn="just"/>
            <a:r>
              <a:rPr lang="en-US" dirty="0"/>
              <a:t>The process enters the state model in the “created” state when the parent processes execute the fork system call and eventually moves into a state where it is “ready to run” (3 or 5). </a:t>
            </a:r>
          </a:p>
          <a:p>
            <a:pPr algn="just"/>
            <a:r>
              <a:rPr lang="en-US" dirty="0"/>
              <a:t>Assume, the process enters the state “ready to run in memory” (3).</a:t>
            </a:r>
          </a:p>
          <a:p>
            <a:pPr algn="just"/>
            <a:r>
              <a:rPr lang="en-US" dirty="0"/>
              <a:t>The process scheduler will eventually pick the process to execute, and the Process enters the state “kernel running” (2) Where it completes its part of the fork system call.  </a:t>
            </a:r>
          </a:p>
          <a:p>
            <a:pPr algn="just"/>
            <a:r>
              <a:rPr lang="en-US" dirty="0"/>
              <a:t>When the process completes the system call, it may move to the state, “user running” (1), where it executes in user mode. </a:t>
            </a:r>
          </a:p>
          <a:p>
            <a:pPr algn="just"/>
            <a:r>
              <a:rPr lang="en-US" dirty="0"/>
              <a:t>After a period of time, the system clock may interrupt the processor, and the process  enters the state “kernel running” (2) again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22</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fontAlgn="base"/>
            <a:r>
              <a:rPr lang="en-US" dirty="0"/>
              <a:t>When the clock interrupt handler finishes servicing the clock interrupt, the kernel may decide to schedule another process to execute, so the first process enters state “preempted” (7) and the other process executes. </a:t>
            </a:r>
          </a:p>
          <a:p>
            <a:pPr algn="just"/>
            <a:r>
              <a:rPr lang="en-US" dirty="0"/>
              <a:t>The state “preempted’ is same as the state “ready to run in memory”, but they are depicted separately to stress that </a:t>
            </a:r>
            <a:r>
              <a:rPr lang="en-US" dirty="0">
                <a:solidFill>
                  <a:srgbClr val="FF0000"/>
                </a:solidFill>
              </a:rPr>
              <a:t>a process executing in kernel mode can be preempted only when it is about to return to user mode</a:t>
            </a:r>
            <a:r>
              <a:rPr lang="en-US" dirty="0"/>
              <a:t>. </a:t>
            </a:r>
          </a:p>
          <a:p>
            <a:pPr algn="just"/>
            <a:r>
              <a:rPr lang="en-US" dirty="0"/>
              <a:t>Consequently, the kernel could swap a process from the state “preempted” if necessary. </a:t>
            </a:r>
          </a:p>
          <a:p>
            <a:pPr algn="just"/>
            <a:r>
              <a:rPr lang="en-US" dirty="0"/>
              <a:t>Eventually, the scheduler will choose the process to execute, and it returns to state “user running“(1), executing in user mode.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23</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fontAlgn="base"/>
            <a:r>
              <a:rPr lang="en-US" sz="2400" dirty="0"/>
              <a:t>When a process executes a system call, it leaves the state “user running” (1) and enters the state “kernel running” (2). </a:t>
            </a:r>
          </a:p>
          <a:p>
            <a:pPr lvl="0" algn="just" fontAlgn="base"/>
            <a:r>
              <a:rPr lang="en-US" dirty="0"/>
              <a:t>Suppose the system call requires i/o from the disk, and the process must wait for the I/O to complete.  </a:t>
            </a:r>
          </a:p>
          <a:p>
            <a:pPr lvl="0" algn="just" fontAlgn="base"/>
            <a:r>
              <a:rPr lang="en-US" dirty="0"/>
              <a:t>It enters the state “asleep in memory” (4) putting itself to sleep until it is notified that the I/O has completed. </a:t>
            </a:r>
          </a:p>
          <a:p>
            <a:pPr lvl="0" algn="just" fontAlgn="base"/>
            <a:r>
              <a:rPr lang="en-US" dirty="0"/>
              <a:t>When the I/O later completes, the hardware interrupts the CPU, and the interrupt handler awakens the process, causing it to enter the state “ready to run in memory” (3). </a:t>
            </a:r>
          </a:p>
          <a:p>
            <a:pPr algn="just" fontAlgn="base"/>
            <a:r>
              <a:rPr lang="en-US" dirty="0"/>
              <a:t>Suppose the system is executing many process that do not fit simultaneously into main memory, and the swapper(process 0) swaps out the process to make room for another process that is in the state “ready to run swapped” (5).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fontAlgn="base"/>
            <a:r>
              <a:rPr lang="en-US" sz="2400" dirty="0"/>
              <a:t>When evicted from main memory, the process enters the state “ready to run swapped” (5). </a:t>
            </a:r>
          </a:p>
          <a:p>
            <a:pPr algn="just" fontAlgn="base"/>
            <a:r>
              <a:rPr lang="en-US" sz="2400" dirty="0"/>
              <a:t>Eventually the swapper chooses the process as the most suitable to swap into main memory, and the process reenters the state “ready to run in memory” (3). </a:t>
            </a:r>
          </a:p>
          <a:p>
            <a:pPr lvl="0" algn="just" fontAlgn="base"/>
            <a:r>
              <a:rPr lang="en-US" sz="2400" dirty="0"/>
              <a:t>The scheduler will eventually choose to run the process and it enters the state “kernel running (2) and proceeds.                                            </a:t>
            </a:r>
          </a:p>
          <a:p>
            <a:pPr marL="342900" lvl="1" algn="just" fontAlgn="base">
              <a:buClr>
                <a:schemeClr val="accent1"/>
              </a:buClr>
            </a:pPr>
            <a:r>
              <a:rPr lang="en-US" sz="2400" dirty="0"/>
              <a:t>When a process completes it invokes the exit system call, thus entering the states “kernel running” (2) and finally the “zombie” (9) state. </a:t>
            </a:r>
          </a:p>
          <a:p>
            <a:pPr algn="just" fontAlgn="base">
              <a:buNone/>
            </a:pP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fontAlgn="base"/>
            <a:r>
              <a:rPr lang="en-US" sz="2400" dirty="0"/>
              <a:t>The process has control over some state transitions at user-level, </a:t>
            </a:r>
          </a:p>
          <a:p>
            <a:pPr lvl="1" algn="just" fontAlgn="base"/>
            <a:r>
              <a:rPr lang="en-US" sz="2400" dirty="0"/>
              <a:t>First, a process can create another process</a:t>
            </a:r>
          </a:p>
          <a:p>
            <a:pPr lvl="2" algn="just" fontAlgn="base"/>
            <a:r>
              <a:rPr lang="en-US" sz="2200" dirty="0"/>
              <a:t>However, the state transitions the process takes from the “created” state to the state “ready to run in memory” or “ready to run swapped” depend on the kernel. </a:t>
            </a:r>
          </a:p>
          <a:p>
            <a:pPr lvl="2" algn="just" fontAlgn="base"/>
            <a:r>
              <a:rPr lang="en-US" sz="2400" dirty="0"/>
              <a:t>The process has no control over those state transitions.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26</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sz="2400" dirty="0"/>
              <a:t>Second, a process can make system call to move from state ‘user running” to the state “kernel running” and enter the kernel of its own violation. </a:t>
            </a:r>
          </a:p>
          <a:p>
            <a:pPr marL="708660" lvl="2" algn="just" fontAlgn="base">
              <a:buClr>
                <a:schemeClr val="accent1"/>
              </a:buClr>
            </a:pPr>
            <a:r>
              <a:rPr lang="en-US" sz="2200" dirty="0"/>
              <a:t>However the process has no control over when it will return from the kernel”. </a:t>
            </a:r>
          </a:p>
          <a:p>
            <a:pPr marL="708660" lvl="2" algn="just" fontAlgn="base">
              <a:buClr>
                <a:schemeClr val="accent1"/>
              </a:buClr>
            </a:pPr>
            <a:r>
              <a:rPr lang="en-US" sz="2200" dirty="0"/>
              <a:t>Events may dictate that it never returns but enter the zombie state. </a:t>
            </a:r>
          </a:p>
          <a:p>
            <a:pPr algn="just" fontAlgn="base"/>
            <a:r>
              <a:rPr lang="en-US" sz="2400" dirty="0"/>
              <a:t>Finally, a process can exit of its own violation</a:t>
            </a:r>
          </a:p>
          <a:p>
            <a:pPr lvl="1" algn="just" fontAlgn="base"/>
            <a:r>
              <a:rPr lang="en-US" dirty="0"/>
              <a:t>But as indicated before, external events may dictate that it exits without explicitly invoking the exit system call.    </a:t>
            </a:r>
          </a:p>
          <a:p>
            <a:pPr lvl="0" algn="just" fontAlgn="base"/>
            <a:r>
              <a:rPr lang="en-US" sz="2400" dirty="0"/>
              <a:t>No process can preempt another process executing in the kernel.        </a:t>
            </a:r>
          </a:p>
          <a:p>
            <a:pPr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sp>
        <p:nvSpPr>
          <p:cNvPr id="6"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sz="2400" dirty="0"/>
              <a:t>Two kernel data structures describe the state of a process:  </a:t>
            </a:r>
          </a:p>
          <a:p>
            <a:pPr marL="708660" lvl="2" algn="just" fontAlgn="base">
              <a:buClr>
                <a:schemeClr val="accent1"/>
              </a:buClr>
            </a:pPr>
            <a:r>
              <a:rPr lang="en-US" sz="2000" dirty="0"/>
              <a:t>The process table entry - contains fields that must always be accessible to the kernel</a:t>
            </a:r>
          </a:p>
          <a:p>
            <a:pPr marL="708660" lvl="2" algn="just" fontAlgn="base">
              <a:buClr>
                <a:schemeClr val="accent1"/>
              </a:buClr>
            </a:pPr>
            <a:r>
              <a:rPr lang="en-US" sz="2000" dirty="0"/>
              <a:t>The “U” area - contains fields that need to be accessible only to the running process.  So, the kernel allocates space for the “U” area only when creating a process. </a:t>
            </a:r>
            <a:endParaRPr lang="en-US" sz="2200" dirty="0"/>
          </a:p>
          <a:p>
            <a:pPr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28</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r>
              <a:rPr lang="en-US" sz="2400" dirty="0"/>
              <a:t>The fields in the process table are following:         </a:t>
            </a:r>
          </a:p>
          <a:p>
            <a:pPr lvl="1" algn="just" fontAlgn="base"/>
            <a:r>
              <a:rPr lang="en-US" dirty="0"/>
              <a:t>The </a:t>
            </a:r>
            <a:r>
              <a:rPr lang="en-US" b="1" dirty="0"/>
              <a:t>state field</a:t>
            </a:r>
            <a:r>
              <a:rPr lang="en-US" dirty="0"/>
              <a:t> identifies the process state. </a:t>
            </a:r>
          </a:p>
          <a:p>
            <a:pPr lvl="1" algn="just" fontAlgn="base"/>
            <a:r>
              <a:rPr lang="en-US" dirty="0"/>
              <a:t>The </a:t>
            </a:r>
            <a:r>
              <a:rPr lang="en-US" b="1" dirty="0"/>
              <a:t>process table entry </a:t>
            </a:r>
            <a:r>
              <a:rPr lang="en-US" dirty="0"/>
              <a:t>contains </a:t>
            </a:r>
            <a:r>
              <a:rPr lang="en-US" b="1" dirty="0"/>
              <a:t>fields</a:t>
            </a:r>
            <a:r>
              <a:rPr lang="en-US" dirty="0"/>
              <a:t> that allow the kernel to locate the process and its “U” area in main memory or in secondary storage. </a:t>
            </a:r>
          </a:p>
          <a:p>
            <a:pPr lvl="2" algn="just" fontAlgn="base"/>
            <a:r>
              <a:rPr lang="en-US" dirty="0"/>
              <a:t>The kernel uses this information to do a context switch to the process when the process moves from state “ready to run in memory” to the state “kernel running” or from the state “preempted” to the state “user running”. </a:t>
            </a:r>
          </a:p>
          <a:p>
            <a:pPr lvl="2" algn="just" fontAlgn="base"/>
            <a:r>
              <a:rPr lang="en-US" dirty="0"/>
              <a:t>It uses this information when swapping(or paging) process to and from the memory (between the two in memory states and two “swapped” states)</a:t>
            </a:r>
          </a:p>
          <a:p>
            <a:pPr lvl="1" algn="just" fontAlgn="base"/>
            <a:r>
              <a:rPr lang="en-US" dirty="0"/>
              <a:t>The process table entry also contains a </a:t>
            </a:r>
            <a:r>
              <a:rPr lang="en-US" b="1" dirty="0"/>
              <a:t>field that gives the process size</a:t>
            </a:r>
            <a:r>
              <a:rPr lang="en-US" dirty="0"/>
              <a:t>, so that the kernel knows how much </a:t>
            </a:r>
            <a:r>
              <a:rPr lang="en-US"/>
              <a:t>space to allocate </a:t>
            </a:r>
            <a:r>
              <a:rPr lang="en-US" dirty="0"/>
              <a:t>for the process. </a:t>
            </a:r>
          </a:p>
          <a:p>
            <a:pPr lvl="1" algn="just" fontAlgn="base"/>
            <a:endParaRPr lang="en-US" dirty="0"/>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29</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8142-F106-4D26-98C1-BE5830857D5A}"/>
              </a:ext>
            </a:extLst>
          </p:cNvPr>
          <p:cNvSpPr>
            <a:spLocks noGrp="1"/>
          </p:cNvSpPr>
          <p:nvPr>
            <p:ph type="title"/>
          </p:nvPr>
        </p:nvSpPr>
        <p:spPr/>
        <p:txBody>
          <a:bodyPr/>
          <a:lstStyle/>
          <a:p>
            <a:r>
              <a:rPr lang="en-US" altLang="en-US" sz="4800" dirty="0"/>
              <a:t>PROCESS SUB SYSTEM </a:t>
            </a:r>
            <a:endParaRPr lang="en-US" dirty="0"/>
          </a:p>
        </p:txBody>
      </p:sp>
      <p:sp>
        <p:nvSpPr>
          <p:cNvPr id="3" name="Content Placeholder 2">
            <a:extLst>
              <a:ext uri="{FF2B5EF4-FFF2-40B4-BE49-F238E27FC236}">
                <a16:creationId xmlns:a16="http://schemas.microsoft.com/office/drawing/2014/main" id="{A726C073-661C-4C6F-882A-BE2362DEBA46}"/>
              </a:ext>
            </a:extLst>
          </p:cNvPr>
          <p:cNvSpPr>
            <a:spLocks noGrp="1"/>
          </p:cNvSpPr>
          <p:nvPr>
            <p:ph idx="1"/>
          </p:nvPr>
        </p:nvSpPr>
        <p:spPr/>
        <p:txBody>
          <a:bodyPr/>
          <a:lstStyle/>
          <a:p>
            <a:pPr marL="457200" lvl="1" indent="-457200" algn="just">
              <a:defRPr/>
            </a:pPr>
            <a:r>
              <a:rPr lang="en-US" altLang="en-US" sz="2000" dirty="0"/>
              <a:t>A process is the execution of a program. </a:t>
            </a:r>
          </a:p>
          <a:p>
            <a:pPr marL="457200" lvl="1" indent="-457200" algn="just">
              <a:defRPr/>
            </a:pPr>
            <a:r>
              <a:rPr lang="en-US" altLang="en-US" sz="2000" dirty="0"/>
              <a:t>Process consists of a pattern of bytes that the CPU interprets as machine instructions (called as text), data and stack. </a:t>
            </a:r>
          </a:p>
          <a:p>
            <a:pPr marL="457200" lvl="1" indent="-457200" algn="just">
              <a:defRPr/>
            </a:pPr>
            <a:r>
              <a:rPr lang="en-US" altLang="en-US" sz="2000" dirty="0"/>
              <a:t>Many processes appear to execute simultaneously as the kernel schedules them for execution. </a:t>
            </a:r>
          </a:p>
          <a:p>
            <a:pPr marL="457200" lvl="1" indent="-457200" algn="just">
              <a:defRPr/>
            </a:pPr>
            <a:r>
              <a:rPr lang="en-US" altLang="en-US" sz="2000" dirty="0"/>
              <a:t>Several processes may be instances of one program. </a:t>
            </a:r>
          </a:p>
          <a:p>
            <a:pPr marL="457200" lvl="1" indent="-457200" algn="just">
              <a:defRPr/>
            </a:pPr>
            <a:r>
              <a:rPr lang="en-US" altLang="en-US" sz="2000" dirty="0"/>
              <a:t>A process may read and write its data and stack sections, but it cannot read or write the data and stack of other processes. </a:t>
            </a:r>
          </a:p>
          <a:p>
            <a:pPr marL="457200" lvl="1" indent="-457200" algn="just" eaLnBrk="1" hangingPunct="1"/>
            <a:r>
              <a:rPr lang="en-US" altLang="en-US" dirty="0"/>
              <a:t>Processes communicate with other processes via system calls. </a:t>
            </a:r>
          </a:p>
          <a:p>
            <a:pPr marL="457200" lvl="1" indent="-457200" algn="just" eaLnBrk="1" hangingPunct="1"/>
            <a:r>
              <a:rPr lang="en-US" altLang="en-US" dirty="0"/>
              <a:t>A process on Unix system is created by the fork system call. </a:t>
            </a:r>
          </a:p>
          <a:p>
            <a:pPr marL="457200" lvl="1" indent="-457200" algn="just" eaLnBrk="1" hangingPunct="1"/>
            <a:r>
              <a:rPr lang="en-US" altLang="en-US" dirty="0"/>
              <a:t>The process that invoked the fork system call is the parent process, and newly created process is the child process. </a:t>
            </a:r>
          </a:p>
        </p:txBody>
      </p:sp>
      <p:sp>
        <p:nvSpPr>
          <p:cNvPr id="4" name="Slide Number Placeholder 3">
            <a:extLst>
              <a:ext uri="{FF2B5EF4-FFF2-40B4-BE49-F238E27FC236}">
                <a16:creationId xmlns:a16="http://schemas.microsoft.com/office/drawing/2014/main" id="{2FF8CFCE-CBF0-4D0A-8ACC-E5EB58C3DC8E}"/>
              </a:ext>
            </a:extLst>
          </p:cNvPr>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64072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fontAlgn="base"/>
            <a:r>
              <a:rPr lang="en-US" dirty="0"/>
              <a:t>Several </a:t>
            </a:r>
            <a:r>
              <a:rPr lang="en-US" b="1" dirty="0"/>
              <a:t>user identifiers </a:t>
            </a:r>
            <a:r>
              <a:rPr lang="en-US" dirty="0"/>
              <a:t>(user IDs or UIDs) determine various process privileges. </a:t>
            </a:r>
          </a:p>
          <a:p>
            <a:pPr lvl="2" fontAlgn="base"/>
            <a:r>
              <a:rPr lang="en-US" dirty="0"/>
              <a:t>For e.g. UID fields define the set of processes that can send signals to each other. </a:t>
            </a:r>
          </a:p>
          <a:p>
            <a:pPr lvl="1" fontAlgn="base"/>
            <a:r>
              <a:rPr lang="en-US" b="1" dirty="0"/>
              <a:t>Process identifiers </a:t>
            </a:r>
            <a:r>
              <a:rPr lang="en-US" dirty="0"/>
              <a:t>(PIDs) specify the relationship of processes to each other. These ID fields are set up when the process enters the state “created” in the fork system call.</a:t>
            </a:r>
          </a:p>
          <a:p>
            <a:pPr lvl="1" fontAlgn="base"/>
            <a:r>
              <a:rPr lang="en-US" dirty="0"/>
              <a:t>The process table entry contains an </a:t>
            </a:r>
            <a:r>
              <a:rPr lang="en-US" b="1" dirty="0"/>
              <a:t>event descriptor </a:t>
            </a:r>
            <a:r>
              <a:rPr lang="en-US" dirty="0"/>
              <a:t>when the process is in the “sleep” state. </a:t>
            </a:r>
          </a:p>
          <a:p>
            <a:pPr lvl="1" fontAlgn="base"/>
            <a:r>
              <a:rPr lang="en-US" b="1" dirty="0"/>
              <a:t>Scheduling parameters </a:t>
            </a:r>
            <a:r>
              <a:rPr lang="en-US" dirty="0"/>
              <a:t>allow the kernel to determine the order in which process move to the states “kernel running” and “user running”. </a:t>
            </a:r>
          </a:p>
          <a:p>
            <a:pPr lvl="1" fontAlgn="base"/>
            <a:r>
              <a:rPr lang="en-US" dirty="0"/>
              <a:t>A </a:t>
            </a:r>
            <a:r>
              <a:rPr lang="en-US" b="1" dirty="0"/>
              <a:t>signal field </a:t>
            </a:r>
            <a:r>
              <a:rPr lang="en-US" dirty="0"/>
              <a:t>enumerates the signal sent to a process but not yet handled. </a:t>
            </a:r>
          </a:p>
          <a:p>
            <a:pPr lvl="1" algn="just" fontAlgn="base"/>
            <a:r>
              <a:rPr lang="en-US" b="1" dirty="0"/>
              <a:t>Various timers </a:t>
            </a:r>
            <a:r>
              <a:rPr lang="en-US" dirty="0"/>
              <a:t>give process execution time and kernel resource, utilization, used for process accounting and for calculation of process scheduling priority. </a:t>
            </a:r>
          </a:p>
          <a:p>
            <a:pPr lvl="2" algn="just" fontAlgn="base"/>
            <a:r>
              <a:rPr lang="en-US" dirty="0"/>
              <a:t>One field is a user-set timer – used to send an alarm signal to process.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30</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 </a:t>
            </a:r>
            <a:r>
              <a:rPr lang="en-US" dirty="0"/>
              <a:t>The U area contains the following fields that further characterize the process states. </a:t>
            </a:r>
          </a:p>
          <a:p>
            <a:pPr lvl="1" algn="just" fontAlgn="base"/>
            <a:r>
              <a:rPr lang="en-US" dirty="0"/>
              <a:t>A </a:t>
            </a:r>
            <a:r>
              <a:rPr lang="en-US" b="1" dirty="0"/>
              <a:t>pointer to the process table </a:t>
            </a:r>
            <a:r>
              <a:rPr lang="en-US" dirty="0"/>
              <a:t>identifies the entry that corresponds to the U area. </a:t>
            </a:r>
          </a:p>
          <a:p>
            <a:pPr lvl="1" algn="just" fontAlgn="base"/>
            <a:r>
              <a:rPr lang="en-US" dirty="0"/>
              <a:t>The real and effective </a:t>
            </a:r>
            <a:r>
              <a:rPr lang="en-US" b="1" dirty="0"/>
              <a:t>UIDs determine various privileges </a:t>
            </a:r>
            <a:r>
              <a:rPr lang="en-US" dirty="0"/>
              <a:t>allowed the process, such as file access rights. </a:t>
            </a:r>
          </a:p>
          <a:p>
            <a:pPr lvl="1" algn="just" fontAlgn="base"/>
            <a:r>
              <a:rPr lang="en-US" b="1" dirty="0"/>
              <a:t>An array </a:t>
            </a:r>
            <a:r>
              <a:rPr lang="en-US" dirty="0"/>
              <a:t>indicates how the process wishes to react to </a:t>
            </a:r>
            <a:r>
              <a:rPr lang="en-US" b="1" dirty="0"/>
              <a:t>signals</a:t>
            </a:r>
            <a:r>
              <a:rPr lang="en-US" dirty="0"/>
              <a:t>. </a:t>
            </a:r>
          </a:p>
          <a:p>
            <a:pPr lvl="1" algn="just" fontAlgn="base"/>
            <a:r>
              <a:rPr lang="en-US" dirty="0"/>
              <a:t>The </a:t>
            </a:r>
            <a:r>
              <a:rPr lang="en-US" b="1" dirty="0"/>
              <a:t>control terminal field </a:t>
            </a:r>
            <a:r>
              <a:rPr lang="en-US" dirty="0"/>
              <a:t>identifies the </a:t>
            </a:r>
            <a:r>
              <a:rPr lang="en-US" b="1" dirty="0"/>
              <a:t>login terminal </a:t>
            </a:r>
            <a:r>
              <a:rPr lang="en-US" dirty="0"/>
              <a:t>associated with the process if one exists. </a:t>
            </a:r>
          </a:p>
          <a:p>
            <a:pPr lvl="1" algn="just" fontAlgn="base"/>
            <a:r>
              <a:rPr lang="en-US" b="1" dirty="0"/>
              <a:t>Timer fields </a:t>
            </a:r>
            <a:r>
              <a:rPr lang="en-US" dirty="0"/>
              <a:t>record the time the process and its descendants spent executing in user mode and in kernel mode. </a:t>
            </a:r>
          </a:p>
          <a:p>
            <a:pPr lvl="1" algn="just" fontAlgn="base"/>
            <a:r>
              <a:rPr lang="en-US" b="1" dirty="0"/>
              <a:t>An error field </a:t>
            </a:r>
            <a:r>
              <a:rPr lang="en-US" dirty="0"/>
              <a:t>records the errors encounter during a system call. </a:t>
            </a:r>
          </a:p>
          <a:p>
            <a:pPr lvl="1" algn="just" fontAlgn="base"/>
            <a:r>
              <a:rPr lang="en-US" b="1" dirty="0"/>
              <a:t>A return value field </a:t>
            </a:r>
            <a:r>
              <a:rPr lang="en-US" dirty="0"/>
              <a:t>contains the result of system call. </a:t>
            </a:r>
          </a:p>
          <a:p>
            <a:pPr lvl="1" algn="just" fontAlgn="base"/>
            <a:r>
              <a:rPr lang="en-US" b="1" dirty="0"/>
              <a:t>I/O parameter </a:t>
            </a:r>
            <a:r>
              <a:rPr lang="en-US" dirty="0"/>
              <a:t>describes the amount of data to transfer to the address of the source (or target) data array in user space, file offset for I/O and so on. </a:t>
            </a:r>
          </a:p>
          <a:p>
            <a:pPr lvl="0" algn="just" fontAlgn="base"/>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31</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fontAlgn="base"/>
            <a:r>
              <a:rPr lang="en-US" dirty="0"/>
              <a:t>The current directory and current root describe the file system environment of the process. </a:t>
            </a:r>
          </a:p>
          <a:p>
            <a:pPr lvl="1" algn="just" fontAlgn="base"/>
            <a:r>
              <a:rPr lang="en-US" dirty="0"/>
              <a:t>The </a:t>
            </a:r>
            <a:r>
              <a:rPr lang="en-US" b="1" dirty="0"/>
              <a:t>user file descriptor table </a:t>
            </a:r>
            <a:r>
              <a:rPr lang="en-US" dirty="0"/>
              <a:t>records the files the process has open. </a:t>
            </a:r>
          </a:p>
          <a:p>
            <a:pPr lvl="1" algn="just" fontAlgn="base"/>
            <a:r>
              <a:rPr lang="en-US" b="1" dirty="0"/>
              <a:t>Limit fields </a:t>
            </a:r>
            <a:r>
              <a:rPr lang="en-US" dirty="0"/>
              <a:t>restrict the size of a process and the size of a file it can write. </a:t>
            </a:r>
          </a:p>
          <a:p>
            <a:pPr lvl="1" algn="just" fontAlgn="base"/>
            <a:r>
              <a:rPr lang="en-US" dirty="0"/>
              <a:t>A </a:t>
            </a:r>
            <a:r>
              <a:rPr lang="en-US" b="1" dirty="0"/>
              <a:t>permission modes field </a:t>
            </a:r>
            <a:r>
              <a:rPr lang="en-US" dirty="0"/>
              <a:t>masks mode settings on files the process creates. </a:t>
            </a:r>
          </a:p>
          <a:p>
            <a:pPr marL="411480" lvl="1" indent="0" algn="just">
              <a:buNone/>
            </a:pPr>
            <a:endParaRPr lang="en-US" sz="2400" dirty="0"/>
          </a:p>
          <a:p>
            <a:pPr marL="411480" lvl="1" indent="0" algn="just">
              <a:buNone/>
            </a:pPr>
            <a:r>
              <a:rPr lang="en-US" sz="2400" dirty="0"/>
              <a:t>Thus the process state transition on a logical level has been described. Each state has physical characteristics managed by the kernel, particularly the virtual address space of the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32</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Process States and Transitions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9932EF-08FE-4E69-99D6-283EC7BBCA71}"/>
              </a:ext>
            </a:extLst>
          </p:cNvPr>
          <p:cNvSpPr>
            <a:spLocks noGrp="1" noChangeArrowheads="1"/>
          </p:cNvSpPr>
          <p:nvPr>
            <p:ph type="title"/>
          </p:nvPr>
        </p:nvSpPr>
        <p:spPr/>
        <p:txBody>
          <a:bodyPr/>
          <a:lstStyle/>
          <a:p>
            <a:r>
              <a:rPr lang="en-US" altLang="en-US" sz="4000"/>
              <a:t>Process Context</a:t>
            </a:r>
          </a:p>
        </p:txBody>
      </p:sp>
      <p:sp>
        <p:nvSpPr>
          <p:cNvPr id="54275" name="Rectangle 3">
            <a:extLst>
              <a:ext uri="{FF2B5EF4-FFF2-40B4-BE49-F238E27FC236}">
                <a16:creationId xmlns:a16="http://schemas.microsoft.com/office/drawing/2014/main" id="{93DBD778-114B-4518-9163-52A716237613}"/>
              </a:ext>
            </a:extLst>
          </p:cNvPr>
          <p:cNvSpPr>
            <a:spLocks noGrp="1" noChangeArrowheads="1"/>
          </p:cNvSpPr>
          <p:nvPr>
            <p:ph idx="1"/>
          </p:nvPr>
        </p:nvSpPr>
        <p:spPr/>
        <p:txBody>
          <a:bodyPr/>
          <a:lstStyle/>
          <a:p>
            <a:pPr algn="just">
              <a:defRPr/>
            </a:pPr>
            <a:r>
              <a:rPr lang="en-US" dirty="0"/>
              <a:t>The context of a process is its state:</a:t>
            </a:r>
          </a:p>
          <a:p>
            <a:pPr lvl="1" algn="just">
              <a:defRPr/>
            </a:pPr>
            <a:r>
              <a:rPr lang="en-US" dirty="0"/>
              <a:t>The values of its global user variables and data structures. </a:t>
            </a:r>
          </a:p>
          <a:p>
            <a:pPr lvl="1" algn="just">
              <a:defRPr/>
            </a:pPr>
            <a:r>
              <a:rPr lang="en-US" dirty="0"/>
              <a:t>The values of machine registers it uses, </a:t>
            </a:r>
          </a:p>
          <a:p>
            <a:pPr lvl="1" algn="just">
              <a:defRPr/>
            </a:pPr>
            <a:r>
              <a:rPr lang="en-US" dirty="0"/>
              <a:t>The values stored in its process table slot and u area, and The contents of its user and kernel stack</a:t>
            </a:r>
          </a:p>
          <a:p>
            <a:pPr lvl="1"/>
            <a:r>
              <a:rPr lang="en-US" altLang="en-US" dirty="0"/>
              <a:t>Text, data( variable), register</a:t>
            </a:r>
          </a:p>
          <a:p>
            <a:pPr lvl="1"/>
            <a:r>
              <a:rPr lang="en-US" altLang="en-US" dirty="0"/>
              <a:t>Process region table, U Area, </a:t>
            </a:r>
          </a:p>
          <a:p>
            <a:pPr lvl="1"/>
            <a:r>
              <a:rPr lang="en-US" altLang="en-US" dirty="0"/>
              <a:t>User stack and kernel stack</a:t>
            </a:r>
          </a:p>
          <a:p>
            <a:r>
              <a:rPr lang="en-US" altLang="en-US" dirty="0"/>
              <a:t>When executing a process, the system is said to be executing in the </a:t>
            </a:r>
            <a:r>
              <a:rPr lang="en-US" altLang="en-US" dirty="0">
                <a:solidFill>
                  <a:srgbClr val="A50021"/>
                </a:solidFill>
              </a:rPr>
              <a:t>context of the process</a:t>
            </a:r>
            <a:endParaRPr lang="en-US" altLang="en-US" dirty="0"/>
          </a:p>
          <a:p>
            <a:pPr marL="457200" lvl="1" indent="0" algn="just">
              <a:buNone/>
              <a:defRPr/>
            </a:pPr>
            <a:endParaRPr lang="en-US" dirty="0"/>
          </a:p>
        </p:txBody>
      </p:sp>
    </p:spTree>
    <p:extLst>
      <p:ext uri="{BB962C8B-B14F-4D97-AF65-F5344CB8AC3E}">
        <p14:creationId xmlns:p14="http://schemas.microsoft.com/office/powerpoint/2010/main" val="1830793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AFF3804-7AF1-4D3E-8D11-1D17726905E4}"/>
              </a:ext>
            </a:extLst>
          </p:cNvPr>
          <p:cNvSpPr>
            <a:spLocks noGrp="1" noChangeArrowheads="1"/>
          </p:cNvSpPr>
          <p:nvPr>
            <p:ph type="title"/>
          </p:nvPr>
        </p:nvSpPr>
        <p:spPr/>
        <p:txBody>
          <a:bodyPr/>
          <a:lstStyle/>
          <a:p>
            <a:r>
              <a:rPr lang="en-US" altLang="en-US" sz="4000" dirty="0"/>
              <a:t>Saving Context of Process - Context Switch</a:t>
            </a:r>
          </a:p>
        </p:txBody>
      </p:sp>
      <p:sp>
        <p:nvSpPr>
          <p:cNvPr id="25603" name="Rectangle 3">
            <a:extLst>
              <a:ext uri="{FF2B5EF4-FFF2-40B4-BE49-F238E27FC236}">
                <a16:creationId xmlns:a16="http://schemas.microsoft.com/office/drawing/2014/main" id="{4C467D52-4BA9-4AC0-93A8-24B47A4232A3}"/>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dirty="0"/>
              <a:t>When the kernel decides that it should execute another process, it does a context switch, so that the system executes in the context of the other process</a:t>
            </a:r>
          </a:p>
          <a:p>
            <a:pPr algn="just"/>
            <a:r>
              <a:rPr lang="en-US" altLang="en-US" dirty="0"/>
              <a:t>When doing a context switch, the kernel saves enough information so that it can later switch back to the first process and resume its execution.</a:t>
            </a:r>
          </a:p>
        </p:txBody>
      </p:sp>
    </p:spTree>
    <p:extLst>
      <p:ext uri="{BB962C8B-B14F-4D97-AF65-F5344CB8AC3E}">
        <p14:creationId xmlns:p14="http://schemas.microsoft.com/office/powerpoint/2010/main" val="228693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23335E2-421B-4A77-92B9-3FE8A805E9A0}"/>
              </a:ext>
            </a:extLst>
          </p:cNvPr>
          <p:cNvSpPr>
            <a:spLocks noGrp="1" noChangeArrowheads="1"/>
          </p:cNvSpPr>
          <p:nvPr>
            <p:ph type="title"/>
          </p:nvPr>
        </p:nvSpPr>
        <p:spPr/>
        <p:txBody>
          <a:bodyPr/>
          <a:lstStyle/>
          <a:p>
            <a:r>
              <a:rPr lang="en-US" altLang="en-US" sz="4800" dirty="0"/>
              <a:t>Saving Context of Process -</a:t>
            </a:r>
            <a:r>
              <a:rPr lang="en-US" altLang="en-US" dirty="0"/>
              <a:t>Mode Switch</a:t>
            </a:r>
          </a:p>
        </p:txBody>
      </p:sp>
      <p:sp>
        <p:nvSpPr>
          <p:cNvPr id="26627" name="Content Placeholder 2">
            <a:extLst>
              <a:ext uri="{FF2B5EF4-FFF2-40B4-BE49-F238E27FC236}">
                <a16:creationId xmlns:a16="http://schemas.microsoft.com/office/drawing/2014/main" id="{021289BE-508F-444C-BBCE-F2A962FFA318}"/>
              </a:ext>
            </a:extLst>
          </p:cNvPr>
          <p:cNvSpPr>
            <a:spLocks noGrp="1" noChangeArrowheads="1"/>
          </p:cNvSpPr>
          <p:nvPr>
            <p:ph idx="1"/>
          </p:nvPr>
        </p:nvSpPr>
        <p:spPr bwMode="auto"/>
        <p:txBody>
          <a:bodyPr wrap="square" numCol="1" anchor="t" anchorCtr="0" compatLnSpc="1">
            <a:prstTxWarp prst="textNoShape">
              <a:avLst/>
            </a:prstTxWarp>
          </a:bodyPr>
          <a:lstStyle/>
          <a:p>
            <a:pPr marL="342900" lvl="2" algn="just">
              <a:buClr>
                <a:schemeClr val="accent1"/>
              </a:buClr>
            </a:pPr>
            <a:r>
              <a:rPr lang="en-US" altLang="en-US" sz="2200" dirty="0"/>
              <a:t>Similarly, when moving from user to kernel mode, the kernel saves enough information so that it later returns to user mode and continues </a:t>
            </a:r>
          </a:p>
          <a:p>
            <a:pPr algn="just"/>
            <a:r>
              <a:rPr lang="en-US" altLang="en-US" dirty="0"/>
              <a:t>It also changes execution mode from user to kernel or from kernel to user, still executing in the context of one process, such as process A.</a:t>
            </a:r>
          </a:p>
          <a:p>
            <a:pPr marL="342900" lvl="2" algn="just">
              <a:buClr>
                <a:schemeClr val="accent1"/>
              </a:buClr>
            </a:pPr>
            <a:r>
              <a:rPr lang="en-US" altLang="en-US" sz="2200" dirty="0"/>
              <a:t>The kernel services interrupts in the context of the interrupted process even though it may not have caused the interrupt. </a:t>
            </a:r>
          </a:p>
          <a:p>
            <a:pPr marL="342900" lvl="2" indent="-342900" algn="just"/>
            <a:r>
              <a:rPr lang="en-US" altLang="en-US" sz="2200" dirty="0"/>
              <a:t>The interrupted process may have been executing in user mode or in kernel mode. </a:t>
            </a:r>
          </a:p>
          <a:p>
            <a:pPr marL="342900" lvl="2" indent="-342900" algn="just"/>
            <a:r>
              <a:rPr lang="en-US" altLang="en-US" sz="2200" dirty="0"/>
              <a:t>The kernel saves enough information so that it can later resumes execution of the interrupted process and services the interrupt in kernel mode. </a:t>
            </a:r>
          </a:p>
          <a:p>
            <a:pPr marL="342900" lvl="2" algn="just">
              <a:buClr>
                <a:schemeClr val="accent1"/>
              </a:buClr>
            </a:pPr>
            <a:endParaRPr lang="en-US" altLang="en-US" sz="2200" dirty="0"/>
          </a:p>
          <a:p>
            <a:pPr algn="just"/>
            <a:endParaRPr lang="en-US" altLang="en-US" sz="2800" dirty="0"/>
          </a:p>
        </p:txBody>
      </p:sp>
    </p:spTree>
    <p:extLst>
      <p:ext uri="{BB962C8B-B14F-4D97-AF65-F5344CB8AC3E}">
        <p14:creationId xmlns:p14="http://schemas.microsoft.com/office/powerpoint/2010/main" val="3909840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the Context of a Process</a:t>
            </a:r>
          </a:p>
        </p:txBody>
      </p:sp>
      <p:sp>
        <p:nvSpPr>
          <p:cNvPr id="3" name="Content Placeholder 2"/>
          <p:cNvSpPr>
            <a:spLocks noGrp="1"/>
          </p:cNvSpPr>
          <p:nvPr>
            <p:ph idx="1"/>
          </p:nvPr>
        </p:nvSpPr>
        <p:spPr/>
        <p:txBody>
          <a:bodyPr/>
          <a:lstStyle/>
          <a:p>
            <a:r>
              <a:rPr lang="en-US" dirty="0"/>
              <a:t>The kernel saves the context of a process in 3 situations:</a:t>
            </a:r>
          </a:p>
          <a:p>
            <a:pPr lvl="1"/>
            <a:r>
              <a:rPr lang="en-US" dirty="0"/>
              <a:t>when the system receives an interrupt</a:t>
            </a:r>
          </a:p>
          <a:p>
            <a:pPr lvl="1"/>
            <a:r>
              <a:rPr lang="en-US" dirty="0"/>
              <a:t>when a process executes a system call </a:t>
            </a:r>
          </a:p>
          <a:p>
            <a:pPr lvl="1"/>
            <a:r>
              <a:rPr lang="en-US" dirty="0"/>
              <a:t>when the kernel does a context switch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Saving Context of a Process</a:t>
            </a:r>
          </a:p>
          <a:p>
            <a:pPr algn="just"/>
            <a:r>
              <a:rPr lang="en-US" b="1" dirty="0"/>
              <a:t>1. Interrupts and Exceptions</a:t>
            </a:r>
          </a:p>
          <a:p>
            <a:pPr algn="just"/>
            <a:r>
              <a:rPr lang="en-US" dirty="0"/>
              <a:t>The system is responsible for handling interrupts </a:t>
            </a:r>
          </a:p>
          <a:p>
            <a:pPr lvl="1" algn="just"/>
            <a:r>
              <a:rPr lang="en-US" dirty="0"/>
              <a:t>from hardware (such as from the clock or from peripheral devices), </a:t>
            </a:r>
          </a:p>
          <a:p>
            <a:pPr lvl="1" algn="just"/>
            <a:r>
              <a:rPr lang="en-US" dirty="0"/>
              <a:t>from a programmed interrupt (execution of instructions designed to cause “software </a:t>
            </a:r>
            <a:r>
              <a:rPr lang="en-US"/>
              <a:t>interrupt”), </a:t>
            </a:r>
            <a:r>
              <a:rPr lang="en-US" dirty="0"/>
              <a:t>or </a:t>
            </a:r>
          </a:p>
          <a:p>
            <a:pPr lvl="1" algn="just"/>
            <a:r>
              <a:rPr lang="en-US" dirty="0"/>
              <a:t>from exceptions. </a:t>
            </a:r>
          </a:p>
          <a:p>
            <a:pPr algn="just"/>
            <a:r>
              <a:rPr lang="en-US" dirty="0"/>
              <a:t>If the CPU is executing at a lower processor execution level than the level of the interrupt it accepts the interrupt before decoding the next instruction and raises the processor execution level, so that no other interrupts of the level (or lower level) can happen while it handles the current interrupt, preserving the integrity of the kernel data structure.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37</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kernel handles the interrupt with the following sequence of operations: </a:t>
            </a:r>
          </a:p>
          <a:p>
            <a:pPr lvl="1" algn="just"/>
            <a:r>
              <a:rPr lang="en-US" dirty="0"/>
              <a:t>It saves the current register context of the executing process and creates (pushes) a new context layer. </a:t>
            </a:r>
          </a:p>
          <a:p>
            <a:pPr lvl="1" algn="just"/>
            <a:r>
              <a:rPr lang="en-US" dirty="0"/>
              <a:t>It determines </a:t>
            </a:r>
          </a:p>
          <a:p>
            <a:pPr lvl="2" algn="just"/>
            <a:r>
              <a:rPr lang="en-US" dirty="0"/>
              <a:t>the “source” or cause of the interrupt, </a:t>
            </a:r>
          </a:p>
          <a:p>
            <a:pPr lvl="2" algn="just"/>
            <a:r>
              <a:rPr lang="en-US" dirty="0"/>
              <a:t>identifying the type of interrupt (such as clock or disk) and </a:t>
            </a:r>
          </a:p>
          <a:p>
            <a:pPr lvl="2" algn="just"/>
            <a:r>
              <a:rPr lang="en-US" dirty="0"/>
              <a:t>the unit number of the interrupt, if applicable (such as which disk drive caused the interrupt). </a:t>
            </a:r>
          </a:p>
          <a:p>
            <a:pPr lvl="2" algn="just"/>
            <a:r>
              <a:rPr lang="en-US" dirty="0"/>
              <a:t>When the system receives an interrupt, it gets a number from the machine that it uses as an offset into a table known as interrupt vector. </a:t>
            </a:r>
          </a:p>
          <a:p>
            <a:pPr lvl="2" algn="just"/>
            <a:r>
              <a:rPr lang="en-US" dirty="0"/>
              <a:t>The contents of interrupt vector vary from machine to machine, but they usually contain the address of the interrupt handler for the corresponding interrupt source, and a way of finding a parameter for the interrupt handler.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38</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39</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pic>
        <p:nvPicPr>
          <p:cNvPr id="6" name="Content Placeholder 5"/>
          <p:cNvPicPr>
            <a:picLocks noGrp="1"/>
          </p:cNvPicPr>
          <p:nvPr>
            <p:ph idx="1"/>
          </p:nvPr>
        </p:nvPicPr>
        <p:blipFill>
          <a:blip r:embed="rId2"/>
          <a:stretch>
            <a:fillRect/>
          </a:stretch>
        </p:blipFill>
        <p:spPr>
          <a:xfrm>
            <a:off x="2971800" y="1828800"/>
            <a:ext cx="5341285" cy="3581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167CA97-3FEB-485B-9392-B5F5E07FA0D0}"/>
              </a:ext>
            </a:extLst>
          </p:cNvPr>
          <p:cNvSpPr>
            <a:spLocks noGrp="1" noChangeArrowheads="1"/>
          </p:cNvSpPr>
          <p:nvPr>
            <p:ph type="title"/>
          </p:nvPr>
        </p:nvSpPr>
        <p:spPr/>
        <p:txBody>
          <a:bodyPr/>
          <a:lstStyle/>
          <a:p>
            <a:r>
              <a:rPr lang="en-US" altLang="en-US"/>
              <a:t>PROCESS SUB SYSTEM </a:t>
            </a:r>
          </a:p>
        </p:txBody>
      </p:sp>
      <p:sp>
        <p:nvSpPr>
          <p:cNvPr id="38915" name="Content Placeholder 2">
            <a:extLst>
              <a:ext uri="{FF2B5EF4-FFF2-40B4-BE49-F238E27FC236}">
                <a16:creationId xmlns:a16="http://schemas.microsoft.com/office/drawing/2014/main" id="{F329F028-10B3-4A4D-A15B-D4B507900855}"/>
              </a:ext>
            </a:extLst>
          </p:cNvPr>
          <p:cNvSpPr>
            <a:spLocks noGrp="1"/>
          </p:cNvSpPr>
          <p:nvPr>
            <p:ph idx="1"/>
          </p:nvPr>
        </p:nvSpPr>
        <p:spPr/>
        <p:txBody>
          <a:bodyPr/>
          <a:lstStyle/>
          <a:p>
            <a:pPr marL="457200" lvl="1" indent="-457200" algn="just">
              <a:defRPr/>
            </a:pPr>
            <a:r>
              <a:rPr lang="en-US" sz="2400" dirty="0"/>
              <a:t>The kernel identifies each process by its process number, called the PID, process ID. </a:t>
            </a:r>
          </a:p>
          <a:p>
            <a:pPr marL="457200" lvl="1" indent="-457200" algn="just">
              <a:defRPr/>
            </a:pPr>
            <a:r>
              <a:rPr lang="en-US" sz="2400" dirty="0"/>
              <a:t>Executable file consists of several parts: </a:t>
            </a:r>
          </a:p>
          <a:p>
            <a:pPr lvl="2" indent="-457200" algn="just">
              <a:defRPr/>
            </a:pPr>
            <a:r>
              <a:rPr lang="en-US" dirty="0"/>
              <a:t>A set of headers that describe the attributes of the file, </a:t>
            </a:r>
          </a:p>
          <a:p>
            <a:pPr lvl="2" indent="-457200" algn="just">
              <a:defRPr/>
            </a:pPr>
            <a:r>
              <a:rPr lang="en-US" dirty="0"/>
              <a:t>The program text, A machine language representation of data that has initial values when the program starts execution, and an indication of how much space the kernel should allocate for uninitialized data (</a:t>
            </a:r>
            <a:r>
              <a:rPr lang="en-US" dirty="0" err="1"/>
              <a:t>bss</a:t>
            </a:r>
            <a:r>
              <a:rPr lang="en-US" dirty="0"/>
              <a:t>). </a:t>
            </a:r>
          </a:p>
          <a:p>
            <a:pPr lvl="2" indent="-457200" algn="just">
              <a:defRPr/>
            </a:pPr>
            <a:r>
              <a:rPr lang="en-US" dirty="0"/>
              <a:t>Other sections, such as symbol table information. </a:t>
            </a:r>
          </a:p>
          <a:p>
            <a:pPr lvl="2" indent="-457200" algn="just">
              <a:defRPr/>
            </a:pPr>
            <a:r>
              <a:rPr lang="en-US" dirty="0"/>
              <a:t>e.g.  char buffer[2048]; //uninitialized data </a:t>
            </a:r>
          </a:p>
          <a:p>
            <a:pPr marL="400050" lvl="2" indent="0" algn="just">
              <a:buNone/>
              <a:defRPr/>
            </a:pPr>
            <a:r>
              <a:rPr lang="en-US" dirty="0"/>
              <a:t>	       </a:t>
            </a:r>
            <a:r>
              <a:rPr lang="en-US" dirty="0" err="1"/>
              <a:t>int</a:t>
            </a:r>
            <a:r>
              <a:rPr lang="en-US" dirty="0"/>
              <a:t> version = 1; // initialized data </a:t>
            </a:r>
          </a:p>
          <a:p>
            <a:pPr algn="just">
              <a:defRPr/>
            </a:pP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If a terminal interrupts the system, the kernel gets the interrupt number 2 from the hardware and invokes the terminal interrupt handler </a:t>
            </a:r>
            <a:r>
              <a:rPr lang="en-US" dirty="0" err="1"/>
              <a:t>ttyintr</a:t>
            </a:r>
            <a:r>
              <a:rPr lang="en-US" dirty="0"/>
              <a:t>. </a:t>
            </a:r>
          </a:p>
          <a:p>
            <a:pPr algn="just"/>
            <a:r>
              <a:rPr lang="en-US" dirty="0"/>
              <a:t>The kernel invokes the interrupt handler. </a:t>
            </a:r>
          </a:p>
          <a:p>
            <a:pPr algn="just"/>
            <a:r>
              <a:rPr lang="en-US" dirty="0"/>
              <a:t>The kernel stack for the new context layer is logically distinct from the kernel stack of the previous  context layer. </a:t>
            </a:r>
          </a:p>
          <a:p>
            <a:pPr algn="just"/>
            <a:r>
              <a:rPr lang="en-US" dirty="0"/>
              <a:t>Some implementations use the kernel stack of the executing process to store the interrupt handler stack frames, and other implementations use a global interrupt stack to store the frames for the interrupt handlers that are guaranteed to return without switching context.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40</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interrupt handler completes its work and returns. </a:t>
            </a:r>
          </a:p>
          <a:p>
            <a:pPr algn="just"/>
            <a:r>
              <a:rPr lang="en-US" dirty="0"/>
              <a:t>The kernel executes a machine-specific sequence of instructions that restores the register context and kernel stack of the previous context layer, as they existed at the time of the interrupt and then resumes execution of the restored context layer. </a:t>
            </a:r>
          </a:p>
          <a:p>
            <a:pPr algn="just"/>
            <a:r>
              <a:rPr lang="en-US" dirty="0"/>
              <a:t>The behavior of the process may be affected by the interrupt handler, since the interrupt handler may have altered the global kernel data structures and awakened sleeping process. </a:t>
            </a:r>
          </a:p>
          <a:p>
            <a:pPr algn="just"/>
            <a:r>
              <a:rPr lang="en-US" dirty="0"/>
              <a:t>Usually the process continues execution as if the interrupt had never happened.</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41</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42</a:t>
            </a:fld>
            <a:endParaRPr lang="en-US" dirty="0"/>
          </a:p>
        </p:txBody>
      </p:sp>
      <p:pic>
        <p:nvPicPr>
          <p:cNvPr id="5" name="Content Placeholder 4"/>
          <p:cNvPicPr>
            <a:picLocks noGrp="1"/>
          </p:cNvPicPr>
          <p:nvPr>
            <p:ph idx="1"/>
          </p:nvPr>
        </p:nvPicPr>
        <p:blipFill>
          <a:blip r:embed="rId2"/>
          <a:srcRect/>
          <a:stretch>
            <a:fillRect/>
          </a:stretch>
        </p:blipFill>
        <p:spPr bwMode="auto">
          <a:xfrm>
            <a:off x="2895600" y="1447800"/>
            <a:ext cx="4365817" cy="3429000"/>
          </a:xfrm>
          <a:prstGeom prst="rect">
            <a:avLst/>
          </a:prstGeom>
          <a:noFill/>
        </p:spPr>
      </p:pic>
      <p:sp>
        <p:nvSpPr>
          <p:cNvPr id="7" name="Title 1"/>
          <p:cNvSpPr>
            <a:spLocks noGrp="1"/>
          </p:cNvSpPr>
          <p:nvPr>
            <p:ph type="title"/>
          </p:nvPr>
        </p:nvSpPr>
        <p:spPr>
          <a:xfrm>
            <a:off x="609600" y="274638"/>
            <a:ext cx="10160000" cy="1143000"/>
          </a:xfrm>
        </p:spPr>
        <p:txBody>
          <a:bodyPr/>
          <a:lstStyle/>
          <a:p>
            <a:r>
              <a:rPr lang="en-US" dirty="0"/>
              <a:t>Saving the Context of a Process</a:t>
            </a:r>
          </a:p>
        </p:txBody>
      </p:sp>
      <p:sp>
        <p:nvSpPr>
          <p:cNvPr id="8" name="Content Placeholder 2"/>
          <p:cNvSpPr txBox="1">
            <a:spLocks/>
          </p:cNvSpPr>
          <p:nvPr/>
        </p:nvSpPr>
        <p:spPr>
          <a:xfrm>
            <a:off x="762000" y="5105400"/>
            <a:ext cx="10160000" cy="1524000"/>
          </a:xfrm>
          <a:prstGeom prst="rect">
            <a:avLst/>
          </a:prstGeom>
        </p:spPr>
        <p:txBody>
          <a:bodyPr vert="horz" lIns="91440" tIns="45720" rIns="91440" bIns="45720" rtlCol="0">
            <a:normAutofit/>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While executing the disk interrupt handler, the system receives a clock interrupt and executes the clock interrupt handler. </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Every time the system receives an interrupt (or makes a system call), if creates a new context layer and saves the register context of the previous layer.  </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43</a:t>
            </a:fld>
            <a:endParaRPr lang="en-US" dirty="0"/>
          </a:p>
        </p:txBody>
      </p:sp>
      <p:grpSp>
        <p:nvGrpSpPr>
          <p:cNvPr id="1026" name="Group 114520"/>
          <p:cNvGrpSpPr>
            <a:grpSpLocks/>
          </p:cNvGrpSpPr>
          <p:nvPr/>
        </p:nvGrpSpPr>
        <p:grpSpPr bwMode="auto">
          <a:xfrm>
            <a:off x="2057400" y="1828800"/>
            <a:ext cx="5029200" cy="5486400"/>
            <a:chOff x="0" y="0"/>
            <a:chExt cx="57487" cy="45340"/>
          </a:xfrm>
        </p:grpSpPr>
        <p:pic>
          <p:nvPicPr>
            <p:cNvPr id="14188" name="Picture 14188"/>
            <p:cNvPicPr>
              <a:picLocks noChangeAspect="1" noChangeArrowheads="1"/>
            </p:cNvPicPr>
            <p:nvPr/>
          </p:nvPicPr>
          <p:blipFill>
            <a:blip r:embed="rId2"/>
            <a:srcRect/>
            <a:stretch>
              <a:fillRect/>
            </a:stretch>
          </p:blipFill>
          <p:spPr bwMode="auto">
            <a:xfrm>
              <a:off x="2708" y="0"/>
              <a:ext cx="54013" cy="38265"/>
            </a:xfrm>
            <a:prstGeom prst="rect">
              <a:avLst/>
            </a:prstGeom>
            <a:noFill/>
          </p:spPr>
        </p:pic>
        <p:sp>
          <p:nvSpPr>
            <p:cNvPr id="14189" name="Rectangle 14189"/>
            <p:cNvSpPr>
              <a:spLocks noChangeArrowheads="1"/>
            </p:cNvSpPr>
            <p:nvPr/>
          </p:nvSpPr>
          <p:spPr bwMode="auto">
            <a:xfrm>
              <a:off x="56735" y="36917"/>
              <a:ext cx="507" cy="2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4190" name="Rectangle 14190"/>
            <p:cNvSpPr>
              <a:spLocks noChangeArrowheads="1"/>
            </p:cNvSpPr>
            <p:nvPr/>
          </p:nvSpPr>
          <p:spPr bwMode="auto">
            <a:xfrm>
              <a:off x="32009" y="38288"/>
              <a:ext cx="507" cy="2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4191" name="Rectangle 14191"/>
            <p:cNvSpPr>
              <a:spLocks noChangeArrowheads="1"/>
            </p:cNvSpPr>
            <p:nvPr/>
          </p:nvSpPr>
          <p:spPr bwMode="auto">
            <a:xfrm>
              <a:off x="32009" y="40041"/>
              <a:ext cx="507" cy="2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pic>
          <p:nvPicPr>
            <p:cNvPr id="14192" name="Picture 14192"/>
            <p:cNvPicPr>
              <a:picLocks noChangeAspect="1" noChangeArrowheads="1"/>
            </p:cNvPicPr>
            <p:nvPr/>
          </p:nvPicPr>
          <p:blipFill>
            <a:blip r:embed="rId3"/>
            <a:srcRect/>
            <a:stretch>
              <a:fillRect/>
            </a:stretch>
          </p:blipFill>
          <p:spPr bwMode="auto">
            <a:xfrm>
              <a:off x="0" y="41749"/>
              <a:ext cx="1402" cy="1875"/>
            </a:xfrm>
            <a:prstGeom prst="rect">
              <a:avLst/>
            </a:prstGeom>
            <a:noFill/>
          </p:spPr>
        </p:pic>
        <p:sp>
          <p:nvSpPr>
            <p:cNvPr id="14193" name="Rectangle 14193"/>
            <p:cNvSpPr>
              <a:spLocks noChangeArrowheads="1"/>
            </p:cNvSpPr>
            <p:nvPr/>
          </p:nvSpPr>
          <p:spPr bwMode="auto">
            <a:xfrm>
              <a:off x="701" y="41894"/>
              <a:ext cx="563" cy="22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4194" name="Rectangle 14194"/>
            <p:cNvSpPr>
              <a:spLocks noChangeArrowheads="1"/>
            </p:cNvSpPr>
            <p:nvPr/>
          </p:nvSpPr>
          <p:spPr bwMode="auto">
            <a:xfrm>
              <a:off x="2285" y="41916"/>
              <a:ext cx="73419" cy="22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4195" name="Rectangle 14195"/>
            <p:cNvSpPr>
              <a:spLocks noChangeArrowheads="1"/>
            </p:cNvSpPr>
            <p:nvPr/>
          </p:nvSpPr>
          <p:spPr bwMode="auto">
            <a:xfrm>
              <a:off x="2285" y="43653"/>
              <a:ext cx="33410" cy="2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4196" name="Rectangle 14196"/>
            <p:cNvSpPr>
              <a:spLocks noChangeArrowheads="1"/>
            </p:cNvSpPr>
            <p:nvPr/>
          </p:nvSpPr>
          <p:spPr bwMode="auto">
            <a:xfrm>
              <a:off x="27422" y="43653"/>
              <a:ext cx="507" cy="2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grpSp>
      <p:sp>
        <p:nvSpPr>
          <p:cNvPr id="1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dirty="0"/>
              <a:t>2. System Call Interface</a:t>
            </a:r>
            <a:endParaRPr lang="en-US" dirty="0"/>
          </a:p>
          <a:p>
            <a:pPr lvl="0" algn="just"/>
            <a:r>
              <a:rPr lang="en-US" dirty="0"/>
              <a:t>The System call is a normal function call. </a:t>
            </a:r>
          </a:p>
          <a:p>
            <a:pPr lvl="0" algn="just"/>
            <a:r>
              <a:rPr lang="en-US" dirty="0"/>
              <a:t>The usual calling sequence cannot change the mode of a process from user to kernel. The C compiler uses a predefined library of functions that have the names of the system calls, thus resolving the system call references in the user program.  </a:t>
            </a:r>
          </a:p>
          <a:p>
            <a:pPr lvl="0" algn="just"/>
            <a:r>
              <a:rPr lang="en-US" dirty="0"/>
              <a:t>The library functions typically invoke an instruction that changes the process execution mode to kernel mode and causes the kernel to start executing code for system calls. </a:t>
            </a:r>
          </a:p>
          <a:p>
            <a:pPr lvl="0" algn="just"/>
            <a:r>
              <a:rPr lang="en-US" dirty="0"/>
              <a:t>The library routines execute in user mode, but the system call interface is a special case of an interrupt handler. </a:t>
            </a:r>
          </a:p>
          <a:p>
            <a:pPr lvl="0" algn="just"/>
            <a:r>
              <a:rPr lang="en-US" dirty="0"/>
              <a:t>The library functions pass the kernel a unique number per system call in a machine dependent way-either as a parameter to the operating systems trap, in a particular register, or on the stack- and the kernel thus determines the specific system call the user is invoking.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In handling the operating system trap, the kernel looks up the system call number in a table to find the address of the appropriate kernel routine that is the entry point for the system call and to find the number of parameters the system call expects (figure 12).</a:t>
            </a:r>
          </a:p>
          <a:p>
            <a:pPr algn="just"/>
            <a:r>
              <a:rPr lang="en-US" dirty="0"/>
              <a:t>The kernel calculates the (user) address of the first parameter to the system call by adding or subtracting, depending on the direction of the stack growth) an offset to the user stack pointer, corresponding to the number of parameters to the system call. </a:t>
            </a:r>
          </a:p>
          <a:p>
            <a:pPr algn="just"/>
            <a:r>
              <a:rPr lang="en-US" dirty="0"/>
              <a:t>Finally, it copies the user parameters to the u area and calls the appropriate routine. After executing the code for the system call, the kernel determines whether there was error.</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45</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If so, it adjusts the register locations in the saved user register content, typically setting the “carry bit” for the PS register and copying the error number into the register 0 location. </a:t>
            </a:r>
          </a:p>
          <a:p>
            <a:pPr algn="just"/>
            <a:r>
              <a:rPr lang="en-US" dirty="0"/>
              <a:t>If there were no errors in the execution of the system call, the kernel clears the “carry bit” in the PS register and copies the appropriate return values from the system call into the locations for registers 0 and 1 in the saved user register context. </a:t>
            </a:r>
          </a:p>
          <a:p>
            <a:pPr algn="just"/>
            <a:r>
              <a:rPr lang="en-US" dirty="0"/>
              <a:t>When the kernel returns from the operating system trap to user mode, it returns to the library instruction after the trap. </a:t>
            </a:r>
          </a:p>
          <a:p>
            <a:pPr algn="just"/>
            <a:r>
              <a:rPr lang="en-US" dirty="0"/>
              <a:t>The library interprets the return values from the kernel and returns a value to the user program.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46</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47</a:t>
            </a:fld>
            <a:endParaRPr lang="en-US" dirty="0"/>
          </a:p>
        </p:txBody>
      </p:sp>
      <p:pic>
        <p:nvPicPr>
          <p:cNvPr id="14288" name="Picture 14288"/>
          <p:cNvPicPr>
            <a:picLocks noChangeAspect="1" noChangeArrowheads="1"/>
          </p:cNvPicPr>
          <p:nvPr/>
        </p:nvPicPr>
        <p:blipFill>
          <a:blip r:embed="rId2"/>
          <a:srcRect/>
          <a:stretch>
            <a:fillRect/>
          </a:stretch>
        </p:blipFill>
        <p:spPr bwMode="auto">
          <a:xfrm>
            <a:off x="1905000" y="1676400"/>
            <a:ext cx="7162800" cy="4614672"/>
          </a:xfrm>
          <a:prstGeom prst="rect">
            <a:avLst/>
          </a:prstGeom>
          <a:noFill/>
        </p:spPr>
      </p:pic>
      <p:sp>
        <p:nvSpPr>
          <p:cNvPr id="6"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3. Context Switch: </a:t>
            </a:r>
            <a:endParaRPr lang="en-US" dirty="0"/>
          </a:p>
          <a:p>
            <a:pPr algn="just"/>
            <a:r>
              <a:rPr lang="en-US" dirty="0"/>
              <a:t>The kernel permits a context switch under four circumstances:  </a:t>
            </a:r>
          </a:p>
          <a:p>
            <a:pPr lvl="1" algn="just"/>
            <a:r>
              <a:rPr lang="en-US" dirty="0"/>
              <a:t>when a process puts itself to sleep,</a:t>
            </a:r>
          </a:p>
          <a:p>
            <a:pPr lvl="1" algn="just"/>
            <a:r>
              <a:rPr lang="en-US" dirty="0"/>
              <a:t>when it exits, </a:t>
            </a:r>
          </a:p>
          <a:p>
            <a:pPr lvl="1" algn="just"/>
            <a:r>
              <a:rPr lang="en-US" dirty="0"/>
              <a:t>when it returns from a system call to user mode but is not the most eligible process to run, </a:t>
            </a:r>
          </a:p>
          <a:p>
            <a:pPr lvl="1" algn="just"/>
            <a:r>
              <a:rPr lang="en-US" dirty="0"/>
              <a:t>when it returns to user mode after the kernel completes handling an interrupt but is not the most eligible process to run.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48</a:t>
            </a:fld>
            <a:endParaRPr lang="en-US" dirty="0"/>
          </a:p>
        </p:txBody>
      </p:sp>
      <p:sp>
        <p:nvSpPr>
          <p:cNvPr id="6"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kernel ensures integrity and consistency of internal data structures by prohibiting arbitrary context switches. It makes sure that the state of its data structures is consistent before it does a context switch: </a:t>
            </a:r>
          </a:p>
          <a:p>
            <a:pPr lvl="1" algn="just"/>
            <a:r>
              <a:rPr lang="en-US" dirty="0"/>
              <a:t>that all appropriate updates are done,  </a:t>
            </a:r>
          </a:p>
          <a:p>
            <a:pPr lvl="1" algn="just"/>
            <a:r>
              <a:rPr lang="en-US" dirty="0"/>
              <a:t>that queues are properly linked,  </a:t>
            </a:r>
          </a:p>
          <a:p>
            <a:pPr lvl="1" algn="just"/>
            <a:r>
              <a:rPr lang="en-US" dirty="0"/>
              <a:t>that appropriate locks are set to prevent intrusion by other processes,</a:t>
            </a:r>
          </a:p>
          <a:p>
            <a:pPr lvl="1" algn="just"/>
            <a:r>
              <a:rPr lang="en-US" dirty="0"/>
              <a:t>that no data structures are left unnecessarily locked and so on.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49</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F9657C8-388F-4C64-9525-39DB6D415652}"/>
              </a:ext>
            </a:extLst>
          </p:cNvPr>
          <p:cNvSpPr>
            <a:spLocks noGrp="1" noChangeArrowheads="1"/>
          </p:cNvSpPr>
          <p:nvPr>
            <p:ph type="title"/>
          </p:nvPr>
        </p:nvSpPr>
        <p:spPr/>
        <p:txBody>
          <a:bodyPr/>
          <a:lstStyle/>
          <a:p>
            <a:r>
              <a:rPr lang="en-US" altLang="en-US"/>
              <a:t>PROCESS SUB SYSTEM </a:t>
            </a:r>
          </a:p>
        </p:txBody>
      </p:sp>
      <p:sp>
        <p:nvSpPr>
          <p:cNvPr id="3" name="Content Placeholder 2">
            <a:extLst>
              <a:ext uri="{FF2B5EF4-FFF2-40B4-BE49-F238E27FC236}">
                <a16:creationId xmlns:a16="http://schemas.microsoft.com/office/drawing/2014/main" id="{ADB4C654-C4FB-464F-8C99-4DBA3527EB07}"/>
              </a:ext>
            </a:extLst>
          </p:cNvPr>
          <p:cNvSpPr>
            <a:spLocks noGrp="1"/>
          </p:cNvSpPr>
          <p:nvPr>
            <p:ph idx="1"/>
          </p:nvPr>
        </p:nvSpPr>
        <p:spPr/>
        <p:txBody>
          <a:bodyPr/>
          <a:lstStyle/>
          <a:p>
            <a:pPr algn="just">
              <a:defRPr/>
            </a:pPr>
            <a:r>
              <a:rPr lang="en-US" dirty="0"/>
              <a:t>The kernel loads an executable file into memory during an exec system call, and the loaded process consists of at least three parts called regions</a:t>
            </a:r>
          </a:p>
          <a:p>
            <a:pPr lvl="1" algn="just">
              <a:defRPr/>
            </a:pPr>
            <a:r>
              <a:rPr lang="en-US" dirty="0"/>
              <a:t>Text</a:t>
            </a:r>
          </a:p>
          <a:p>
            <a:pPr lvl="1" algn="just">
              <a:defRPr/>
            </a:pPr>
            <a:r>
              <a:rPr lang="en-US" dirty="0"/>
              <a:t>Data</a:t>
            </a:r>
          </a:p>
          <a:p>
            <a:pPr lvl="1" algn="just">
              <a:defRPr/>
            </a:pPr>
            <a:r>
              <a:rPr lang="en-US" dirty="0"/>
              <a:t>Stack</a:t>
            </a:r>
          </a:p>
          <a:p>
            <a:pPr marL="457200" lvl="1" indent="0" algn="just">
              <a:buNone/>
              <a:defRPr/>
            </a:pPr>
            <a:endParaRPr lang="en-US" dirty="0"/>
          </a:p>
          <a:p>
            <a:pPr lvl="1" algn="just">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For e.g. </a:t>
            </a:r>
          </a:p>
          <a:p>
            <a:pPr lvl="1" algn="just"/>
            <a:r>
              <a:rPr lang="en-US" dirty="0"/>
              <a:t>If the kernel allocates a buffer, reads a block in a file, and goes to sleep waiting for I/O transmission from the disk to complete, it keeps the buffer locked so that no other process can tamper with the buffer. </a:t>
            </a:r>
          </a:p>
          <a:p>
            <a:pPr lvl="1" algn="just"/>
            <a:r>
              <a:rPr lang="en-US" dirty="0"/>
              <a:t>But if a process executes the link system call, the kernel releases the lock of the first </a:t>
            </a:r>
            <a:r>
              <a:rPr lang="en-US" dirty="0" err="1"/>
              <a:t>inode</a:t>
            </a:r>
            <a:r>
              <a:rPr lang="en-US" dirty="0"/>
              <a:t> before locking the second </a:t>
            </a:r>
            <a:r>
              <a:rPr lang="en-US" dirty="0" err="1"/>
              <a:t>inode</a:t>
            </a:r>
            <a:r>
              <a:rPr lang="en-US" dirty="0"/>
              <a:t> to avoid deadlock. </a:t>
            </a:r>
          </a:p>
          <a:p>
            <a:pPr lvl="0" algn="just"/>
            <a:r>
              <a:rPr lang="en-US" dirty="0"/>
              <a:t>The kernel must do a context switch at the conclusion of the exit system call, because there is nothing else for it to do. </a:t>
            </a:r>
          </a:p>
          <a:p>
            <a:pPr lvl="0" algn="just"/>
            <a:r>
              <a:rPr lang="en-US" dirty="0"/>
              <a:t>Similarly, the kernel allows a context switch when a process enters the sleep state, since a considerable amount of time may elapse until the process wakes up, and other processes can meanwhile execute.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50</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51</a:t>
            </a:fld>
            <a:endParaRPr lang="en-US" dirty="0"/>
          </a:p>
        </p:txBody>
      </p:sp>
      <p:pic>
        <p:nvPicPr>
          <p:cNvPr id="14717" name="Picture 14717"/>
          <p:cNvPicPr>
            <a:picLocks noChangeAspect="1" noChangeArrowheads="1"/>
          </p:cNvPicPr>
          <p:nvPr/>
        </p:nvPicPr>
        <p:blipFill>
          <a:blip r:embed="rId2"/>
          <a:srcRect/>
          <a:stretch>
            <a:fillRect/>
          </a:stretch>
        </p:blipFill>
        <p:spPr bwMode="auto">
          <a:xfrm>
            <a:off x="2209800" y="2057400"/>
            <a:ext cx="7091362" cy="2868206"/>
          </a:xfrm>
          <a:prstGeom prst="rect">
            <a:avLst/>
          </a:prstGeom>
          <a:noFill/>
        </p:spPr>
      </p:pic>
      <p:sp>
        <p:nvSpPr>
          <p:cNvPr id="6"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kernel allows a context switch when a process is not the most eligible to run to permit fairer process scheduling: </a:t>
            </a:r>
          </a:p>
          <a:p>
            <a:pPr lvl="1" algn="just"/>
            <a:r>
              <a:rPr lang="en-US" dirty="0"/>
              <a:t>If a process completes a system call or returns from an interrupt and there is another process with higher priority waiting to run, it would be unfair to keep the higher priority process to waiting. </a:t>
            </a:r>
          </a:p>
          <a:p>
            <a:pPr algn="just"/>
            <a:r>
              <a:rPr lang="en-US" dirty="0"/>
              <a:t>The procedure for a context switch is similar to the procedures for handling interrupts and system calls, except that the kernel restores the content layer of a different process instead of the previous context layer of the same process. </a:t>
            </a:r>
          </a:p>
          <a:p>
            <a:pPr algn="just"/>
            <a:r>
              <a:rPr lang="en-US" dirty="0"/>
              <a:t>Similarly, the choice of which process to schedule next is a policy decision that does not affect the mechanics of the context switch.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52</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53</a:t>
            </a:fld>
            <a:endParaRPr lang="en-US" dirty="0"/>
          </a:p>
        </p:txBody>
      </p:sp>
      <p:pic>
        <p:nvPicPr>
          <p:cNvPr id="5" name="Picture 4"/>
          <p:cNvPicPr/>
          <p:nvPr/>
        </p:nvPicPr>
        <p:blipFill>
          <a:blip r:embed="rId2"/>
          <a:stretch>
            <a:fillRect/>
          </a:stretch>
        </p:blipFill>
        <p:spPr>
          <a:xfrm>
            <a:off x="2590800" y="1828800"/>
            <a:ext cx="5528945" cy="3909695"/>
          </a:xfrm>
          <a:prstGeom prst="rect">
            <a:avLst/>
          </a:prstGeom>
        </p:spPr>
      </p:pic>
      <p:sp>
        <p:nvSpPr>
          <p:cNvPr id="6"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Copying data between system and user address space:</a:t>
            </a:r>
            <a:endParaRPr lang="en-US" dirty="0"/>
          </a:p>
          <a:p>
            <a:pPr lvl="0" algn="just"/>
            <a:r>
              <a:rPr lang="en-US" dirty="0"/>
              <a:t>A process executes in kernel mode or in user mode with no overlap of modes. </a:t>
            </a:r>
          </a:p>
          <a:p>
            <a:pPr lvl="0" algn="just"/>
            <a:r>
              <a:rPr lang="en-US" dirty="0"/>
              <a:t>Many system calls move data between kernel and user space, such as when copying system call parameters from user to kernel space or when copying </a:t>
            </a:r>
            <a:r>
              <a:rPr lang="en-US"/>
              <a:t>data from </a:t>
            </a:r>
            <a:r>
              <a:rPr lang="en-US" dirty="0"/>
              <a:t>I/O buffers in the read system call. </a:t>
            </a:r>
          </a:p>
          <a:p>
            <a:pPr lvl="0" algn="just"/>
            <a:r>
              <a:rPr lang="en-US" dirty="0"/>
              <a:t>Many machines allow the kernel to reference addresses in user space directly. </a:t>
            </a:r>
          </a:p>
          <a:p>
            <a:pPr lvl="0" algn="just"/>
            <a:r>
              <a:rPr lang="en-US" dirty="0"/>
              <a:t>The kernel must ascertain, that the address being read or written is accessible as if it had been executing in user mode; </a:t>
            </a:r>
          </a:p>
          <a:p>
            <a:pPr lvl="0" algn="just"/>
            <a:r>
              <a:rPr lang="en-US" dirty="0"/>
              <a:t>Otherwise it could override the ordinary protection mechanisms and inadvertently read or write addresses outside the user address space (possibly kernel data structure).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54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Saving the Context of a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03C1125-2F41-4CA5-892A-B3139502B62B}"/>
              </a:ext>
            </a:extLst>
          </p:cNvPr>
          <p:cNvSpPr>
            <a:spLocks noGrp="1" noChangeArrowheads="1"/>
          </p:cNvSpPr>
          <p:nvPr>
            <p:ph type="title"/>
          </p:nvPr>
        </p:nvSpPr>
        <p:spPr/>
        <p:txBody>
          <a:bodyPr/>
          <a:lstStyle/>
          <a:p>
            <a:r>
              <a:rPr lang="en-US" altLang="en-US"/>
              <a:t>PROCESS SUB SYSTEM </a:t>
            </a:r>
          </a:p>
        </p:txBody>
      </p:sp>
      <p:sp>
        <p:nvSpPr>
          <p:cNvPr id="11267" name="Content Placeholder 2">
            <a:extLst>
              <a:ext uri="{FF2B5EF4-FFF2-40B4-BE49-F238E27FC236}">
                <a16:creationId xmlns:a16="http://schemas.microsoft.com/office/drawing/2014/main" id="{80AFFED7-8C38-47C0-BF7D-F24B8782C23C}"/>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dirty="0"/>
              <a:t>The text and data regions corresponds to the text and data </a:t>
            </a:r>
            <a:r>
              <a:rPr lang="en-US" altLang="en-US" dirty="0" err="1"/>
              <a:t>bss</a:t>
            </a:r>
            <a:r>
              <a:rPr lang="en-US" altLang="en-US"/>
              <a:t> (block started by symbols) sections of the executable file, but the stack region is automatically created and its size is dynamically adjusted by the kernel at runtime. </a:t>
            </a:r>
          </a:p>
          <a:p>
            <a:pPr algn="just"/>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735300B-8DC9-4216-BD30-C7177F2CCDB3}"/>
              </a:ext>
            </a:extLst>
          </p:cNvPr>
          <p:cNvSpPr>
            <a:spLocks noGrp="1" noChangeArrowheads="1"/>
          </p:cNvSpPr>
          <p:nvPr>
            <p:ph type="title"/>
          </p:nvPr>
        </p:nvSpPr>
        <p:spPr/>
        <p:txBody>
          <a:bodyPr/>
          <a:lstStyle/>
          <a:p>
            <a:pPr algn="just"/>
            <a:r>
              <a:rPr lang="en-US" altLang="en-US"/>
              <a:t>PROCESS SUB SYSTEM </a:t>
            </a:r>
          </a:p>
        </p:txBody>
      </p:sp>
      <p:sp>
        <p:nvSpPr>
          <p:cNvPr id="12291" name="Content Placeholder 2">
            <a:extLst>
              <a:ext uri="{FF2B5EF4-FFF2-40B4-BE49-F238E27FC236}">
                <a16:creationId xmlns:a16="http://schemas.microsoft.com/office/drawing/2014/main" id="{C8B4E671-8903-4377-B587-7930D5875E9A}"/>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sz="2800"/>
              <a:t>The stack consists of logical stack frames that are pushed when calling a function and popped when returning. </a:t>
            </a:r>
          </a:p>
          <a:p>
            <a:pPr algn="just"/>
            <a:r>
              <a:rPr lang="en-US" altLang="en-US" sz="2800"/>
              <a:t>A special register called the stack pointer indicates the current stack depth. </a:t>
            </a:r>
          </a:p>
          <a:p>
            <a:pPr algn="just"/>
            <a:r>
              <a:rPr lang="en-US" altLang="en-US" sz="2800"/>
              <a:t>A stack frame contains the parameters to a function, its local variables, and the data necessary to recover the previous stack frame, including the value of the program counter and stack pointer at the time of the function call.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D09FA0C-2026-47F1-982E-CD828981F91D}"/>
              </a:ext>
            </a:extLst>
          </p:cNvPr>
          <p:cNvSpPr>
            <a:spLocks noGrp="1" noChangeArrowheads="1"/>
          </p:cNvSpPr>
          <p:nvPr>
            <p:ph type="title"/>
          </p:nvPr>
        </p:nvSpPr>
        <p:spPr/>
        <p:txBody>
          <a:bodyPr/>
          <a:lstStyle/>
          <a:p>
            <a:r>
              <a:rPr lang="en-US" altLang="en-US"/>
              <a:t>PROCESS SUB SYSTEM </a:t>
            </a:r>
          </a:p>
        </p:txBody>
      </p:sp>
      <p:sp>
        <p:nvSpPr>
          <p:cNvPr id="13315" name="Content Placeholder 2">
            <a:extLst>
              <a:ext uri="{FF2B5EF4-FFF2-40B4-BE49-F238E27FC236}">
                <a16:creationId xmlns:a16="http://schemas.microsoft.com/office/drawing/2014/main" id="{24C60F4A-D64E-4F00-B789-E437B2162E46}"/>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sz="2800"/>
              <a:t>A process in the Unix system can execute in two modes, kernel or user mode. </a:t>
            </a:r>
          </a:p>
          <a:p>
            <a:pPr algn="just"/>
            <a:r>
              <a:rPr lang="en-US" altLang="en-US" sz="2800"/>
              <a:t>Therefore it uses a separate stack for each mode. </a:t>
            </a:r>
          </a:p>
          <a:p>
            <a:pPr algn="just"/>
            <a:r>
              <a:rPr lang="en-US" altLang="en-US" sz="2800"/>
              <a:t>The user stack contains the arguments, local variables, and other data for functions executing in user mode. </a:t>
            </a:r>
          </a:p>
          <a:p>
            <a:pPr algn="just"/>
            <a:r>
              <a:rPr lang="en-US" altLang="en-US" sz="2800"/>
              <a:t>The kernel stack contains the stack frames for functions executing in kernel mode.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D320FDA-F347-4360-B00B-DCDC4B57BB1F}"/>
              </a:ext>
            </a:extLst>
          </p:cNvPr>
          <p:cNvSpPr>
            <a:spLocks noGrp="1" noChangeArrowheads="1"/>
          </p:cNvSpPr>
          <p:nvPr>
            <p:ph type="title"/>
          </p:nvPr>
        </p:nvSpPr>
        <p:spPr/>
        <p:txBody>
          <a:bodyPr/>
          <a:lstStyle/>
          <a:p>
            <a:r>
              <a:rPr lang="en-US" altLang="en-US" sz="4000"/>
              <a:t>Mode of Process Execution(1)</a:t>
            </a:r>
          </a:p>
        </p:txBody>
      </p:sp>
      <p:sp>
        <p:nvSpPr>
          <p:cNvPr id="14339" name="Rectangle 3">
            <a:extLst>
              <a:ext uri="{FF2B5EF4-FFF2-40B4-BE49-F238E27FC236}">
                <a16:creationId xmlns:a16="http://schemas.microsoft.com/office/drawing/2014/main" id="{A2A49F9B-C49A-43C6-A233-163455D18597}"/>
              </a:ext>
            </a:extLst>
          </p:cNvPr>
          <p:cNvSpPr>
            <a:spLocks noGrp="1" noChangeArrowheads="1"/>
          </p:cNvSpPr>
          <p:nvPr>
            <p:ph idx="1"/>
          </p:nvPr>
        </p:nvSpPr>
        <p:spPr bwMode="auto"/>
        <p:txBody>
          <a:bodyPr wrap="square" numCol="1" anchor="t" anchorCtr="0" compatLnSpc="1">
            <a:prstTxWarp prst="textNoShape">
              <a:avLst/>
            </a:prstTxWarp>
          </a:bodyPr>
          <a:lstStyle/>
          <a:p>
            <a:pPr algn="just"/>
            <a:r>
              <a:rPr lang="en-US" altLang="en-US"/>
              <a:t>The UNIX process runs in two modes:</a:t>
            </a:r>
          </a:p>
          <a:p>
            <a:pPr lvl="1" algn="just"/>
            <a:r>
              <a:rPr lang="en-US" altLang="en-US" b="1">
                <a:solidFill>
                  <a:srgbClr val="A50021"/>
                </a:solidFill>
              </a:rPr>
              <a:t>User mode</a:t>
            </a:r>
          </a:p>
          <a:p>
            <a:pPr lvl="2" algn="just"/>
            <a:r>
              <a:rPr lang="en-US" altLang="en-US"/>
              <a:t>Can access its own instructions and data, but not kernel instruction and data</a:t>
            </a:r>
          </a:p>
          <a:p>
            <a:pPr lvl="1" algn="just"/>
            <a:r>
              <a:rPr lang="en-US" altLang="en-US" b="1">
                <a:solidFill>
                  <a:srgbClr val="A50021"/>
                </a:solidFill>
              </a:rPr>
              <a:t>Kernel mode</a:t>
            </a:r>
          </a:p>
          <a:p>
            <a:pPr lvl="2" algn="just"/>
            <a:r>
              <a:rPr lang="en-US" altLang="en-US"/>
              <a:t>Can access kernel and user instructions and data</a:t>
            </a:r>
          </a:p>
          <a:p>
            <a:pPr algn="just"/>
            <a:r>
              <a:rPr lang="en-US" altLang="en-US"/>
              <a:t>When a process executes a system call, the execution mode of the process changes from </a:t>
            </a:r>
            <a:r>
              <a:rPr lang="en-US" altLang="en-US">
                <a:solidFill>
                  <a:srgbClr val="A50021"/>
                </a:solidFill>
              </a:rPr>
              <a:t>user mode</a:t>
            </a:r>
            <a:r>
              <a:rPr lang="en-US" altLang="en-US"/>
              <a:t> to </a:t>
            </a:r>
            <a:r>
              <a:rPr lang="en-US" altLang="en-US">
                <a:solidFill>
                  <a:srgbClr val="A50021"/>
                </a:solidFill>
              </a:rPr>
              <a:t>kernel mode</a:t>
            </a:r>
          </a:p>
          <a:p>
            <a:pPr lvl="1" algn="just"/>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7537</TotalTime>
  <Words>4786</Words>
  <Application>Microsoft Office PowerPoint</Application>
  <PresentationFormat>Widescreen</PresentationFormat>
  <Paragraphs>385</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굴림</vt:lpstr>
      <vt:lpstr>Arial</vt:lpstr>
      <vt:lpstr>Arial Narrow</vt:lpstr>
      <vt:lpstr>Calibri</vt:lpstr>
      <vt:lpstr>Cambria</vt:lpstr>
      <vt:lpstr>Adjacency</vt:lpstr>
      <vt:lpstr>Structure of Processes </vt:lpstr>
      <vt:lpstr>Kernel Architecture (UNIX)</vt:lpstr>
      <vt:lpstr>PROCESS SUB SYSTEM </vt:lpstr>
      <vt:lpstr>PROCESS SUB SYSTEM </vt:lpstr>
      <vt:lpstr>PROCESS SUB SYSTEM </vt:lpstr>
      <vt:lpstr>PROCESS SUB SYSTEM </vt:lpstr>
      <vt:lpstr>PROCESS SUB SYSTEM </vt:lpstr>
      <vt:lpstr>PROCESS SUB SYSTEM </vt:lpstr>
      <vt:lpstr>Mode of Process Execution(1)</vt:lpstr>
      <vt:lpstr>Mode of Process Execution(2)</vt:lpstr>
      <vt:lpstr>Process: U Area</vt:lpstr>
      <vt:lpstr>Process: U Area</vt:lpstr>
      <vt:lpstr>Processes(2)</vt:lpstr>
      <vt:lpstr>PROCESS SUB SYSTEM </vt:lpstr>
      <vt:lpstr>Kernel Support for Process</vt:lpstr>
      <vt:lpstr>Process: Region Table</vt:lpstr>
      <vt:lpstr>Process: Region Table</vt:lpstr>
      <vt:lpstr>Process States and State Transitions</vt:lpstr>
      <vt:lpstr>Process States and Transitions</vt:lpstr>
      <vt:lpstr>Process States and Transitions</vt:lpstr>
      <vt:lpstr>Process State Transition Diagram</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States and Transitions</vt:lpstr>
      <vt:lpstr>Process Context</vt:lpstr>
      <vt:lpstr>Saving Context of Process - Context Switch</vt:lpstr>
      <vt:lpstr>Saving Context of Process -Mode Switch</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lpstr>Saving the Context of a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Internal Representation of Files</dc:title>
  <dc:creator>kirthi</dc:creator>
  <cp:lastModifiedBy>kirthi</cp:lastModifiedBy>
  <cp:revision>772</cp:revision>
  <dcterms:modified xsi:type="dcterms:W3CDTF">2022-10-29T00:37:34Z</dcterms:modified>
</cp:coreProperties>
</file>