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4" r:id="rId1"/>
  </p:sldMasterIdLst>
  <p:notesMasterIdLst>
    <p:notesMasterId r:id="rId30"/>
  </p:notesMasterIdLst>
  <p:sldIdLst>
    <p:sldId id="256" r:id="rId2"/>
    <p:sldId id="363" r:id="rId3"/>
    <p:sldId id="354" r:id="rId4"/>
    <p:sldId id="364" r:id="rId5"/>
    <p:sldId id="365" r:id="rId6"/>
    <p:sldId id="366" r:id="rId7"/>
    <p:sldId id="353" r:id="rId8"/>
    <p:sldId id="367" r:id="rId9"/>
    <p:sldId id="355" r:id="rId10"/>
    <p:sldId id="368" r:id="rId11"/>
    <p:sldId id="369" r:id="rId12"/>
    <p:sldId id="370" r:id="rId13"/>
    <p:sldId id="371" r:id="rId14"/>
    <p:sldId id="372" r:id="rId15"/>
    <p:sldId id="359" r:id="rId16"/>
    <p:sldId id="373" r:id="rId17"/>
    <p:sldId id="350" r:id="rId18"/>
    <p:sldId id="374" r:id="rId19"/>
    <p:sldId id="352" r:id="rId20"/>
    <p:sldId id="375" r:id="rId21"/>
    <p:sldId id="376" r:id="rId22"/>
    <p:sldId id="377" r:id="rId23"/>
    <p:sldId id="356" r:id="rId24"/>
    <p:sldId id="378" r:id="rId25"/>
    <p:sldId id="362" r:id="rId26"/>
    <p:sldId id="379" r:id="rId27"/>
    <p:sldId id="357" r:id="rId28"/>
    <p:sldId id="35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89" autoAdjust="0"/>
  </p:normalViewPr>
  <p:slideViewPr>
    <p:cSldViewPr>
      <p:cViewPr varScale="1">
        <p:scale>
          <a:sx n="75" d="100"/>
          <a:sy n="75" d="100"/>
        </p:scale>
        <p:origin x="30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2815-AE94-4972-B888-B5D851717718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BA88-E67C-4FE3-B0D3-BC96183CE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452-FE11-463F-AA38-86055C5E6772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ADE5-AE8F-47AB-BA97-5A6AE5AA06FA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73CD-3AA5-4F88-B8CB-AAA45769E6EB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891-D587-42B3-8701-8A3412F278BF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D592-F2A3-4702-B399-D3EAC4B3C34C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DCC-55C3-428E-A8EA-F47A9755F391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A4C-B9C5-47F2-8EA6-B6F1D3264376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38D-A828-43B3-9B85-8390A723E13A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381B-7F99-449C-BF7C-DCB0C958B981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6BC4-DD17-4617-9758-203D29EE8594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B07E-582C-4317-95FB-8F6870789C89}" type="datetime1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DF12A6-79B1-4669-9D5F-D3673CDECC7D}" type="datetime1">
              <a:rPr lang="en-US" smtClean="0"/>
              <a:pPr/>
              <a:t>11/26/2020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6737"/>
            <a:ext cx="10212916" cy="1168400"/>
          </a:xfrm>
        </p:spPr>
        <p:txBody>
          <a:bodyPr/>
          <a:lstStyle/>
          <a:p>
            <a:pPr algn="ctr"/>
            <a:r>
              <a:rPr lang="en-US" sz="6000" dirty="0"/>
              <a:t>Process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75844-B6C3-4DA1-BFD9-625B65392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400" dirty="0">
                <a:solidFill>
                  <a:schemeClr val="tx1"/>
                </a:solidFill>
              </a:rPr>
              <a:t>-System calls that control the process context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3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A2B4-BC0F-4C32-A332-752999A5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Invoking other programs – exec(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B7F9-E570-45C2-8C19-4717D3E9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The </a:t>
            </a:r>
            <a:r>
              <a:rPr lang="en-US" sz="1800" b="0" i="0" u="none" strike="noStrike" baseline="0" dirty="0">
                <a:latin typeface="Fd1189665-Identity-H"/>
              </a:rPr>
              <a:t>exec </a:t>
            </a:r>
            <a:r>
              <a:rPr lang="en-US" sz="1800" b="0" i="0" u="none" strike="noStrike" baseline="0" dirty="0">
                <a:latin typeface="Fd1152411-Identity-H"/>
              </a:rPr>
              <a:t>system call invokes another program, overlaying the memory space of a process with a copy of an executable file.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contents of the user-level context that existed before the </a:t>
            </a:r>
            <a:r>
              <a:rPr lang="en-US" sz="1800" b="0" i="0" u="none" strike="noStrike" baseline="0" dirty="0">
                <a:latin typeface="Fd1189665-Identity-H"/>
              </a:rPr>
              <a:t>exec </a:t>
            </a:r>
            <a:r>
              <a:rPr lang="en-US" sz="1800" b="0" i="0" u="none" strike="noStrike" baseline="0" dirty="0">
                <a:latin typeface="Fd1152411-Identity-H"/>
              </a:rPr>
              <a:t>call are no longer accessible afterward except for </a:t>
            </a:r>
            <a:r>
              <a:rPr lang="en-US" sz="1800" b="0" i="0" u="none" strike="noStrike" baseline="0" dirty="0">
                <a:latin typeface="Fd1189665-Identity-H"/>
              </a:rPr>
              <a:t>exec’s </a:t>
            </a:r>
            <a:r>
              <a:rPr lang="en-US" sz="1800" b="0" i="0" u="none" strike="noStrike" baseline="0" dirty="0">
                <a:latin typeface="Fd1152411-Identity-H"/>
              </a:rPr>
              <a:t>parameters, which the kernel copies from the old address space to the new address-space.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syntax for the system call is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Fd1152411-Identity-H"/>
              </a:rPr>
              <a:t>		</a:t>
            </a:r>
            <a:r>
              <a:rPr lang="en-US" sz="1800" b="0" i="0" u="none" strike="noStrike" baseline="0" dirty="0" err="1">
                <a:latin typeface="Fd1152411-Identity-H"/>
              </a:rPr>
              <a:t>execve</a:t>
            </a:r>
            <a:r>
              <a:rPr lang="en-US" sz="1800" b="0" i="0" u="none" strike="noStrike" baseline="0" dirty="0">
                <a:latin typeface="Fd1152411-Identity-H"/>
              </a:rPr>
              <a:t> (filename, </a:t>
            </a:r>
            <a:r>
              <a:rPr lang="en-US" sz="1800" b="0" i="0" u="none" strike="noStrike" baseline="0" dirty="0" err="1">
                <a:latin typeface="Fd1152411-Identity-H"/>
              </a:rPr>
              <a:t>argv</a:t>
            </a:r>
            <a:r>
              <a:rPr lang="en-US" sz="1800" b="0" i="0" u="none" strike="noStrike" baseline="0" dirty="0">
                <a:latin typeface="Fd1152411-Identity-H"/>
              </a:rPr>
              <a:t>, </a:t>
            </a:r>
            <a:r>
              <a:rPr lang="en-US" sz="1800" b="0" i="0" u="none" strike="noStrike" baseline="0" dirty="0" err="1">
                <a:latin typeface="Fd1152411-Identity-H"/>
              </a:rPr>
              <a:t>envp</a:t>
            </a:r>
            <a:r>
              <a:rPr lang="en-US" sz="1800" b="0" i="0" u="none" strike="noStrike" baseline="0" dirty="0">
                <a:latin typeface="Fd1152411-Identity-H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where </a:t>
            </a:r>
            <a:r>
              <a:rPr lang="en-US" sz="1800" b="0" i="0" u="none" strike="noStrike" baseline="0" dirty="0">
                <a:latin typeface="Fd1189665-Identity-H"/>
              </a:rPr>
              <a:t>filename </a:t>
            </a:r>
            <a:r>
              <a:rPr lang="en-US" sz="1800" b="0" i="0" u="none" strike="noStrike" baseline="0" dirty="0">
                <a:latin typeface="Fd1152411-Identity-H"/>
              </a:rPr>
              <a:t>is the name of the executable file being invoked, </a:t>
            </a:r>
            <a:r>
              <a:rPr lang="en-US" sz="1800" b="0" i="0" u="none" strike="noStrike" baseline="0" dirty="0" err="1">
                <a:latin typeface="Fd1189665-Identity-H"/>
              </a:rPr>
              <a:t>argv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152411-Identity-H"/>
              </a:rPr>
              <a:t>is a pointer to an array of character pointers that are parameters to the executable program, and </a:t>
            </a:r>
            <a:r>
              <a:rPr lang="en-US" sz="1800" b="0" i="0" u="none" strike="noStrike" baseline="0" dirty="0" err="1">
                <a:latin typeface="Fd1189665-Identity-H"/>
              </a:rPr>
              <a:t>envp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152411-Identity-H"/>
              </a:rPr>
              <a:t>is a pointer to an array of character pointers that are the </a:t>
            </a:r>
            <a:r>
              <a:rPr lang="en-US" sz="1800" b="0" i="0" u="none" strike="noStrike" baseline="0" dirty="0">
                <a:latin typeface="Fd1189665-Identity-H"/>
              </a:rPr>
              <a:t>environment </a:t>
            </a:r>
            <a:r>
              <a:rPr lang="en-US" sz="1800" b="0" i="0" u="none" strike="noStrike" baseline="0" dirty="0">
                <a:latin typeface="Fd1152411-Identity-H"/>
              </a:rPr>
              <a:t>of the executed program.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There are several library functions that call the </a:t>
            </a:r>
            <a:r>
              <a:rPr lang="en-US" sz="1800" b="0" i="0" u="none" strike="noStrike" baseline="0" dirty="0">
                <a:latin typeface="Fd1189665-Identity-H"/>
              </a:rPr>
              <a:t>exec </a:t>
            </a:r>
            <a:r>
              <a:rPr lang="en-US" sz="1800" b="0" i="0" u="none" strike="noStrike" baseline="0" dirty="0">
                <a:latin typeface="Fd1152411-Identity-H"/>
              </a:rPr>
              <a:t>system call such as </a:t>
            </a:r>
            <a:r>
              <a:rPr lang="en-US" sz="1800" b="0" i="0" u="none" strike="noStrike" baseline="0" dirty="0" err="1">
                <a:latin typeface="Fd1189665-Identity-H"/>
              </a:rPr>
              <a:t>execl</a:t>
            </a:r>
            <a:r>
              <a:rPr lang="en-US" sz="1800" b="0" i="0" u="none" strike="noStrike" baseline="0" dirty="0">
                <a:latin typeface="Fd1189665-Identity-H"/>
              </a:rPr>
              <a:t> , </a:t>
            </a:r>
            <a:r>
              <a:rPr lang="en-US" sz="1800" b="0" i="0" u="none" strike="noStrike" baseline="0" dirty="0" err="1">
                <a:latin typeface="Fd1189665-Identity-H"/>
              </a:rPr>
              <a:t>execv</a:t>
            </a:r>
            <a:r>
              <a:rPr lang="en-US" sz="1800" b="0" i="0" u="none" strike="noStrike" baseline="0" dirty="0">
                <a:latin typeface="Fd1189665-Identity-H"/>
              </a:rPr>
              <a:t>, </a:t>
            </a:r>
            <a:r>
              <a:rPr lang="en-US" sz="1800" b="0" i="0" u="none" strike="noStrike" baseline="0" dirty="0" err="1">
                <a:latin typeface="Fd1189665-Identity-H"/>
              </a:rPr>
              <a:t>execle</a:t>
            </a:r>
            <a:r>
              <a:rPr lang="en-US" sz="1800" b="0" i="0" u="none" strike="noStrike" baseline="0" dirty="0">
                <a:latin typeface="Fd1189665-Identity-H"/>
              </a:rPr>
              <a:t>, </a:t>
            </a:r>
            <a:r>
              <a:rPr lang="en-US" sz="1800" b="0" i="0" u="none" strike="noStrike" baseline="0" dirty="0">
                <a:latin typeface="Fd1152411-Identity-H"/>
              </a:rPr>
              <a:t>and so on.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All call </a:t>
            </a:r>
            <a:r>
              <a:rPr lang="en-US" sz="1800" b="0" i="0" u="none" strike="noStrike" baseline="0" dirty="0" err="1">
                <a:latin typeface="Fd1189665-Identity-H"/>
              </a:rPr>
              <a:t>execve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152411-Identity-H"/>
              </a:rPr>
              <a:t>eventually, hence it is used here to specify the </a:t>
            </a:r>
            <a:r>
              <a:rPr lang="en-US" sz="1800" b="0" i="0" u="none" strike="noStrike" baseline="0" dirty="0">
                <a:latin typeface="Fd1189665-Identity-H"/>
              </a:rPr>
              <a:t>exec </a:t>
            </a:r>
            <a:r>
              <a:rPr lang="en-US" sz="1800" b="0" i="0" u="none" strike="noStrike" baseline="0" dirty="0">
                <a:latin typeface="Fd1152411-Identity-H"/>
              </a:rPr>
              <a:t>system call.</a:t>
            </a:r>
          </a:p>
          <a:p>
            <a:pPr algn="l"/>
            <a:endParaRPr lang="en-US" sz="1800" dirty="0">
              <a:latin typeface="Fd1152411-Identity-H"/>
            </a:endParaRPr>
          </a:p>
          <a:p>
            <a:pPr algn="l"/>
            <a:r>
              <a:rPr lang="en-US" sz="1800" dirty="0">
                <a:latin typeface="Fd1152411-Identity-H"/>
              </a:rPr>
              <a:t>Fork()</a:t>
            </a:r>
          </a:p>
          <a:p>
            <a:pPr algn="l"/>
            <a:r>
              <a:rPr lang="en-US" sz="1800" dirty="0">
                <a:latin typeface="Fd1152411-Identity-H"/>
              </a:rPr>
              <a:t>Exec(“/bin/</a:t>
            </a:r>
            <a:r>
              <a:rPr lang="en-US" sz="1800" dirty="0" err="1">
                <a:latin typeface="Fd1152411-Identity-H"/>
              </a:rPr>
              <a:t>ls”,”ls</a:t>
            </a:r>
            <a:r>
              <a:rPr lang="en-US" sz="1800" dirty="0">
                <a:latin typeface="Fd1152411-Identity-H"/>
              </a:rPr>
              <a:t>”, “-l”);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1C397-C980-4196-A669-F76D7CC6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2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E567-4F93-4282-B429-997A6E4E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Invoking other programs – exec( 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9079-7796-4730-BAD3-928B4BA9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7E764-7F37-4313-9DE7-A0835F32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47332"/>
            <a:ext cx="5334000" cy="47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829E-1658-4DBE-ABF9-21261D58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Invoking other programs – exec( 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C169B-CC53-4A05-9347-084D8AC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3846F-5E9B-4492-906D-B76B760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446793"/>
            <a:ext cx="3352800" cy="48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1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164E-679E-4682-B10B-DCFF7D9E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Invoking other programs – exec(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0497-8D37-4F60-9953-7A2E90AF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It consists of four parts: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600" b="0" i="0" u="none" strike="noStrike" baseline="0" dirty="0">
                <a:latin typeface="Fd1152411-Identity-H"/>
              </a:rPr>
              <a:t>The primary header describes how many sections are in the file, the start address for process execution, and the </a:t>
            </a:r>
            <a:r>
              <a:rPr lang="en-US" sz="1600" b="0" i="0" u="none" strike="noStrike" baseline="0" dirty="0">
                <a:latin typeface="Fd1189665-Identity-H"/>
              </a:rPr>
              <a:t>magic number, </a:t>
            </a:r>
            <a:r>
              <a:rPr lang="en-US" sz="1600" b="0" i="0" u="none" strike="noStrike" baseline="0" dirty="0">
                <a:latin typeface="Fd1152411-Identity-H"/>
              </a:rPr>
              <a:t>which gives the type of the executable file.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600" b="0" i="0" u="none" strike="noStrike" baseline="0" dirty="0">
                <a:latin typeface="Fd1152411-Identity-H"/>
              </a:rPr>
              <a:t>Section headers describe each section in the file, giving the section size, the virtual addresses the section should occupy when running in the system, and other information.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600" b="0" i="0" u="none" strike="noStrike" baseline="0" dirty="0">
                <a:latin typeface="Fd1152411-Identity-H"/>
              </a:rPr>
              <a:t>The sections contain the "data," such as text, that are initially loaded in the process address space.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600" b="0" i="0" u="none" strike="noStrike" baseline="0" dirty="0">
                <a:latin typeface="Fd1152411-Identity-H"/>
              </a:rPr>
              <a:t>Miscellaneous sections may contain symbol tables and other data, useful for debugging.</a:t>
            </a:r>
          </a:p>
          <a:p>
            <a:pPr marL="754380" lvl="1" indent="-342900">
              <a:buFont typeface="+mj-lt"/>
              <a:buAutoNum type="arabicPeriod"/>
            </a:pPr>
            <a:endParaRPr lang="en-US" sz="1600" dirty="0">
              <a:latin typeface="Fd1152411-Identity-H"/>
            </a:endParaRPr>
          </a:p>
          <a:p>
            <a:pPr algn="l"/>
            <a:r>
              <a:rPr lang="en-US" sz="1800" b="0" i="0" u="none" strike="noStrike" baseline="0" dirty="0">
                <a:latin typeface="Fd957613-Identity-H"/>
              </a:rPr>
              <a:t>The kernel associates two user IDs with a process, independent of the process ID: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Fd957613-Identity-H"/>
              </a:rPr>
              <a:t>the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Fd1189665-Identity-H"/>
              </a:rPr>
              <a:t>real user ID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Fd957613-Identity-H"/>
              </a:rPr>
              <a:t>and the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Fd1189665-Identity-H"/>
              </a:rPr>
              <a:t>effective user ID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Fd957613-Identity-H"/>
              </a:rPr>
              <a:t>or 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latin typeface="Fd1189665-Identity-H"/>
              </a:rPr>
              <a:t>setuid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957613-Identity-H"/>
              </a:rPr>
              <a:t>(set user ID) . </a:t>
            </a:r>
          </a:p>
          <a:p>
            <a:pPr algn="l"/>
            <a:r>
              <a:rPr lang="en-US" sz="1800" b="0" i="0" u="none" strike="noStrike" baseline="0" dirty="0">
                <a:latin typeface="Fd957613-Identity-H"/>
              </a:rPr>
              <a:t>The real user ID identifies the user who is responsible for the running process. </a:t>
            </a:r>
          </a:p>
          <a:p>
            <a:pPr algn="l"/>
            <a:r>
              <a:rPr lang="en-US" sz="1800" b="0" i="0" u="none" strike="noStrike" baseline="0" dirty="0">
                <a:latin typeface="Fd957613-Identity-H"/>
              </a:rPr>
              <a:t>The effective user ID is used to assign ownership of newly created files, to check file access permissions, and to check permission to send signals to processes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05AA0-8E4D-4546-BB84-6E27F21E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9DB1-922C-4964-A947-687A1DAA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Shell as a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BA7A-DACC-4F26-A84B-805239AE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957613-Identity-H"/>
              </a:rPr>
              <a:t>The shell reads a command line from its standard input and interprets it according to a fixed set of rules. </a:t>
            </a:r>
          </a:p>
          <a:p>
            <a:pPr algn="l"/>
            <a:r>
              <a:rPr lang="en-US" sz="1800" b="0" i="0" u="none" strike="noStrike" baseline="0" dirty="0">
                <a:latin typeface="Fd957613-Identity-H"/>
              </a:rPr>
              <a:t>The standard input and standard output file descriptors for the login shell are usually the terminal on which the user logged in.</a:t>
            </a:r>
          </a:p>
          <a:p>
            <a:pPr algn="l"/>
            <a:r>
              <a:rPr lang="en-US" sz="1800" b="0" i="0" u="none" strike="noStrike" baseline="0" dirty="0">
                <a:latin typeface="Fd957613-Identity-H"/>
              </a:rPr>
              <a:t>If the shell recognizes the input string as a built-in command (for example, commands </a:t>
            </a:r>
            <a:r>
              <a:rPr lang="en-US" sz="1800" b="0" i="0" u="none" strike="noStrike" baseline="0" dirty="0">
                <a:latin typeface="Fd1189665-Identity-H"/>
              </a:rPr>
              <a:t>cd, for , while </a:t>
            </a:r>
            <a:r>
              <a:rPr lang="en-US" sz="1800" b="0" i="0" u="none" strike="noStrike" baseline="0" dirty="0">
                <a:latin typeface="Fd957613-Identity-H"/>
              </a:rPr>
              <a:t>and others), it executes the command internally without creating new processes; otherwise, it assumes the command is the name of an executable file.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24B0-6988-4521-BF63-7255D6D5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0882A-4E73-456E-8987-15EE86A3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79572"/>
            <a:ext cx="3503054" cy="25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F6D3FAE-801F-4C6F-A073-D59D8AFE9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Shell as a Process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A7DD193-1F0A-4A0F-B687-EA6664A0F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The code shows how the shell could handle a command line with a single </a:t>
            </a:r>
            <a:r>
              <a:rPr lang="en-US" sz="1800" b="0" i="0" u="none" strike="noStrike" baseline="0" dirty="0">
                <a:latin typeface="Fd1189665-Identity-H"/>
              </a:rPr>
              <a:t>pipe, </a:t>
            </a:r>
            <a:r>
              <a:rPr lang="en-US" sz="1800" b="0" i="0" u="none" strike="noStrike" baseline="0" dirty="0">
                <a:latin typeface="Fd1152411-Identity-H"/>
              </a:rPr>
              <a:t>as in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Fd1152411-Identity-H"/>
              </a:rPr>
              <a:t>	ls –</a:t>
            </a:r>
            <a:r>
              <a:rPr lang="en-US" sz="1800" b="0" i="0" u="none" strike="noStrike" baseline="0" dirty="0" err="1">
                <a:latin typeface="Fd1152411-Identity-H"/>
              </a:rPr>
              <a:t>l|</a:t>
            </a:r>
            <a:r>
              <a:rPr lang="en-US" sz="1800" b="0" i="0" u="none" strike="noStrike" baseline="0" dirty="0" err="1">
                <a:latin typeface="Fd1324557-Identity-H"/>
              </a:rPr>
              <a:t>wc</a:t>
            </a:r>
            <a:endParaRPr lang="en-US" sz="1800" b="0" i="0" u="none" strike="noStrike" baseline="0" dirty="0">
              <a:latin typeface="Fd1324557-Identity-H"/>
            </a:endParaRP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After the parent process </a:t>
            </a:r>
            <a:r>
              <a:rPr lang="en-US" sz="1800" b="0" i="0" u="none" strike="noStrike" baseline="0" dirty="0">
                <a:latin typeface="Fd1189665-Identity-H"/>
              </a:rPr>
              <a:t>forks </a:t>
            </a:r>
            <a:r>
              <a:rPr lang="en-US" sz="1800" b="0" i="0" u="none" strike="noStrike" baseline="0" dirty="0">
                <a:latin typeface="Fd1152411-Identity-H"/>
              </a:rPr>
              <a:t>and creates a child process, the child creates a </a:t>
            </a:r>
            <a:r>
              <a:rPr lang="en-US" sz="1800" b="0" i="0" u="none" strike="noStrike" baseline="0" dirty="0">
                <a:latin typeface="Fd1189665-Identity-H"/>
              </a:rPr>
              <a:t>pipe 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child process then </a:t>
            </a:r>
            <a:r>
              <a:rPr lang="en-US" sz="1800" b="0" i="0" u="none" strike="noStrike" baseline="0" dirty="0">
                <a:latin typeface="Fd1189665-Identity-H"/>
              </a:rPr>
              <a:t>forks; </a:t>
            </a:r>
            <a:r>
              <a:rPr lang="en-US" sz="1800" b="0" i="0" u="none" strike="noStrike" baseline="0" dirty="0">
                <a:latin typeface="Fd1152411-Identity-H"/>
              </a:rPr>
              <a:t>it and its child each handle one component of the command line.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grandchild process created by the second </a:t>
            </a:r>
            <a:r>
              <a:rPr lang="en-US" sz="1800" b="0" i="0" u="none" strike="noStrike" baseline="0" dirty="0">
                <a:latin typeface="Fd1189665-Identity-H"/>
              </a:rPr>
              <a:t>fork </a:t>
            </a:r>
            <a:r>
              <a:rPr lang="en-US" sz="1800" b="0" i="0" u="none" strike="noStrike" baseline="0" dirty="0">
                <a:latin typeface="Fd1152411-Identity-H"/>
              </a:rPr>
              <a:t>executes the first command component </a:t>
            </a:r>
            <a:r>
              <a:rPr lang="en-US" sz="1800" b="0" i="0" u="none" strike="noStrike" baseline="0" dirty="0">
                <a:latin typeface="Fd1189665-Identity-H"/>
              </a:rPr>
              <a:t>(ls) : </a:t>
            </a:r>
            <a:r>
              <a:rPr lang="en-US" sz="1800" b="0" i="0" u="none" strike="noStrike" baseline="0" dirty="0">
                <a:latin typeface="Fd1152411-Identity-H"/>
              </a:rPr>
              <a:t>It writes to the </a:t>
            </a:r>
            <a:r>
              <a:rPr lang="en-US" sz="1800" b="0" i="0" u="none" strike="noStrike" baseline="0" dirty="0">
                <a:latin typeface="Fd1189665-Identity-H"/>
              </a:rPr>
              <a:t>pipe, </a:t>
            </a:r>
            <a:r>
              <a:rPr lang="en-US" sz="1800" b="0" i="0" u="none" strike="noStrike" baseline="0" dirty="0">
                <a:latin typeface="Fd1152411-Identity-H"/>
              </a:rPr>
              <a:t>so it closes its standard output file descriptor, </a:t>
            </a:r>
            <a:r>
              <a:rPr lang="en-US" sz="1800" b="0" i="0" u="none" strike="noStrike" baseline="0" dirty="0">
                <a:latin typeface="Fd1189665-Identity-H"/>
              </a:rPr>
              <a:t>dups </a:t>
            </a:r>
            <a:r>
              <a:rPr lang="en-US" sz="1800" b="0" i="0" u="none" strike="noStrike" baseline="0" dirty="0">
                <a:latin typeface="Fd1152411-Identity-H"/>
              </a:rPr>
              <a:t>the pipe write descriptor, and </a:t>
            </a:r>
            <a:r>
              <a:rPr lang="en-US" sz="1800" b="0" i="0" u="none" strike="noStrike" baseline="0" dirty="0">
                <a:latin typeface="Fd1189665-Identity-H"/>
              </a:rPr>
              <a:t>closes </a:t>
            </a:r>
            <a:r>
              <a:rPr lang="en-US" sz="1800" b="0" i="0" u="none" strike="noStrike" baseline="0" dirty="0">
                <a:latin typeface="Fd1152411-Identity-H"/>
              </a:rPr>
              <a:t>the original pipe write descriptor since it is unnecessary.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parent </a:t>
            </a:r>
            <a:r>
              <a:rPr lang="en-US" sz="1800" b="0" i="0" u="none" strike="noStrike" baseline="0" dirty="0">
                <a:latin typeface="Fd1324556-Identity-H"/>
              </a:rPr>
              <a:t>(</a:t>
            </a:r>
            <a:r>
              <a:rPr lang="en-US" sz="1800" b="0" i="0" u="none" strike="noStrike" baseline="0" dirty="0" err="1">
                <a:latin typeface="Fd1324556-Identity-H"/>
              </a:rPr>
              <a:t>wc</a:t>
            </a:r>
            <a:r>
              <a:rPr lang="en-US" sz="1800" b="0" i="0" u="none" strike="noStrike" baseline="0" dirty="0">
                <a:latin typeface="Fd1324556-Identity-H"/>
              </a:rPr>
              <a:t>) </a:t>
            </a:r>
            <a:r>
              <a:rPr lang="en-US" sz="1800" b="0" i="0" u="none" strike="noStrike" baseline="0" dirty="0">
                <a:latin typeface="Fd1152411-Identity-H"/>
              </a:rPr>
              <a:t>of the last child process </a:t>
            </a:r>
            <a:r>
              <a:rPr lang="en-US" sz="1800" b="0" i="0" u="none" strike="noStrike" baseline="0" dirty="0">
                <a:latin typeface="Fd1189665-Identity-H"/>
              </a:rPr>
              <a:t>(Is) </a:t>
            </a:r>
            <a:r>
              <a:rPr lang="en-US" sz="1800" b="0" i="0" u="none" strike="noStrike" baseline="0" dirty="0">
                <a:latin typeface="Fd1152411-Identity-H"/>
              </a:rPr>
              <a:t>is the child of the original shell process.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This process </a:t>
            </a:r>
            <a:r>
              <a:rPr lang="en-US" sz="1800" b="0" i="0" u="none" strike="noStrike" baseline="0" dirty="0">
                <a:latin typeface="Fd1324556-Identity-H"/>
              </a:rPr>
              <a:t>(</a:t>
            </a:r>
            <a:r>
              <a:rPr lang="en-US" sz="1800" b="0" i="0" u="none" strike="noStrike" baseline="0" dirty="0" err="1">
                <a:latin typeface="Fd1324556-Identity-H"/>
              </a:rPr>
              <a:t>wc</a:t>
            </a:r>
            <a:r>
              <a:rPr lang="en-US" sz="1800" b="0" i="0" u="none" strike="noStrike" baseline="0" dirty="0">
                <a:latin typeface="Fd1324556-Identity-H"/>
              </a:rPr>
              <a:t>) </a:t>
            </a:r>
            <a:r>
              <a:rPr lang="en-US" sz="1800" b="0" i="0" u="none" strike="noStrike" baseline="0" dirty="0">
                <a:latin typeface="Fd1189665-Identity-H"/>
              </a:rPr>
              <a:t>closes </a:t>
            </a:r>
            <a:r>
              <a:rPr lang="en-US" sz="1800" b="0" i="0" u="none" strike="noStrike" baseline="0" dirty="0">
                <a:latin typeface="Fd1152411-Identity-H"/>
              </a:rPr>
              <a:t>its standard input file and dups the pipe </a:t>
            </a:r>
            <a:r>
              <a:rPr lang="en-US" sz="1800" b="0" i="0" u="none" strike="noStrike" baseline="0" dirty="0" err="1">
                <a:latin typeface="Fd1152411-Identity-H"/>
              </a:rPr>
              <a:t>read"descriptor</a:t>
            </a:r>
            <a:r>
              <a:rPr lang="en-US" sz="1800" b="0" i="0" u="none" strike="noStrike" baseline="0" dirty="0">
                <a:latin typeface="Fd1152411-Identity-H"/>
              </a:rPr>
              <a:t>, causing it to become the standard input file descriptor.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It then </a:t>
            </a:r>
            <a:r>
              <a:rPr lang="en-US" sz="1800" b="0" i="0" u="none" strike="noStrike" baseline="0" dirty="0">
                <a:latin typeface="Fd1189665-Identity-H"/>
              </a:rPr>
              <a:t>closes </a:t>
            </a:r>
            <a:r>
              <a:rPr lang="en-US" sz="1800" b="0" i="0" u="none" strike="noStrike" baseline="0" dirty="0">
                <a:latin typeface="Fd1152411-Identity-H"/>
              </a:rPr>
              <a:t>the original pipe read descriptor since it no longer needs it, and </a:t>
            </a:r>
            <a:r>
              <a:rPr lang="en-US" sz="1800" b="0" i="0" u="none" strike="noStrike" baseline="0" dirty="0">
                <a:latin typeface="Fd1189665-Identity-H"/>
              </a:rPr>
              <a:t>execs </a:t>
            </a:r>
            <a:r>
              <a:rPr lang="en-US" sz="1800" b="0" i="0" u="none" strike="noStrike" baseline="0" dirty="0">
                <a:latin typeface="Fd1152411-Identity-H"/>
              </a:rPr>
              <a:t>the second command component of the original command line.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two processes that execute the command line execute </a:t>
            </a:r>
            <a:r>
              <a:rPr lang="en-US" sz="1800" b="0" i="0" u="none" strike="noStrike" baseline="0" dirty="0">
                <a:latin typeface="Fd1265630-Identity-H"/>
              </a:rPr>
              <a:t>asynchronously, and the output of one process goes to the input of the other process.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The parent shell meanwhile waits for its child process </a:t>
            </a:r>
            <a:r>
              <a:rPr lang="en-US" sz="1800" b="0" i="0" u="none" strike="noStrike" baseline="0" dirty="0">
                <a:latin typeface="Fd1324556-Identity-H"/>
              </a:rPr>
              <a:t>(we) </a:t>
            </a:r>
            <a:r>
              <a:rPr lang="en-US" sz="1800" b="0" i="0" u="none" strike="noStrike" baseline="0" dirty="0">
                <a:latin typeface="Fd1265630-Identity-H"/>
              </a:rPr>
              <a:t>to </a:t>
            </a:r>
            <a:r>
              <a:rPr lang="en-US" sz="1800" b="0" i="0" u="none" strike="noStrike" baseline="0" dirty="0">
                <a:latin typeface="Fd1189665-Identity-H"/>
              </a:rPr>
              <a:t>exit , </a:t>
            </a:r>
            <a:r>
              <a:rPr lang="en-US" sz="1800" b="0" i="0" u="none" strike="noStrike" baseline="0" dirty="0">
                <a:latin typeface="Fd1265630-Identity-H"/>
              </a:rPr>
              <a:t>then proceeds as usual: The entire command line completes when </a:t>
            </a:r>
            <a:r>
              <a:rPr lang="en-US" sz="1800" b="0" i="0" u="none" strike="noStrike" baseline="0" dirty="0">
                <a:latin typeface="Fd1324556-Identity-H"/>
              </a:rPr>
              <a:t>we </a:t>
            </a:r>
            <a:r>
              <a:rPr lang="en-US" sz="1800" b="0" i="0" u="none" strike="noStrike" baseline="0" dirty="0">
                <a:latin typeface="Fd1189665-Identity-H"/>
              </a:rPr>
              <a:t>exits.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The shell loops and reads the next command.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349D-956E-464F-82D6-45C8AB71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2A2F-60CD-4914-BBA4-1903E044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Fd1265630-Identity-H"/>
              </a:rPr>
              <a:t>Boot procedures vary according to machine type, but the goal is common to all machines: to get a copy of the operating system into machine memory and to start executing it.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This is usually done in a series of stages; hence the name bootstrap.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The administrator may set switches on the computer console to specify the address of a special hardcoded bootstrap program or just push a single button that instructs the machine to load a bootstrap program from its microcode.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This program may consist of only a few instructions that instruct the machine to execute another program. </a:t>
            </a:r>
          </a:p>
          <a:p>
            <a:pPr algn="l"/>
            <a:r>
              <a:rPr lang="en-US" sz="1800" b="0" i="0" u="none" strike="noStrike" baseline="0" dirty="0">
                <a:latin typeface="Fd1324556-Identity-H"/>
              </a:rPr>
              <a:t>On </a:t>
            </a:r>
            <a:r>
              <a:rPr lang="en-US" sz="1800" b="0" i="0" u="none" strike="noStrike" baseline="0" dirty="0">
                <a:latin typeface="Fd1265630-Identity-H"/>
              </a:rPr>
              <a:t>UNIX systems, the bootstrap procedure eventually reads the boot block (block </a:t>
            </a:r>
            <a:r>
              <a:rPr lang="en-US" sz="1800" b="0" i="0" u="none" strike="noStrike" baseline="0" dirty="0">
                <a:latin typeface="Fd996222-Identity-H"/>
              </a:rPr>
              <a:t>0) </a:t>
            </a:r>
            <a:r>
              <a:rPr lang="en-US" sz="1800" b="0" i="0" u="none" strike="noStrike" baseline="0" dirty="0">
                <a:latin typeface="Fd1265630-Identity-H"/>
              </a:rPr>
              <a:t>of a disk, and loads it into memory.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The program contained in the boot block loads the kernel from the file system.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After the kernel is loaded in memory, the boot program transfers control to the start address of the kernel, and the kernel st</a:t>
            </a:r>
            <a:r>
              <a:rPr lang="en-US" sz="1800" dirty="0">
                <a:latin typeface="Fd1265630-Identity-H"/>
              </a:rPr>
              <a:t>a</a:t>
            </a:r>
            <a:r>
              <a:rPr lang="en-US" sz="1800" b="0" i="0" u="none" strike="noStrike" baseline="0" dirty="0">
                <a:latin typeface="Fd1265630-Identity-H"/>
              </a:rPr>
              <a:t>rts running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BB9B8-5562-4401-A4B2-DFF7AC0B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9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167CA97-3FEB-485B-9392-B5F5E07FA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Boot -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1DA92-4BA6-42F9-9066-7807C2B3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1" y="1295400"/>
            <a:ext cx="4974732" cy="55685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BA3C-C79E-434B-A776-F75ED9F1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2E2D-9D00-49FB-B57A-D16EBABF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957613-Identity-H"/>
              </a:rPr>
              <a:t>The </a:t>
            </a:r>
            <a:r>
              <a:rPr lang="en-US" sz="1800" b="0" i="0" u="none" strike="noStrike" baseline="0" dirty="0" err="1">
                <a:latin typeface="Fd1189665-Identity-H"/>
              </a:rPr>
              <a:t>init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957613-Identity-H"/>
              </a:rPr>
              <a:t>process is a process dispatcher, spawning processes that allow users to log in to the system, among others. </a:t>
            </a:r>
          </a:p>
          <a:p>
            <a:pPr algn="l"/>
            <a:r>
              <a:rPr lang="en-US" sz="1800" dirty="0" err="1">
                <a:latin typeface="Fd957613-Identity-H"/>
              </a:rPr>
              <a:t>i</a:t>
            </a:r>
            <a:r>
              <a:rPr lang="en-US" sz="1800" b="0" i="0" u="none" strike="noStrike" baseline="0" dirty="0" err="1">
                <a:latin typeface="Fd1189665-Identity-H"/>
              </a:rPr>
              <a:t>nit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957613-Identity-H"/>
              </a:rPr>
              <a:t>reads the file "/</a:t>
            </a:r>
            <a:r>
              <a:rPr lang="en-US" sz="1800" b="0" i="0" u="none" strike="noStrike" baseline="0" dirty="0" err="1">
                <a:latin typeface="Fd957613-Identity-H"/>
              </a:rPr>
              <a:t>etc</a:t>
            </a:r>
            <a:r>
              <a:rPr lang="en-US" sz="1800" b="0" i="0" u="none" strike="noStrike" baseline="0" dirty="0">
                <a:latin typeface="Fd957613-Identity-H"/>
              </a:rPr>
              <a:t>/</a:t>
            </a:r>
            <a:r>
              <a:rPr lang="en-US" sz="1800" b="0" i="0" u="none" strike="noStrike" baseline="0" dirty="0" err="1">
                <a:latin typeface="Fd957613-Identity-H"/>
              </a:rPr>
              <a:t>inittab</a:t>
            </a:r>
            <a:r>
              <a:rPr lang="en-US" sz="1800" b="0" i="0" u="none" strike="noStrike" baseline="0" dirty="0">
                <a:latin typeface="Fd957613-Identity-H"/>
              </a:rPr>
              <a:t>“ for instructions about which processes to spawn. </a:t>
            </a:r>
          </a:p>
          <a:p>
            <a:pPr algn="l"/>
            <a:r>
              <a:rPr lang="en-US" sz="1800" b="0" i="0" u="none" strike="noStrike" baseline="0" dirty="0">
                <a:latin typeface="Fd957613-Identity-H"/>
              </a:rPr>
              <a:t>The file "/</a:t>
            </a:r>
            <a:r>
              <a:rPr lang="en-US" sz="1800" b="0" i="0" u="none" strike="noStrike" baseline="0" dirty="0" err="1">
                <a:latin typeface="Fd957613-Identity-H"/>
              </a:rPr>
              <a:t>etc</a:t>
            </a:r>
            <a:r>
              <a:rPr lang="en-US" sz="1800" b="0" i="0" u="none" strike="noStrike" baseline="0" dirty="0">
                <a:latin typeface="Fd957613-Identity-H"/>
              </a:rPr>
              <a:t>/</a:t>
            </a:r>
            <a:r>
              <a:rPr lang="en-US" sz="1800" b="0" i="0" u="none" strike="noStrike" baseline="0" dirty="0" err="1">
                <a:latin typeface="Fd957613-Identity-H"/>
              </a:rPr>
              <a:t>inittab</a:t>
            </a:r>
            <a:r>
              <a:rPr lang="en-US" sz="1800" b="0" i="0" u="none" strike="noStrike" baseline="0" dirty="0">
                <a:latin typeface="Fd957613-Identity-H"/>
              </a:rPr>
              <a:t>" contains lines that contain an "id," a state identifier (single user, multi-user, etc.), an "action"</a:t>
            </a:r>
            <a:r>
              <a:rPr lang="en-US" sz="1800" b="0" i="0" u="none" strike="noStrike" baseline="0" dirty="0">
                <a:latin typeface="Fd1189665-Identity-H"/>
              </a:rPr>
              <a:t>, </a:t>
            </a:r>
            <a:r>
              <a:rPr lang="en-US" sz="1800" b="0" i="0" u="none" strike="noStrike" baseline="0" dirty="0">
                <a:latin typeface="Fd957613-Identity-H"/>
              </a:rPr>
              <a:t>and a program specification. </a:t>
            </a:r>
          </a:p>
          <a:p>
            <a:pPr algn="l"/>
            <a:r>
              <a:rPr lang="en-US" sz="1800" b="0" i="0" u="none" strike="noStrike" baseline="0" dirty="0">
                <a:latin typeface="Fd957613-Identity-H"/>
              </a:rPr>
              <a:t>I</a:t>
            </a:r>
            <a:r>
              <a:rPr lang="en-US" sz="1800" b="0" i="0" u="none" strike="noStrike" baseline="0" dirty="0">
                <a:latin typeface="Fd1189665-Identity-H"/>
              </a:rPr>
              <a:t>nit </a:t>
            </a:r>
            <a:r>
              <a:rPr lang="en-US" sz="1800" b="0" i="0" u="none" strike="noStrike" baseline="0" dirty="0">
                <a:latin typeface="Fd957613-Identity-H"/>
              </a:rPr>
              <a:t>reads the file and, if the </a:t>
            </a:r>
            <a:r>
              <a:rPr lang="en-US" sz="1800" b="0" i="0" u="none" strike="noStrike" baseline="0" dirty="0">
                <a:latin typeface="Fd1189665-Identity-H"/>
              </a:rPr>
              <a:t>state </a:t>
            </a:r>
            <a:r>
              <a:rPr lang="en-US" sz="1800" b="0" i="0" u="none" strike="noStrike" baseline="0" dirty="0">
                <a:latin typeface="Fd957613-Identity-H"/>
              </a:rPr>
              <a:t>in which it was invoked matches the state identifier of a line, creates a process that executes the given program specification. </a:t>
            </a:r>
          </a:p>
          <a:p>
            <a:pPr algn="l"/>
            <a:r>
              <a:rPr lang="en-US" sz="1800" b="0" i="0" u="none" strike="noStrike" baseline="0" dirty="0">
                <a:latin typeface="Fd957613-Identity-H"/>
              </a:rPr>
              <a:t>For example, </a:t>
            </a:r>
          </a:p>
          <a:p>
            <a:pPr lvl="1"/>
            <a:r>
              <a:rPr lang="en-US" sz="1600" b="0" i="0" u="none" strike="noStrike" baseline="0" dirty="0">
                <a:latin typeface="Fd957613-Identity-H"/>
              </a:rPr>
              <a:t>when invoking </a:t>
            </a:r>
            <a:r>
              <a:rPr lang="en-US" sz="1600" b="0" i="0" u="none" strike="noStrike" baseline="0" dirty="0" err="1">
                <a:latin typeface="Fd1189665-Identity-H"/>
              </a:rPr>
              <a:t>init</a:t>
            </a:r>
            <a:r>
              <a:rPr lang="en-US" sz="1600" b="0" i="0" u="none" strike="noStrike" baseline="0" dirty="0">
                <a:latin typeface="Fd1189665-Identity-H"/>
              </a:rPr>
              <a:t> </a:t>
            </a:r>
            <a:r>
              <a:rPr lang="en-US" sz="1600" b="0" i="0" u="none" strike="noStrike" baseline="0" dirty="0">
                <a:latin typeface="Fd957613-Identity-H"/>
              </a:rPr>
              <a:t>for the multi-user state (state </a:t>
            </a:r>
            <a:r>
              <a:rPr lang="en-US" sz="1600" b="0" i="0" u="none" strike="noStrike" baseline="0" dirty="0">
                <a:latin typeface="Fd1189665-Identity-H"/>
              </a:rPr>
              <a:t>2) , </a:t>
            </a:r>
            <a:r>
              <a:rPr lang="en-US" sz="1600" b="0" i="0" u="none" strike="noStrike" baseline="0" dirty="0" err="1">
                <a:latin typeface="Fd1189665-Identity-H"/>
              </a:rPr>
              <a:t>init</a:t>
            </a:r>
            <a:r>
              <a:rPr lang="en-US" sz="1600" b="0" i="0" u="none" strike="noStrike" baseline="0" dirty="0">
                <a:latin typeface="Fd1189665-Identity-H"/>
              </a:rPr>
              <a:t> </a:t>
            </a:r>
            <a:r>
              <a:rPr lang="en-US" sz="1600" b="0" i="0" u="none" strike="noStrike" baseline="0" dirty="0">
                <a:latin typeface="Fd957613-Identity-H"/>
              </a:rPr>
              <a:t>typically spawns </a:t>
            </a:r>
            <a:r>
              <a:rPr lang="en-US" sz="1600" b="0" i="0" u="none" strike="noStrike" baseline="0" dirty="0" err="1">
                <a:latin typeface="Fd1189665-Identity-H"/>
              </a:rPr>
              <a:t>getty</a:t>
            </a:r>
            <a:r>
              <a:rPr lang="en-US" sz="1600" b="0" i="0" u="none" strike="noStrike" baseline="0" dirty="0">
                <a:latin typeface="Fd1189665-Identity-H"/>
              </a:rPr>
              <a:t> </a:t>
            </a:r>
            <a:r>
              <a:rPr lang="en-US" sz="1600" b="0" i="0" u="none" strike="noStrike" baseline="0" dirty="0">
                <a:latin typeface="Fd1152411-Identity-H"/>
              </a:rPr>
              <a:t>processes to monitor the terminal lines configured on a system. </a:t>
            </a:r>
          </a:p>
          <a:p>
            <a:pPr lvl="1"/>
            <a:r>
              <a:rPr lang="en-US" sz="1600" b="0" i="0" u="none" strike="noStrike" baseline="0" dirty="0">
                <a:latin typeface="Fd1152411-Identity-H"/>
              </a:rPr>
              <a:t>When a user successfully logs in, </a:t>
            </a:r>
            <a:r>
              <a:rPr lang="en-US" sz="1600" b="0" i="0" u="none" strike="noStrike" baseline="0" dirty="0" err="1">
                <a:latin typeface="Fd1189665-Identity-H"/>
              </a:rPr>
              <a:t>getty</a:t>
            </a:r>
            <a:r>
              <a:rPr lang="en-US" sz="1600" b="0" i="0" u="none" strike="noStrike" baseline="0" dirty="0">
                <a:latin typeface="Fd1189665-Identity-H"/>
              </a:rPr>
              <a:t> </a:t>
            </a:r>
            <a:r>
              <a:rPr lang="en-US" sz="1600" b="0" i="0" u="none" strike="noStrike" baseline="0" dirty="0">
                <a:latin typeface="Fd1152411-Identity-H"/>
              </a:rPr>
              <a:t>goes through a </a:t>
            </a:r>
            <a:r>
              <a:rPr lang="en-US" sz="1600" b="0" i="0" u="none" strike="noStrike" baseline="0" dirty="0">
                <a:latin typeface="Fd1189665-Identity-H"/>
              </a:rPr>
              <a:t>login </a:t>
            </a:r>
            <a:r>
              <a:rPr lang="en-US" sz="1600" b="0" i="0" u="none" strike="noStrike" baseline="0" dirty="0">
                <a:latin typeface="Fd1152411-Identity-H"/>
              </a:rPr>
              <a:t>procedure and execs a login shell,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Meanwhile, </a:t>
            </a:r>
            <a:r>
              <a:rPr lang="en-US" sz="1800" b="0" i="0" u="none" strike="noStrike" baseline="0" dirty="0" err="1">
                <a:latin typeface="Fd1189665-Identity-H"/>
              </a:rPr>
              <a:t>init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152411-Identity-H"/>
              </a:rPr>
              <a:t>executes the </a:t>
            </a:r>
            <a:r>
              <a:rPr lang="en-US" sz="1800" b="0" i="0" u="none" strike="noStrike" baseline="0" dirty="0">
                <a:latin typeface="Fd1189665-Identity-H"/>
              </a:rPr>
              <a:t>wait </a:t>
            </a:r>
            <a:r>
              <a:rPr lang="en-US" sz="1800" b="0" i="0" u="none" strike="noStrike" baseline="0" dirty="0">
                <a:latin typeface="Fd1152411-Identity-H"/>
              </a:rPr>
              <a:t>system call, monitoring the death of its child processes and the death of processes "orphaned" by </a:t>
            </a:r>
            <a:r>
              <a:rPr lang="en-US" sz="1800" b="0" i="0" u="none" strike="noStrike" baseline="0" dirty="0">
                <a:latin typeface="Fd1189665-Identity-H"/>
              </a:rPr>
              <a:t>exiting </a:t>
            </a:r>
            <a:r>
              <a:rPr lang="en-US" sz="1800" b="0" i="0" u="none" strike="noStrike" baseline="0" dirty="0">
                <a:latin typeface="Fd1152411-Identity-H"/>
              </a:rPr>
              <a:t>parents.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20E4-AC51-4396-97A6-5A795A83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5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F9657C8-388F-4C64-9525-39DB6D415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29B14-49A5-40F4-B805-9BBAABBC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90546"/>
            <a:ext cx="4475408" cy="5334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0786-9C86-4F8E-9FC4-A33A6F6F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– fork(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C48B-997D-469D-82E4-5FD14248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265630-Identity-H"/>
              </a:rPr>
              <a:t>The only way for a user to create a new process in the UNIX operating system is to invoke the </a:t>
            </a:r>
            <a:r>
              <a:rPr lang="en-US" sz="1800" b="0" i="0" u="none" strike="noStrike" baseline="0" dirty="0">
                <a:latin typeface="Fd1189665-Identity-H"/>
              </a:rPr>
              <a:t>fork </a:t>
            </a:r>
            <a:r>
              <a:rPr lang="en-US" sz="1800" b="0" i="0" u="none" strike="noStrike" baseline="0" dirty="0">
                <a:latin typeface="Fd1265630-Identity-H"/>
              </a:rPr>
              <a:t>system call.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The process that invokes </a:t>
            </a:r>
            <a:r>
              <a:rPr lang="en-US" sz="1800" b="0" i="0" u="none" strike="noStrike" baseline="0" dirty="0">
                <a:latin typeface="Fd1189665-Identity-H"/>
              </a:rPr>
              <a:t>fork </a:t>
            </a:r>
            <a:r>
              <a:rPr lang="en-US" sz="1800" b="0" i="0" u="none" strike="noStrike" baseline="0" dirty="0">
                <a:latin typeface="Fd1265630-Identity-H"/>
              </a:rPr>
              <a:t>is called the </a:t>
            </a:r>
            <a:r>
              <a:rPr lang="en-US" sz="1800" b="0" i="0" u="none" strike="noStrike" baseline="0" dirty="0">
                <a:latin typeface="Fd1189665-Identity-H"/>
              </a:rPr>
              <a:t>parent </a:t>
            </a:r>
            <a:r>
              <a:rPr lang="en-US" sz="1800" b="0" i="0" u="none" strike="noStrike" baseline="0" dirty="0">
                <a:latin typeface="Fd1265630-Identity-H"/>
              </a:rPr>
              <a:t>process, and the newly created process is called the </a:t>
            </a:r>
            <a:r>
              <a:rPr lang="en-US" sz="1800" b="0" i="0" u="none" strike="noStrike" baseline="0" dirty="0">
                <a:latin typeface="Fd1189665-Identity-H"/>
              </a:rPr>
              <a:t>child </a:t>
            </a:r>
            <a:r>
              <a:rPr lang="en-US" sz="1800" b="0" i="0" u="none" strike="noStrike" baseline="0" dirty="0">
                <a:latin typeface="Fd1265630-Identity-H"/>
              </a:rPr>
              <a:t>process.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The syntax for the </a:t>
            </a:r>
            <a:r>
              <a:rPr lang="en-US" sz="1800" b="0" i="0" u="none" strike="noStrike" baseline="0" dirty="0">
                <a:latin typeface="Fd1189665-Identity-H"/>
              </a:rPr>
              <a:t>fork s</a:t>
            </a:r>
            <a:r>
              <a:rPr lang="en-US" sz="1800" b="0" i="0" u="none" strike="noStrike" baseline="0" dirty="0">
                <a:latin typeface="Fd1265630-Identity-H"/>
              </a:rPr>
              <a:t>ystem call is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Fd1265630-Identity-H"/>
              </a:rPr>
              <a:t>		</a:t>
            </a:r>
            <a:r>
              <a:rPr lang="en-US" sz="1800" b="0" i="0" u="none" strike="noStrike" baseline="0" dirty="0" err="1">
                <a:latin typeface="Fd1265630-Identity-H"/>
              </a:rPr>
              <a:t>pid</a:t>
            </a:r>
            <a:r>
              <a:rPr lang="en-US" sz="1800" b="0" i="0" u="none" strike="noStrike" baseline="0" dirty="0">
                <a:latin typeface="Fd1265630-Identity-H"/>
              </a:rPr>
              <a:t> =</a:t>
            </a:r>
            <a:r>
              <a:rPr lang="en-US" sz="1800" b="0" i="0" u="none" strike="noStrike" baseline="0" dirty="0">
                <a:latin typeface="Fd1329216-Identity-H"/>
              </a:rPr>
              <a:t> </a:t>
            </a:r>
            <a:r>
              <a:rPr lang="en-US" sz="1800" b="0" i="0" u="none" strike="noStrike" baseline="0" dirty="0">
                <a:latin typeface="Fd1265630-Identity-H"/>
              </a:rPr>
              <a:t>fork() ;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On return from the </a:t>
            </a:r>
            <a:r>
              <a:rPr lang="en-US" sz="1800" b="0" i="0" u="none" strike="noStrike" baseline="0" dirty="0">
                <a:latin typeface="Fd1189665-Identity-H"/>
              </a:rPr>
              <a:t>fork </a:t>
            </a:r>
            <a:r>
              <a:rPr lang="en-US" sz="1800" b="0" i="0" u="none" strike="noStrike" baseline="0" dirty="0">
                <a:latin typeface="Fd1265630-Identity-H"/>
              </a:rPr>
              <a:t>system call, the two processes have identical copies of their user-level context except for the return value </a:t>
            </a:r>
            <a:r>
              <a:rPr lang="en-US" sz="1800" b="0" i="0" u="none" strike="noStrike" baseline="0" dirty="0" err="1">
                <a:latin typeface="Fd1189665-Identity-H"/>
              </a:rPr>
              <a:t>pid</a:t>
            </a:r>
            <a:r>
              <a:rPr lang="en-US" sz="1800" b="0" i="0" u="none" strike="noStrike" baseline="0" dirty="0">
                <a:latin typeface="Fd1189665-Identity-H"/>
              </a:rPr>
              <a:t> 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In the parent process, </a:t>
            </a:r>
            <a:r>
              <a:rPr lang="en-US" sz="1800" b="0" i="0" u="none" strike="noStrike" baseline="0" dirty="0" err="1">
                <a:latin typeface="Fd1189665-Identity-H"/>
              </a:rPr>
              <a:t>pid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265630-Identity-H"/>
              </a:rPr>
              <a:t>is the child process ID; in the child process, </a:t>
            </a:r>
            <a:r>
              <a:rPr lang="en-US" sz="1800" b="0" i="0" u="none" strike="noStrike" baseline="0" dirty="0" err="1">
                <a:latin typeface="Fd1189665-Identity-H"/>
              </a:rPr>
              <a:t>pid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265630-Identity-H"/>
              </a:rPr>
              <a:t>is </a:t>
            </a:r>
            <a:r>
              <a:rPr lang="en-US" sz="1800" b="0" i="0" u="none" strike="noStrike" baseline="0" dirty="0">
                <a:latin typeface="Fd1152411-Identity-H"/>
              </a:rPr>
              <a:t>0.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Fd1265630-Identity-H"/>
              </a:rPr>
              <a:t>Process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Fd1152411-Identity-H"/>
              </a:rPr>
              <a:t>0,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Fd1265630-Identity-H"/>
              </a:rPr>
              <a:t>created internally by the kernel when the system is booted, is the only process not created via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Fd1189665-Identity-H"/>
              </a:rPr>
              <a:t>fork 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F2DE-8253-4FA9-AF63-AADBC8FB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4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4416-DD0E-4BB4-8EE3-25C8513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BB48-3F73-415D-BDA0-DBEBD17E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Processes in the </a:t>
            </a:r>
            <a:r>
              <a:rPr lang="en-US" sz="1800" b="0" i="0" u="none" strike="noStrike" baseline="0" dirty="0">
                <a:latin typeface="Fd957613-Identity-H"/>
              </a:rPr>
              <a:t>UNIX </a:t>
            </a:r>
            <a:r>
              <a:rPr lang="en-US" sz="1800" b="0" i="0" u="none" strike="noStrike" baseline="0" dirty="0">
                <a:latin typeface="Fd1152411-Identity-H"/>
              </a:rPr>
              <a:t>system are either user processes, daemon processes, or kernel processes.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Most processes on typical systems are user processes, associated with users at a terminal. </a:t>
            </a:r>
          </a:p>
          <a:p>
            <a:pPr algn="l"/>
            <a:r>
              <a:rPr lang="en-US" sz="1800" b="0" i="0" u="none" strike="noStrike" baseline="0" dirty="0">
                <a:latin typeface="Fd1189665-Identity-H"/>
              </a:rPr>
              <a:t>Daemon </a:t>
            </a:r>
            <a:r>
              <a:rPr lang="en-US" sz="1800" b="0" i="0" u="none" strike="noStrike" baseline="0" dirty="0">
                <a:latin typeface="Fd1152411-Identity-H"/>
              </a:rPr>
              <a:t>processes are not associated with any users but do system-wide functions, such as administration and control of networks, execution of time-dependent activities, line printer spooling, and so on. </a:t>
            </a:r>
          </a:p>
          <a:p>
            <a:pPr algn="l"/>
            <a:r>
              <a:rPr lang="en-US" sz="1800" dirty="0" err="1">
                <a:latin typeface="Fd1152411-Identity-H"/>
              </a:rPr>
              <a:t>i</a:t>
            </a:r>
            <a:r>
              <a:rPr lang="en-US" sz="1800" b="0" i="0" u="none" strike="noStrike" baseline="0" dirty="0" err="1">
                <a:latin typeface="Fd1189665-Identity-H"/>
              </a:rPr>
              <a:t>nit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152411-Identity-H"/>
              </a:rPr>
              <a:t>may spawn daemon processes that exist throughout the lifetime of the system or, on occasion, users may spawn them.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They are like user processes in that they run at user mode and make system calls to access system services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Kernel processes execute only in kernel mode.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Process </a:t>
            </a:r>
            <a:r>
              <a:rPr lang="en-US" sz="1800" b="0" i="0" u="none" strike="noStrike" baseline="0" dirty="0">
                <a:latin typeface="Fd154519-Identity-H"/>
              </a:rPr>
              <a:t>0 </a:t>
            </a:r>
            <a:r>
              <a:rPr lang="en-US" sz="1800" b="0" i="0" u="none" strike="noStrike" baseline="0" dirty="0">
                <a:latin typeface="Fd1152411-Identity-H"/>
              </a:rPr>
              <a:t>spawns kernel processes, such as the page-reclaiming process </a:t>
            </a:r>
            <a:r>
              <a:rPr lang="en-US" sz="1800" b="0" i="0" u="none" strike="noStrike" baseline="0" dirty="0" err="1">
                <a:latin typeface="Fd1189665-Identity-H"/>
              </a:rPr>
              <a:t>vhand</a:t>
            </a:r>
            <a:r>
              <a:rPr lang="en-US" sz="1800" b="0" i="0" u="none" strike="noStrike" baseline="0" dirty="0">
                <a:latin typeface="Fd1189665-Identity-H"/>
              </a:rPr>
              <a:t>, </a:t>
            </a:r>
            <a:r>
              <a:rPr lang="en-US" sz="1800" b="0" i="0" u="none" strike="noStrike" baseline="0" dirty="0">
                <a:latin typeface="Fd1152411-Identity-H"/>
              </a:rPr>
              <a:t>and then </a:t>
            </a:r>
            <a:r>
              <a:rPr lang="en-US" sz="1800" b="0" i="0" u="none" strike="noStrike" baseline="0">
                <a:latin typeface="Fd1152411-Identity-H"/>
              </a:rPr>
              <a:t>becomes the </a:t>
            </a:r>
            <a:r>
              <a:rPr lang="en-US" sz="1800" b="0" i="0" u="none" strike="noStrike" baseline="0">
                <a:latin typeface="Fd1189665-Identity-H"/>
              </a:rPr>
              <a:t>swapper </a:t>
            </a:r>
            <a:r>
              <a:rPr lang="en-US" sz="1800" b="0" i="0" u="none" strike="noStrike" baseline="0" dirty="0">
                <a:latin typeface="Fd1152411-Identity-H"/>
              </a:rPr>
              <a:t>process.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Kernel processes are similar to daemon processes in that they provide system-wide services, but they have greater control over their execution priorities since their code is part of the kernel.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They can access kernel algorithms and data structures directly without the use of system calls, so they are extremely powerful.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C4B8F-80D9-45FB-81CE-D4D84440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4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D664-1592-4AA1-AF3D-22CD6E23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4BB7-6BAE-4C65-82F2-C479BB10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On a time sharing system, the kernel allocates the </a:t>
            </a:r>
            <a:r>
              <a:rPr lang="en-US" sz="1800" b="0" i="0" u="none" strike="noStrike" baseline="0" dirty="0">
                <a:latin typeface="Fd957613-Identity-H"/>
              </a:rPr>
              <a:t>CPU </a:t>
            </a:r>
            <a:r>
              <a:rPr lang="en-US" sz="1800" b="0" i="0" u="none" strike="noStrike" baseline="0" dirty="0">
                <a:latin typeface="Fd1152411-Identity-H"/>
              </a:rPr>
              <a:t>to a process for a period of time called a time slice or time quantum, preempts the process and schedules another one when the time slice expires, and reschedules the process to continue execution at a later time.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scheduler function on the </a:t>
            </a:r>
            <a:r>
              <a:rPr lang="en-US" sz="1800" b="0" i="0" u="none" strike="noStrike" baseline="0" dirty="0">
                <a:latin typeface="Fd957613-Identity-H"/>
              </a:rPr>
              <a:t>UNIX </a:t>
            </a:r>
            <a:r>
              <a:rPr lang="en-US" sz="1800" b="0" i="0" u="none" strike="noStrike" baseline="0" dirty="0">
                <a:latin typeface="Fd1152411-Identity-H"/>
              </a:rPr>
              <a:t>system uses relative time of execution as a parameter to determine which process to schedule next.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Every active process has a scheduling priority; the kernel switches context to that of the process with the highest priority when it does a context switch.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kernel recalculates the priority of the running process when it returns from kernel mode to user mode, and it periodically readjusts the priority of every "ready-to-run" process in user mode.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DD19-9D6C-4CBB-82C5-0C1E87C7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3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282-3DB7-4BA1-AD57-3FC5B61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Scheduler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08E4-AC96-4B14-8A2B-C2325D5D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The scheduler on the UNIX system belongs to the general class of operating system schedulers known as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Fd1189665-Identity-H"/>
              </a:rPr>
              <a:t>round robin with multilevel feedback</a:t>
            </a:r>
            <a:r>
              <a:rPr lang="en-US" sz="1800" b="0" i="0" u="none" strike="noStrike" baseline="0" dirty="0">
                <a:latin typeface="Fd1189665-Identity-H"/>
              </a:rPr>
              <a:t>, </a:t>
            </a:r>
            <a:r>
              <a:rPr lang="en-US" sz="1800" b="0" i="0" u="none" strike="noStrike" baseline="0" dirty="0">
                <a:latin typeface="Fd1152411-Identity-H"/>
              </a:rPr>
              <a:t>meaning that the kernel allocates the CPU to a process for a time quantum, preempts a process that exceeds its time quantum, and feeds it back into one of several priority queues.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A process may need many iterations through the "feedback loop" before it finishes.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When the kernel does a context switch and restores the context of a process, the process resumes execution from the point where it had been suspended.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83F41-8568-464A-AF78-54307BB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0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B59FD96-54AC-430E-82BD-F21A10727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SCHEDULING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E9B3E-BC31-49F3-90B6-8F033713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28800"/>
            <a:ext cx="6813885" cy="40457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C227-B3FA-4BAE-A087-CBC01B22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908D-80AD-4A0D-8D7F-A2508F7F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At the conclusion of a context switch, the kernel executes the algorithm to schedule a process, selecting the highest priority process from those in the states "ready to </a:t>
            </a:r>
            <a:r>
              <a:rPr lang="en-US" sz="1800" dirty="0">
                <a:latin typeface="Fd1329216-Identity-H"/>
              </a:rPr>
              <a:t>run</a:t>
            </a:r>
            <a:r>
              <a:rPr lang="en-US" sz="1800" b="0" i="0" u="none" strike="noStrike" baseline="0" dirty="0">
                <a:latin typeface="Fd1329216-Identity-H"/>
              </a:rPr>
              <a:t> </a:t>
            </a:r>
            <a:r>
              <a:rPr lang="en-US" sz="1800" b="0" i="0" u="none" strike="noStrike" baseline="0" dirty="0">
                <a:latin typeface="Fd1152411-Identity-H"/>
              </a:rPr>
              <a:t>and loaded in memory" and "preempted."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It makes no sense to select a process if it is not loaded in memory, since it cannot execute until it is swapped in.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If several processes tie for highest priority, the kernel picks the one that has been "ready to run" for the longest time, following a round robin scheduling policy.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If there are no processes eligible for execution, the processor idles until the next interrupt, which will happen in at most one clock tick; after handling that interrupt, the kernel again attempts to schedule a process to run.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ACF8-C486-4205-90C2-BCEAC07D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7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45FA-F3F9-4778-BF8C-6D1AB823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0FA1-AB0E-4F75-89BE-B37B840C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800600" cy="4800600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Each process table entry contains a priority field for process scheduling.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priority of a process in user mode is a function of its recent CPU usage, with processes getting a lower priority if they have recently used the CPU.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range of process priorities can be partitioned into two classes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152411-Identity-H"/>
              </a:rPr>
              <a:t>user priorities and kernel priorities.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4989C-3E9D-4799-A288-B416C146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1430B-EE26-4DC5-8669-5BE175FE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967" y="1600200"/>
            <a:ext cx="5004633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74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E5C5-AF98-43D3-8805-53587CF0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3D2B-5224-4374-A911-7F790038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The clock may interrupt a process several times during its time quantum; at every clock interrupt, the clock handler increments a field in the process table that records the recent CPU usage of the process.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Once a second, the clock handler also </a:t>
            </a:r>
            <a:r>
              <a:rPr lang="en-US" sz="1800" b="1" i="0" u="none" strike="noStrike" baseline="0" dirty="0">
                <a:latin typeface="Fd1152411-Identity-H"/>
              </a:rPr>
              <a:t>adjusts the recent CPU usage of each process </a:t>
            </a:r>
            <a:r>
              <a:rPr lang="en-US" sz="1800" b="0" i="0" u="none" strike="noStrike" baseline="0" dirty="0">
                <a:latin typeface="Fd1152411-Identity-H"/>
              </a:rPr>
              <a:t>according to a decay function,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Fd1152411-Identity-H"/>
              </a:rPr>
              <a:t>		</a:t>
            </a:r>
            <a:r>
              <a:rPr lang="en-US" sz="1800" b="1" i="0" u="none" strike="noStrike" baseline="0" dirty="0">
                <a:latin typeface="Fd1152411-Identity-H"/>
              </a:rPr>
              <a:t>decay(CPU) - CPU/2;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When it recomputes recent </a:t>
            </a:r>
            <a:r>
              <a:rPr lang="en-US" sz="1800" b="0" i="0" u="none" strike="noStrike" baseline="0" dirty="0">
                <a:latin typeface="Fd957613-Identity-H"/>
              </a:rPr>
              <a:t>CPU </a:t>
            </a:r>
            <a:r>
              <a:rPr lang="en-US" sz="1800" b="0" i="0" u="none" strike="noStrike" baseline="0" dirty="0">
                <a:latin typeface="Fd1152411-Identity-H"/>
              </a:rPr>
              <a:t>usage, the clock handler also recalculates the priority of every process in the "preempted but ready-to-run" state according to the formula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sz="1600" b="0" i="0" u="none" strike="noStrike" baseline="0" dirty="0">
                <a:latin typeface="Fd1152411-Identity-H"/>
              </a:rPr>
              <a:t>	</a:t>
            </a:r>
            <a:r>
              <a:rPr lang="en-US" sz="1800" b="1" dirty="0">
                <a:latin typeface="Fd1152411-Identity-H"/>
              </a:rPr>
              <a:t>priority- ("recent CPU usage"/2) + (base level user priority)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where "base level user priority" is the threshold priority between kernel and user mode described above.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A numerically low value implies a high scheduling priority.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“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Fd1152411-Identity-H"/>
              </a:rPr>
              <a:t>nice</a:t>
            </a:r>
            <a:r>
              <a:rPr lang="en-US" sz="1800" b="0" i="0" u="none" strike="noStrike" baseline="0" dirty="0">
                <a:latin typeface="Fd1152411-Identity-H"/>
              </a:rPr>
              <a:t>” command </a:t>
            </a:r>
            <a:r>
              <a:rPr lang="en-US" sz="1800" dirty="0">
                <a:latin typeface="Fd1152411-Identity-H"/>
              </a:rPr>
              <a:t>is used to reset the priority of a process.</a:t>
            </a:r>
            <a:endParaRPr lang="en-US" sz="1800" b="0" i="0" u="none" strike="noStrike" baseline="0" dirty="0">
              <a:latin typeface="Fd1152411-Identity-H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426B3-A259-409D-A473-7A5171A4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453155A-ED18-4F5F-90F1-C62F21611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of Clock Interrupt Handler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65CF1D0-07BE-4F12-8BB5-1AD55279C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b="0" i="0" u="none" strike="noStrike" baseline="0" dirty="0">
                <a:latin typeface="Fd1265630-Identity-H"/>
              </a:rPr>
              <a:t>The functions of the clock interrupt handler are to</a:t>
            </a:r>
          </a:p>
          <a:p>
            <a:pPr lvl="1"/>
            <a:r>
              <a:rPr lang="en-US" sz="1600" b="0" i="0" u="none" strike="noStrike" baseline="0" dirty="0">
                <a:latin typeface="Fd1265630-Identity-H"/>
              </a:rPr>
              <a:t>restart the clock,</a:t>
            </a:r>
          </a:p>
          <a:p>
            <a:pPr lvl="1"/>
            <a:r>
              <a:rPr lang="en-US" sz="1600" b="0" i="0" u="none" strike="noStrike" baseline="0" dirty="0">
                <a:latin typeface="Fd1265630-Identity-H"/>
              </a:rPr>
              <a:t>schedule invocation of internal kernel functions based on · internal timers,</a:t>
            </a:r>
          </a:p>
          <a:p>
            <a:pPr lvl="1"/>
            <a:r>
              <a:rPr lang="en-US" sz="1600" b="0" i="0" u="none" strike="noStrike" baseline="0" dirty="0">
                <a:latin typeface="Fd1265630-Identity-H"/>
              </a:rPr>
              <a:t>provide execution profiling capability for the kernel and for user processes,</a:t>
            </a:r>
          </a:p>
          <a:p>
            <a:pPr lvl="1"/>
            <a:r>
              <a:rPr lang="en-US" sz="1600" b="0" i="0" u="none" strike="noStrike" baseline="0" dirty="0">
                <a:latin typeface="Fd1265630-Identity-H"/>
              </a:rPr>
              <a:t>gather system and process accounting statistics;</a:t>
            </a:r>
          </a:p>
          <a:p>
            <a:pPr lvl="1"/>
            <a:r>
              <a:rPr lang="en-US" sz="1600" b="0" i="0" u="none" strike="noStrike" baseline="0" dirty="0">
                <a:latin typeface="Fd1265630-Identity-H"/>
              </a:rPr>
              <a:t>keep track of time,</a:t>
            </a:r>
          </a:p>
          <a:p>
            <a:pPr lvl="1"/>
            <a:r>
              <a:rPr lang="en-US" sz="1600" b="0" i="0" u="none" strike="noStrike" baseline="0" dirty="0">
                <a:latin typeface="Fd1265630-Identity-H"/>
              </a:rPr>
              <a:t>send alarm signals to processes on request,</a:t>
            </a:r>
          </a:p>
          <a:p>
            <a:pPr lvl="1"/>
            <a:r>
              <a:rPr lang="en-US" sz="1600" b="0" i="0" u="none" strike="noStrike" baseline="0" dirty="0">
                <a:latin typeface="Fd1265630-Identity-H"/>
              </a:rPr>
              <a:t>periodically wake up the swapper process </a:t>
            </a:r>
          </a:p>
          <a:p>
            <a:pPr lvl="1"/>
            <a:r>
              <a:rPr lang="en-US" sz="1600" b="0" i="0" u="none" strike="noStrike" baseline="0" dirty="0">
                <a:latin typeface="Fd1265630-Identity-H"/>
              </a:rPr>
              <a:t>control process scheduling.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B569656-8706-4003-B9AE-805E39DD8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Handler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8CCFF-2FE8-43A8-A5EF-9997CC32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19200"/>
            <a:ext cx="4841297" cy="57435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735300B-8DC9-4216-BD30-C7177F2CC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dirty="0"/>
              <a:t>PROCESS CREATION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E5A26-1F24-4B74-BF87-D42F0DFD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78" y="1400705"/>
            <a:ext cx="5911644" cy="54078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CCFD-B4D5-45E7-A857-0BC29928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– fork(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A6EF-3E8D-464F-BE12-334053A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265630-Identity-H"/>
              </a:rPr>
              <a:t>The kernel does the following sequence of operations for </a:t>
            </a:r>
            <a:r>
              <a:rPr lang="en-US" sz="1800" b="0" i="0" u="none" strike="noStrike" baseline="0" dirty="0">
                <a:latin typeface="Fd1189665-Identity-H"/>
              </a:rPr>
              <a:t>fork :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600" b="0" i="0" u="none" strike="noStrike" baseline="0" dirty="0">
                <a:latin typeface="Fd1265630-Identity-H"/>
              </a:rPr>
              <a:t>It allocates a slot in the process table for the new process.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600" b="0" i="0" u="none" strike="noStrike" baseline="0" dirty="0">
                <a:latin typeface="Fd1265630-Identity-H"/>
              </a:rPr>
              <a:t>It assigns a unique </a:t>
            </a:r>
            <a:r>
              <a:rPr lang="en-US" sz="1600" b="0" i="0" u="none" strike="noStrike" baseline="0" dirty="0">
                <a:latin typeface="Fd1324556-Identity-H"/>
              </a:rPr>
              <a:t>ID </a:t>
            </a:r>
            <a:r>
              <a:rPr lang="en-US" sz="1600" b="0" i="0" u="none" strike="noStrike" baseline="0" dirty="0">
                <a:latin typeface="Fd1265630-Identity-H"/>
              </a:rPr>
              <a:t>number to the child process.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600" b="0" i="0" u="none" strike="noStrike" baseline="0" dirty="0">
                <a:latin typeface="Fd1265630-Identity-H"/>
              </a:rPr>
              <a:t>It makes a logical copy of the context of the parent process. Since certain portions of a process, such as the text region, may be shared between processes, the kernel can sometimes increment a region reference count instead of copying the region to a new physical location in memory.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600" b="0" i="0" u="none" strike="noStrike" baseline="0" dirty="0">
                <a:latin typeface="Fd1265630-Identity-H"/>
              </a:rPr>
              <a:t>It increments file and </a:t>
            </a:r>
            <a:r>
              <a:rPr lang="en-US" sz="1600" b="0" i="0" u="none" strike="noStrike" baseline="0" dirty="0" err="1">
                <a:latin typeface="Fd1265630-Identity-H"/>
              </a:rPr>
              <a:t>inode</a:t>
            </a:r>
            <a:r>
              <a:rPr lang="en-US" sz="1600" b="0" i="0" u="none" strike="noStrike" baseline="0" dirty="0">
                <a:latin typeface="Fd1265630-Identity-H"/>
              </a:rPr>
              <a:t> table counters for files associated with the process.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sz="1600" b="0" i="0" u="none" strike="noStrike" baseline="0" dirty="0">
                <a:latin typeface="Fd1265630-Identity-H"/>
              </a:rPr>
              <a:t>It returns the ID number of the child to the parent process, and a </a:t>
            </a:r>
            <a:r>
              <a:rPr lang="en-US" sz="1600" b="0" i="0" u="none" strike="noStrike" baseline="0" dirty="0">
                <a:latin typeface="Fd1152411-Identity-H"/>
              </a:rPr>
              <a:t>0 </a:t>
            </a:r>
            <a:r>
              <a:rPr lang="en-US" sz="1600" b="0" i="0" u="none" strike="noStrike" baseline="0" dirty="0">
                <a:latin typeface="Fd1265630-Identity-H"/>
              </a:rPr>
              <a:t>value to the child process.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The system imposes a (configurable) limit on the number of processes a user can simultaneously execute so that no user can steal many process table slots, thereby preventing other users from creating new processes.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EC2B4-4029-4C2D-872F-D77F2780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5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0F2D5-DC33-4BF7-BCD3-5D5961D2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B0C40-BD3C-4F5C-95F9-F7CD1A4A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685800"/>
            <a:ext cx="4893972" cy="56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9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943B-3C2F-45FE-880E-E0783961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Termination – exit(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72B3-2339-465A-9313-1238991F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Processes on a </a:t>
            </a:r>
            <a:r>
              <a:rPr lang="en-US" sz="1800" b="0" i="0" u="none" strike="noStrike" baseline="0" dirty="0">
                <a:latin typeface="Fd957613-Identity-H"/>
              </a:rPr>
              <a:t>UNIX </a:t>
            </a:r>
            <a:r>
              <a:rPr lang="en-US" sz="1800" b="0" i="0" u="none" strike="noStrike" baseline="0" dirty="0">
                <a:latin typeface="Fd1152411-Identity-H"/>
              </a:rPr>
              <a:t>system terminate by executing the </a:t>
            </a:r>
            <a:r>
              <a:rPr lang="en-US" sz="1800" b="0" i="0" u="none" strike="noStrike" baseline="0" dirty="0">
                <a:latin typeface="Fd1189665-Identity-H"/>
              </a:rPr>
              <a:t>exit </a:t>
            </a:r>
            <a:r>
              <a:rPr lang="en-US" sz="1800" b="0" i="0" u="none" strike="noStrike" baseline="0" dirty="0">
                <a:latin typeface="Fd1152411-Identity-H"/>
              </a:rPr>
              <a:t>system call.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An exiting process enters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Fd1152411-Identity-H"/>
              </a:rPr>
              <a:t>zombie state</a:t>
            </a:r>
            <a:r>
              <a:rPr lang="en-US" sz="1800" b="0" i="0" u="none" strike="noStrike" baseline="0" dirty="0">
                <a:latin typeface="Fd1152411-Identity-H"/>
              </a:rPr>
              <a:t>, relinquishes its resources, and dismantles its context except for its slot in the process table.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syntax for the call is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Fd1152411-Identity-H"/>
              </a:rPr>
              <a:t>		exit (&amp;status) ;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where the value of </a:t>
            </a:r>
            <a:r>
              <a:rPr lang="en-US" sz="1800" b="0" i="0" u="none" strike="noStrike" baseline="0" dirty="0">
                <a:latin typeface="Fd1189665-Identity-H"/>
              </a:rPr>
              <a:t>status </a:t>
            </a:r>
            <a:r>
              <a:rPr lang="en-US" sz="1800" b="0" i="0" u="none" strike="noStrike" baseline="0" dirty="0">
                <a:latin typeface="Fd1152411-Identity-H"/>
              </a:rPr>
              <a:t>is returned to the parent process for its examination.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Processes may call </a:t>
            </a:r>
            <a:r>
              <a:rPr lang="en-US" sz="1800" b="0" i="0" u="none" strike="noStrike" baseline="0" dirty="0">
                <a:latin typeface="Fd1189665-Identity-H"/>
              </a:rPr>
              <a:t>exit </a:t>
            </a:r>
            <a:r>
              <a:rPr lang="en-US" sz="1800" b="0" i="0" u="none" strike="noStrike" baseline="0" dirty="0">
                <a:latin typeface="Fd1152411-Identity-H"/>
              </a:rPr>
              <a:t>explicitly or implicitly at the end of a program: the startup routine linked with all C programs calls </a:t>
            </a:r>
            <a:r>
              <a:rPr lang="en-US" sz="1800" b="0" i="0" u="none" strike="noStrike" baseline="0" dirty="0">
                <a:latin typeface="Fd1189665-Identity-H"/>
              </a:rPr>
              <a:t>exit </a:t>
            </a:r>
            <a:r>
              <a:rPr lang="en-US" sz="1800" b="0" i="0" u="none" strike="noStrike" baseline="0" dirty="0">
                <a:latin typeface="Fd1152411-Identity-H"/>
              </a:rPr>
              <a:t>when the program returns from the </a:t>
            </a:r>
            <a:r>
              <a:rPr lang="en-US" sz="1800" b="0" i="0" u="none" strike="noStrike" baseline="0" dirty="0">
                <a:latin typeface="Fd1189665-Identity-H"/>
              </a:rPr>
              <a:t>main </a:t>
            </a:r>
            <a:r>
              <a:rPr lang="en-US" sz="1800" b="0" i="0" u="none" strike="noStrike" baseline="0" dirty="0">
                <a:latin typeface="Fd1152411-Identity-H"/>
              </a:rPr>
              <a:t>function, the entry point of all programs.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system imposes no time limit on the execution of a process, and processes frequently exist for a long time. </a:t>
            </a:r>
          </a:p>
          <a:p>
            <a:pPr lvl="1"/>
            <a:r>
              <a:rPr lang="en-US" sz="1600" b="0" i="0" u="none" strike="noStrike" baseline="0" dirty="0">
                <a:latin typeface="Fd1152411-Identity-H"/>
              </a:rPr>
              <a:t>For instance, processes 0 (the swapper) and 1 </a:t>
            </a:r>
            <a:r>
              <a:rPr lang="en-US" sz="1600" b="0" i="0" u="none" strike="noStrike" baseline="0" dirty="0">
                <a:latin typeface="Fd1189665-Identity-H"/>
              </a:rPr>
              <a:t>(</a:t>
            </a:r>
            <a:r>
              <a:rPr lang="en-US" sz="1600" b="0" i="0" u="none" strike="noStrike" baseline="0" dirty="0" err="1">
                <a:latin typeface="Fd1189665-Identity-H"/>
              </a:rPr>
              <a:t>init</a:t>
            </a:r>
            <a:r>
              <a:rPr lang="en-US" sz="1600" b="0" i="0" u="none" strike="noStrike" baseline="0" dirty="0">
                <a:latin typeface="Fd1189665-Identity-H"/>
              </a:rPr>
              <a:t>) </a:t>
            </a:r>
            <a:r>
              <a:rPr lang="en-US" sz="1600" b="0" i="0" u="none" strike="noStrike" baseline="0" dirty="0">
                <a:latin typeface="Fd1152411-Identity-H"/>
              </a:rPr>
              <a:t>exist throughout the lifetime of a system. </a:t>
            </a:r>
          </a:p>
          <a:p>
            <a:pPr lvl="1"/>
            <a:r>
              <a:rPr lang="en-US" sz="1600" b="0" i="0" u="none" strike="noStrike" baseline="0" dirty="0">
                <a:latin typeface="Fd1152411-Identity-H"/>
              </a:rPr>
              <a:t>Other examples are </a:t>
            </a:r>
            <a:r>
              <a:rPr lang="en-US" sz="1600" b="0" i="0" u="none" strike="noStrike" baseline="0" dirty="0" err="1">
                <a:latin typeface="Fd1189665-Identity-H"/>
              </a:rPr>
              <a:t>getty</a:t>
            </a:r>
            <a:r>
              <a:rPr lang="en-US" sz="1600" b="0" i="0" u="none" strike="noStrike" baseline="0" dirty="0">
                <a:latin typeface="Fd1189665-Identity-H"/>
              </a:rPr>
              <a:t> </a:t>
            </a:r>
            <a:r>
              <a:rPr lang="en-US" sz="1600" b="0" i="0" u="none" strike="noStrike" baseline="0" dirty="0">
                <a:latin typeface="Fd1152411-Identity-H"/>
              </a:rPr>
              <a:t>processes, which monitor a terminal line, waiting for a user to log in, and special purpose administrative processes.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51BC0-80A8-4BBB-9BA6-E1ED1353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03C1125-2F41-4CA5-892A-B3139502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TERMINATION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52691-0255-4BEB-8C59-EFDE2020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32" y="1752600"/>
            <a:ext cx="6043136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0B0E-BBA7-4E97-906D-19E475BE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Awaiting Process Termination – wait(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67F9-7246-48F4-87FF-B8D1E43F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152411-Identity-H"/>
              </a:rPr>
              <a:t>A process ,can synchronize its execution with the termination of a child process </a:t>
            </a:r>
            <a:r>
              <a:rPr lang="en-US" sz="1800" b="0" i="0" u="none" strike="noStrike" baseline="0" dirty="0">
                <a:latin typeface="Fd1329216-Identity-H"/>
              </a:rPr>
              <a:t>by </a:t>
            </a:r>
            <a:r>
              <a:rPr lang="en-US" sz="1800" b="0" i="0" u="none" strike="noStrike" baseline="0" dirty="0">
                <a:latin typeface="Fd1152411-Identity-H"/>
              </a:rPr>
              <a:t>executing the </a:t>
            </a:r>
            <a:r>
              <a:rPr lang="en-US" sz="1800" b="0" i="0" u="none" strike="noStrike" baseline="0" dirty="0">
                <a:latin typeface="Fd1030803-Identity-H"/>
              </a:rPr>
              <a:t>wait </a:t>
            </a:r>
            <a:r>
              <a:rPr lang="en-US" sz="1800" b="0" i="0" u="none" strike="noStrike" baseline="0" dirty="0">
                <a:latin typeface="Fd1152411-Identity-H"/>
              </a:rPr>
              <a:t>system call. </a:t>
            </a:r>
          </a:p>
          <a:p>
            <a:pPr algn="l"/>
            <a:r>
              <a:rPr lang="en-US" sz="1800" b="0" i="0" u="none" strike="noStrike" baseline="0" dirty="0">
                <a:latin typeface="Fd1152411-Identity-H"/>
              </a:rPr>
              <a:t>The syntax for the system call is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Fd1265630-Identity-H"/>
              </a:rPr>
              <a:t>	</a:t>
            </a:r>
            <a:r>
              <a:rPr lang="en-US" sz="1800" b="0" i="0" u="none" strike="noStrike" baseline="0" dirty="0" err="1">
                <a:latin typeface="Fd1265630-Identity-H"/>
              </a:rPr>
              <a:t>pid</a:t>
            </a:r>
            <a:r>
              <a:rPr lang="en-US" sz="1800" b="0" i="0" u="none" strike="noStrike" baseline="0" dirty="0">
                <a:latin typeface="Fd1265630-Identity-H"/>
              </a:rPr>
              <a:t> </a:t>
            </a:r>
            <a:r>
              <a:rPr lang="en-US" sz="1800" b="0" i="0" u="none" strike="noStrike" baseline="0" dirty="0">
                <a:latin typeface="Fd1324557-Identity-H"/>
              </a:rPr>
              <a:t>= </a:t>
            </a:r>
            <a:r>
              <a:rPr lang="en-US" sz="1800" b="0" i="0" u="none" strike="noStrike" baseline="0" dirty="0">
                <a:latin typeface="Fd1265630-Identity-H"/>
              </a:rPr>
              <a:t>wait (</a:t>
            </a:r>
            <a:r>
              <a:rPr lang="en-US" sz="1800" b="0" i="0" u="none" strike="noStrike" baseline="0" dirty="0" err="1">
                <a:latin typeface="Fd1265630-Identity-H"/>
              </a:rPr>
              <a:t>stat_addr</a:t>
            </a:r>
            <a:r>
              <a:rPr lang="en-US" sz="1800" b="0" i="0" u="none" strike="noStrike" baseline="0" dirty="0">
                <a:latin typeface="Fd1265630-Identity-H"/>
              </a:rPr>
              <a:t>) ;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where </a:t>
            </a:r>
            <a:r>
              <a:rPr lang="en-US" sz="1800" b="0" i="0" u="none" strike="noStrike" baseline="0" dirty="0" err="1">
                <a:latin typeface="Fd1189665-Identity-H"/>
              </a:rPr>
              <a:t>pid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265630-Identity-H"/>
              </a:rPr>
              <a:t>is the process </a:t>
            </a:r>
            <a:r>
              <a:rPr lang="en-US" sz="1800" b="0" i="0" u="none" strike="noStrike" baseline="0" dirty="0">
                <a:latin typeface="Fd1152411-Identity-H"/>
              </a:rPr>
              <a:t>ID </a:t>
            </a:r>
            <a:r>
              <a:rPr lang="en-US" sz="1800" b="0" i="0" u="none" strike="noStrike" baseline="0" dirty="0">
                <a:latin typeface="Fd1265630-Identity-H"/>
              </a:rPr>
              <a:t>of the zombie child, and </a:t>
            </a:r>
            <a:r>
              <a:rPr lang="en-US" sz="1800" b="0" i="0" u="none" strike="noStrike" baseline="0" dirty="0">
                <a:latin typeface="Fd1189665-Identity-H"/>
              </a:rPr>
              <a:t>stat </a:t>
            </a:r>
            <a:r>
              <a:rPr lang="en-US" sz="1800" b="0" i="0" u="none" strike="noStrike" baseline="0" dirty="0" err="1">
                <a:latin typeface="Fd1189665-Identity-H"/>
              </a:rPr>
              <a:t>addr</a:t>
            </a:r>
            <a:r>
              <a:rPr lang="en-US" sz="1800" b="0" i="0" u="none" strike="noStrike" baseline="0" dirty="0">
                <a:latin typeface="Fd1189665-Identity-H"/>
              </a:rPr>
              <a:t> </a:t>
            </a:r>
            <a:r>
              <a:rPr lang="en-US" sz="1800" b="0" i="0" u="none" strike="noStrike" baseline="0" dirty="0">
                <a:latin typeface="Fd1265630-Identity-H"/>
              </a:rPr>
              <a:t>is the address in user space of an integer that will contain the </a:t>
            </a:r>
            <a:r>
              <a:rPr lang="en-US" sz="1800" b="0" i="0" u="none" strike="noStrike" baseline="0" dirty="0">
                <a:latin typeface="Fd1189665-Identity-H"/>
              </a:rPr>
              <a:t>exit </a:t>
            </a:r>
            <a:r>
              <a:rPr lang="en-US" sz="1800" b="0" i="0" u="none" strike="noStrike" baseline="0" dirty="0">
                <a:latin typeface="Fd1265630-Identity-H"/>
              </a:rPr>
              <a:t>status code of the child.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CFBB-045D-4C96-8EB2-646D55E1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D09FA0C-2026-47F1-982E-CD828981F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Awaiting Process Termination – wait(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07831-3440-476F-8D62-B6D6B3C2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828800"/>
            <a:ext cx="5035639" cy="43532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2595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Cambria</vt:lpstr>
      <vt:lpstr>Fd1030803-Identity-H</vt:lpstr>
      <vt:lpstr>Fd1152411-Identity-H</vt:lpstr>
      <vt:lpstr>Fd1189665-Identity-H</vt:lpstr>
      <vt:lpstr>Fd1265630-Identity-H</vt:lpstr>
      <vt:lpstr>Fd1324556-Identity-H</vt:lpstr>
      <vt:lpstr>Fd1324557-Identity-H</vt:lpstr>
      <vt:lpstr>Fd1329216-Identity-H</vt:lpstr>
      <vt:lpstr>Fd154519-Identity-H</vt:lpstr>
      <vt:lpstr>Fd957613-Identity-H</vt:lpstr>
      <vt:lpstr>Fd996222-Identity-H</vt:lpstr>
      <vt:lpstr>Adjacency</vt:lpstr>
      <vt:lpstr>Process Control</vt:lpstr>
      <vt:lpstr>Process Creation – fork( )</vt:lpstr>
      <vt:lpstr>PROCESS CREATION </vt:lpstr>
      <vt:lpstr>Process Creation – fork( )</vt:lpstr>
      <vt:lpstr>PowerPoint Presentation</vt:lpstr>
      <vt:lpstr>Process Termination – exit( )</vt:lpstr>
      <vt:lpstr>PROCESS TERMINATION</vt:lpstr>
      <vt:lpstr>Awaiting Process Termination – wait( )</vt:lpstr>
      <vt:lpstr>Awaiting Process Termination – wait( )</vt:lpstr>
      <vt:lpstr>Invoking other programs – exec( )</vt:lpstr>
      <vt:lpstr>Invoking other programs – exec( )</vt:lpstr>
      <vt:lpstr>Invoking other programs – exec( )</vt:lpstr>
      <vt:lpstr>Invoking other programs – exec( )</vt:lpstr>
      <vt:lpstr>The Shell as a Process</vt:lpstr>
      <vt:lpstr>The Shell as a Process</vt:lpstr>
      <vt:lpstr>System Boot</vt:lpstr>
      <vt:lpstr>System Boot - Algorithm</vt:lpstr>
      <vt:lpstr>INIT Process</vt:lpstr>
      <vt:lpstr>INIT PROCESS</vt:lpstr>
      <vt:lpstr>INIT PROCESS</vt:lpstr>
      <vt:lpstr>PROCESS SCHEDULING</vt:lpstr>
      <vt:lpstr>The Scheduler</vt:lpstr>
      <vt:lpstr>PROCESS SCHEDULING</vt:lpstr>
      <vt:lpstr>PROCESS SCHEDULING</vt:lpstr>
      <vt:lpstr>Scheduling Parameters</vt:lpstr>
      <vt:lpstr>Scheduling Parameters</vt:lpstr>
      <vt:lpstr>Functions of Clock Interrupt Handler</vt:lpstr>
      <vt:lpstr>Clock Handler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 &amp;  Internal Representation of Files </dc:title>
  <cp:lastModifiedBy>kirthi</cp:lastModifiedBy>
  <cp:revision>846</cp:revision>
  <dcterms:modified xsi:type="dcterms:W3CDTF">2020-11-26T08:01:18Z</dcterms:modified>
</cp:coreProperties>
</file>