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3DCD-3ED6-4421-176F-1BA327A9B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2110-7FF2-6B6C-0EA4-A6DCCB14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C546-76E8-CBFA-4125-471A974D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0075-4544-0625-8D9A-1C807AEE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2980-D0BC-FC1E-58F7-EF57478D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1ED5-0E17-71C3-11DC-51F193F3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E2E16-38F7-0BB8-D061-C725C1C04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4F13-2436-8376-BC22-B2E8E1C8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373A-B8FD-70F1-F37A-A21BDCF9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CFB8-9607-5307-D5A1-D2D68FC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DB2BF-492D-F21B-4E50-DCBB5187B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0A86-9CFE-0905-AA34-111DAC4C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AFA-9D81-C637-8837-69152248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76D0-DDD1-3EB1-02F8-35B14E7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EE19-F1DB-3169-D919-EEFA220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3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1447-CE86-0A2B-EACB-95ADC921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4D1E-51B6-7F16-5A15-94FD3AD0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243A-01A1-2F10-74A7-3AB5FB9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61B3-DDA9-71EB-6B7F-340433F6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B37B-5DD1-A574-6123-A012478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7C11-B8C3-E975-DAD7-8B155CCD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05DD-68DB-7384-D61B-1B4F1433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F805-177A-66E2-2C68-5A85B346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E96F-8352-1579-212B-BDCD3254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D8E3-8C29-D39F-F31E-1A4C4F9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0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5D8-BAB9-0379-84B6-07B51D40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FB32-2ECD-F27E-626C-5432AF2C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A654-E64A-85DA-6C57-E4FC1BCEA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DA2F2-44A5-C049-A2E3-04860C0F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03F9-986D-3EEC-CFD0-7963B6AF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BD70-3476-3876-7494-E943A55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1361-1147-B39D-C5AC-4B3BA6BA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8F3F-FFA9-C2BB-3ADA-EA52C995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AC7C6-8BC5-118E-5611-158DC83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DB45A-2704-05D6-ECA6-AF10B0A7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CA51D-B59A-55D5-7D35-A18FD9BE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AA363-C069-15F3-9DFA-C4F088EA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05087-B11E-B02B-B1B5-EEAE775E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306F8-2FC5-32C9-D273-B175F38C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373-8654-B251-6570-7F0DF2D8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C7472-DABD-9DE2-404D-47922E2B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DAF7-00CD-FDA6-CCCC-C3608E71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36E6-92C0-765E-07AA-13C52F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69C49-DC39-4F5C-624C-6766F0B9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FE839-10DC-B28C-36AA-AC6D98CD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9E17E-9847-DAAB-2A78-2643277B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655E-96A5-2CCB-CD20-25D9E059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AC37-4CAC-B2B6-9749-379BD526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2E80D-6D12-CB6D-85AB-55D4A02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85A27-A2C0-CDDB-9E66-86820248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648E-C4D3-0AF3-F48A-7632C136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BD3F-1F99-4420-168E-ACDF00C8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BCFB-9E7B-0ECC-E317-8756B1AB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2BD02-1190-F8D8-B96D-CB2F7B1E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3B24-B82E-D732-2F9F-C8F93C0D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FF45D-C235-97CF-ABDA-137A7968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67C2-042C-501A-FE81-33ACBA07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CF07-76E7-4338-64A2-B9CC2AFD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5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7DC47-5B8E-E4BC-75A5-55AFCE9F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9FB3-9FE3-2EC7-4128-AB069312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3EBE-0BA9-8CFB-E132-40AF81EF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D27E-6A58-41BC-9D45-491BF458A753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E032-3BB8-F7D0-C2CE-A9E104D58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47F5-626A-F0E3-8162-F052D3AD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439F-4252-4436-9F3E-34E84762B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002F-6DAE-3EBA-3ABE-2B5F26FDC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Bahnschrift Light" panose="020B0502040204020203" pitchFamily="34" charset="0"/>
              </a:rPr>
              <a:t>VIRTUAL 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3F50-23A3-DA94-2EF8-BC8A180D9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Thrashing - working set model</a:t>
            </a:r>
          </a:p>
        </p:txBody>
      </p:sp>
    </p:spTree>
    <p:extLst>
      <p:ext uri="{BB962C8B-B14F-4D97-AF65-F5344CB8AC3E}">
        <p14:creationId xmlns:p14="http://schemas.microsoft.com/office/powerpoint/2010/main" val="237900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92F1-2AF2-B534-6CC3-8DF7A483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Thrashing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29CF-B3DC-DD40-7B91-A47C6A56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69487" cy="4999955"/>
          </a:xfrm>
        </p:spPr>
        <p:txBody>
          <a:bodyPr/>
          <a:lstStyle/>
          <a:p>
            <a:endParaRPr lang="en-US" altLang="en-US" dirty="0">
              <a:latin typeface="Bahnschrift Light" panose="020B0502040204020203" pitchFamily="34" charset="0"/>
            </a:endParaRPr>
          </a:p>
          <a:p>
            <a:r>
              <a:rPr lang="en-US" altLang="en-US" dirty="0">
                <a:latin typeface="Bahnschrift Light" panose="020B0502040204020203" pitchFamily="34" charset="0"/>
              </a:rPr>
              <a:t>Thrashing is when a process is busy swapping pages in and out.</a:t>
            </a:r>
          </a:p>
          <a:p>
            <a:pPr marL="0" indent="0">
              <a:buNone/>
            </a:pPr>
            <a:r>
              <a:rPr lang="en-US" altLang="en-US" dirty="0">
                <a:latin typeface="Bahnschrift Light" panose="020B0502040204020203" pitchFamily="34" charset="0"/>
              </a:rPr>
              <a:t>-Page Fault : O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ccurs when a program attempts to access a block of          		    memory that is not stored in the physical memory.</a:t>
            </a:r>
          </a:p>
          <a:p>
            <a:pPr marL="0" indent="0">
              <a:buNone/>
            </a:pPr>
            <a:r>
              <a:rPr lang="en-US" altLang="en-US" dirty="0">
                <a:latin typeface="Bahnschrift Light" panose="020B0502040204020203" pitchFamily="34" charset="0"/>
              </a:rPr>
              <a:t>-Swapping : </a:t>
            </a:r>
            <a:r>
              <a:rPr lang="en-IN" altLang="en-US" dirty="0">
                <a:latin typeface="Bahnschrift Light" panose="020B0502040204020203" pitchFamily="34" charset="0"/>
              </a:rPr>
              <a:t> </a:t>
            </a:r>
            <a:r>
              <a:rPr lang="en-US" altLang="en-US" dirty="0">
                <a:latin typeface="Bahnschrift Light" panose="020B0502040204020203" pitchFamily="34" charset="0"/>
              </a:rPr>
              <a:t>P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rocess can be temporarily swapped from main memory to secondary memory so that the main memory can be made available for </a:t>
            </a:r>
            <a:r>
              <a:rPr lang="en-US" b="0" i="0">
                <a:effectLst/>
                <a:latin typeface="Bahnschrift Light" panose="020B0502040204020203" pitchFamily="34" charset="0"/>
              </a:rPr>
              <a:t>other processes.</a:t>
            </a:r>
            <a:endParaRPr lang="en-US" alt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431-C6E6-8A08-4BE9-B7CA9710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Causes of Thrashing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F9D1-CE42-77D8-9FE2-D9215C20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212"/>
            <a:ext cx="10515600" cy="4578751"/>
          </a:xfrm>
        </p:spPr>
        <p:txBody>
          <a:bodyPr/>
          <a:lstStyle/>
          <a:p>
            <a:r>
              <a:rPr lang="en-US" b="0" i="0" dirty="0">
                <a:effectLst/>
                <a:latin typeface="Bahnschrift Light" panose="020B0502040204020203" pitchFamily="34" charset="0"/>
              </a:rPr>
              <a:t>If CPU utilization is too low then we increase the degree of multiprogramming by introducing a new process to the system. The CPU scheduler sees the decreasing CPU utilization and increases the degree of multiprogramming.</a:t>
            </a:r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EA63A-B72E-18DD-167F-A4FEF1B8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4" y="3328788"/>
            <a:ext cx="447332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BDDD-2E74-626C-8111-67423CD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Algorithms during Thrashing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EDCF-05F6-FF3A-4044-935BC063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46"/>
            <a:ext cx="10515600" cy="4682118"/>
          </a:xfrm>
        </p:spPr>
        <p:txBody>
          <a:bodyPr>
            <a:normAutofit/>
          </a:bodyPr>
          <a:lstStyle/>
          <a:p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r>
              <a:rPr lang="en-IN" i="0" dirty="0">
                <a:effectLst/>
                <a:latin typeface="Bahnschrift Light" panose="020B0502040204020203" pitchFamily="34" charset="0"/>
              </a:rPr>
              <a:t>Global Page Replacement :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-</a:t>
            </a:r>
            <a:r>
              <a:rPr lang="en-US" dirty="0">
                <a:latin typeface="Bahnschrift Light" panose="020B0502040204020203" pitchFamily="34" charset="0"/>
              </a:rPr>
              <a:t>T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he replacement frame selected by a process can be any frame             from the set of all frames.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-Page stealing.</a:t>
            </a:r>
            <a:endParaRPr lang="en-US" b="0" i="0" dirty="0"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-</a:t>
            </a:r>
            <a:r>
              <a:rPr lang="en-US" b="0" i="0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1" dirty="0">
                <a:latin typeface="Bahnschrift Light" panose="020B0502040204020203" pitchFamily="34" charset="0"/>
              </a:rPr>
              <a:t>A</a:t>
            </a:r>
            <a:r>
              <a:rPr lang="en-US" b="1" i="0" dirty="0">
                <a:effectLst/>
                <a:latin typeface="Bahnschrift Light" panose="020B0502040204020203" pitchFamily="34" charset="0"/>
              </a:rPr>
              <a:t>dvantage</a:t>
            </a:r>
            <a:r>
              <a:rPr lang="en-US" b="0" i="0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is greater </a:t>
            </a:r>
            <a:r>
              <a:rPr lang="en-US" dirty="0">
                <a:latin typeface="Bahnschrift Light" panose="020B0502040204020203" pitchFamily="34" charset="0"/>
              </a:rPr>
              <a:t>system throughput, Disadvantage is that it cannot control it’s own page faults.</a:t>
            </a:r>
            <a:endParaRPr lang="en-IN" b="1" i="0" dirty="0"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9AC1-A2F0-1A4E-1E4A-AF3519D5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2A82-82CE-5B32-92F3-458C705A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effectLst/>
                <a:latin typeface="Bahnschrift Light" panose="020B0502040204020203" pitchFamily="34" charset="0"/>
              </a:rPr>
              <a:t>Local Page Replacement : </a:t>
            </a:r>
          </a:p>
          <a:p>
            <a:pPr marL="0" indent="0">
              <a:buNone/>
            </a:pPr>
            <a:r>
              <a:rPr lang="en-IN" i="0" dirty="0">
                <a:effectLst/>
                <a:latin typeface="Bahnschrift Light" panose="020B0502040204020203" pitchFamily="34" charset="0"/>
              </a:rPr>
              <a:t>-</a:t>
            </a:r>
            <a:r>
              <a:rPr lang="en-US" b="0" i="0" dirty="0">
                <a:solidFill>
                  <a:srgbClr val="757575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The replacement frame selected by a process can only be from the set of frames which are allocated to it.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-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A process cannot select the frame which is currently allocated to other process.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Bahnschrift Light" panose="020B0502040204020203" pitchFamily="34" charset="0"/>
              </a:rPr>
              <a:t>The Local Page replacement is better than the Global Page replacement</a:t>
            </a:r>
            <a:endParaRPr lang="en-IN" b="1" i="0" dirty="0">
              <a:effectLst/>
              <a:latin typeface="Bahnschrift Ligh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00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6C12-3B61-AA42-A490-FBAC671E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Techniques to prevent Thrashing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CDF1-A2FF-77D5-965B-6FC23ACE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Working Set Model :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-</a:t>
            </a:r>
            <a:r>
              <a:rPr lang="en-US" b="0" i="0" dirty="0">
                <a:effectLst/>
                <a:latin typeface="Bahnschrift Light" panose="020B0502040204020203" pitchFamily="34" charset="0"/>
              </a:rPr>
              <a:t>It starts by looking at how many frames a process is actually using. This defines the locality model.</a:t>
            </a:r>
          </a:p>
          <a:p>
            <a:pPr marL="0" indent="0">
              <a:buNone/>
            </a:pPr>
            <a:r>
              <a:rPr lang="en-US" altLang="en-US" sz="2400" dirty="0">
                <a:latin typeface="Bahnschrift Light" panose="020B0502040204020203" pitchFamily="34" charset="0"/>
                <a:sym typeface="Symbol" panose="05050102010706020507" pitchFamily="18" charset="2"/>
              </a:rPr>
              <a:t>-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</a:b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Example:  10</a:t>
            </a:r>
          </a:p>
          <a:p>
            <a:pPr marL="0" indent="0">
              <a:buNone/>
            </a:pP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-</a:t>
            </a:r>
            <a:r>
              <a:rPr lang="en-US" altLang="en-US" i="1" dirty="0" err="1">
                <a:latin typeface="Bahnschrift Light" panose="020B0502040204020203" pitchFamily="34" charset="0"/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latin typeface="Bahnschrift Light" panose="020B0502040204020203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(working set of Process </a:t>
            </a: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latin typeface="Bahnschrift Light" panose="020B0502040204020203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) = total number of pages referenced in the most recent  (varies in time)</a:t>
            </a:r>
          </a:p>
          <a:p>
            <a:pPr lvl="1"/>
            <a:r>
              <a:rPr lang="en-US" altLang="en-US" sz="2800" dirty="0">
                <a:latin typeface="Bahnschrift Light" panose="020B0502040204020203" pitchFamily="34" charset="0"/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sz="2800" dirty="0">
                <a:latin typeface="Bahnschrift Light" panose="020B0502040204020203" pitchFamily="34" charset="0"/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sz="2800" dirty="0">
                <a:latin typeface="Bahnschrift Light" panose="020B0502040204020203" pitchFamily="34" charset="0"/>
                <a:sym typeface="Symbol" panose="05050102010706020507" pitchFamily="18" charset="2"/>
              </a:rPr>
              <a:t>if  =   will encompass entire program</a:t>
            </a:r>
          </a:p>
          <a:p>
            <a:pPr marL="0" indent="0">
              <a:buNone/>
            </a:pP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-Total demand frames  </a:t>
            </a: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=  </a:t>
            </a:r>
            <a:r>
              <a:rPr lang="en-US" altLang="en-US" i="1" dirty="0" err="1">
                <a:latin typeface="Bahnschrift Light" panose="020B0502040204020203" pitchFamily="34" charset="0"/>
                <a:sym typeface="Symbol" panose="05050102010706020507" pitchFamily="18" charset="2"/>
              </a:rPr>
              <a:t>WSS</a:t>
            </a:r>
            <a:r>
              <a:rPr lang="en-US" altLang="en-US" i="1" baseline="-25000" dirty="0" err="1">
                <a:latin typeface="Bahnschrift Light" panose="020B0502040204020203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 and Total Available frames is m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	Then if </a:t>
            </a: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&gt; </a:t>
            </a: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 Thrashing</a:t>
            </a:r>
          </a:p>
          <a:p>
            <a:pPr marL="0" indent="0">
              <a:buNone/>
            </a:pP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   if </a:t>
            </a:r>
            <a:r>
              <a:rPr lang="en-US" altLang="en-US" i="1" dirty="0">
                <a:latin typeface="Bahnschrift Light" panose="020B0502040204020203" pitchFamily="34" charset="0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Bahnschrift Light" panose="020B0502040204020203" pitchFamily="34" charset="0"/>
                <a:sym typeface="Symbol" panose="05050102010706020507" pitchFamily="18" charset="2"/>
              </a:rPr>
              <a:t> &lt;= m, thrashing doesn’t occur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4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150A-E2BC-E327-2BF4-B06E860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Continued………….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98EBAC-5C86-6AC1-787D-B3AD79C9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endParaRPr lang="en-IN" i="0" dirty="0">
              <a:effectLst/>
              <a:latin typeface="Bahnschrift Light" panose="020B0502040204020203" pitchFamily="34" charset="0"/>
            </a:endParaRPr>
          </a:p>
          <a:p>
            <a:r>
              <a:rPr lang="en-IN" i="0" dirty="0">
                <a:effectLst/>
                <a:latin typeface="Bahnschrift Light" panose="020B0502040204020203" pitchFamily="34" charset="0"/>
              </a:rPr>
              <a:t>Page Fault Frequency :</a:t>
            </a:r>
          </a:p>
          <a:p>
            <a:pPr marL="0" indent="0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-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If the page fault rate is too high, it indicates that the process has too few frames allocated to it. 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-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A low page fault rate indicates that the process has too many frames.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-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If the page fault rate is high with no free frames,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Bahnschrift Light" panose="020B0502040204020203" pitchFamily="34" charset="0"/>
              </a:rPr>
              <a:t>some of the processes can be suspended and allocated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Bahnschrift Light" panose="020B0502040204020203" pitchFamily="34" charset="0"/>
              </a:rPr>
              <a:t>to them can be reallocated to other processes.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Bahnschrift Light" panose="020B0502040204020203" pitchFamily="34" charset="0"/>
              </a:rPr>
              <a:t>The suspended processes can restart later.</a:t>
            </a:r>
          </a:p>
          <a:p>
            <a:pPr marL="0" indent="0">
              <a:buNone/>
            </a:pPr>
            <a:endParaRPr lang="en-IN" sz="2000" dirty="0">
              <a:latin typeface="Bahnschrift Light" panose="020B0502040204020203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A0592A-3725-C4C1-DA55-D0D2696C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72" y="3525804"/>
            <a:ext cx="3506524" cy="25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7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430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Light</vt:lpstr>
      <vt:lpstr>Calibri</vt:lpstr>
      <vt:lpstr>Calibri Light</vt:lpstr>
      <vt:lpstr>inter-bold</vt:lpstr>
      <vt:lpstr>Monotype Sorts</vt:lpstr>
      <vt:lpstr>ubuntu</vt:lpstr>
      <vt:lpstr>Office Theme</vt:lpstr>
      <vt:lpstr>VIRTUAL MEMORY MANAGEMENT</vt:lpstr>
      <vt:lpstr>Thrashing </vt:lpstr>
      <vt:lpstr>Causes of Thrashing :</vt:lpstr>
      <vt:lpstr>Algorithms during Thrashing :</vt:lpstr>
      <vt:lpstr>Continued…………</vt:lpstr>
      <vt:lpstr>Techniques to prevent Thrashing :</vt:lpstr>
      <vt:lpstr>Continued………….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MANAGEMENT</dc:title>
  <dc:creator>BRITNE BINU</dc:creator>
  <cp:lastModifiedBy>BRITNE BINU</cp:lastModifiedBy>
  <cp:revision>64</cp:revision>
  <dcterms:created xsi:type="dcterms:W3CDTF">2022-05-12T13:24:01Z</dcterms:created>
  <dcterms:modified xsi:type="dcterms:W3CDTF">2022-05-15T09:56:15Z</dcterms:modified>
</cp:coreProperties>
</file>