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31" r:id="rId24"/>
    <p:sldId id="332" r:id="rId25"/>
    <p:sldId id="333" r:id="rId26"/>
    <p:sldId id="278" r:id="rId27"/>
    <p:sldId id="318" r:id="rId28"/>
    <p:sldId id="319" r:id="rId29"/>
    <p:sldId id="280" r:id="rId30"/>
    <p:sldId id="282" r:id="rId31"/>
    <p:sldId id="281" r:id="rId32"/>
    <p:sldId id="334" r:id="rId33"/>
    <p:sldId id="335" r:id="rId34"/>
    <p:sldId id="283" r:id="rId35"/>
    <p:sldId id="336" r:id="rId36"/>
    <p:sldId id="28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thi" initials="k" lastIdx="1" clrIdx="0">
    <p:extLst>
      <p:ext uri="{19B8F6BF-5375-455C-9EA6-DF929625EA0E}">
        <p15:presenceInfo xmlns:p15="http://schemas.microsoft.com/office/powerpoint/2012/main" userId="kirt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23" autoAdjust="0"/>
    <p:restoredTop sz="94660"/>
  </p:normalViewPr>
  <p:slideViewPr>
    <p:cSldViewPr snapToGrid="0">
      <p:cViewPr varScale="1">
        <p:scale>
          <a:sx n="80" d="100"/>
          <a:sy n="80" d="100"/>
        </p:scale>
        <p:origin x="2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5" csCatId="accent1" phldr="1"/>
      <dgm:spPr/>
      <dgm:t>
        <a:bodyPr/>
        <a:lstStyle/>
        <a:p>
          <a:endParaRPr lang="en-US"/>
        </a:p>
      </dgm:t>
    </dgm:pt>
    <dgm:pt modelId="{7F122F77-B3B0-0B42-97EC-FC618BD3A352}">
      <dgm:prSet custT="1"/>
      <dgm:spPr/>
      <dgm:t>
        <a:bodyPr/>
        <a:lstStyle/>
        <a:p>
          <a:pPr rtl="0"/>
          <a:r>
            <a:rPr lang="en-US" sz="1900" b="1" dirty="0"/>
            <a:t>Thread switching does not require kernel mode privileges (no mode switches)</a:t>
          </a:r>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1" dirty="0"/>
            <a:t>Thread Scheduling can be application specific</a:t>
          </a:r>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1" dirty="0"/>
            <a:t>ULTs can run on any OS</a:t>
          </a:r>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pt>
    <dgm:pt modelId="{E4D42CE9-ECF2-5744-AA05-BF91A11852C6}" type="pres">
      <dgm:prSet presAssocID="{7F122F77-B3B0-0B42-97EC-FC618BD3A352}" presName="textBox3a" presStyleLbl="revTx" presStyleIdx="0" presStyleCnt="3" custScaleX="183260" custScaleY="55018" custLinFactNeighborX="30044" custLinFactNeighborY="-20761">
        <dgm:presLayoutVars>
          <dgm:bulletEnabled val="1"/>
        </dgm:presLayoutVars>
      </dgm:prSet>
      <dgm:spPr/>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pt>
  </dgm:ptLst>
  <dgm:cxnLst>
    <dgm:cxn modelId="{A892F406-AFDF-4041-88E4-5BB40484A68C}" srcId="{5D2D2D33-BB61-8241-A197-5D26C46A14BC}" destId="{7F122F77-B3B0-0B42-97EC-FC618BD3A352}" srcOrd="0" destOrd="0" parTransId="{031850AE-5C94-9243-9FF7-5560C1533A05}" sibTransId="{C374204F-E9ED-E44E-AEDF-0338168C79AA}"/>
    <dgm:cxn modelId="{B2DA335C-CDB5-4B41-8B71-C0A42FD923D2}" srcId="{5D2D2D33-BB61-8241-A197-5D26C46A14BC}" destId="{29134C3A-9B00-4549-BB8B-B66432C1096F}" srcOrd="1" destOrd="0" parTransId="{625EA1CE-AD9C-DE4E-AEF7-229DE929EEA9}" sibTransId="{ABFEF0E3-C81A-F749-818C-BA04D29119D3}"/>
    <dgm:cxn modelId="{18EA7077-67BE-4F23-8987-20EF062DE056}" type="presOf" srcId="{29134C3A-9B00-4549-BB8B-B66432C1096F}" destId="{A85E126F-226F-CC4E-84E7-84C919015917}" srcOrd="0" destOrd="0" presId="urn:microsoft.com/office/officeart/2005/8/layout/arrow2"/>
    <dgm:cxn modelId="{7A27E4A7-F91C-304B-825F-17F5A44F0437}" srcId="{5D2D2D33-BB61-8241-A197-5D26C46A14BC}" destId="{931538E1-ED54-6F49-A1F9-7381F4898C01}" srcOrd="2" destOrd="0" parTransId="{50F4AEAD-4AC6-9B4C-980F-551E2057EB91}" sibTransId="{D8471B37-87A9-AE43-A95F-FBFDE1EE108D}"/>
    <dgm:cxn modelId="{94911CBC-516F-403D-BCB1-EBA9064F226F}" type="presOf" srcId="{7F122F77-B3B0-0B42-97EC-FC618BD3A352}" destId="{E4D42CE9-ECF2-5744-AA05-BF91A11852C6}" srcOrd="0" destOrd="0" presId="urn:microsoft.com/office/officeart/2005/8/layout/arrow2"/>
    <dgm:cxn modelId="{0BDB37C3-0579-412C-8F2B-B1551071BAD0}" type="presOf" srcId="{5D2D2D33-BB61-8241-A197-5D26C46A14BC}" destId="{06822A1B-AD09-F74E-A827-5C7ED814A0BC}" srcOrd="0" destOrd="0" presId="urn:microsoft.com/office/officeart/2005/8/layout/arrow2"/>
    <dgm:cxn modelId="{D5337DEA-BA3A-48DF-8ED5-6727435996B3}" type="presOf" srcId="{931538E1-ED54-6F49-A1F9-7381F4898C01}" destId="{FBB2E895-1B5B-4449-B16F-AEA0D14C0847}" srcOrd="0" destOrd="0" presId="urn:microsoft.com/office/officeart/2005/8/layout/arrow2"/>
    <dgm:cxn modelId="{CDBA17DD-17D5-4B67-9C99-68F5A4E6B187}" type="presParOf" srcId="{06822A1B-AD09-F74E-A827-5C7ED814A0BC}" destId="{45521A5A-8BF5-6D4F-8820-9F7A7D2AACC9}" srcOrd="0" destOrd="0" presId="urn:microsoft.com/office/officeart/2005/8/layout/arrow2"/>
    <dgm:cxn modelId="{35BB7856-7637-4EE8-A50B-320409482A9F}" type="presParOf" srcId="{06822A1B-AD09-F74E-A827-5C7ED814A0BC}" destId="{4F4A8D4C-6494-6A46-B0AE-43C2851407F8}" srcOrd="1" destOrd="0" presId="urn:microsoft.com/office/officeart/2005/8/layout/arrow2"/>
    <dgm:cxn modelId="{E073476B-FD12-4A66-BDE0-6BC76AB385C0}" type="presParOf" srcId="{4F4A8D4C-6494-6A46-B0AE-43C2851407F8}" destId="{93EAFCAC-773B-E94E-854B-E2F2A383AFC6}" srcOrd="0" destOrd="0" presId="urn:microsoft.com/office/officeart/2005/8/layout/arrow2"/>
    <dgm:cxn modelId="{53F02D54-FB30-4B37-99B1-90B4EF090D68}" type="presParOf" srcId="{4F4A8D4C-6494-6A46-B0AE-43C2851407F8}" destId="{E4D42CE9-ECF2-5744-AA05-BF91A11852C6}" srcOrd="1" destOrd="0" presId="urn:microsoft.com/office/officeart/2005/8/layout/arrow2"/>
    <dgm:cxn modelId="{41E06133-0328-4239-A85F-7357AAE354B6}" type="presParOf" srcId="{4F4A8D4C-6494-6A46-B0AE-43C2851407F8}" destId="{1036C2CF-90BA-A94C-AD44-42882AF2DD37}" srcOrd="2" destOrd="0" presId="urn:microsoft.com/office/officeart/2005/8/layout/arrow2"/>
    <dgm:cxn modelId="{DDC3E536-1B1B-4835-BBAC-F7A1651C3C95}" type="presParOf" srcId="{4F4A8D4C-6494-6A46-B0AE-43C2851407F8}" destId="{A85E126F-226F-CC4E-84E7-84C919015917}" srcOrd="3" destOrd="0" presId="urn:microsoft.com/office/officeart/2005/8/layout/arrow2"/>
    <dgm:cxn modelId="{2B1BB92A-22DE-441F-BFC2-7A38A5F014C1}" type="presParOf" srcId="{4F4A8D4C-6494-6A46-B0AE-43C2851407F8}" destId="{54DF5CF8-7AEE-2A40-9C1E-D941B6A8084B}" srcOrd="4" destOrd="0" presId="urn:microsoft.com/office/officeart/2005/8/layout/arrow2"/>
    <dgm:cxn modelId="{E5196C91-C06E-49E2-9305-2A6C70AB7843}"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6"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a:t>Jacketing –&gt; Application-level routine</a:t>
          </a:r>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a:t>converts a blocking system call into a non-blocking system call (like checking for I/O device status before initiating an I/O request)</a:t>
          </a:r>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dgm:spPr>
        <a:solidFill>
          <a:schemeClr val="accent1">
            <a:lumMod val="75000"/>
          </a:schemeClr>
        </a:solidFill>
      </dgm:spPr>
      <dgm:t>
        <a:bodyPr/>
        <a:lstStyle/>
        <a:p>
          <a:pPr rtl="0"/>
          <a:r>
            <a:rPr lang="en-US" dirty="0"/>
            <a:t>Writing an application as multiple processes rather than multiple threads</a:t>
          </a:r>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103102" custScaleY="96557" custLinFactNeighborX="560">
        <dgm:presLayoutVars>
          <dgm:bulletEnabled val="1"/>
        </dgm:presLayoutVars>
      </dgm:prSet>
      <dgm:spPr/>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pt>
    <dgm:pt modelId="{A357A542-83EF-7540-86A4-DE36440B3A9E}" type="pres">
      <dgm:prSet presAssocID="{AD499258-9C88-764C-849A-F097FAE1347C}" presName="TwoNodes_1_text" presStyleLbl="node1" presStyleIdx="1" presStyleCnt="2">
        <dgm:presLayoutVars>
          <dgm:bulletEnabled val="1"/>
        </dgm:presLayoutVars>
      </dgm:prSet>
      <dgm:spPr/>
    </dgm:pt>
    <dgm:pt modelId="{126A3EE7-4874-EE45-9D5A-A2BDDEF93BD5}" type="pres">
      <dgm:prSet presAssocID="{AD499258-9C88-764C-849A-F097FAE1347C}" presName="TwoNodes_2_text" presStyleLbl="node1" presStyleIdx="1" presStyleCnt="2">
        <dgm:presLayoutVars>
          <dgm:bulletEnabled val="1"/>
        </dgm:presLayoutVars>
      </dgm:prSet>
      <dgm:spPr/>
    </dgm:pt>
  </dgm:ptLst>
  <dgm:cxnLst>
    <dgm:cxn modelId="{CB5A2314-DE90-4E9F-950A-B065DF002B46}" type="presOf" srcId="{4BD13EC5-5940-6F4B-90D2-52502FCC94C9}" destId="{468D6BA6-6676-084C-80C4-3CF75C066D1F}" srcOrd="0" destOrd="0" presId="urn:microsoft.com/office/officeart/2005/8/layout/vProcess5"/>
    <dgm:cxn modelId="{4B671E22-0CCB-4EE9-9D87-BFBA83CD16A2}" type="presOf" srcId="{BE75259B-7A2F-CE4D-8266-703E1E137D07}" destId="{126A3EE7-4874-EE45-9D5A-A2BDDEF93BD5}" srcOrd="1" destOrd="0" presId="urn:microsoft.com/office/officeart/2005/8/layout/vProcess5"/>
    <dgm:cxn modelId="{E2F33078-5458-4D3E-8D7E-89322CACAC9B}" type="presOf" srcId="{BE75259B-7A2F-CE4D-8266-703E1E137D07}" destId="{C478A6ED-69A6-584A-A2DA-3955A2E0623F}" srcOrd="0" destOrd="0" presId="urn:microsoft.com/office/officeart/2005/8/layout/vProcess5"/>
    <dgm:cxn modelId="{DDE62C83-BF0C-43E6-BDF8-9D941A594DA3}" type="presOf" srcId="{ADAB1287-3588-6C43-B8AB-2C5C385437BB}" destId="{01078792-7B28-FF43-A32C-003396C6EF4C}"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2BF47C9E-593D-E442-9CFD-42D4002E1558}" srcId="{AD499258-9C88-764C-849A-F097FAE1347C}" destId="{ADAB1287-3588-6C43-B8AB-2C5C385437BB}" srcOrd="0" destOrd="0" parTransId="{A6380617-1639-C148-ADCD-247CD6883FA5}" sibTransId="{4BD13EC5-5940-6F4B-90D2-52502FCC94C9}"/>
    <dgm:cxn modelId="{2EAE0EA7-8834-4D64-9244-E83EC266DC05}" type="presOf" srcId="{C2BD9EFC-99C7-2E44-BBC2-D460C2E00173}" destId="{A357A542-83EF-7540-86A4-DE36440B3A9E}" srcOrd="1" destOrd="1" presId="urn:microsoft.com/office/officeart/2005/8/layout/vProcess5"/>
    <dgm:cxn modelId="{BFC330AC-AF67-4EE5-B8C6-2559B5530F38}" type="presOf" srcId="{ADAB1287-3588-6C43-B8AB-2C5C385437BB}" destId="{A357A542-83EF-7540-86A4-DE36440B3A9E}" srcOrd="1" destOrd="0" presId="urn:microsoft.com/office/officeart/2005/8/layout/vProcess5"/>
    <dgm:cxn modelId="{3B48E7E6-13A9-42B0-9F8F-EFD7D9C42487}" type="presOf" srcId="{C2BD9EFC-99C7-2E44-BBC2-D460C2E00173}" destId="{01078792-7B28-FF43-A32C-003396C6EF4C}" srcOrd="0" destOrd="1" presId="urn:microsoft.com/office/officeart/2005/8/layout/vProcess5"/>
    <dgm:cxn modelId="{4DCC40E9-E9E0-4007-83E4-59E84BA532EF}" type="presOf" srcId="{AD499258-9C88-764C-849A-F097FAE1347C}" destId="{14D59842-93C7-D24A-B018-720787BF8051}" srcOrd="0"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17F4143A-0BB8-4F5F-A453-585B42825996}" type="presParOf" srcId="{14D59842-93C7-D24A-B018-720787BF8051}" destId="{9A586BBB-850C-7647-B0BB-7C8D53187BD8}" srcOrd="0" destOrd="0" presId="urn:microsoft.com/office/officeart/2005/8/layout/vProcess5"/>
    <dgm:cxn modelId="{B24569E3-5C7D-435B-8DEF-06FD50E60B20}" type="presParOf" srcId="{14D59842-93C7-D24A-B018-720787BF8051}" destId="{01078792-7B28-FF43-A32C-003396C6EF4C}" srcOrd="1" destOrd="0" presId="urn:microsoft.com/office/officeart/2005/8/layout/vProcess5"/>
    <dgm:cxn modelId="{013491FE-51A6-4916-A632-A563C9D89B82}" type="presParOf" srcId="{14D59842-93C7-D24A-B018-720787BF8051}" destId="{C478A6ED-69A6-584A-A2DA-3955A2E0623F}" srcOrd="2" destOrd="0" presId="urn:microsoft.com/office/officeart/2005/8/layout/vProcess5"/>
    <dgm:cxn modelId="{5EFBA577-4CC3-4353-A504-9C90928D4423}" type="presParOf" srcId="{14D59842-93C7-D24A-B018-720787BF8051}" destId="{468D6BA6-6676-084C-80C4-3CF75C066D1F}" srcOrd="3" destOrd="0" presId="urn:microsoft.com/office/officeart/2005/8/layout/vProcess5"/>
    <dgm:cxn modelId="{B99C019A-024C-44E8-94FE-AB9C10883C48}" type="presParOf" srcId="{14D59842-93C7-D24A-B018-720787BF8051}" destId="{A357A542-83EF-7540-86A4-DE36440B3A9E}" srcOrd="4" destOrd="0" presId="urn:microsoft.com/office/officeart/2005/8/layout/vProcess5"/>
    <dgm:cxn modelId="{CD1F15A0-2B8A-457A-9F78-150B31DC7CE2}"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861095" y="3505198"/>
          <a:ext cx="3253707"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marL="0" lvl="0" indent="0" algn="l" defTabSz="844550" rtl="0">
            <a:lnSpc>
              <a:spcPct val="90000"/>
            </a:lnSpc>
            <a:spcBef>
              <a:spcPct val="0"/>
            </a:spcBef>
            <a:spcAft>
              <a:spcPct val="35000"/>
            </a:spcAft>
            <a:buNone/>
          </a:pPr>
          <a:r>
            <a:rPr lang="en-US" sz="1900" b="1" kern="1200" dirty="0"/>
            <a:t>Thread switching does not require kernel mode privileges (no mode switches)</a:t>
          </a:r>
        </a:p>
      </dsp:txBody>
      <dsp:txXfrm>
        <a:off x="861095" y="3505198"/>
        <a:ext cx="3253707"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marL="0" lvl="0" indent="0" algn="l" defTabSz="844550" rtl="0">
            <a:lnSpc>
              <a:spcPct val="90000"/>
            </a:lnSpc>
            <a:spcBef>
              <a:spcPct val="0"/>
            </a:spcBef>
            <a:spcAft>
              <a:spcPct val="35000"/>
            </a:spcAft>
            <a:buNone/>
          </a:pPr>
          <a:r>
            <a:rPr lang="en-US" sz="1900" b="1" kern="1200" dirty="0"/>
            <a:t>Thread Scheduling can be application specific</a:t>
          </a:r>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333993" y="2133605"/>
          <a:ext cx="121915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marL="0" lvl="0" indent="0" algn="l" defTabSz="844550" rtl="0">
            <a:lnSpc>
              <a:spcPct val="90000"/>
            </a:lnSpc>
            <a:spcBef>
              <a:spcPct val="0"/>
            </a:spcBef>
            <a:spcAft>
              <a:spcPct val="35000"/>
            </a:spcAft>
            <a:buNone/>
          </a:pPr>
          <a:r>
            <a:rPr lang="en-US" sz="1900" b="1" kern="1200" dirty="0"/>
            <a:t>ULTs can run on any OS</a:t>
          </a:r>
        </a:p>
      </dsp:txBody>
      <dsp:txXfrm>
        <a:off x="5333993" y="2133605"/>
        <a:ext cx="1219151" cy="1366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15353" y="32466"/>
          <a:ext cx="7345708" cy="1821016"/>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Jacketing –&gt; Application-level routine</a:t>
          </a:r>
        </a:p>
        <a:p>
          <a:pPr marL="228600" lvl="1" indent="-228600" algn="l" defTabSz="977900" rtl="0">
            <a:lnSpc>
              <a:spcPct val="90000"/>
            </a:lnSpc>
            <a:spcBef>
              <a:spcPct val="0"/>
            </a:spcBef>
            <a:spcAft>
              <a:spcPct val="15000"/>
            </a:spcAft>
            <a:buChar char="•"/>
          </a:pPr>
          <a:r>
            <a:rPr lang="en-US" sz="2200" kern="1200" dirty="0"/>
            <a:t>converts a blocking system call into a non-blocking system call (like checking for I/O device status before initiating an I/O request)</a:t>
          </a:r>
        </a:p>
      </dsp:txBody>
      <dsp:txXfrm>
        <a:off x="37983" y="85802"/>
        <a:ext cx="5343195" cy="1714344"/>
      </dsp:txXfrm>
    </dsp:sp>
    <dsp:sp modelId="{C478A6ED-69A6-584A-A2DA-3955A2E0623F}">
      <dsp:nvSpPr>
        <dsp:cNvPr id="0" name=""/>
        <dsp:cNvSpPr/>
      </dsp:nvSpPr>
      <dsp:spPr>
        <a:xfrm>
          <a:off x="2455567" y="2381251"/>
          <a:ext cx="4838668" cy="1733546"/>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Writing an application as multiple processes rather than multiple threads</a:t>
          </a:r>
        </a:p>
      </dsp:txBody>
      <dsp:txXfrm>
        <a:off x="2506341" y="2432025"/>
        <a:ext cx="3050702" cy="1631998"/>
      </dsp:txXfrm>
    </dsp:sp>
    <dsp:sp modelId="{468D6BA6-6676-084C-80C4-3CF75C066D1F}">
      <dsp:nvSpPr>
        <dsp:cNvPr id="0" name=""/>
        <dsp:cNvSpPr/>
      </dsp:nvSpPr>
      <dsp:spPr>
        <a:xfrm>
          <a:off x="5472122" y="1524000"/>
          <a:ext cx="1060130" cy="1225867"/>
        </a:xfrm>
        <a:prstGeom prst="downArrow">
          <a:avLst>
            <a:gd name="adj1" fmla="val 55000"/>
            <a:gd name="adj2" fmla="val 45000"/>
          </a:avLst>
        </a:prstGeom>
        <a:solidFill>
          <a:schemeClr val="accent6">
            <a:lumMod val="75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710651" y="1524000"/>
        <a:ext cx="583072" cy="96348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8462D-B1D1-4533-AD71-D0C9AAEEF248}" type="datetimeFigureOut">
              <a:rPr lang="en-US" smtClean="0"/>
              <a:t>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65F98-A146-4ED8-B715-1784E46F04AE}" type="slidenum">
              <a:rPr lang="en-US" smtClean="0"/>
              <a:t>‹#›</a:t>
            </a:fld>
            <a:endParaRPr lang="en-US"/>
          </a:p>
        </p:txBody>
      </p:sp>
    </p:spTree>
    <p:extLst>
      <p:ext uri="{BB962C8B-B14F-4D97-AF65-F5344CB8AC3E}">
        <p14:creationId xmlns:p14="http://schemas.microsoft.com/office/powerpoint/2010/main" val="168604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446F8917-B439-4F33-982F-F612338E91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A03FA79-34FA-47D1-807B-AFB41954705E}"/>
              </a:ext>
            </a:extLst>
          </p:cNvPr>
          <p:cNvSpPr>
            <a:spLocks noGrp="1"/>
          </p:cNvSpPr>
          <p:nvPr>
            <p:ph type="body" idx="1"/>
          </p:nvPr>
        </p:nvSpPr>
        <p:spPr/>
        <p:txBody>
          <a:bodyPr>
            <a:normAutofit/>
          </a:bodyPr>
          <a:lstStyle/>
          <a:p>
            <a:pPr>
              <a:defRPr/>
            </a:pPr>
            <a:r>
              <a:rPr lang="en-US" dirty="0"/>
              <a:t>There are a number of advantages to the use of ULTs instead of KLTs, including the following:</a:t>
            </a:r>
          </a:p>
          <a:p>
            <a:pPr>
              <a:defRPr/>
            </a:pPr>
            <a:r>
              <a:rPr lang="en-US" b="1" dirty="0"/>
              <a:t>1. Thread switching does not require kernel mode privileges because all of the</a:t>
            </a:r>
          </a:p>
          <a:p>
            <a:pPr>
              <a:defRPr/>
            </a:pPr>
            <a:r>
              <a:rPr lang="en-US" dirty="0"/>
              <a:t>thread management data structures are within the user address space of a single process. Therefore, the process does not switch to the kernel mode to do thread management. This saves the overhead of two mode switches (user to kernel; kernel back to user).</a:t>
            </a:r>
          </a:p>
          <a:p>
            <a:pPr>
              <a:defRPr/>
            </a:pPr>
            <a:r>
              <a:rPr lang="en-US" b="1" dirty="0"/>
              <a:t>2. Scheduling can be application specific. One application may benefit most</a:t>
            </a:r>
          </a:p>
          <a:p>
            <a:pPr>
              <a:defRPr/>
            </a:pPr>
            <a:r>
              <a:rPr lang="en-US" dirty="0"/>
              <a:t>from a simple round-robin scheduling algorithm, while another might benefit from a priority-based scheduling algorithm. The scheduling algorithm can be tailored to the application without disturbing the underlying OS scheduler.</a:t>
            </a:r>
          </a:p>
          <a:p>
            <a:pPr>
              <a:defRPr/>
            </a:pPr>
            <a:r>
              <a:rPr lang="en-US" b="1" dirty="0"/>
              <a:t>3. ULTs can run on any OS. No changes are required to the underlying kernel</a:t>
            </a:r>
          </a:p>
          <a:p>
            <a:pPr>
              <a:defRPr/>
            </a:pPr>
            <a:r>
              <a:rPr lang="en-US" dirty="0"/>
              <a:t>to support ULTs. The threads library is a set of application-level functions shared by all applications. </a:t>
            </a:r>
          </a:p>
        </p:txBody>
      </p:sp>
      <p:sp>
        <p:nvSpPr>
          <p:cNvPr id="4" name="Slide Number Placeholder 3">
            <a:extLst>
              <a:ext uri="{FF2B5EF4-FFF2-40B4-BE49-F238E27FC236}">
                <a16:creationId xmlns:a16="http://schemas.microsoft.com/office/drawing/2014/main" id="{24BE710E-6045-4FFC-82BD-138641395C7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4E3B11-82D0-4ED6-9157-FB055C783811}"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CA9570D3-0727-4FA1-B268-348FC45CB9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2117CEF4-EF4F-4C65-B31A-0FADE527AE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There are two distinct disadvantages of ULTs compared to KLTs:</a:t>
            </a:r>
          </a:p>
          <a:p>
            <a:r>
              <a:rPr lang="en-US" altLang="en-US" b="1"/>
              <a:t>1. In a typical OS, many system calls are blocking. As a result, when a ULT</a:t>
            </a:r>
          </a:p>
          <a:p>
            <a:r>
              <a:rPr lang="en-US" altLang="en-US"/>
              <a:t>executes a system call, not only is that thread blocked, but also all of the threads within the process are blocked.</a:t>
            </a:r>
          </a:p>
          <a:p>
            <a:r>
              <a:rPr lang="en-US" altLang="en-US" b="1"/>
              <a:t>2. In a pure ULT strategy, a multithreaded application cannot take advantage</a:t>
            </a:r>
          </a:p>
          <a:p>
            <a:r>
              <a:rPr lang="en-US" altLang="en-US"/>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p>
        </p:txBody>
      </p:sp>
      <p:sp>
        <p:nvSpPr>
          <p:cNvPr id="4" name="Slide Number Placeholder 3">
            <a:extLst>
              <a:ext uri="{FF2B5EF4-FFF2-40B4-BE49-F238E27FC236}">
                <a16:creationId xmlns:a16="http://schemas.microsoft.com/office/drawing/2014/main" id="{45490162-9B15-440F-A937-AC774C81617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E2CD38-4E9A-4858-AB8B-89EDF245880B}"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EB6989B9-79FD-4F48-8A26-2F679633C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706DC05B-0C57-4BB1-A226-E902DEF741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a:t>
            </a:r>
          </a:p>
          <a:p>
            <a:r>
              <a:rPr lang="en-US" altLang="en-US"/>
              <a:t>greater overhead. Another way to overcome the problem of blocking threads is to use a technique referred to as </a:t>
            </a:r>
            <a:r>
              <a:rPr lang="en-US" altLang="en-US" b="1"/>
              <a:t>jacketing . </a:t>
            </a:r>
            <a:r>
              <a:rPr lang="en-US" altLang="en-US"/>
              <a:t>The purpose of jacketing is to convert a blocking</a:t>
            </a:r>
          </a:p>
          <a:p>
            <a:r>
              <a:rPr lang="en-US" altLang="en-US"/>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p>
        </p:txBody>
      </p:sp>
      <p:sp>
        <p:nvSpPr>
          <p:cNvPr id="4" name="Slide Number Placeholder 3">
            <a:extLst>
              <a:ext uri="{FF2B5EF4-FFF2-40B4-BE49-F238E27FC236}">
                <a16:creationId xmlns:a16="http://schemas.microsoft.com/office/drawing/2014/main" id="{5FC704FB-DB06-461E-B7FE-947D8A73869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37088E-5B80-485F-9907-1AE7FBCC38B9}"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7306FEEE-61E7-4BCA-B56B-BDFFEB5D19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ABEF0D5D-DB2F-4576-A1A4-65B4943FD4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a:t>K</a:t>
            </a:r>
            <a:r>
              <a:rPr lang="en-US" altLang="en-US" sz="800" b="1" i="1"/>
              <a:t>ERNEL</a:t>
            </a:r>
            <a:r>
              <a:rPr lang="en-US" altLang="en-US" b="1" i="1"/>
              <a:t>-L</a:t>
            </a:r>
            <a:r>
              <a:rPr lang="en-US" altLang="en-US" sz="800" b="1" i="1"/>
              <a:t>EVEL </a:t>
            </a:r>
            <a:r>
              <a:rPr lang="en-US" altLang="en-US" b="1" i="1"/>
              <a:t>T</a:t>
            </a:r>
            <a:r>
              <a:rPr lang="en-US" altLang="en-US" sz="800" b="1" i="1"/>
              <a:t>HREADS</a:t>
            </a:r>
          </a:p>
          <a:p>
            <a:r>
              <a:rPr lang="en-US" altLang="en-US" sz="800" i="1"/>
              <a:t> </a:t>
            </a:r>
            <a:r>
              <a:rPr lang="en-US" altLang="en-US" i="1"/>
              <a:t>In a pure KLT facility, all of the work of thread </a:t>
            </a:r>
            <a:r>
              <a:rPr lang="en-US" altLang="en-US"/>
              <a:t>management is done by the kernel. There is no thread management code in the application level, simply an application programming interface (API) to the kernel thread facility. Windows is an example of this approach. Figure 4.5b depicts the pure KLT approach. The kernel maintains context</a:t>
            </a:r>
          </a:p>
          <a:p>
            <a:r>
              <a:rPr lang="en-US" altLang="en-US"/>
              <a:t>information for the process as a whole and for individual threads within the process.</a:t>
            </a:r>
          </a:p>
        </p:txBody>
      </p:sp>
      <p:sp>
        <p:nvSpPr>
          <p:cNvPr id="4" name="Slide Number Placeholder 3">
            <a:extLst>
              <a:ext uri="{FF2B5EF4-FFF2-40B4-BE49-F238E27FC236}">
                <a16:creationId xmlns:a16="http://schemas.microsoft.com/office/drawing/2014/main" id="{EBE152E2-7BE0-42CA-AC9A-4ABAAFD60CA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B1B595-0F87-4E67-9BAB-6B8CDC9F54C5}"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B897368C-C9BD-4FD8-941A-6474DAE6F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441C0B45-ED46-4AA9-AA16-7B54E1EC03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p>
        </p:txBody>
      </p:sp>
      <p:sp>
        <p:nvSpPr>
          <p:cNvPr id="4" name="Slide Number Placeholder 3">
            <a:extLst>
              <a:ext uri="{FF2B5EF4-FFF2-40B4-BE49-F238E27FC236}">
                <a16:creationId xmlns:a16="http://schemas.microsoft.com/office/drawing/2014/main" id="{5F0549C3-1E30-41F5-BCDE-81137E1C75B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F7AB84-1D72-46DB-B307-95B2F46A56A3}"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37ACF1C6-31C7-4AFE-BAA5-2791B204CD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4A02FDC3-5ED4-4D5C-BCD7-BF9F68FC94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altLang="en-US"/>
              <a:t>an order of magnitude or more of difference between ULTs and KLTs and similarly between KLTs and processes.</a:t>
            </a:r>
          </a:p>
        </p:txBody>
      </p:sp>
      <p:sp>
        <p:nvSpPr>
          <p:cNvPr id="4" name="Slide Number Placeholder 3">
            <a:extLst>
              <a:ext uri="{FF2B5EF4-FFF2-40B4-BE49-F238E27FC236}">
                <a16:creationId xmlns:a16="http://schemas.microsoft.com/office/drawing/2014/main" id="{76BC9DCB-DAD9-499B-B20A-7268607630D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B6B0C1-85E1-46FE-B486-2C25DD521EBF}"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9DF07564-BF2B-4087-8D5A-E9E7400CB7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CD4F998B-92C6-4E7D-9C3E-1C5AA2D548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a:t>COMBINED APPROACHES </a:t>
            </a:r>
          </a:p>
          <a:p>
            <a:r>
              <a:rPr lang="en-US" altLang="en-US" i="1"/>
              <a:t>Some operating systems provide a combined ULT/ </a:t>
            </a:r>
            <a:r>
              <a:rPr lang="en-US" altLang="en-US"/>
              <a:t>KLT facility ( Figure 4.5c ). In a combined system, thread creation is done completely in user space, as is the bulk of the scheduling and synchronization of threads within an application. The multiple ULTs from a single application are mapped onto some (smaller or equal) number of KLTs. The programmer may</a:t>
            </a:r>
          </a:p>
          <a:p>
            <a:r>
              <a:rPr lang="en-US" altLang="en-US"/>
              <a:t>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p>
        </p:txBody>
      </p:sp>
      <p:sp>
        <p:nvSpPr>
          <p:cNvPr id="4" name="Slide Number Placeholder 3">
            <a:extLst>
              <a:ext uri="{FF2B5EF4-FFF2-40B4-BE49-F238E27FC236}">
                <a16:creationId xmlns:a16="http://schemas.microsoft.com/office/drawing/2014/main" id="{E0CB3E62-2C3B-4C0D-BF18-64196ECBACE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808243-B0F4-435E-9758-0AAF5A4155E8}"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D60F2026-9D87-4307-BCEB-DD90219C06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E88E2ED1-88AC-41B6-B68D-E43C90F0F4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we have said, the concepts of resource allocation and dispatching unit have traditionally been embodied in the single concept of the process—that is, as a 1 : 1</a:t>
            </a:r>
          </a:p>
          <a:p>
            <a:r>
              <a:rPr lang="en-US" altLang="en-US"/>
              <a:t>relationship between threads and processes. Recently, there has been much interest in providing for multiple threads within a single process, which is a many-toone</a:t>
            </a:r>
          </a:p>
          <a:p>
            <a:r>
              <a:rPr lang="en-US" altLang="en-US"/>
              <a:t>relationship. However, as Table 4.2 shows, the other two combinations have also been investigated, namely, a many-to-many relationship and a one-to-many relationship.</a:t>
            </a:r>
          </a:p>
          <a:p>
            <a:endParaRPr lang="en-US" altLang="en-US"/>
          </a:p>
          <a:p>
            <a:r>
              <a:rPr lang="en-US" altLang="en-US"/>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altLang="en-US"/>
          </a:p>
          <a:p>
            <a:r>
              <a:rPr lang="en-US" altLang="en-US"/>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p>
        </p:txBody>
      </p:sp>
      <p:sp>
        <p:nvSpPr>
          <p:cNvPr id="4" name="Slide Number Placeholder 3">
            <a:extLst>
              <a:ext uri="{FF2B5EF4-FFF2-40B4-BE49-F238E27FC236}">
                <a16:creationId xmlns:a16="http://schemas.microsoft.com/office/drawing/2014/main" id="{DFD7854C-5BE5-4EAC-BF51-1E202D1BE5B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BA2599-E0C1-49DC-A96E-A4AAC38190F7}"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7B89-B59A-4B52-A8D7-D13AE42786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5D2757-140F-4D36-AF13-E8D31B4A6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2A4956-A872-4ED9-ADCE-CDC8605F78AB}"/>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5" name="Footer Placeholder 4">
            <a:extLst>
              <a:ext uri="{FF2B5EF4-FFF2-40B4-BE49-F238E27FC236}">
                <a16:creationId xmlns:a16="http://schemas.microsoft.com/office/drawing/2014/main" id="{B9445B87-3B2B-4AA4-A84C-C170B25E3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D25AD-59B3-4A07-8D91-45B026902ECB}"/>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76880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3506-63C7-48FB-B565-5DDD0E70A0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3B2581-6C86-4E7D-8A29-990D09F71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90AC0-7E8D-4AC4-8A2F-B4041430E02E}"/>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5" name="Footer Placeholder 4">
            <a:extLst>
              <a:ext uri="{FF2B5EF4-FFF2-40B4-BE49-F238E27FC236}">
                <a16:creationId xmlns:a16="http://schemas.microsoft.com/office/drawing/2014/main" id="{F8C16A28-D51A-4201-A74E-B20C9590A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EFA98-01A3-4FE3-A2D7-6E4832ACB8CC}"/>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88654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B4ACA-E1EB-47E4-BFB2-7C3286C39A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AE6246-580E-4578-AD35-DF825B81F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1DD44-335F-4582-8647-A038E807A556}"/>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5" name="Footer Placeholder 4">
            <a:extLst>
              <a:ext uri="{FF2B5EF4-FFF2-40B4-BE49-F238E27FC236}">
                <a16:creationId xmlns:a16="http://schemas.microsoft.com/office/drawing/2014/main" id="{55494BF7-BD3B-4EC9-B884-FE8EC9C0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266F9-BA43-4EBC-918C-FCBCDA5BC5EF}"/>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355753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90DA-6A3A-4C5A-8EE9-AF57265E3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1566A-7BAB-4219-8818-137E3D81F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D9EF6-EA00-4B44-87C8-356C1A04D5D8}"/>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5" name="Footer Placeholder 4">
            <a:extLst>
              <a:ext uri="{FF2B5EF4-FFF2-40B4-BE49-F238E27FC236}">
                <a16:creationId xmlns:a16="http://schemas.microsoft.com/office/drawing/2014/main" id="{A82DC7B8-0DA0-40F5-828B-6D4A8FE0E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ABF74-17CB-4B92-A071-D1420259A3B7}"/>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04046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B18C-62BB-4547-905B-8CE7D191F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7C31D-C62C-4AD3-B378-12DA6B1F4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3DEADB-64AB-4024-82D2-0B144400E64E}"/>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5" name="Footer Placeholder 4">
            <a:extLst>
              <a:ext uri="{FF2B5EF4-FFF2-40B4-BE49-F238E27FC236}">
                <a16:creationId xmlns:a16="http://schemas.microsoft.com/office/drawing/2014/main" id="{7CE8CB87-5641-4199-A90E-39D63511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195F4-4249-4274-B029-42A441768520}"/>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46805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EC7-0285-4B9F-8ADD-0DEE87B9A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48922-DAC8-4704-8584-FE2206144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8B8ED-FA43-41B9-8AE8-408E019C5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3D3FC-AD4B-4C27-87BF-795ABBC7C044}"/>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6" name="Footer Placeholder 5">
            <a:extLst>
              <a:ext uri="{FF2B5EF4-FFF2-40B4-BE49-F238E27FC236}">
                <a16:creationId xmlns:a16="http://schemas.microsoft.com/office/drawing/2014/main" id="{B46C878C-2C09-498C-9CB4-38FC70F2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7E318-935F-45BD-9189-DB022FC44E6F}"/>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60278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DAC4-9CE0-45D6-9C1C-F5C33D481B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EA4D75-7CF0-4036-97DC-7DB8B72E9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F5B38-23ED-416E-9AE3-57624A673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41F13-6453-45A5-AB9B-0AB6C0EB5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F6F42-436F-445B-85A1-CA62F8618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B793A9-143A-4CC8-8A14-F0200B1A003B}"/>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8" name="Footer Placeholder 7">
            <a:extLst>
              <a:ext uri="{FF2B5EF4-FFF2-40B4-BE49-F238E27FC236}">
                <a16:creationId xmlns:a16="http://schemas.microsoft.com/office/drawing/2014/main" id="{14B18014-D361-4F09-A625-BA817C4234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F2F56A-13CF-4555-99C7-B5BDD15087C9}"/>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09327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558B-24BB-455C-9E7E-78188613C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D3DE25-641B-4F4D-AE86-C8475D54E889}"/>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4" name="Footer Placeholder 3">
            <a:extLst>
              <a:ext uri="{FF2B5EF4-FFF2-40B4-BE49-F238E27FC236}">
                <a16:creationId xmlns:a16="http://schemas.microsoft.com/office/drawing/2014/main" id="{DEC2D3AB-3360-4828-B730-B15E61380A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616A42-8C5B-4F8E-8F97-739BCCAE8CD2}"/>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341186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950B4-AA69-4830-AA1D-B3BA3AFB6E38}"/>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3" name="Footer Placeholder 2">
            <a:extLst>
              <a:ext uri="{FF2B5EF4-FFF2-40B4-BE49-F238E27FC236}">
                <a16:creationId xmlns:a16="http://schemas.microsoft.com/office/drawing/2014/main" id="{095BE753-F3A0-41D8-A53E-8A82DE6E03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0EE4F-3920-4EB0-BC26-98E1827EBA07}"/>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275898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CB58-C36F-4C74-AFF1-E163F7F1C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39B32-AA4B-4AE5-A873-1C8A0EC0E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82C0B-9D23-4159-B7AF-F14B46039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EBF78-85AC-4AF7-87E2-EF9D12C68615}"/>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6" name="Footer Placeholder 5">
            <a:extLst>
              <a:ext uri="{FF2B5EF4-FFF2-40B4-BE49-F238E27FC236}">
                <a16:creationId xmlns:a16="http://schemas.microsoft.com/office/drawing/2014/main" id="{8E714505-FF83-48D1-AEEB-4BCF35DE4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37509-F878-4C6F-8D60-EBE63AAE31DD}"/>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61202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FE98-552F-40B9-A56D-0FF9D53D6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179C36-2917-4412-B586-BBC6F767D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DAB909-C375-442D-B1CB-F853AA704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8B31D-B5B8-4E7C-B726-558DF5953836}"/>
              </a:ext>
            </a:extLst>
          </p:cNvPr>
          <p:cNvSpPr>
            <a:spLocks noGrp="1"/>
          </p:cNvSpPr>
          <p:nvPr>
            <p:ph type="dt" sz="half" idx="10"/>
          </p:nvPr>
        </p:nvSpPr>
        <p:spPr/>
        <p:txBody>
          <a:bodyPr/>
          <a:lstStyle/>
          <a:p>
            <a:fld id="{332A8D45-9FBC-4FD8-AD34-EA9FE35CA8D8}" type="datetimeFigureOut">
              <a:rPr lang="en-US" smtClean="0"/>
              <a:t>2/12/2021</a:t>
            </a:fld>
            <a:endParaRPr lang="en-US"/>
          </a:p>
        </p:txBody>
      </p:sp>
      <p:sp>
        <p:nvSpPr>
          <p:cNvPr id="6" name="Footer Placeholder 5">
            <a:extLst>
              <a:ext uri="{FF2B5EF4-FFF2-40B4-BE49-F238E27FC236}">
                <a16:creationId xmlns:a16="http://schemas.microsoft.com/office/drawing/2014/main" id="{9D1501AD-4068-4708-A5F9-D5CA73461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320A3-E6CC-474C-992C-23990F184444}"/>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275964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12EA5-460B-4986-8B38-FC6A7B692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650FF3-86D5-4B32-8EF7-DBA88C1FF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B0954-FF05-4CD4-B79E-4CADCA7CF3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A8D45-9FBC-4FD8-AD34-EA9FE35CA8D8}" type="datetimeFigureOut">
              <a:rPr lang="en-US" smtClean="0"/>
              <a:t>2/12/2021</a:t>
            </a:fld>
            <a:endParaRPr lang="en-US"/>
          </a:p>
        </p:txBody>
      </p:sp>
      <p:sp>
        <p:nvSpPr>
          <p:cNvPr id="5" name="Footer Placeholder 4">
            <a:extLst>
              <a:ext uri="{FF2B5EF4-FFF2-40B4-BE49-F238E27FC236}">
                <a16:creationId xmlns:a16="http://schemas.microsoft.com/office/drawing/2014/main" id="{0CCF2FD9-69DC-405A-80BE-A2F8D19DD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6C621-CE8E-4819-AC80-2BB7FC033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134D3-629F-40B5-95BE-906BD80AAB59}" type="slidenum">
              <a:rPr lang="en-US" smtClean="0"/>
              <a:t>‹#›</a:t>
            </a:fld>
            <a:endParaRPr lang="en-US"/>
          </a:p>
        </p:txBody>
      </p:sp>
    </p:spTree>
    <p:extLst>
      <p:ext uri="{BB962C8B-B14F-4D97-AF65-F5344CB8AC3E}">
        <p14:creationId xmlns:p14="http://schemas.microsoft.com/office/powerpoint/2010/main" val="331266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oleObject" Target="file:///C:\Users\kirthi\AppData\Local\Temp\%3f%3f%3f" TargetMode="Externa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6C60-DD20-4282-AC9E-66503ADF9D65}"/>
              </a:ext>
            </a:extLst>
          </p:cNvPr>
          <p:cNvSpPr>
            <a:spLocks noGrp="1"/>
          </p:cNvSpPr>
          <p:nvPr>
            <p:ph type="ctrTitle"/>
          </p:nvPr>
        </p:nvSpPr>
        <p:spPr/>
        <p:txBody>
          <a:bodyPr/>
          <a:lstStyle/>
          <a:p>
            <a:r>
              <a:rPr lang="en-US" dirty="0"/>
              <a:t>Threads</a:t>
            </a:r>
          </a:p>
        </p:txBody>
      </p:sp>
      <p:sp>
        <p:nvSpPr>
          <p:cNvPr id="4" name="Rectangle 3">
            <a:extLst>
              <a:ext uri="{FF2B5EF4-FFF2-40B4-BE49-F238E27FC236}">
                <a16:creationId xmlns:a16="http://schemas.microsoft.com/office/drawing/2014/main" id="{046350A1-9FC1-4048-A8B8-4B2A26B7E55D}"/>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218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1B09D3-267A-4E97-B887-028DBB049EF2}"/>
              </a:ext>
            </a:extLst>
          </p:cNvPr>
          <p:cNvSpPr>
            <a:spLocks noGrp="1"/>
          </p:cNvSpPr>
          <p:nvPr>
            <p:ph type="title"/>
          </p:nvPr>
        </p:nvSpPr>
        <p:spPr/>
        <p:txBody>
          <a:bodyPr/>
          <a:lstStyle/>
          <a:p>
            <a:r>
              <a:rPr lang="en-IN" dirty="0"/>
              <a:t>Single Threaded and Multithreaded process model</a:t>
            </a:r>
            <a:endParaRPr lang="en-US" dirty="0"/>
          </a:p>
        </p:txBody>
      </p:sp>
      <p:pic>
        <p:nvPicPr>
          <p:cNvPr id="5" name="Picture 4">
            <a:extLst>
              <a:ext uri="{FF2B5EF4-FFF2-40B4-BE49-F238E27FC236}">
                <a16:creationId xmlns:a16="http://schemas.microsoft.com/office/drawing/2014/main" id="{585168A9-133A-4D46-91E7-FDF1D8A412BF}"/>
              </a:ext>
            </a:extLst>
          </p:cNvPr>
          <p:cNvPicPr>
            <a:picLocks noChangeAspect="1"/>
          </p:cNvPicPr>
          <p:nvPr/>
        </p:nvPicPr>
        <p:blipFill>
          <a:blip r:embed="rId2"/>
          <a:stretch>
            <a:fillRect/>
          </a:stretch>
        </p:blipFill>
        <p:spPr>
          <a:xfrm>
            <a:off x="2520240" y="1884024"/>
            <a:ext cx="6604465" cy="4590644"/>
          </a:xfrm>
          <a:prstGeom prst="rect">
            <a:avLst/>
          </a:prstGeom>
        </p:spPr>
      </p:pic>
    </p:spTree>
    <p:extLst>
      <p:ext uri="{BB962C8B-B14F-4D97-AF65-F5344CB8AC3E}">
        <p14:creationId xmlns:p14="http://schemas.microsoft.com/office/powerpoint/2010/main" val="188906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F36640-A171-44BB-9624-E7EC1FB7B362}"/>
              </a:ext>
            </a:extLst>
          </p:cNvPr>
          <p:cNvSpPr>
            <a:spLocks noGrp="1"/>
          </p:cNvSpPr>
          <p:nvPr>
            <p:ph type="title"/>
          </p:nvPr>
        </p:nvSpPr>
        <p:spPr/>
        <p:txBody>
          <a:bodyPr/>
          <a:lstStyle/>
          <a:p>
            <a:r>
              <a:rPr lang="en-US" dirty="0"/>
              <a:t>Benefits of Threads</a:t>
            </a:r>
          </a:p>
        </p:txBody>
      </p:sp>
      <p:sp>
        <p:nvSpPr>
          <p:cNvPr id="4" name="Content Placeholder 3">
            <a:extLst>
              <a:ext uri="{FF2B5EF4-FFF2-40B4-BE49-F238E27FC236}">
                <a16:creationId xmlns:a16="http://schemas.microsoft.com/office/drawing/2014/main" id="{6C39357F-6305-445C-8244-B126B7150D4A}"/>
              </a:ext>
            </a:extLst>
          </p:cNvPr>
          <p:cNvSpPr>
            <a:spLocks noGrp="1"/>
          </p:cNvSpPr>
          <p:nvPr>
            <p:ph idx="1"/>
          </p:nvPr>
        </p:nvSpPr>
        <p:spPr/>
        <p:txBody>
          <a:bodyPr>
            <a:normAutofit/>
          </a:bodyPr>
          <a:lstStyle/>
          <a:p>
            <a:r>
              <a:rPr lang="en-US" sz="2400" dirty="0"/>
              <a:t>Takes less time to create a new thread than a process</a:t>
            </a:r>
          </a:p>
          <a:p>
            <a:r>
              <a:rPr lang="en-US" sz="2400" dirty="0"/>
              <a:t>Less time to terminate a thread than a process</a:t>
            </a:r>
          </a:p>
          <a:p>
            <a:r>
              <a:rPr lang="en-US" sz="2400" dirty="0"/>
              <a:t>Switching between two threads takes less time that switching processes</a:t>
            </a:r>
          </a:p>
          <a:p>
            <a:r>
              <a:rPr lang="en-US" sz="2400" dirty="0"/>
              <a:t>Threads can communicate with each other </a:t>
            </a:r>
          </a:p>
          <a:p>
            <a:pPr lvl="1"/>
            <a:r>
              <a:rPr lang="en-US" dirty="0"/>
              <a:t>without invoking the kernel</a:t>
            </a:r>
          </a:p>
          <a:p>
            <a:r>
              <a:rPr lang="en-US" sz="2400" dirty="0"/>
              <a:t>Responsiveness. </a:t>
            </a:r>
          </a:p>
          <a:p>
            <a:pPr lvl="1"/>
            <a:r>
              <a:rPr lang="en-US" dirty="0"/>
              <a:t>Multithreading an interactive application may allow a program to continue running even if part of it is blocked or is performing a lengthy operation, thereby increasing responsiveness to the user.</a:t>
            </a:r>
          </a:p>
        </p:txBody>
      </p:sp>
    </p:spTree>
    <p:extLst>
      <p:ext uri="{BB962C8B-B14F-4D97-AF65-F5344CB8AC3E}">
        <p14:creationId xmlns:p14="http://schemas.microsoft.com/office/powerpoint/2010/main" val="239562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B144-1C49-4487-8C64-586619B03628}"/>
              </a:ext>
            </a:extLst>
          </p:cNvPr>
          <p:cNvSpPr>
            <a:spLocks noGrp="1"/>
          </p:cNvSpPr>
          <p:nvPr>
            <p:ph type="title"/>
          </p:nvPr>
        </p:nvSpPr>
        <p:spPr/>
        <p:txBody>
          <a:bodyPr/>
          <a:lstStyle/>
          <a:p>
            <a:r>
              <a:rPr lang="en-US" dirty="0"/>
              <a:t>Benefits of Threads</a:t>
            </a:r>
          </a:p>
        </p:txBody>
      </p:sp>
      <p:sp>
        <p:nvSpPr>
          <p:cNvPr id="3" name="Content Placeholder 2">
            <a:extLst>
              <a:ext uri="{FF2B5EF4-FFF2-40B4-BE49-F238E27FC236}">
                <a16:creationId xmlns:a16="http://schemas.microsoft.com/office/drawing/2014/main" id="{9844E347-C5ED-40EE-A399-B1274AA342BC}"/>
              </a:ext>
            </a:extLst>
          </p:cNvPr>
          <p:cNvSpPr>
            <a:spLocks noGrp="1"/>
          </p:cNvSpPr>
          <p:nvPr>
            <p:ph idx="1"/>
          </p:nvPr>
        </p:nvSpPr>
        <p:spPr/>
        <p:txBody>
          <a:bodyPr>
            <a:noAutofit/>
          </a:bodyPr>
          <a:lstStyle/>
          <a:p>
            <a:r>
              <a:rPr lang="en-US" sz="2400" dirty="0"/>
              <a:t>Resource sharing. </a:t>
            </a:r>
          </a:p>
          <a:p>
            <a:pPr lvl="1"/>
            <a:r>
              <a:rPr lang="en-US" dirty="0"/>
              <a:t>Processes can only share resources through techniques such as shared memory and message passing. </a:t>
            </a:r>
          </a:p>
          <a:p>
            <a:pPr lvl="1"/>
            <a:r>
              <a:rPr lang="en-US" dirty="0"/>
              <a:t>Such techniques must be explicitly arranged by the programmer. </a:t>
            </a:r>
          </a:p>
          <a:p>
            <a:pPr lvl="1"/>
            <a:r>
              <a:rPr lang="en-US" dirty="0"/>
              <a:t>However, threads share the memory and the resources of the process to which they belong by default.</a:t>
            </a:r>
          </a:p>
          <a:p>
            <a:pPr lvl="1"/>
            <a:r>
              <a:rPr lang="en-US" dirty="0"/>
              <a:t>The benefit of sharing code and data is that it allows an application to have several different threads of activity within the same address space.</a:t>
            </a:r>
          </a:p>
        </p:txBody>
      </p:sp>
    </p:spTree>
    <p:extLst>
      <p:ext uri="{BB962C8B-B14F-4D97-AF65-F5344CB8AC3E}">
        <p14:creationId xmlns:p14="http://schemas.microsoft.com/office/powerpoint/2010/main" val="24739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0F66-9B9B-40B5-A6A0-01C444D84EE5}"/>
              </a:ext>
            </a:extLst>
          </p:cNvPr>
          <p:cNvSpPr>
            <a:spLocks noGrp="1"/>
          </p:cNvSpPr>
          <p:nvPr>
            <p:ph type="title"/>
          </p:nvPr>
        </p:nvSpPr>
        <p:spPr/>
        <p:txBody>
          <a:bodyPr/>
          <a:lstStyle/>
          <a:p>
            <a:r>
              <a:rPr lang="en-US" dirty="0"/>
              <a:t>Benefits of Threads</a:t>
            </a:r>
          </a:p>
        </p:txBody>
      </p:sp>
      <p:sp>
        <p:nvSpPr>
          <p:cNvPr id="3" name="Content Placeholder 2">
            <a:extLst>
              <a:ext uri="{FF2B5EF4-FFF2-40B4-BE49-F238E27FC236}">
                <a16:creationId xmlns:a16="http://schemas.microsoft.com/office/drawing/2014/main" id="{E13889D5-5231-413F-B13E-43ABA93F42AE}"/>
              </a:ext>
            </a:extLst>
          </p:cNvPr>
          <p:cNvSpPr>
            <a:spLocks noGrp="1"/>
          </p:cNvSpPr>
          <p:nvPr>
            <p:ph idx="1"/>
          </p:nvPr>
        </p:nvSpPr>
        <p:spPr/>
        <p:txBody>
          <a:bodyPr>
            <a:noAutofit/>
          </a:bodyPr>
          <a:lstStyle/>
          <a:p>
            <a:r>
              <a:rPr lang="en-US" sz="2400" dirty="0"/>
              <a:t>Economy.</a:t>
            </a:r>
          </a:p>
          <a:p>
            <a:pPr lvl="1"/>
            <a:r>
              <a:rPr lang="en-US" dirty="0"/>
              <a:t>Allocating memory and resources for process creation is costly. </a:t>
            </a:r>
          </a:p>
          <a:p>
            <a:pPr lvl="1"/>
            <a:r>
              <a:rPr lang="en-US" dirty="0"/>
              <a:t>Because threads share the resources of the process to which they belong, it is more economical to create and context-switch threads.</a:t>
            </a:r>
          </a:p>
          <a:p>
            <a:pPr lvl="1"/>
            <a:r>
              <a:rPr lang="en-US" dirty="0"/>
              <a:t>In Solaris, for example, creating a process is about thirty times slower than is creating a thread, and context switching is about five times slower.</a:t>
            </a:r>
          </a:p>
          <a:p>
            <a:r>
              <a:rPr lang="en-US" sz="2400" dirty="0"/>
              <a:t>Scalability. </a:t>
            </a:r>
          </a:p>
          <a:p>
            <a:pPr lvl="1"/>
            <a:r>
              <a:rPr lang="en-US" dirty="0"/>
              <a:t>The benefits of multithreading can be even greater in a multiprocessor architecture, where threads may be running in parallel on different processing cores. </a:t>
            </a:r>
          </a:p>
          <a:p>
            <a:pPr lvl="1"/>
            <a:r>
              <a:rPr lang="en-US" dirty="0"/>
              <a:t>A single-threaded process can run on only one processor, regardless how many are available.</a:t>
            </a:r>
          </a:p>
        </p:txBody>
      </p:sp>
    </p:spTree>
    <p:extLst>
      <p:ext uri="{BB962C8B-B14F-4D97-AF65-F5344CB8AC3E}">
        <p14:creationId xmlns:p14="http://schemas.microsoft.com/office/powerpoint/2010/main" val="78222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A0DC-A175-49AB-9DBD-B39A2EFEAAAB}"/>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38101AEE-5C5A-4105-8ECD-FAE7214F8B49}"/>
              </a:ext>
            </a:extLst>
          </p:cNvPr>
          <p:cNvSpPr>
            <a:spLocks noGrp="1"/>
          </p:cNvSpPr>
          <p:nvPr>
            <p:ph idx="1"/>
          </p:nvPr>
        </p:nvSpPr>
        <p:spPr/>
        <p:txBody>
          <a:bodyPr>
            <a:normAutofit/>
          </a:bodyPr>
          <a:lstStyle/>
          <a:p>
            <a:r>
              <a:rPr lang="en-US" sz="2400" dirty="0"/>
              <a:t>Several actions that affect all of the threads in a process </a:t>
            </a:r>
          </a:p>
          <a:p>
            <a:r>
              <a:rPr lang="en-US" sz="2400" dirty="0"/>
              <a:t>The OS must manage these at the process level. </a:t>
            </a:r>
          </a:p>
          <a:p>
            <a:pPr lvl="1"/>
            <a:r>
              <a:rPr lang="en-US" dirty="0"/>
              <a:t>Examples:</a:t>
            </a:r>
          </a:p>
          <a:p>
            <a:pPr lvl="2"/>
            <a:r>
              <a:rPr lang="en-US" sz="2400" dirty="0"/>
              <a:t>Suspending a process involves suspending all threads of the process(ULT) </a:t>
            </a:r>
          </a:p>
          <a:p>
            <a:pPr lvl="2"/>
            <a:r>
              <a:rPr lang="en-US" sz="2400" dirty="0"/>
              <a:t>Termination of a process, terminates all threads within the process</a:t>
            </a:r>
          </a:p>
          <a:p>
            <a:r>
              <a:rPr lang="en-US" sz="2400" dirty="0"/>
              <a:t>Threads have execution states and may synchronize with one another.</a:t>
            </a:r>
          </a:p>
          <a:p>
            <a:pPr lvl="1"/>
            <a:r>
              <a:rPr lang="en-US" dirty="0"/>
              <a:t>Similar to processes</a:t>
            </a:r>
          </a:p>
          <a:p>
            <a:r>
              <a:rPr lang="en-US" sz="2400" dirty="0"/>
              <a:t>We look at these two aspects of thread functionality in turn.</a:t>
            </a:r>
          </a:p>
          <a:p>
            <a:pPr lvl="1"/>
            <a:r>
              <a:rPr lang="en-US" dirty="0"/>
              <a:t>States </a:t>
            </a:r>
          </a:p>
          <a:p>
            <a:pPr lvl="1"/>
            <a:r>
              <a:rPr lang="en-US" dirty="0"/>
              <a:t>Synchronization</a:t>
            </a:r>
          </a:p>
          <a:p>
            <a:endParaRPr lang="en-US" sz="2400" dirty="0"/>
          </a:p>
        </p:txBody>
      </p:sp>
    </p:spTree>
    <p:extLst>
      <p:ext uri="{BB962C8B-B14F-4D97-AF65-F5344CB8AC3E}">
        <p14:creationId xmlns:p14="http://schemas.microsoft.com/office/powerpoint/2010/main" val="406129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645C-6C59-41B3-851E-033395EB80ED}"/>
              </a:ext>
            </a:extLst>
          </p:cNvPr>
          <p:cNvSpPr>
            <a:spLocks noGrp="1"/>
          </p:cNvSpPr>
          <p:nvPr>
            <p:ph type="title"/>
          </p:nvPr>
        </p:nvSpPr>
        <p:spPr/>
        <p:txBody>
          <a:bodyPr/>
          <a:lstStyle/>
          <a:p>
            <a:r>
              <a:rPr lang="en-US" dirty="0"/>
              <a:t>Thread Execution States</a:t>
            </a:r>
          </a:p>
        </p:txBody>
      </p:sp>
      <p:sp>
        <p:nvSpPr>
          <p:cNvPr id="3" name="Content Placeholder 2">
            <a:extLst>
              <a:ext uri="{FF2B5EF4-FFF2-40B4-BE49-F238E27FC236}">
                <a16:creationId xmlns:a16="http://schemas.microsoft.com/office/drawing/2014/main" id="{41320F5F-E180-4763-B80F-2781E0A3D0EE}"/>
              </a:ext>
            </a:extLst>
          </p:cNvPr>
          <p:cNvSpPr>
            <a:spLocks noGrp="1"/>
          </p:cNvSpPr>
          <p:nvPr>
            <p:ph idx="1"/>
          </p:nvPr>
        </p:nvSpPr>
        <p:spPr/>
        <p:txBody>
          <a:bodyPr>
            <a:normAutofit/>
          </a:bodyPr>
          <a:lstStyle/>
          <a:p>
            <a:r>
              <a:rPr lang="en-US" sz="2400" dirty="0"/>
              <a:t>States associated with a change in thread state</a:t>
            </a:r>
          </a:p>
          <a:p>
            <a:pPr lvl="1"/>
            <a:r>
              <a:rPr lang="en-US" dirty="0"/>
              <a:t>Spawn (another thread)</a:t>
            </a:r>
          </a:p>
          <a:p>
            <a:pPr lvl="1"/>
            <a:r>
              <a:rPr lang="en-US" dirty="0"/>
              <a:t>Block</a:t>
            </a:r>
          </a:p>
          <a:p>
            <a:pPr lvl="2"/>
            <a:r>
              <a:rPr lang="en-US" sz="2400" dirty="0"/>
              <a:t>Issue: will blocking a thread block other, or  all, threads</a:t>
            </a:r>
          </a:p>
          <a:p>
            <a:pPr lvl="1"/>
            <a:r>
              <a:rPr lang="en-US" dirty="0"/>
              <a:t>Unblock</a:t>
            </a:r>
          </a:p>
          <a:p>
            <a:pPr lvl="1"/>
            <a:r>
              <a:rPr lang="en-US" dirty="0"/>
              <a:t>Ready</a:t>
            </a:r>
          </a:p>
          <a:p>
            <a:pPr lvl="1"/>
            <a:r>
              <a:rPr lang="en-US" dirty="0"/>
              <a:t>Running</a:t>
            </a:r>
          </a:p>
          <a:p>
            <a:pPr lvl="1"/>
            <a:r>
              <a:rPr lang="en-US" dirty="0"/>
              <a:t>Finish (thread)</a:t>
            </a:r>
          </a:p>
          <a:p>
            <a:pPr lvl="2"/>
            <a:r>
              <a:rPr lang="en-US" sz="2400" dirty="0"/>
              <a:t>Deallocate register context and stacks</a:t>
            </a:r>
          </a:p>
          <a:p>
            <a:endParaRPr lang="en-US" sz="2400" dirty="0"/>
          </a:p>
        </p:txBody>
      </p:sp>
    </p:spTree>
    <p:extLst>
      <p:ext uri="{BB962C8B-B14F-4D97-AF65-F5344CB8AC3E}">
        <p14:creationId xmlns:p14="http://schemas.microsoft.com/office/powerpoint/2010/main" val="422963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D32E-C126-4F5B-BF0F-522C1B9485EB}"/>
              </a:ext>
            </a:extLst>
          </p:cNvPr>
          <p:cNvSpPr>
            <a:spLocks noGrp="1"/>
          </p:cNvSpPr>
          <p:nvPr>
            <p:ph type="title"/>
          </p:nvPr>
        </p:nvSpPr>
        <p:spPr/>
        <p:txBody>
          <a:bodyPr/>
          <a:lstStyle/>
          <a:p>
            <a:r>
              <a:rPr lang="en-IN" dirty="0"/>
              <a:t>Thread Synchronization</a:t>
            </a:r>
            <a:endParaRPr lang="en-US" dirty="0"/>
          </a:p>
        </p:txBody>
      </p:sp>
      <p:sp>
        <p:nvSpPr>
          <p:cNvPr id="3" name="Content Placeholder 2">
            <a:extLst>
              <a:ext uri="{FF2B5EF4-FFF2-40B4-BE49-F238E27FC236}">
                <a16:creationId xmlns:a16="http://schemas.microsoft.com/office/drawing/2014/main" id="{30EDB268-B9B5-4F46-B75A-9313F1766407}"/>
              </a:ext>
            </a:extLst>
          </p:cNvPr>
          <p:cNvSpPr>
            <a:spLocks noGrp="1"/>
          </p:cNvSpPr>
          <p:nvPr>
            <p:ph idx="1"/>
          </p:nvPr>
        </p:nvSpPr>
        <p:spPr/>
        <p:txBody>
          <a:bodyPr>
            <a:normAutofit/>
          </a:bodyPr>
          <a:lstStyle/>
          <a:p>
            <a:r>
              <a:rPr lang="en-IN" sz="2400" dirty="0"/>
              <a:t>All the threads of a process share the same address space and other resources such as open files.</a:t>
            </a:r>
          </a:p>
          <a:p>
            <a:r>
              <a:rPr lang="en-IN" sz="2400" dirty="0"/>
              <a:t>Any alteration of a resource by one thread affects the environment of the other threads in the same process</a:t>
            </a:r>
          </a:p>
          <a:p>
            <a:r>
              <a:rPr lang="en-IN" sz="2400" dirty="0"/>
              <a:t>It is therefore necessary to synchronize the activities of various threads so that they do not interfere with each other or corrupt data structures.</a:t>
            </a:r>
          </a:p>
          <a:p>
            <a:r>
              <a:rPr lang="en-IN" sz="2400" dirty="0"/>
              <a:t>Ex: </a:t>
            </a:r>
          </a:p>
          <a:p>
            <a:pPr lvl="1"/>
            <a:r>
              <a:rPr lang="en-IN" dirty="0"/>
              <a:t>If two threads each try to add an element to a doubly linked list at same time, one element may be lost or the list may end up malformed.</a:t>
            </a:r>
            <a:endParaRPr lang="en-US" dirty="0"/>
          </a:p>
        </p:txBody>
      </p:sp>
    </p:spTree>
    <p:extLst>
      <p:ext uri="{BB962C8B-B14F-4D97-AF65-F5344CB8AC3E}">
        <p14:creationId xmlns:p14="http://schemas.microsoft.com/office/powerpoint/2010/main" val="64392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E579-F486-4CF1-9C7A-1DE89A3815F7}"/>
              </a:ext>
            </a:extLst>
          </p:cNvPr>
          <p:cNvSpPr>
            <a:spLocks noGrp="1"/>
          </p:cNvSpPr>
          <p:nvPr>
            <p:ph type="title"/>
          </p:nvPr>
        </p:nvSpPr>
        <p:spPr/>
        <p:txBody>
          <a:bodyPr/>
          <a:lstStyle/>
          <a:p>
            <a:r>
              <a:rPr lang="en-IN" dirty="0"/>
              <a:t>Types of threads</a:t>
            </a:r>
            <a:endParaRPr lang="en-US" dirty="0"/>
          </a:p>
        </p:txBody>
      </p:sp>
      <p:sp>
        <p:nvSpPr>
          <p:cNvPr id="3" name="Content Placeholder 2">
            <a:extLst>
              <a:ext uri="{FF2B5EF4-FFF2-40B4-BE49-F238E27FC236}">
                <a16:creationId xmlns:a16="http://schemas.microsoft.com/office/drawing/2014/main" id="{33389337-0722-4EC7-9284-27E4E54F0FB4}"/>
              </a:ext>
            </a:extLst>
          </p:cNvPr>
          <p:cNvSpPr>
            <a:spLocks noGrp="1"/>
          </p:cNvSpPr>
          <p:nvPr>
            <p:ph idx="1"/>
          </p:nvPr>
        </p:nvSpPr>
        <p:spPr/>
        <p:txBody>
          <a:bodyPr/>
          <a:lstStyle/>
          <a:p>
            <a:r>
              <a:rPr lang="en-US" dirty="0"/>
              <a:t>User Level Thread (ULT)</a:t>
            </a:r>
          </a:p>
          <a:p>
            <a:r>
              <a:rPr lang="en-US" dirty="0"/>
              <a:t>Kernel level Thread (KLT) also called:</a:t>
            </a:r>
          </a:p>
          <a:p>
            <a:pPr lvl="1"/>
            <a:r>
              <a:rPr lang="en-US" dirty="0"/>
              <a:t>kernel-supported threads </a:t>
            </a:r>
          </a:p>
          <a:p>
            <a:pPr lvl="1"/>
            <a:r>
              <a:rPr lang="en-US" dirty="0"/>
              <a:t>lightweight processes</a:t>
            </a:r>
          </a:p>
          <a:p>
            <a:endParaRPr lang="en-US" dirty="0"/>
          </a:p>
          <a:p>
            <a:endParaRPr lang="en-US" dirty="0"/>
          </a:p>
        </p:txBody>
      </p:sp>
    </p:spTree>
    <p:extLst>
      <p:ext uri="{BB962C8B-B14F-4D97-AF65-F5344CB8AC3E}">
        <p14:creationId xmlns:p14="http://schemas.microsoft.com/office/powerpoint/2010/main" val="1599654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9F66-1ED7-4E13-AD17-67411E9825F0}"/>
              </a:ext>
            </a:extLst>
          </p:cNvPr>
          <p:cNvSpPr>
            <a:spLocks noGrp="1"/>
          </p:cNvSpPr>
          <p:nvPr>
            <p:ph type="title"/>
          </p:nvPr>
        </p:nvSpPr>
        <p:spPr/>
        <p:txBody>
          <a:bodyPr/>
          <a:lstStyle/>
          <a:p>
            <a:r>
              <a:rPr lang="en-US" dirty="0"/>
              <a:t>User-Level Threads</a:t>
            </a:r>
          </a:p>
        </p:txBody>
      </p:sp>
      <p:sp>
        <p:nvSpPr>
          <p:cNvPr id="3" name="Content Placeholder 2">
            <a:extLst>
              <a:ext uri="{FF2B5EF4-FFF2-40B4-BE49-F238E27FC236}">
                <a16:creationId xmlns:a16="http://schemas.microsoft.com/office/drawing/2014/main" id="{389A379A-23F8-4B16-B3A9-F10305AC0F89}"/>
              </a:ext>
            </a:extLst>
          </p:cNvPr>
          <p:cNvSpPr>
            <a:spLocks noGrp="1"/>
          </p:cNvSpPr>
          <p:nvPr>
            <p:ph idx="1"/>
          </p:nvPr>
        </p:nvSpPr>
        <p:spPr>
          <a:xfrm>
            <a:off x="838200" y="1825625"/>
            <a:ext cx="7148513" cy="4667250"/>
          </a:xfrm>
        </p:spPr>
        <p:txBody>
          <a:bodyPr>
            <a:normAutofit/>
          </a:bodyPr>
          <a:lstStyle/>
          <a:p>
            <a:r>
              <a:rPr lang="en-US" sz="2400" dirty="0"/>
              <a:t>All thread management is done by the application</a:t>
            </a:r>
          </a:p>
          <a:p>
            <a:r>
              <a:rPr lang="en-US" sz="2400" dirty="0"/>
              <a:t>The kernel is not aware of the existence of threads</a:t>
            </a:r>
          </a:p>
          <a:p>
            <a:r>
              <a:rPr lang="en-US" sz="2400" dirty="0"/>
              <a:t>Any application can be programmed to be multithreaded by using threads library</a:t>
            </a:r>
          </a:p>
          <a:p>
            <a:r>
              <a:rPr lang="en-US" sz="2400" dirty="0"/>
              <a:t>By default, application begins with single thread of execution</a:t>
            </a:r>
          </a:p>
          <a:p>
            <a:r>
              <a:rPr lang="en-US" sz="2400" dirty="0"/>
              <a:t>At run time application may spawn a new thread within the process using thread library</a:t>
            </a:r>
          </a:p>
          <a:p>
            <a:endParaRPr lang="en-US" sz="2400" dirty="0"/>
          </a:p>
        </p:txBody>
      </p:sp>
      <p:pic>
        <p:nvPicPr>
          <p:cNvPr id="4" name="Picture 3">
            <a:extLst>
              <a:ext uri="{FF2B5EF4-FFF2-40B4-BE49-F238E27FC236}">
                <a16:creationId xmlns:a16="http://schemas.microsoft.com/office/drawing/2014/main" id="{C58DB3BF-186C-4FAF-A00D-F9766CBC3C06}"/>
              </a:ext>
            </a:extLst>
          </p:cNvPr>
          <p:cNvPicPr>
            <a:picLocks noChangeAspect="1"/>
          </p:cNvPicPr>
          <p:nvPr/>
        </p:nvPicPr>
        <p:blipFill>
          <a:blip r:embed="rId2"/>
          <a:stretch>
            <a:fillRect/>
          </a:stretch>
        </p:blipFill>
        <p:spPr>
          <a:xfrm>
            <a:off x="7497030" y="1825625"/>
            <a:ext cx="4145639" cy="3993226"/>
          </a:xfrm>
          <a:prstGeom prst="rect">
            <a:avLst/>
          </a:prstGeom>
        </p:spPr>
      </p:pic>
    </p:spTree>
    <p:extLst>
      <p:ext uri="{BB962C8B-B14F-4D97-AF65-F5344CB8AC3E}">
        <p14:creationId xmlns:p14="http://schemas.microsoft.com/office/powerpoint/2010/main" val="79106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6613-ACDC-4021-9ABB-A7B7FA0A053A}"/>
              </a:ext>
            </a:extLst>
          </p:cNvPr>
          <p:cNvSpPr>
            <a:spLocks noGrp="1"/>
          </p:cNvSpPr>
          <p:nvPr>
            <p:ph type="title"/>
          </p:nvPr>
        </p:nvSpPr>
        <p:spPr/>
        <p:txBody>
          <a:bodyPr/>
          <a:lstStyle/>
          <a:p>
            <a:r>
              <a:rPr lang="en-US" dirty="0"/>
              <a:t>User-Level Threads</a:t>
            </a:r>
          </a:p>
        </p:txBody>
      </p:sp>
      <p:sp>
        <p:nvSpPr>
          <p:cNvPr id="3" name="Content Placeholder 2">
            <a:extLst>
              <a:ext uri="{FF2B5EF4-FFF2-40B4-BE49-F238E27FC236}">
                <a16:creationId xmlns:a16="http://schemas.microsoft.com/office/drawing/2014/main" id="{5FF717A3-99E1-4788-8A90-94B5AA7BD331}"/>
              </a:ext>
            </a:extLst>
          </p:cNvPr>
          <p:cNvSpPr>
            <a:spLocks noGrp="1"/>
          </p:cNvSpPr>
          <p:nvPr>
            <p:ph idx="1"/>
          </p:nvPr>
        </p:nvSpPr>
        <p:spPr/>
        <p:txBody>
          <a:bodyPr>
            <a:normAutofit/>
          </a:bodyPr>
          <a:lstStyle/>
          <a:p>
            <a:r>
              <a:rPr lang="en-IN" sz="2400" b="1" dirty="0">
                <a:solidFill>
                  <a:srgbClr val="FF0000"/>
                </a:solidFill>
              </a:rPr>
              <a:t>The thread library creates a data structure for new thread </a:t>
            </a:r>
            <a:r>
              <a:rPr lang="en-IN" sz="2400" dirty="0"/>
              <a:t>and passes control to one of the threads in ready state within the process using a scheduling algorithm.</a:t>
            </a:r>
          </a:p>
          <a:p>
            <a:r>
              <a:rPr lang="en-IN" sz="2400" dirty="0"/>
              <a:t>Whenever control passed to thread library, context of the current thread saved and when control is passed from library to a thread, the context of that thread (user registers, program counter and stack pointer) restored.</a:t>
            </a:r>
          </a:p>
          <a:p>
            <a:r>
              <a:rPr lang="en-IN" sz="2400" dirty="0"/>
              <a:t>The kernel unaware of this thread activity continues to schedule the process as a unit and assigns a single execution state to that process.</a:t>
            </a:r>
            <a:endParaRPr lang="en-US" sz="2400" dirty="0"/>
          </a:p>
        </p:txBody>
      </p:sp>
    </p:spTree>
    <p:extLst>
      <p:ext uri="{BB962C8B-B14F-4D97-AF65-F5344CB8AC3E}">
        <p14:creationId xmlns:p14="http://schemas.microsoft.com/office/powerpoint/2010/main" val="283895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A028-6645-4B33-BE5F-B9A5DBF2BACB}"/>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608A3D6C-FFE3-4782-A309-411EFE591E29}"/>
              </a:ext>
            </a:extLst>
          </p:cNvPr>
          <p:cNvSpPr>
            <a:spLocks noGrp="1"/>
          </p:cNvSpPr>
          <p:nvPr>
            <p:ph idx="1"/>
          </p:nvPr>
        </p:nvSpPr>
        <p:spPr>
          <a:xfrm>
            <a:off x="838200" y="1841527"/>
            <a:ext cx="10515600" cy="4351338"/>
          </a:xfrm>
        </p:spPr>
        <p:txBody>
          <a:bodyPr>
            <a:normAutofit/>
          </a:bodyPr>
          <a:lstStyle/>
          <a:p>
            <a:r>
              <a:rPr lang="en-US" sz="2400" dirty="0"/>
              <a:t>A thread is a </a:t>
            </a:r>
            <a:r>
              <a:rPr lang="en-US" sz="2400" dirty="0">
                <a:solidFill>
                  <a:srgbClr val="FF0000"/>
                </a:solidFill>
              </a:rPr>
              <a:t>basic unit of CPU utilization</a:t>
            </a:r>
            <a:r>
              <a:rPr lang="en-US" sz="2400" dirty="0"/>
              <a:t>; it comprises a thread ID, a program counter, a register set, and a stack in Thread Control Block (TCB). </a:t>
            </a:r>
          </a:p>
          <a:p>
            <a:r>
              <a:rPr lang="en-US" sz="2400" dirty="0"/>
              <a:t>It </a:t>
            </a:r>
            <a:r>
              <a:rPr lang="en-US" sz="2400" dirty="0">
                <a:solidFill>
                  <a:srgbClr val="FF0000"/>
                </a:solidFill>
              </a:rPr>
              <a:t>shares</a:t>
            </a:r>
            <a:r>
              <a:rPr lang="en-US" sz="2400" dirty="0"/>
              <a:t> with other threads belonging to the same process its </a:t>
            </a:r>
            <a:r>
              <a:rPr lang="en-US" sz="2400" dirty="0">
                <a:solidFill>
                  <a:srgbClr val="FF0000"/>
                </a:solidFill>
              </a:rPr>
              <a:t>code section, data section</a:t>
            </a:r>
            <a:r>
              <a:rPr lang="en-US" sz="2400" dirty="0"/>
              <a:t>, and other operating-system resources, such as open files and signals.</a:t>
            </a:r>
          </a:p>
          <a:p>
            <a:r>
              <a:rPr lang="en-US" sz="2400" dirty="0"/>
              <a:t>A traditional (or heavyweight) process has a single thread of control. </a:t>
            </a:r>
          </a:p>
          <a:p>
            <a:r>
              <a:rPr lang="en-US" sz="2400" dirty="0"/>
              <a:t>If a process has multiple threads of control, it can perform more than one task at a time. </a:t>
            </a:r>
          </a:p>
          <a:p>
            <a:r>
              <a:rPr lang="en-US" sz="2400" dirty="0"/>
              <a:t>The figure below illustrates the difference between a traditional single-threaded process and a multithreaded process.</a:t>
            </a:r>
          </a:p>
        </p:txBody>
      </p:sp>
      <p:sp>
        <p:nvSpPr>
          <p:cNvPr id="4" name="Rectangle 3">
            <a:extLst>
              <a:ext uri="{FF2B5EF4-FFF2-40B4-BE49-F238E27FC236}">
                <a16:creationId xmlns:a16="http://schemas.microsoft.com/office/drawing/2014/main" id="{272008E2-D958-49CF-AE6A-282B4C1881E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2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4_07.gif">
            <a:extLst>
              <a:ext uri="{FF2B5EF4-FFF2-40B4-BE49-F238E27FC236}">
                <a16:creationId xmlns:a16="http://schemas.microsoft.com/office/drawing/2014/main" id="{7271721B-0253-4C23-8277-55E1DAD59937}"/>
              </a:ext>
            </a:extLst>
          </p:cNvPr>
          <p:cNvPicPr>
            <a:picLocks noGrp="1" noChangeAspect="1"/>
          </p:cNvPicPr>
          <p:nvPr>
            <p:ph idx="1"/>
          </p:nvPr>
        </p:nvPicPr>
        <p:blipFill>
          <a:blip r:embed="rId2"/>
          <a:stretch>
            <a:fillRect/>
          </a:stretch>
        </p:blipFill>
        <p:spPr>
          <a:xfrm>
            <a:off x="3413631" y="104651"/>
            <a:ext cx="8604197" cy="6648697"/>
          </a:xfrm>
        </p:spPr>
      </p:pic>
      <p:sp>
        <p:nvSpPr>
          <p:cNvPr id="6" name="TextBox 5">
            <a:extLst>
              <a:ext uri="{FF2B5EF4-FFF2-40B4-BE49-F238E27FC236}">
                <a16:creationId xmlns:a16="http://schemas.microsoft.com/office/drawing/2014/main" id="{0BF57393-1592-42BE-B92C-89A76BE5FAF0}"/>
              </a:ext>
            </a:extLst>
          </p:cNvPr>
          <p:cNvSpPr txBox="1"/>
          <p:nvPr/>
        </p:nvSpPr>
        <p:spPr>
          <a:xfrm>
            <a:off x="493486" y="2978834"/>
            <a:ext cx="2920145" cy="646331"/>
          </a:xfrm>
          <a:prstGeom prst="rect">
            <a:avLst/>
          </a:prstGeom>
          <a:noFill/>
        </p:spPr>
        <p:txBody>
          <a:bodyPr wrap="square">
            <a:spAutoFit/>
          </a:bodyPr>
          <a:lstStyle/>
          <a:p>
            <a:r>
              <a:rPr lang="en-US" dirty="0"/>
              <a:t>Relationships between  ULT</a:t>
            </a:r>
            <a:br>
              <a:rPr lang="en-US" dirty="0"/>
            </a:br>
            <a:r>
              <a:rPr lang="en-US" dirty="0"/>
              <a:t>Thread and Process States</a:t>
            </a:r>
          </a:p>
        </p:txBody>
      </p:sp>
    </p:spTree>
    <p:extLst>
      <p:ext uri="{BB962C8B-B14F-4D97-AF65-F5344CB8AC3E}">
        <p14:creationId xmlns:p14="http://schemas.microsoft.com/office/powerpoint/2010/main" val="125574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ACCD-68FA-4AD6-9E4A-604E81D3BB6C}"/>
              </a:ext>
            </a:extLst>
          </p:cNvPr>
          <p:cNvSpPr>
            <a:spLocks noGrp="1"/>
          </p:cNvSpPr>
          <p:nvPr>
            <p:ph type="title"/>
          </p:nvPr>
        </p:nvSpPr>
        <p:spPr/>
        <p:txBody>
          <a:bodyPr>
            <a:normAutofit/>
          </a:bodyPr>
          <a:lstStyle/>
          <a:p>
            <a:r>
              <a:rPr lang="en-US" dirty="0"/>
              <a:t>Relationships between  ULT</a:t>
            </a:r>
            <a:br>
              <a:rPr lang="en-US" dirty="0"/>
            </a:br>
            <a:r>
              <a:rPr lang="en-US" dirty="0"/>
              <a:t>Thread and Process States</a:t>
            </a:r>
          </a:p>
        </p:txBody>
      </p:sp>
      <p:sp>
        <p:nvSpPr>
          <p:cNvPr id="3" name="Content Placeholder 2">
            <a:extLst>
              <a:ext uri="{FF2B5EF4-FFF2-40B4-BE49-F238E27FC236}">
                <a16:creationId xmlns:a16="http://schemas.microsoft.com/office/drawing/2014/main" id="{AD1B3580-BD86-495F-ACD2-8B06399EC382}"/>
              </a:ext>
            </a:extLst>
          </p:cNvPr>
          <p:cNvSpPr>
            <a:spLocks noGrp="1"/>
          </p:cNvSpPr>
          <p:nvPr>
            <p:ph idx="1"/>
          </p:nvPr>
        </p:nvSpPr>
        <p:spPr/>
        <p:txBody>
          <a:bodyPr>
            <a:normAutofit/>
          </a:bodyPr>
          <a:lstStyle/>
          <a:p>
            <a:pPr marL="514350" indent="-514350">
              <a:buFont typeface="+mj-lt"/>
              <a:buAutoNum type="alphaLcParenR"/>
            </a:pPr>
            <a:r>
              <a:rPr lang="en-IN" sz="2400" dirty="0"/>
              <a:t>Process B executing in its thread 2; and the state of process and its two ULTs are shown in Figure 4.7(a)</a:t>
            </a:r>
          </a:p>
          <a:p>
            <a:pPr marL="514350" indent="-514350">
              <a:buFont typeface="+mj-lt"/>
              <a:buAutoNum type="alphaLcParenR"/>
            </a:pPr>
            <a:r>
              <a:rPr lang="en-US" sz="2400" dirty="0"/>
              <a:t>The application executing in thread 2 makes a system call that blocks B. </a:t>
            </a:r>
          </a:p>
          <a:p>
            <a:pPr lvl="1"/>
            <a:r>
              <a:rPr lang="en-US" sz="2000" dirty="0"/>
              <a:t>For </a:t>
            </a:r>
            <a:r>
              <a:rPr lang="en-US" sz="2000" dirty="0" err="1"/>
              <a:t>eg</a:t>
            </a:r>
            <a:r>
              <a:rPr lang="en-US" sz="2000" dirty="0"/>
              <a:t>: I/O call is made. </a:t>
            </a:r>
          </a:p>
          <a:p>
            <a:pPr lvl="1"/>
            <a:r>
              <a:rPr lang="en-US" sz="2000" dirty="0"/>
              <a:t>Process B now placed in blocked state. </a:t>
            </a:r>
          </a:p>
          <a:p>
            <a:pPr lvl="1"/>
            <a:r>
              <a:rPr lang="en-US" sz="2000" dirty="0"/>
              <a:t>So process switching happens. </a:t>
            </a:r>
          </a:p>
          <a:p>
            <a:pPr lvl="1"/>
            <a:r>
              <a:rPr lang="en-US" sz="2000" dirty="0"/>
              <a:t>According to data structure maintained by thread library, thread 2 of process B still in the Running state.</a:t>
            </a:r>
          </a:p>
        </p:txBody>
      </p:sp>
    </p:spTree>
    <p:extLst>
      <p:ext uri="{BB962C8B-B14F-4D97-AF65-F5344CB8AC3E}">
        <p14:creationId xmlns:p14="http://schemas.microsoft.com/office/powerpoint/2010/main" val="52534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2A1-2897-4692-880A-555AF9973AE8}"/>
              </a:ext>
            </a:extLst>
          </p:cNvPr>
          <p:cNvSpPr>
            <a:spLocks noGrp="1"/>
          </p:cNvSpPr>
          <p:nvPr>
            <p:ph type="title"/>
          </p:nvPr>
        </p:nvSpPr>
        <p:spPr/>
        <p:txBody>
          <a:bodyPr>
            <a:normAutofit/>
          </a:bodyPr>
          <a:lstStyle/>
          <a:p>
            <a:r>
              <a:rPr lang="en-US" dirty="0"/>
              <a:t>Relationships between  ULT</a:t>
            </a:r>
            <a:br>
              <a:rPr lang="en-US" dirty="0"/>
            </a:br>
            <a:r>
              <a:rPr lang="en-US" dirty="0"/>
              <a:t>Thread and Process States</a:t>
            </a:r>
          </a:p>
        </p:txBody>
      </p:sp>
      <p:sp>
        <p:nvSpPr>
          <p:cNvPr id="3" name="Content Placeholder 2">
            <a:extLst>
              <a:ext uri="{FF2B5EF4-FFF2-40B4-BE49-F238E27FC236}">
                <a16:creationId xmlns:a16="http://schemas.microsoft.com/office/drawing/2014/main" id="{C8AB6DED-6806-4CBE-AE99-795EB34DF614}"/>
              </a:ext>
            </a:extLst>
          </p:cNvPr>
          <p:cNvSpPr>
            <a:spLocks noGrp="1"/>
          </p:cNvSpPr>
          <p:nvPr>
            <p:ph idx="1"/>
          </p:nvPr>
        </p:nvSpPr>
        <p:spPr>
          <a:xfrm>
            <a:off x="838199" y="1825625"/>
            <a:ext cx="10667337" cy="4351338"/>
          </a:xfrm>
        </p:spPr>
        <p:txBody>
          <a:bodyPr>
            <a:normAutofit/>
          </a:bodyPr>
          <a:lstStyle/>
          <a:p>
            <a:pPr marL="514350" indent="-514350">
              <a:buFont typeface="+mj-lt"/>
              <a:buAutoNum type="alphaLcParenR" startAt="3"/>
            </a:pPr>
            <a:r>
              <a:rPr lang="en-US" sz="2400" dirty="0"/>
              <a:t>A clock interrupt passes control to the kernel, and the kernel determines that the currently running process has exhausted its time slice. </a:t>
            </a:r>
          </a:p>
          <a:p>
            <a:pPr lvl="1"/>
            <a:r>
              <a:rPr lang="en-US" sz="2000" dirty="0"/>
              <a:t>The kernel places process B in ready state and switches to another process.</a:t>
            </a:r>
          </a:p>
          <a:p>
            <a:pPr lvl="1"/>
            <a:r>
              <a:rPr lang="en-US" sz="2000" dirty="0"/>
              <a:t>But according to data structure maintained by thread library, thread 2 of process B is still in running state.</a:t>
            </a:r>
          </a:p>
          <a:p>
            <a:pPr marL="514350" indent="-514350">
              <a:buFont typeface="+mj-lt"/>
              <a:buAutoNum type="alphaLcParenR" startAt="3"/>
            </a:pPr>
            <a:r>
              <a:rPr lang="en-IN" sz="2400" dirty="0"/>
              <a:t>Thread 2 has reached a point where it needs some action performed by thread 1 of process B. </a:t>
            </a:r>
          </a:p>
          <a:p>
            <a:pPr lvl="1"/>
            <a:r>
              <a:rPr lang="en-IN" sz="2000" dirty="0"/>
              <a:t>Thread 2 enters a blocked state and thread 1 transitions from ready to running. </a:t>
            </a:r>
          </a:p>
          <a:p>
            <a:pPr lvl="1"/>
            <a:r>
              <a:rPr lang="en-IN" sz="2000" dirty="0"/>
              <a:t>The process itself remains in the Running state.</a:t>
            </a:r>
            <a:endParaRPr lang="en-US" sz="2000" dirty="0"/>
          </a:p>
        </p:txBody>
      </p:sp>
    </p:spTree>
    <p:extLst>
      <p:ext uri="{BB962C8B-B14F-4D97-AF65-F5344CB8AC3E}">
        <p14:creationId xmlns:p14="http://schemas.microsoft.com/office/powerpoint/2010/main" val="136222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27E1-2A27-4D63-9FDD-B9080F917B5E}"/>
              </a:ext>
            </a:extLst>
          </p:cNvPr>
          <p:cNvSpPr>
            <a:spLocks noGrp="1"/>
          </p:cNvSpPr>
          <p:nvPr>
            <p:ph type="title"/>
          </p:nvPr>
        </p:nvSpPr>
        <p:spPr>
          <a:xfrm>
            <a:off x="2182813" y="456253"/>
            <a:ext cx="7824788" cy="991548"/>
          </a:xfrm>
        </p:spPr>
        <p:txBody>
          <a:bodyPr/>
          <a:lstStyle/>
          <a:p>
            <a:pPr algn="ctr">
              <a:defRPr/>
            </a:pPr>
            <a:r>
              <a:rPr lang="en-US" b="1" dirty="0">
                <a:ln>
                  <a:solidFill>
                    <a:schemeClr val="accent6">
                      <a:lumMod val="75000"/>
                    </a:schemeClr>
                  </a:solidFill>
                </a:ln>
                <a:solidFill>
                  <a:schemeClr val="accent6">
                    <a:lumMod val="50000"/>
                  </a:schemeClr>
                </a:solidFill>
              </a:rPr>
              <a:t>  </a:t>
            </a:r>
            <a:r>
              <a:rPr lang="en-US" b="1" dirty="0">
                <a:ln>
                  <a:solidFill>
                    <a:schemeClr val="accent6">
                      <a:lumMod val="75000"/>
                    </a:schemeClr>
                  </a:solidFill>
                </a:ln>
                <a:solidFill>
                  <a:schemeClr val="accent1">
                    <a:lumMod val="75000"/>
                  </a:schemeClr>
                </a:solidFill>
              </a:rPr>
              <a:t>Advantages of ULTs</a:t>
            </a:r>
          </a:p>
        </p:txBody>
      </p:sp>
      <p:graphicFrame>
        <p:nvGraphicFramePr>
          <p:cNvPr id="7" name="Content Placeholder 6">
            <a:extLst>
              <a:ext uri="{FF2B5EF4-FFF2-40B4-BE49-F238E27FC236}">
                <a16:creationId xmlns:a16="http://schemas.microsoft.com/office/drawing/2014/main" id="{0A3D4683-7C97-426B-BA42-2F1CB7F8E8AA}"/>
              </a:ext>
            </a:extLst>
          </p:cNvPr>
          <p:cNvGraphicFramePr>
            <a:graphicFrameLocks noGrp="1"/>
          </p:cNvGraphicFramePr>
          <p:nvPr>
            <p:ph idx="4294967295"/>
            <p:extLst>
              <p:ext uri="{D42A27DB-BD31-4B8C-83A1-F6EECF244321}">
                <p14:modId xmlns:p14="http://schemas.microsoft.com/office/powerpoint/2010/main" val="2758125176"/>
              </p:ext>
            </p:extLst>
          </p:nvPr>
        </p:nvGraphicFramePr>
        <p:xfrm>
          <a:off x="182880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772" name="Picture 12">
            <a:extLst>
              <a:ext uri="{FF2B5EF4-FFF2-40B4-BE49-F238E27FC236}">
                <a16:creationId xmlns:a16="http://schemas.microsoft.com/office/drawing/2014/main" id="{5D7C61C0-9C24-44D9-872F-238857D43DD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686800" y="4876801"/>
            <a:ext cx="1595438"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367C-01EF-4E00-9294-73B3EAF3523A}"/>
              </a:ext>
            </a:extLst>
          </p:cNvPr>
          <p:cNvSpPr>
            <a:spLocks noGrp="1"/>
          </p:cNvSpPr>
          <p:nvPr>
            <p:ph type="title"/>
          </p:nvPr>
        </p:nvSpPr>
        <p:spPr>
          <a:xfrm>
            <a:off x="1828800" y="533400"/>
            <a:ext cx="7824788" cy="1068388"/>
          </a:xfrm>
        </p:spPr>
        <p:txBody>
          <a:bodyPr/>
          <a:lstStyle/>
          <a:p>
            <a:pPr>
              <a:defRPr/>
            </a:pPr>
            <a:r>
              <a:rPr lang="en-US" b="1" dirty="0">
                <a:solidFill>
                  <a:schemeClr val="accent6">
                    <a:lumMod val="50000"/>
                  </a:schemeClr>
                </a:solidFill>
              </a:rPr>
              <a:t>Disadvantages of ULTs</a:t>
            </a:r>
          </a:p>
        </p:txBody>
      </p:sp>
      <p:sp>
        <p:nvSpPr>
          <p:cNvPr id="3" name="Content Placeholder 2">
            <a:extLst>
              <a:ext uri="{FF2B5EF4-FFF2-40B4-BE49-F238E27FC236}">
                <a16:creationId xmlns:a16="http://schemas.microsoft.com/office/drawing/2014/main" id="{C32BCE76-20AD-4FB3-B33D-EDEC17889F8D}"/>
              </a:ext>
            </a:extLst>
          </p:cNvPr>
          <p:cNvSpPr>
            <a:spLocks noGrp="1"/>
          </p:cNvSpPr>
          <p:nvPr>
            <p:ph idx="4294967295"/>
          </p:nvPr>
        </p:nvSpPr>
        <p:spPr>
          <a:xfrm>
            <a:off x="1981200" y="2209800"/>
            <a:ext cx="8229600" cy="3733800"/>
          </a:xfrm>
        </p:spPr>
        <p:txBody>
          <a:bodyPr/>
          <a:lstStyle/>
          <a:p>
            <a:pPr eaLnBrk="1" hangingPunct="1"/>
            <a:r>
              <a:rPr lang="en-US" altLang="en-US" sz="3000" dirty="0"/>
              <a:t>In a typical OS many system calls are blocking </a:t>
            </a:r>
          </a:p>
          <a:p>
            <a:pPr lvl="2" eaLnBrk="1" hangingPunct="1">
              <a:buSzPct val="100000"/>
              <a:buFont typeface="Wingdings" panose="05000000000000000000" pitchFamily="2" charset="2"/>
              <a:buChar char="§"/>
            </a:pPr>
            <a:r>
              <a:rPr lang="en-US" altLang="en-US" sz="3000" dirty="0"/>
              <a:t>as a result, when a ULT executes a system call, not only is that thread blocked, but all of the threads within the process are blocked</a:t>
            </a:r>
          </a:p>
          <a:p>
            <a:pPr eaLnBrk="1" hangingPunct="1"/>
            <a:r>
              <a:rPr lang="en-US" altLang="en-US" sz="3000" dirty="0"/>
              <a:t>In a pure ULT strategy, a multithreaded application cannot take advantage of multiprocessing</a:t>
            </a:r>
          </a:p>
        </p:txBody>
      </p:sp>
      <p:pic>
        <p:nvPicPr>
          <p:cNvPr id="33796" name="Picture 9">
            <a:extLst>
              <a:ext uri="{FF2B5EF4-FFF2-40B4-BE49-F238E27FC236}">
                <a16:creationId xmlns:a16="http://schemas.microsoft.com/office/drawing/2014/main" id="{A8955C55-3D27-4AC2-A7EE-59056B2BAE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20200" y="5410200"/>
            <a:ext cx="10668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34B1-4489-40D3-805C-D3ED5FDBD46E}"/>
              </a:ext>
            </a:extLst>
          </p:cNvPr>
          <p:cNvSpPr>
            <a:spLocks noGrp="1"/>
          </p:cNvSpPr>
          <p:nvPr>
            <p:ph type="title"/>
          </p:nvPr>
        </p:nvSpPr>
        <p:spPr/>
        <p:txBody>
          <a:bodyPr/>
          <a:lstStyle/>
          <a:p>
            <a:pPr algn="ctr">
              <a:defRPr/>
            </a:pPr>
            <a:r>
              <a:rPr lang="en-US" b="1" dirty="0">
                <a:solidFill>
                  <a:schemeClr val="accent6">
                    <a:lumMod val="50000"/>
                  </a:schemeClr>
                </a:solidFill>
              </a:rPr>
              <a:t>Overcoming ULT Disadvantages</a:t>
            </a:r>
          </a:p>
        </p:txBody>
      </p:sp>
      <p:graphicFrame>
        <p:nvGraphicFramePr>
          <p:cNvPr id="4" name="Content Placeholder 3">
            <a:extLst>
              <a:ext uri="{FF2B5EF4-FFF2-40B4-BE49-F238E27FC236}">
                <a16:creationId xmlns:a16="http://schemas.microsoft.com/office/drawing/2014/main" id="{A90B6645-B051-48BD-8E76-AC5AD21D6573}"/>
              </a:ext>
            </a:extLst>
          </p:cNvPr>
          <p:cNvGraphicFramePr>
            <a:graphicFrameLocks noGrp="1"/>
          </p:cNvGraphicFramePr>
          <p:nvPr>
            <p:ph idx="4294967295"/>
            <p:extLst>
              <p:ext uri="{D42A27DB-BD31-4B8C-83A1-F6EECF244321}">
                <p14:modId xmlns:p14="http://schemas.microsoft.com/office/powerpoint/2010/main" val="1984609479"/>
              </p:ext>
            </p:extLst>
          </p:nvPr>
        </p:nvGraphicFramePr>
        <p:xfrm>
          <a:off x="1981200" y="2209800"/>
          <a:ext cx="8382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820" name="Picture 4">
            <a:extLst>
              <a:ext uri="{FF2B5EF4-FFF2-40B4-BE49-F238E27FC236}">
                <a16:creationId xmlns:a16="http://schemas.microsoft.com/office/drawing/2014/main" id="{C1AC8DFA-A5F7-4012-8C21-D0B8DF28591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800601"/>
            <a:ext cx="16002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DA3F-5727-4693-AB20-902AA077AA61}"/>
              </a:ext>
            </a:extLst>
          </p:cNvPr>
          <p:cNvSpPr>
            <a:spLocks noGrp="1"/>
          </p:cNvSpPr>
          <p:nvPr>
            <p:ph type="title" idx="4294967295"/>
          </p:nvPr>
        </p:nvSpPr>
        <p:spPr>
          <a:xfrm>
            <a:off x="1371600" y="381000"/>
            <a:ext cx="8991600" cy="1143000"/>
          </a:xfrm>
        </p:spPr>
        <p:txBody>
          <a:bodyPr/>
          <a:lstStyle/>
          <a:p>
            <a:pPr>
              <a:defRPr/>
            </a:pPr>
            <a:r>
              <a:rPr lang="en-US" sz="5000" b="1" dirty="0">
                <a:solidFill>
                  <a:schemeClr val="accent5">
                    <a:lumMod val="50000"/>
                  </a:schemeClr>
                </a:solidFill>
              </a:rPr>
              <a:t>Kernel-Level Threads (KLTs)</a:t>
            </a:r>
          </a:p>
        </p:txBody>
      </p:sp>
      <p:sp>
        <p:nvSpPr>
          <p:cNvPr id="35843" name="Content Placeholder 2">
            <a:extLst>
              <a:ext uri="{FF2B5EF4-FFF2-40B4-BE49-F238E27FC236}">
                <a16:creationId xmlns:a16="http://schemas.microsoft.com/office/drawing/2014/main" id="{7BCF4559-EA59-472A-8089-A09ABC0D5344}"/>
              </a:ext>
            </a:extLst>
          </p:cNvPr>
          <p:cNvSpPr>
            <a:spLocks noGrp="1"/>
          </p:cNvSpPr>
          <p:nvPr>
            <p:ph idx="4294967295"/>
          </p:nvPr>
        </p:nvSpPr>
        <p:spPr>
          <a:xfrm>
            <a:off x="4627659" y="1653870"/>
            <a:ext cx="6192741" cy="4813593"/>
          </a:xfrm>
        </p:spPr>
        <p:txBody>
          <a:bodyPr>
            <a:normAutofit/>
          </a:bodyPr>
          <a:lstStyle/>
          <a:p>
            <a:pPr marL="342900" lvl="1" indent="-342900">
              <a:buFont typeface="Wingdings" panose="05000000000000000000" pitchFamily="2" charset="2"/>
              <a:buChar char="u"/>
            </a:pPr>
            <a:r>
              <a:rPr lang="en-US" altLang="en-US" dirty="0"/>
              <a:t>Thread management is done by the kernel </a:t>
            </a:r>
          </a:p>
          <a:p>
            <a:pPr marL="342900" lvl="1" indent="-342900">
              <a:buFont typeface="Wingdings" panose="05000000000000000000" pitchFamily="2" charset="2"/>
              <a:buChar char="u"/>
            </a:pPr>
            <a:r>
              <a:rPr lang="en-US" altLang="en-US" dirty="0"/>
              <a:t>The kernel maintains the context information of a process in whole, as well as thread context within the process</a:t>
            </a:r>
          </a:p>
          <a:p>
            <a:pPr marL="908050" lvl="3" indent="-342900">
              <a:buFont typeface="Wingdings" panose="05000000000000000000" pitchFamily="2" charset="2"/>
              <a:buChar char="u"/>
            </a:pPr>
            <a:r>
              <a:rPr lang="en-US" altLang="en-US" sz="2400" dirty="0"/>
              <a:t>no thread management is done by the application</a:t>
            </a:r>
          </a:p>
          <a:p>
            <a:pPr lvl="2" eaLnBrk="1" hangingPunct="1">
              <a:buFont typeface="Wingdings" panose="05000000000000000000" pitchFamily="2" charset="2"/>
              <a:buChar char="u"/>
            </a:pPr>
            <a:r>
              <a:rPr lang="en-US" altLang="en-US" sz="2400" dirty="0"/>
              <a:t>Windows is an example of this approach</a:t>
            </a:r>
          </a:p>
        </p:txBody>
      </p:sp>
      <p:pic>
        <p:nvPicPr>
          <p:cNvPr id="35844" name="Content Placeholder 3" descr="Fig4_6b.gif">
            <a:extLst>
              <a:ext uri="{FF2B5EF4-FFF2-40B4-BE49-F238E27FC236}">
                <a16:creationId xmlns:a16="http://schemas.microsoft.com/office/drawing/2014/main" id="{C950B413-1C92-4550-8EF6-ED3274D4F9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5083" y="1744650"/>
            <a:ext cx="3352800"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A7EA-BE45-4CD1-99CF-9DD03C3D8135}"/>
              </a:ext>
            </a:extLst>
          </p:cNvPr>
          <p:cNvSpPr>
            <a:spLocks noGrp="1"/>
          </p:cNvSpPr>
          <p:nvPr>
            <p:ph type="title"/>
          </p:nvPr>
        </p:nvSpPr>
        <p:spPr/>
        <p:txBody>
          <a:bodyPr/>
          <a:lstStyle/>
          <a:p>
            <a:pPr>
              <a:defRPr/>
            </a:pPr>
            <a:r>
              <a:rPr lang="en-NZ" b="1" dirty="0">
                <a:solidFill>
                  <a:schemeClr val="accent1">
                    <a:lumMod val="50000"/>
                  </a:schemeClr>
                </a:solidFill>
              </a:rPr>
              <a:t>Advantages of KLTs</a:t>
            </a:r>
          </a:p>
        </p:txBody>
      </p:sp>
      <p:sp>
        <p:nvSpPr>
          <p:cNvPr id="3" name="Content Placeholder 2">
            <a:extLst>
              <a:ext uri="{FF2B5EF4-FFF2-40B4-BE49-F238E27FC236}">
                <a16:creationId xmlns:a16="http://schemas.microsoft.com/office/drawing/2014/main" id="{A1BF6F6F-EFF4-4E99-BC07-C2C9A696BB25}"/>
              </a:ext>
            </a:extLst>
          </p:cNvPr>
          <p:cNvSpPr>
            <a:spLocks noGrp="1"/>
          </p:cNvSpPr>
          <p:nvPr>
            <p:ph idx="4294967295"/>
          </p:nvPr>
        </p:nvSpPr>
        <p:spPr>
          <a:xfrm>
            <a:off x="2133600" y="2286001"/>
            <a:ext cx="8077200" cy="3840163"/>
          </a:xfrm>
        </p:spPr>
        <p:txBody>
          <a:bodyPr/>
          <a:lstStyle/>
          <a:p>
            <a:pPr eaLnBrk="1" hangingPunct="1">
              <a:defRPr/>
            </a:pPr>
            <a:r>
              <a:rPr lang="en-NZ" dirty="0"/>
              <a:t>The kernel can simultaneously schedule multiple threads from the same process on multiple processors </a:t>
            </a:r>
          </a:p>
          <a:p>
            <a:pPr eaLnBrk="1" hangingPunct="1">
              <a:defRPr/>
            </a:pPr>
            <a:r>
              <a:rPr lang="en-NZ" dirty="0"/>
              <a:t>If one thread in a process is blocked, the kernel can schedule another thread of the same process</a:t>
            </a:r>
          </a:p>
          <a:p>
            <a:pPr eaLnBrk="1" hangingPunct="1">
              <a:defRPr/>
            </a:pPr>
            <a:r>
              <a:rPr lang="en-NZ" dirty="0"/>
              <a:t>Kernel routines themselves can be multithreaded</a:t>
            </a:r>
          </a:p>
          <a:p>
            <a:pPr marL="0" indent="0">
              <a:buNone/>
              <a:defRPr/>
            </a:pPr>
            <a:endParaRPr lang="en-NZ" dirty="0"/>
          </a:p>
          <a:p>
            <a:pPr eaLnBrk="1" hangingPunct="1">
              <a:defRPr/>
            </a:pPr>
            <a:endParaRPr lang="en-NZ" dirty="0"/>
          </a:p>
        </p:txBody>
      </p:sp>
      <p:pic>
        <p:nvPicPr>
          <p:cNvPr id="36868" name="Picture 9">
            <a:extLst>
              <a:ext uri="{FF2B5EF4-FFF2-40B4-BE49-F238E27FC236}">
                <a16:creationId xmlns:a16="http://schemas.microsoft.com/office/drawing/2014/main" id="{10045247-FC82-4932-8204-08DAC5419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791239">
            <a:off x="8658225" y="5011738"/>
            <a:ext cx="13223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to="" calcmode="lin" valueType="num">
                                      <p:cBhvr>
                                        <p:cTn id="15"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19B0-DD93-44C3-BAB7-556AAAE214C7}"/>
              </a:ext>
            </a:extLst>
          </p:cNvPr>
          <p:cNvSpPr>
            <a:spLocks noGrp="1"/>
          </p:cNvSpPr>
          <p:nvPr>
            <p:ph type="title" idx="4294967295"/>
          </p:nvPr>
        </p:nvSpPr>
        <p:spPr>
          <a:xfrm>
            <a:off x="838200" y="457200"/>
            <a:ext cx="8686800" cy="1143000"/>
          </a:xfrm>
        </p:spPr>
        <p:txBody>
          <a:bodyPr/>
          <a:lstStyle/>
          <a:p>
            <a:pPr>
              <a:defRPr/>
            </a:pPr>
            <a:r>
              <a:rPr lang="en-NZ" b="1" dirty="0">
                <a:solidFill>
                  <a:schemeClr val="accent1">
                    <a:lumMod val="50000"/>
                  </a:schemeClr>
                </a:solidFill>
              </a:rPr>
              <a:t>Disadvantage of KLTs</a:t>
            </a:r>
          </a:p>
        </p:txBody>
      </p:sp>
      <p:sp>
        <p:nvSpPr>
          <p:cNvPr id="3" name="Content Placeholder 2">
            <a:extLst>
              <a:ext uri="{FF2B5EF4-FFF2-40B4-BE49-F238E27FC236}">
                <a16:creationId xmlns:a16="http://schemas.microsoft.com/office/drawing/2014/main" id="{B9F4033D-DBCA-42B0-AC9F-63A9B40745F0}"/>
              </a:ext>
            </a:extLst>
          </p:cNvPr>
          <p:cNvSpPr>
            <a:spLocks noGrp="1"/>
          </p:cNvSpPr>
          <p:nvPr>
            <p:ph idx="4294967295"/>
          </p:nvPr>
        </p:nvSpPr>
        <p:spPr>
          <a:xfrm>
            <a:off x="1991139" y="1583304"/>
            <a:ext cx="7295322" cy="1600200"/>
          </a:xfrm>
        </p:spPr>
        <p:txBody>
          <a:bodyPr rtlCol="0">
            <a:normAutofit/>
          </a:bodyPr>
          <a:lstStyle/>
          <a:p>
            <a:pPr marL="0" indent="0">
              <a:buClr>
                <a:schemeClr val="accent1">
                  <a:lumMod val="50000"/>
                </a:schemeClr>
              </a:buClr>
              <a:buSzPct val="105000"/>
              <a:buNone/>
              <a:defRPr/>
            </a:pPr>
            <a:r>
              <a:rPr lang="en-NZ" b="1" dirty="0">
                <a:solidFill>
                  <a:schemeClr val="tx1">
                    <a:lumMod val="85000"/>
                    <a:lumOff val="15000"/>
                  </a:schemeClr>
                </a:solidFill>
              </a:rPr>
              <a:t>The transfer of control from one thread to another within the same process requires a mode switch to the kernel</a:t>
            </a:r>
          </a:p>
        </p:txBody>
      </p:sp>
      <p:pic>
        <p:nvPicPr>
          <p:cNvPr id="37892" name="Picture 5">
            <a:extLst>
              <a:ext uri="{FF2B5EF4-FFF2-40B4-BE49-F238E27FC236}">
                <a16:creationId xmlns:a16="http://schemas.microsoft.com/office/drawing/2014/main" id="{9BE837DE-C6C2-4BA6-999E-6BDC624FFB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66607"/>
            <a:ext cx="7772400" cy="2667000"/>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37893" name="Object 2">
            <a:extLst>
              <a:ext uri="{FF2B5EF4-FFF2-40B4-BE49-F238E27FC236}">
                <a16:creationId xmlns:a16="http://schemas.microsoft.com/office/drawing/2014/main" id="{B1E9B583-881A-4B1C-8ED2-BBD57C9E31FE}"/>
              </a:ext>
            </a:extLst>
          </p:cNvPr>
          <p:cNvGraphicFramePr>
            <a:graphicFrameLocks noChangeAspect="1"/>
          </p:cNvGraphicFramePr>
          <p:nvPr>
            <p:extLst>
              <p:ext uri="{D42A27DB-BD31-4B8C-83A1-F6EECF244321}">
                <p14:modId xmlns:p14="http://schemas.microsoft.com/office/powerpoint/2010/main" val="635342504"/>
              </p:ext>
            </p:extLst>
          </p:nvPr>
        </p:nvGraphicFramePr>
        <p:xfrm>
          <a:off x="2590801" y="5791200"/>
          <a:ext cx="5867400" cy="609600"/>
        </p:xfrm>
        <a:graphic>
          <a:graphicData uri="http://schemas.openxmlformats.org/presentationml/2006/ole">
            <mc:AlternateContent xmlns:mc="http://schemas.openxmlformats.org/markup-compatibility/2006">
              <mc:Choice xmlns:v="urn:schemas-microsoft-com:vml" Requires="v">
                <p:oleObj name="Document" r:id="rId5" imgW="5486198" imgH="355587" progId="Word.Document.12">
                  <p:link updateAutomatic="1"/>
                </p:oleObj>
              </mc:Choice>
              <mc:Fallback>
                <p:oleObj name="Document" r:id="rId5" imgW="5486198" imgH="355587" progId="Word.Document.12">
                  <p:link updateAutomatic="1"/>
                  <p:pic>
                    <p:nvPicPr>
                      <p:cNvPr id="37893" name="Object 2">
                        <a:extLst>
                          <a:ext uri="{FF2B5EF4-FFF2-40B4-BE49-F238E27FC236}">
                            <a16:creationId xmlns:a16="http://schemas.microsoft.com/office/drawing/2014/main" id="{B1E9B583-881A-4B1C-8ED2-BBD57C9E31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1" y="5791200"/>
                        <a:ext cx="586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37894" name="Picture 8">
            <a:extLst>
              <a:ext uri="{FF2B5EF4-FFF2-40B4-BE49-F238E27FC236}">
                <a16:creationId xmlns:a16="http://schemas.microsoft.com/office/drawing/2014/main" id="{7610D2B7-D710-4EF3-BFB5-813FDAC916E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296401" y="5410200"/>
            <a:ext cx="1019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D6D5-2664-4245-973B-2890107E0356}"/>
              </a:ext>
            </a:extLst>
          </p:cNvPr>
          <p:cNvSpPr>
            <a:spLocks noGrp="1"/>
          </p:cNvSpPr>
          <p:nvPr>
            <p:ph type="title" idx="4294967295"/>
          </p:nvPr>
        </p:nvSpPr>
        <p:spPr>
          <a:xfrm>
            <a:off x="1524000" y="381000"/>
            <a:ext cx="8229600" cy="1143000"/>
          </a:xfrm>
        </p:spPr>
        <p:txBody>
          <a:bodyPr/>
          <a:lstStyle/>
          <a:p>
            <a:pPr>
              <a:defRPr/>
            </a:pPr>
            <a:r>
              <a:rPr lang="en-US" sz="5000" b="1" dirty="0">
                <a:solidFill>
                  <a:schemeClr val="accent5">
                    <a:lumMod val="50000"/>
                  </a:schemeClr>
                </a:solidFill>
              </a:rPr>
              <a:t>Combined Approaches</a:t>
            </a:r>
          </a:p>
        </p:txBody>
      </p:sp>
      <p:sp>
        <p:nvSpPr>
          <p:cNvPr id="3" name="Content Placeholder 2">
            <a:extLst>
              <a:ext uri="{FF2B5EF4-FFF2-40B4-BE49-F238E27FC236}">
                <a16:creationId xmlns:a16="http://schemas.microsoft.com/office/drawing/2014/main" id="{A14941FD-3301-462B-8066-3CA151CAC19B}"/>
              </a:ext>
            </a:extLst>
          </p:cNvPr>
          <p:cNvSpPr>
            <a:spLocks noGrp="1"/>
          </p:cNvSpPr>
          <p:nvPr>
            <p:ph idx="4294967295"/>
          </p:nvPr>
        </p:nvSpPr>
        <p:spPr>
          <a:xfrm>
            <a:off x="1074752" y="1698927"/>
            <a:ext cx="6081422" cy="4654164"/>
          </a:xfrm>
        </p:spPr>
        <p:txBody>
          <a:bodyPr>
            <a:normAutofit/>
          </a:bodyPr>
          <a:lstStyle/>
          <a:p>
            <a:pPr eaLnBrk="1" hangingPunct="1"/>
            <a:r>
              <a:rPr lang="en-US" altLang="en-US" sz="2400" dirty="0"/>
              <a:t>Thread creation is done in the user space</a:t>
            </a:r>
          </a:p>
          <a:p>
            <a:pPr eaLnBrk="1" hangingPunct="1"/>
            <a:r>
              <a:rPr lang="en-US" altLang="en-US" sz="2400" dirty="0"/>
              <a:t>Bulk of scheduling and synchronization of threads is by the application</a:t>
            </a:r>
          </a:p>
          <a:p>
            <a:pPr eaLnBrk="1" hangingPunct="1"/>
            <a:r>
              <a:rPr lang="en-US" altLang="en-US" sz="2400" dirty="0"/>
              <a:t>Multiple ULTs from a single application are mapped on to some number of KLTs</a:t>
            </a:r>
          </a:p>
          <a:p>
            <a:pPr eaLnBrk="1" hangingPunct="1"/>
            <a:r>
              <a:rPr lang="en-US" altLang="en-US" sz="2400" dirty="0"/>
              <a:t>Multiple threads of same application can run in parallel on multiple processors</a:t>
            </a:r>
          </a:p>
          <a:p>
            <a:pPr eaLnBrk="1" hangingPunct="1"/>
            <a:r>
              <a:rPr lang="en-US" altLang="en-US" sz="2400" dirty="0"/>
              <a:t>Advantages of both ULT and KLT.</a:t>
            </a:r>
          </a:p>
          <a:p>
            <a:pPr eaLnBrk="1" hangingPunct="1"/>
            <a:r>
              <a:rPr lang="en-US" altLang="en-US" sz="2400" dirty="0"/>
              <a:t>Solaris is an example</a:t>
            </a:r>
          </a:p>
          <a:p>
            <a:pPr eaLnBrk="1" hangingPunct="1"/>
            <a:endParaRPr lang="en-US" altLang="en-US" sz="2400" dirty="0"/>
          </a:p>
        </p:txBody>
      </p:sp>
      <p:pic>
        <p:nvPicPr>
          <p:cNvPr id="38916" name="Content Placeholder 3" descr="Fig04_06c.gif">
            <a:extLst>
              <a:ext uri="{FF2B5EF4-FFF2-40B4-BE49-F238E27FC236}">
                <a16:creationId xmlns:a16="http://schemas.microsoft.com/office/drawing/2014/main" id="{36F1F3CD-2353-4749-A6CE-B4EAE86047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7248" y="1524000"/>
            <a:ext cx="38100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grpId="0" nodeType="afterEffect">
                                  <p:stCondLst>
                                    <p:cond delay="1000"/>
                                  </p:stCondLst>
                                  <p:childTnLst>
                                    <p:set>
                                      <p:cBhvr>
                                        <p:cTn id="6" dur="1" fill="hold">
                                          <p:stCondLst>
                                            <p:cond delay="0"/>
                                          </p:stCondLst>
                                        </p:cTn>
                                        <p:tgtEl>
                                          <p:spTgt spid="3">
                                            <p:txEl>
                                              <p:pRg st="5" end="5"/>
                                            </p:txEl>
                                          </p:spTgt>
                                        </p:tgtEl>
                                        <p:attrNameLst>
                                          <p:attrName>style.visibility</p:attrName>
                                        </p:attrNameLst>
                                      </p:cBhvr>
                                      <p:to>
                                        <p:strVal val="visible"/>
                                      </p:to>
                                    </p:set>
                                    <p:anim from="(-#ppt_w/2)" to="(#ppt_x)" calcmode="lin" valueType="num">
                                      <p:cBhvr>
                                        <p:cTn id="7" dur="600" fill="hold">
                                          <p:stCondLst>
                                            <p:cond delay="0"/>
                                          </p:stCondLst>
                                        </p:cTn>
                                        <p:tgtEl>
                                          <p:spTgt spid="3">
                                            <p:txEl>
                                              <p:pRg st="5" end="5"/>
                                            </p:txEl>
                                          </p:spTgt>
                                        </p:tgtEl>
                                        <p:attrNameLst>
                                          <p:attrName>ppt_x</p:attrName>
                                        </p:attrNameLst>
                                      </p:cBhvr>
                                    </p:anim>
                                    <p:anim from="0" to="-1.0" calcmode="lin" valueType="num">
                                      <p:cBhvr>
                                        <p:cTn id="8" dur="200" decel="50000" autoRev="1" fill="hold">
                                          <p:stCondLst>
                                            <p:cond delay="600"/>
                                          </p:stCondLst>
                                        </p:cTn>
                                        <p:tgtEl>
                                          <p:spTgt spid="3">
                                            <p:txEl>
                                              <p:pRg st="5" end="5"/>
                                            </p:txEl>
                                          </p:spTgt>
                                        </p:tgtEl>
                                        <p:attrNameLst>
                                          <p:attrName>xshear</p:attrName>
                                        </p:attrNameLst>
                                      </p:cBhvr>
                                    </p:anim>
                                    <p:animScale>
                                      <p:cBhvr>
                                        <p:cTn id="9" dur="200" decel="100000" autoRev="1" fill="hold">
                                          <p:stCondLst>
                                            <p:cond delay="600"/>
                                          </p:stCondLst>
                                        </p:cTn>
                                        <p:tgtEl>
                                          <p:spTgt spid="3">
                                            <p:txEl>
                                              <p:pRg st="5" end="5"/>
                                            </p:txEl>
                                          </p:spTgt>
                                        </p:tgtEl>
                                      </p:cBhvr>
                                      <p:from x="100000" y="100000"/>
                                      <p:to x="80000" y="100000"/>
                                    </p:animScale>
                                    <p:anim by="(#ppt_h/3+#ppt_w*0.1)" calcmode="lin" valueType="num">
                                      <p:cBhvr additive="sum">
                                        <p:cTn id="10" dur="200" decel="100000" autoRev="1" fill="hold">
                                          <p:stCondLst>
                                            <p:cond delay="600"/>
                                          </p:stCondLst>
                                        </p:cTn>
                                        <p:tgtEl>
                                          <p:spTgt spid="3">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7249A-7570-451C-AF0C-3E61BC5076FF}"/>
              </a:ext>
            </a:extLst>
          </p:cNvPr>
          <p:cNvSpPr>
            <a:spLocks noGrp="1"/>
          </p:cNvSpPr>
          <p:nvPr>
            <p:ph type="title"/>
          </p:nvPr>
        </p:nvSpPr>
        <p:spPr/>
        <p:txBody>
          <a:bodyPr/>
          <a:lstStyle/>
          <a:p>
            <a:r>
              <a:rPr lang="en-US" dirty="0"/>
              <a:t>Single and Multithreaded Processes</a:t>
            </a:r>
          </a:p>
        </p:txBody>
      </p:sp>
      <p:pic>
        <p:nvPicPr>
          <p:cNvPr id="5" name="Picture 4">
            <a:extLst>
              <a:ext uri="{FF2B5EF4-FFF2-40B4-BE49-F238E27FC236}">
                <a16:creationId xmlns:a16="http://schemas.microsoft.com/office/drawing/2014/main" id="{EB162EC1-8F72-4DEE-9030-3E7A87F3558C}"/>
              </a:ext>
            </a:extLst>
          </p:cNvPr>
          <p:cNvPicPr>
            <a:picLocks noChangeAspect="1"/>
          </p:cNvPicPr>
          <p:nvPr/>
        </p:nvPicPr>
        <p:blipFill>
          <a:blip r:embed="rId2"/>
          <a:stretch>
            <a:fillRect/>
          </a:stretch>
        </p:blipFill>
        <p:spPr>
          <a:xfrm>
            <a:off x="445920" y="1690688"/>
            <a:ext cx="6071296" cy="3664955"/>
          </a:xfrm>
          <a:prstGeom prst="rect">
            <a:avLst/>
          </a:prstGeom>
        </p:spPr>
      </p:pic>
      <p:pic>
        <p:nvPicPr>
          <p:cNvPr id="6" name="Picture 5">
            <a:extLst>
              <a:ext uri="{FF2B5EF4-FFF2-40B4-BE49-F238E27FC236}">
                <a16:creationId xmlns:a16="http://schemas.microsoft.com/office/drawing/2014/main" id="{0A147D79-DDF0-47A5-9A46-042622DB4EAA}"/>
              </a:ext>
            </a:extLst>
          </p:cNvPr>
          <p:cNvPicPr>
            <a:picLocks noChangeAspect="1"/>
          </p:cNvPicPr>
          <p:nvPr/>
        </p:nvPicPr>
        <p:blipFill>
          <a:blip r:embed="rId3"/>
          <a:stretch>
            <a:fillRect/>
          </a:stretch>
        </p:blipFill>
        <p:spPr>
          <a:xfrm>
            <a:off x="6517216" y="2496710"/>
            <a:ext cx="5380768" cy="4154269"/>
          </a:xfrm>
          <a:prstGeom prst="rect">
            <a:avLst/>
          </a:prstGeom>
        </p:spPr>
      </p:pic>
    </p:spTree>
    <p:extLst>
      <p:ext uri="{BB962C8B-B14F-4D97-AF65-F5344CB8AC3E}">
        <p14:creationId xmlns:p14="http://schemas.microsoft.com/office/powerpoint/2010/main" val="3146075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263D-CC70-4286-B037-69DD6D910661}"/>
              </a:ext>
            </a:extLst>
          </p:cNvPr>
          <p:cNvSpPr>
            <a:spLocks noGrp="1"/>
          </p:cNvSpPr>
          <p:nvPr>
            <p:ph type="title"/>
          </p:nvPr>
        </p:nvSpPr>
        <p:spPr>
          <a:xfrm>
            <a:off x="2057400" y="609600"/>
            <a:ext cx="8027988" cy="1371600"/>
          </a:xfrm>
        </p:spPr>
        <p:txBody>
          <a:bodyPr>
            <a:normAutofit fontScale="90000"/>
          </a:bodyPr>
          <a:lstStyle/>
          <a:p>
            <a:pPr algn="ctr">
              <a:defRPr/>
            </a:pPr>
            <a:r>
              <a:rPr lang="en-US" sz="4800" b="1" dirty="0">
                <a:solidFill>
                  <a:schemeClr val="accent6">
                    <a:lumMod val="50000"/>
                  </a:schemeClr>
                </a:solidFill>
              </a:rPr>
              <a:t>Relationship Between </a:t>
            </a:r>
            <a:br>
              <a:rPr lang="en-US" sz="4800" b="1" dirty="0">
                <a:solidFill>
                  <a:schemeClr val="accent6">
                    <a:lumMod val="50000"/>
                  </a:schemeClr>
                </a:solidFill>
              </a:rPr>
            </a:br>
            <a:r>
              <a:rPr lang="en-US" sz="4800" b="1" dirty="0">
                <a:solidFill>
                  <a:schemeClr val="accent6">
                    <a:lumMod val="50000"/>
                  </a:schemeClr>
                </a:solidFill>
              </a:rPr>
              <a:t>Threads and Processes</a:t>
            </a:r>
          </a:p>
        </p:txBody>
      </p:sp>
      <p:pic>
        <p:nvPicPr>
          <p:cNvPr id="39939" name="Picture 5">
            <a:extLst>
              <a:ext uri="{FF2B5EF4-FFF2-40B4-BE49-F238E27FC236}">
                <a16:creationId xmlns:a16="http://schemas.microsoft.com/office/drawing/2014/main" id="{3EACD81F-E706-427F-AA87-2E6E6F339B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133601"/>
            <a:ext cx="74676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6">
            <a:extLst>
              <a:ext uri="{FF2B5EF4-FFF2-40B4-BE49-F238E27FC236}">
                <a16:creationId xmlns:a16="http://schemas.microsoft.com/office/drawing/2014/main" id="{9DE89AF2-36D3-4483-AD7A-93F950783459}"/>
              </a:ext>
            </a:extLst>
          </p:cNvPr>
          <p:cNvSpPr>
            <a:spLocks noChangeArrowheads="1"/>
          </p:cNvSpPr>
          <p:nvPr/>
        </p:nvSpPr>
        <p:spPr bwMode="auto">
          <a:xfrm>
            <a:off x="3048000" y="6172200"/>
            <a:ext cx="670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Table 4.2    Relationship between Threads and Processes </a:t>
            </a:r>
          </a:p>
        </p:txBody>
      </p:sp>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B6EACD-54C0-4256-ABBF-7D07365F6A93}"/>
              </a:ext>
            </a:extLst>
          </p:cNvPr>
          <p:cNvSpPr>
            <a:spLocks noGrp="1"/>
          </p:cNvSpPr>
          <p:nvPr>
            <p:ph type="ftr" sz="quarter" idx="10"/>
          </p:nvPr>
        </p:nvSpPr>
        <p:spPr/>
        <p:txBody>
          <a:bodyPr/>
          <a:lstStyle/>
          <a:p>
            <a:r>
              <a:rPr lang="en-US" altLang="en-US"/>
              <a:t>Operating System Concepts</a:t>
            </a:r>
          </a:p>
        </p:txBody>
      </p:sp>
      <p:sp>
        <p:nvSpPr>
          <p:cNvPr id="62466" name="Rectangle 2">
            <a:extLst>
              <a:ext uri="{FF2B5EF4-FFF2-40B4-BE49-F238E27FC236}">
                <a16:creationId xmlns:a16="http://schemas.microsoft.com/office/drawing/2014/main" id="{0CD44BB4-02B5-4915-9DE3-D53FBB5BB5DE}"/>
              </a:ext>
            </a:extLst>
          </p:cNvPr>
          <p:cNvSpPr>
            <a:spLocks noGrp="1" noChangeArrowheads="1"/>
          </p:cNvSpPr>
          <p:nvPr>
            <p:ph type="title"/>
          </p:nvPr>
        </p:nvSpPr>
        <p:spPr/>
        <p:txBody>
          <a:bodyPr/>
          <a:lstStyle/>
          <a:p>
            <a:r>
              <a:rPr lang="en-US" altLang="en-US"/>
              <a:t>Multithreading Models</a:t>
            </a:r>
          </a:p>
        </p:txBody>
      </p:sp>
      <p:sp>
        <p:nvSpPr>
          <p:cNvPr id="62467" name="Rectangle 3">
            <a:extLst>
              <a:ext uri="{FF2B5EF4-FFF2-40B4-BE49-F238E27FC236}">
                <a16:creationId xmlns:a16="http://schemas.microsoft.com/office/drawing/2014/main" id="{72263912-C2EF-470E-BC60-BC37F1C968E4}"/>
              </a:ext>
            </a:extLst>
          </p:cNvPr>
          <p:cNvSpPr>
            <a:spLocks noGrp="1" noChangeArrowheads="1"/>
          </p:cNvSpPr>
          <p:nvPr>
            <p:ph type="body" idx="1"/>
          </p:nvPr>
        </p:nvSpPr>
        <p:spPr/>
        <p:txBody>
          <a:bodyPr/>
          <a:lstStyle/>
          <a:p>
            <a:r>
              <a:rPr lang="en-US" altLang="en-US" dirty="0"/>
              <a:t>Many-to-One</a:t>
            </a:r>
          </a:p>
          <a:p>
            <a:r>
              <a:rPr lang="en-US" altLang="en-US" dirty="0"/>
              <a:t>One-to-One</a:t>
            </a:r>
          </a:p>
          <a:p>
            <a:r>
              <a:rPr lang="en-US" altLang="en-US" dirty="0"/>
              <a:t>Many-to-Many</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465455-22FF-4A63-9E4C-F489EDFBBDD8}"/>
              </a:ext>
            </a:extLst>
          </p:cNvPr>
          <p:cNvSpPr>
            <a:spLocks noGrp="1"/>
          </p:cNvSpPr>
          <p:nvPr>
            <p:ph type="ftr" sz="quarter" idx="10"/>
          </p:nvPr>
        </p:nvSpPr>
        <p:spPr/>
        <p:txBody>
          <a:bodyPr/>
          <a:lstStyle/>
          <a:p>
            <a:r>
              <a:rPr lang="en-US" altLang="en-US"/>
              <a:t>Operating System Concepts</a:t>
            </a:r>
          </a:p>
        </p:txBody>
      </p:sp>
      <p:sp>
        <p:nvSpPr>
          <p:cNvPr id="63490" name="Rectangle 2">
            <a:extLst>
              <a:ext uri="{FF2B5EF4-FFF2-40B4-BE49-F238E27FC236}">
                <a16:creationId xmlns:a16="http://schemas.microsoft.com/office/drawing/2014/main" id="{CB5764EF-6CD3-4CA8-810D-8515E77B2A3C}"/>
              </a:ext>
            </a:extLst>
          </p:cNvPr>
          <p:cNvSpPr>
            <a:spLocks noGrp="1" noChangeArrowheads="1"/>
          </p:cNvSpPr>
          <p:nvPr>
            <p:ph type="title"/>
          </p:nvPr>
        </p:nvSpPr>
        <p:spPr/>
        <p:txBody>
          <a:bodyPr/>
          <a:lstStyle/>
          <a:p>
            <a:r>
              <a:rPr lang="en-US" altLang="en-US"/>
              <a:t>Many-to-One</a:t>
            </a:r>
          </a:p>
        </p:txBody>
      </p:sp>
      <p:sp>
        <p:nvSpPr>
          <p:cNvPr id="63491" name="Rectangle 3">
            <a:extLst>
              <a:ext uri="{FF2B5EF4-FFF2-40B4-BE49-F238E27FC236}">
                <a16:creationId xmlns:a16="http://schemas.microsoft.com/office/drawing/2014/main" id="{F71BE7CF-AAFD-43CF-B8C5-EF100E0337F8}"/>
              </a:ext>
            </a:extLst>
          </p:cNvPr>
          <p:cNvSpPr>
            <a:spLocks noGrp="1" noChangeArrowheads="1"/>
          </p:cNvSpPr>
          <p:nvPr>
            <p:ph type="body" idx="1"/>
          </p:nvPr>
        </p:nvSpPr>
        <p:spPr/>
        <p:txBody>
          <a:bodyPr>
            <a:normAutofit/>
          </a:bodyPr>
          <a:lstStyle/>
          <a:p>
            <a:r>
              <a:rPr lang="en-US" altLang="en-US" sz="2400" dirty="0"/>
              <a:t>Many user-level threads mapped to single kernel thread.</a:t>
            </a:r>
          </a:p>
          <a:p>
            <a:r>
              <a:rPr lang="en-US" altLang="en-US" sz="2400" dirty="0"/>
              <a:t>Used on systems that do not support kernel threads. </a:t>
            </a:r>
          </a:p>
          <a:p>
            <a:r>
              <a:rPr lang="en-US" altLang="en-US" sz="2400" dirty="0"/>
              <a:t>Thread management is done by the thread library in user space, so it is efficient. </a:t>
            </a:r>
          </a:p>
          <a:p>
            <a:r>
              <a:rPr lang="en-US" altLang="en-US" sz="2400" dirty="0"/>
              <a:t>However, the entire process will block if a thread makes a blocking system call. </a:t>
            </a:r>
          </a:p>
          <a:p>
            <a:r>
              <a:rPr lang="en-US" altLang="en-US" sz="2400" dirty="0"/>
              <a:t>Also, because only one thread can access the kernel at a time, multiple threads are unable to run in parallel on multicore systems.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720326DD-7942-4215-9E87-A81195ADD4FD}"/>
              </a:ext>
            </a:extLst>
          </p:cNvPr>
          <p:cNvSpPr>
            <a:spLocks noGrp="1"/>
          </p:cNvSpPr>
          <p:nvPr>
            <p:ph type="ftr" sz="quarter" idx="10"/>
          </p:nvPr>
        </p:nvSpPr>
        <p:spPr/>
        <p:txBody>
          <a:bodyPr/>
          <a:lstStyle/>
          <a:p>
            <a:r>
              <a:rPr lang="en-US" altLang="en-US"/>
              <a:t>Operating System Concepts</a:t>
            </a:r>
          </a:p>
        </p:txBody>
      </p:sp>
      <p:sp>
        <p:nvSpPr>
          <p:cNvPr id="31746" name="Rectangle 2">
            <a:extLst>
              <a:ext uri="{FF2B5EF4-FFF2-40B4-BE49-F238E27FC236}">
                <a16:creationId xmlns:a16="http://schemas.microsoft.com/office/drawing/2014/main" id="{7D64B664-18E5-4616-B031-76033F3734BC}"/>
              </a:ext>
            </a:extLst>
          </p:cNvPr>
          <p:cNvSpPr>
            <a:spLocks noGrp="1" noChangeArrowheads="1"/>
          </p:cNvSpPr>
          <p:nvPr>
            <p:ph type="title"/>
          </p:nvPr>
        </p:nvSpPr>
        <p:spPr/>
        <p:txBody>
          <a:bodyPr/>
          <a:lstStyle/>
          <a:p>
            <a:r>
              <a:rPr lang="en-US" altLang="en-US"/>
              <a:t>Many-to-One Model</a:t>
            </a:r>
          </a:p>
        </p:txBody>
      </p:sp>
      <p:pic>
        <p:nvPicPr>
          <p:cNvPr id="31750" name="Picture 6">
            <a:extLst>
              <a:ext uri="{FF2B5EF4-FFF2-40B4-BE49-F238E27FC236}">
                <a16:creationId xmlns:a16="http://schemas.microsoft.com/office/drawing/2014/main" id="{A90A1A31-D3CF-422A-BE42-8490C3BC4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834" t="1373" r="12500" b="1830"/>
          <a:stretch>
            <a:fillRect/>
          </a:stretch>
        </p:blipFill>
        <p:spPr bwMode="auto">
          <a:xfrm>
            <a:off x="3705115" y="1660907"/>
            <a:ext cx="4731219" cy="448013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5DC176-5D7A-4B46-A1B6-F78566DFCB0D}"/>
              </a:ext>
            </a:extLst>
          </p:cNvPr>
          <p:cNvSpPr>
            <a:spLocks noGrp="1"/>
          </p:cNvSpPr>
          <p:nvPr>
            <p:ph type="ftr" sz="quarter" idx="10"/>
          </p:nvPr>
        </p:nvSpPr>
        <p:spPr/>
        <p:txBody>
          <a:bodyPr/>
          <a:lstStyle/>
          <a:p>
            <a:r>
              <a:rPr lang="en-US" altLang="en-US"/>
              <a:t>Operating System Concepts</a:t>
            </a:r>
          </a:p>
        </p:txBody>
      </p:sp>
      <p:sp>
        <p:nvSpPr>
          <p:cNvPr id="64514" name="Rectangle 2">
            <a:extLst>
              <a:ext uri="{FF2B5EF4-FFF2-40B4-BE49-F238E27FC236}">
                <a16:creationId xmlns:a16="http://schemas.microsoft.com/office/drawing/2014/main" id="{A81CC9B5-BB38-4A8A-B208-009575A10664}"/>
              </a:ext>
            </a:extLst>
          </p:cNvPr>
          <p:cNvSpPr>
            <a:spLocks noGrp="1" noChangeArrowheads="1"/>
          </p:cNvSpPr>
          <p:nvPr>
            <p:ph type="title"/>
          </p:nvPr>
        </p:nvSpPr>
        <p:spPr/>
        <p:txBody>
          <a:bodyPr/>
          <a:lstStyle/>
          <a:p>
            <a:r>
              <a:rPr lang="en-US" altLang="en-US"/>
              <a:t>One-to-One</a:t>
            </a:r>
          </a:p>
        </p:txBody>
      </p:sp>
      <p:sp>
        <p:nvSpPr>
          <p:cNvPr id="64515" name="Rectangle 3">
            <a:extLst>
              <a:ext uri="{FF2B5EF4-FFF2-40B4-BE49-F238E27FC236}">
                <a16:creationId xmlns:a16="http://schemas.microsoft.com/office/drawing/2014/main" id="{8E5CEB09-9539-4D3C-989D-8547AED7FC1F}"/>
              </a:ext>
            </a:extLst>
          </p:cNvPr>
          <p:cNvSpPr>
            <a:spLocks noGrp="1" noChangeArrowheads="1"/>
          </p:cNvSpPr>
          <p:nvPr>
            <p:ph type="body" idx="1"/>
          </p:nvPr>
        </p:nvSpPr>
        <p:spPr/>
        <p:txBody>
          <a:bodyPr>
            <a:noAutofit/>
          </a:bodyPr>
          <a:lstStyle/>
          <a:p>
            <a:r>
              <a:rPr lang="en-US" altLang="en-US" sz="2400" dirty="0"/>
              <a:t>Each user-level thread maps to kernel thread.</a:t>
            </a:r>
          </a:p>
          <a:p>
            <a:r>
              <a:rPr lang="en-US" altLang="en-US" sz="2400" dirty="0"/>
              <a:t>It provides more concurrency than the many-to-one model by allowing another thread to run when a thread makes a blocking system call. </a:t>
            </a:r>
          </a:p>
          <a:p>
            <a:r>
              <a:rPr lang="en-US" altLang="en-US" sz="2400" dirty="0"/>
              <a:t>It also allows multiple threads to run in parallel on multiprocessors. </a:t>
            </a:r>
          </a:p>
          <a:p>
            <a:r>
              <a:rPr lang="en-US" altLang="en-US" sz="2400" dirty="0"/>
              <a:t>The only drawback to this model is that creating a user thread requires creating the corresponding kernel thread. </a:t>
            </a:r>
          </a:p>
          <a:p>
            <a:r>
              <a:rPr lang="en-US" altLang="en-US" sz="2400" dirty="0"/>
              <a:t>Because the overhead of creating kernel threads can burden the performance of an application, most implementations of this model restrict the number of threads supported by the system.</a:t>
            </a:r>
          </a:p>
          <a:p>
            <a:r>
              <a:rPr lang="en-US" altLang="en-US" sz="2400" dirty="0"/>
              <a:t>Examples</a:t>
            </a:r>
          </a:p>
          <a:p>
            <a:pPr>
              <a:buFont typeface="Monotype Sorts" pitchFamily="2" charset="2"/>
              <a:buNone/>
            </a:pPr>
            <a:r>
              <a:rPr lang="en-US" altLang="en-US" sz="2400" dirty="0"/>
              <a:t>	- Windows 95/98/NT/2000 ,  OS/2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81C2C497-7426-4663-8F27-1D64789AE60B}"/>
              </a:ext>
            </a:extLst>
          </p:cNvPr>
          <p:cNvSpPr>
            <a:spLocks noGrp="1"/>
          </p:cNvSpPr>
          <p:nvPr>
            <p:ph type="ftr" sz="quarter" idx="10"/>
          </p:nvPr>
        </p:nvSpPr>
        <p:spPr/>
        <p:txBody>
          <a:bodyPr/>
          <a:lstStyle/>
          <a:p>
            <a:r>
              <a:rPr lang="en-US" altLang="en-US"/>
              <a:t>Operating System Concepts</a:t>
            </a:r>
          </a:p>
        </p:txBody>
      </p:sp>
      <p:sp>
        <p:nvSpPr>
          <p:cNvPr id="32770" name="Rectangle 2">
            <a:extLst>
              <a:ext uri="{FF2B5EF4-FFF2-40B4-BE49-F238E27FC236}">
                <a16:creationId xmlns:a16="http://schemas.microsoft.com/office/drawing/2014/main" id="{A7C30FE5-F3A2-4EE9-8CBB-E333F761A787}"/>
              </a:ext>
            </a:extLst>
          </p:cNvPr>
          <p:cNvSpPr>
            <a:spLocks noGrp="1" noChangeArrowheads="1"/>
          </p:cNvSpPr>
          <p:nvPr>
            <p:ph type="title"/>
          </p:nvPr>
        </p:nvSpPr>
        <p:spPr/>
        <p:txBody>
          <a:bodyPr/>
          <a:lstStyle/>
          <a:p>
            <a:r>
              <a:rPr lang="en-US" altLang="en-US"/>
              <a:t>One-to-one Model</a:t>
            </a:r>
          </a:p>
        </p:txBody>
      </p:sp>
      <p:pic>
        <p:nvPicPr>
          <p:cNvPr id="32774" name="Picture 6">
            <a:extLst>
              <a:ext uri="{FF2B5EF4-FFF2-40B4-BE49-F238E27FC236}">
                <a16:creationId xmlns:a16="http://schemas.microsoft.com/office/drawing/2014/main" id="{B872D076-FA86-4276-97D8-F2272775A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5" t="25514" r="3329" b="25290"/>
          <a:stretch>
            <a:fillRect/>
          </a:stretch>
        </p:blipFill>
        <p:spPr bwMode="auto">
          <a:xfrm>
            <a:off x="2688431" y="2380782"/>
            <a:ext cx="6815138" cy="2646363"/>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0F944-0934-43AA-9919-42A91A21756A}"/>
              </a:ext>
            </a:extLst>
          </p:cNvPr>
          <p:cNvSpPr>
            <a:spLocks noGrp="1"/>
          </p:cNvSpPr>
          <p:nvPr>
            <p:ph type="ftr" sz="quarter" idx="10"/>
          </p:nvPr>
        </p:nvSpPr>
        <p:spPr/>
        <p:txBody>
          <a:bodyPr/>
          <a:lstStyle/>
          <a:p>
            <a:r>
              <a:rPr lang="en-US" altLang="en-US"/>
              <a:t>Operating System Concepts</a:t>
            </a:r>
          </a:p>
        </p:txBody>
      </p:sp>
      <p:sp>
        <p:nvSpPr>
          <p:cNvPr id="81922" name="Rectangle 2">
            <a:extLst>
              <a:ext uri="{FF2B5EF4-FFF2-40B4-BE49-F238E27FC236}">
                <a16:creationId xmlns:a16="http://schemas.microsoft.com/office/drawing/2014/main" id="{25FDBC3E-7195-4F32-9DFA-E7A091381228}"/>
              </a:ext>
            </a:extLst>
          </p:cNvPr>
          <p:cNvSpPr>
            <a:spLocks noGrp="1" noChangeArrowheads="1"/>
          </p:cNvSpPr>
          <p:nvPr>
            <p:ph type="title"/>
          </p:nvPr>
        </p:nvSpPr>
        <p:spPr/>
        <p:txBody>
          <a:bodyPr/>
          <a:lstStyle/>
          <a:p>
            <a:r>
              <a:rPr lang="en-US" altLang="en-US"/>
              <a:t>Many-to-Many Model</a:t>
            </a:r>
          </a:p>
        </p:txBody>
      </p:sp>
      <p:sp>
        <p:nvSpPr>
          <p:cNvPr id="81923" name="Rectangle 3">
            <a:extLst>
              <a:ext uri="{FF2B5EF4-FFF2-40B4-BE49-F238E27FC236}">
                <a16:creationId xmlns:a16="http://schemas.microsoft.com/office/drawing/2014/main" id="{9266EF6B-E4DA-4F3C-A132-93D1AE1D7D3E}"/>
              </a:ext>
            </a:extLst>
          </p:cNvPr>
          <p:cNvSpPr>
            <a:spLocks noGrp="1" noChangeArrowheads="1"/>
          </p:cNvSpPr>
          <p:nvPr>
            <p:ph type="body" idx="1"/>
          </p:nvPr>
        </p:nvSpPr>
        <p:spPr/>
        <p:txBody>
          <a:bodyPr>
            <a:normAutofit/>
          </a:bodyPr>
          <a:lstStyle/>
          <a:p>
            <a:r>
              <a:rPr lang="en-US" altLang="en-US" sz="2400" dirty="0"/>
              <a:t>Allows many user level threads to be mapped to many kernel threads.</a:t>
            </a:r>
          </a:p>
          <a:p>
            <a:r>
              <a:rPr lang="en-US" altLang="en-US" sz="2400" dirty="0"/>
              <a:t>Allows the  operating system to create a sufficient number of kernel threads.</a:t>
            </a:r>
          </a:p>
          <a:p>
            <a:r>
              <a:rPr lang="en-US" altLang="en-US" sz="2400" dirty="0"/>
              <a:t>The number of kernel threads may be specific to either a particular application or a particular machine (an application may be allocated more kernel threads on a multiprocessor than on a single processor).</a:t>
            </a:r>
          </a:p>
          <a:p>
            <a:r>
              <a:rPr lang="en-US" altLang="en-US" sz="2400" dirty="0"/>
              <a:t>Solaris 2 </a:t>
            </a:r>
          </a:p>
          <a:p>
            <a:r>
              <a:rPr lang="en-US" altLang="en-US" sz="2400" dirty="0"/>
              <a:t>Windows NT/2000 with the </a:t>
            </a:r>
            <a:r>
              <a:rPr lang="en-US" altLang="en-US" sz="2400" i="1" dirty="0" err="1"/>
              <a:t>ThreadFiber</a:t>
            </a:r>
            <a:r>
              <a:rPr lang="en-US" altLang="en-US" sz="2400" dirty="0"/>
              <a:t> package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6FFEDF0-D96D-49E8-A240-2A9EEF3CE34C}"/>
              </a:ext>
            </a:extLst>
          </p:cNvPr>
          <p:cNvSpPr>
            <a:spLocks noGrp="1"/>
          </p:cNvSpPr>
          <p:nvPr>
            <p:ph type="ftr" sz="quarter" idx="10"/>
          </p:nvPr>
        </p:nvSpPr>
        <p:spPr/>
        <p:txBody>
          <a:bodyPr/>
          <a:lstStyle/>
          <a:p>
            <a:r>
              <a:rPr lang="en-US" altLang="en-US"/>
              <a:t>Operating System Concepts</a:t>
            </a:r>
          </a:p>
        </p:txBody>
      </p:sp>
      <p:sp>
        <p:nvSpPr>
          <p:cNvPr id="33794" name="Rectangle 2">
            <a:extLst>
              <a:ext uri="{FF2B5EF4-FFF2-40B4-BE49-F238E27FC236}">
                <a16:creationId xmlns:a16="http://schemas.microsoft.com/office/drawing/2014/main" id="{7187E640-F642-4B76-9A96-CEC031750EEE}"/>
              </a:ext>
            </a:extLst>
          </p:cNvPr>
          <p:cNvSpPr>
            <a:spLocks noGrp="1" noChangeArrowheads="1"/>
          </p:cNvSpPr>
          <p:nvPr>
            <p:ph type="title"/>
          </p:nvPr>
        </p:nvSpPr>
        <p:spPr/>
        <p:txBody>
          <a:bodyPr/>
          <a:lstStyle/>
          <a:p>
            <a:r>
              <a:rPr lang="en-US" altLang="en-US"/>
              <a:t>Many-to-Many Model</a:t>
            </a:r>
          </a:p>
        </p:txBody>
      </p:sp>
      <p:pic>
        <p:nvPicPr>
          <p:cNvPr id="33798" name="Picture 6">
            <a:extLst>
              <a:ext uri="{FF2B5EF4-FFF2-40B4-BE49-F238E27FC236}">
                <a16:creationId xmlns:a16="http://schemas.microsoft.com/office/drawing/2014/main" id="{CA91C022-AFB1-449A-9041-48AEA1697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67" t="1735" r="7027" b="2176"/>
          <a:stretch>
            <a:fillRect/>
          </a:stretch>
        </p:blipFill>
        <p:spPr bwMode="auto">
          <a:xfrm>
            <a:off x="3678278" y="1974850"/>
            <a:ext cx="4953000" cy="4097337"/>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C234-F080-412F-BC43-F6F9160CF393}"/>
              </a:ext>
            </a:extLst>
          </p:cNvPr>
          <p:cNvSpPr>
            <a:spLocks noGrp="1"/>
          </p:cNvSpPr>
          <p:nvPr>
            <p:ph type="title"/>
          </p:nvPr>
        </p:nvSpPr>
        <p:spPr/>
        <p:txBody>
          <a:bodyPr/>
          <a:lstStyle/>
          <a:p>
            <a:r>
              <a:rPr lang="en-US" dirty="0"/>
              <a:t>Thread Libraries</a:t>
            </a:r>
          </a:p>
        </p:txBody>
      </p:sp>
      <p:sp>
        <p:nvSpPr>
          <p:cNvPr id="3" name="Content Placeholder 2">
            <a:extLst>
              <a:ext uri="{FF2B5EF4-FFF2-40B4-BE49-F238E27FC236}">
                <a16:creationId xmlns:a16="http://schemas.microsoft.com/office/drawing/2014/main" id="{5EBD5BF4-2A2A-4087-8771-64CE2D310EAF}"/>
              </a:ext>
            </a:extLst>
          </p:cNvPr>
          <p:cNvSpPr>
            <a:spLocks noGrp="1"/>
          </p:cNvSpPr>
          <p:nvPr>
            <p:ph idx="1"/>
          </p:nvPr>
        </p:nvSpPr>
        <p:spPr/>
        <p:txBody>
          <a:bodyPr>
            <a:normAutofit/>
          </a:bodyPr>
          <a:lstStyle/>
          <a:p>
            <a:r>
              <a:rPr lang="en-US" sz="2400" dirty="0"/>
              <a:t>A thread library provides the programmer with an API for creating and managing threads. </a:t>
            </a:r>
          </a:p>
          <a:p>
            <a:r>
              <a:rPr lang="en-US" sz="2400" dirty="0"/>
              <a:t>There are two primary ways of implementing a thread library. </a:t>
            </a:r>
          </a:p>
          <a:p>
            <a:r>
              <a:rPr lang="en-US" sz="2400" dirty="0"/>
              <a:t>The first approach is to provide a library entirely in user space with no kernel support. </a:t>
            </a:r>
          </a:p>
          <a:p>
            <a:r>
              <a:rPr lang="en-US" sz="2400" dirty="0"/>
              <a:t>All code and data structures for the library exist in user space.</a:t>
            </a:r>
          </a:p>
          <a:p>
            <a:r>
              <a:rPr lang="en-US" sz="2400" dirty="0"/>
              <a:t>This means that invoking a function in the library results in a local function call in user space and not a system call.</a:t>
            </a:r>
          </a:p>
        </p:txBody>
      </p:sp>
    </p:spTree>
    <p:extLst>
      <p:ext uri="{BB962C8B-B14F-4D97-AF65-F5344CB8AC3E}">
        <p14:creationId xmlns:p14="http://schemas.microsoft.com/office/powerpoint/2010/main" val="1751046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689C-12D0-4E3B-B13E-A31C6B356D44}"/>
              </a:ext>
            </a:extLst>
          </p:cNvPr>
          <p:cNvSpPr>
            <a:spLocks noGrp="1"/>
          </p:cNvSpPr>
          <p:nvPr>
            <p:ph type="title"/>
          </p:nvPr>
        </p:nvSpPr>
        <p:spPr/>
        <p:txBody>
          <a:bodyPr/>
          <a:lstStyle/>
          <a:p>
            <a:r>
              <a:rPr lang="en-US" dirty="0"/>
              <a:t>Thread Libraries</a:t>
            </a:r>
          </a:p>
        </p:txBody>
      </p:sp>
      <p:sp>
        <p:nvSpPr>
          <p:cNvPr id="3" name="Content Placeholder 2">
            <a:extLst>
              <a:ext uri="{FF2B5EF4-FFF2-40B4-BE49-F238E27FC236}">
                <a16:creationId xmlns:a16="http://schemas.microsoft.com/office/drawing/2014/main" id="{F7C2AD7F-6193-4DFD-99C3-9A80A4D5EF24}"/>
              </a:ext>
            </a:extLst>
          </p:cNvPr>
          <p:cNvSpPr>
            <a:spLocks noGrp="1"/>
          </p:cNvSpPr>
          <p:nvPr>
            <p:ph idx="1"/>
          </p:nvPr>
        </p:nvSpPr>
        <p:spPr/>
        <p:txBody>
          <a:bodyPr>
            <a:normAutofit/>
          </a:bodyPr>
          <a:lstStyle/>
          <a:p>
            <a:r>
              <a:rPr lang="en-US" sz="2400" dirty="0"/>
              <a:t>The second approach is to implement a kernel-level library supported directly by the operating system. </a:t>
            </a:r>
          </a:p>
          <a:p>
            <a:r>
              <a:rPr lang="en-US" sz="2400" dirty="0"/>
              <a:t>In this case, code and data structures for the library exist in kernel space. </a:t>
            </a:r>
          </a:p>
          <a:p>
            <a:r>
              <a:rPr lang="en-US" sz="2400" dirty="0"/>
              <a:t>Invoking a function in the API for the library typically results in a system call to the kernel.</a:t>
            </a:r>
          </a:p>
          <a:p>
            <a:r>
              <a:rPr lang="en-US" sz="2400" dirty="0"/>
              <a:t>Three main thread libraries are in use today: </a:t>
            </a:r>
          </a:p>
          <a:p>
            <a:pPr lvl="1"/>
            <a:r>
              <a:rPr lang="en-US" dirty="0"/>
              <a:t>POSIX </a:t>
            </a:r>
            <a:r>
              <a:rPr lang="en-US" dirty="0" err="1"/>
              <a:t>Pthreads</a:t>
            </a:r>
            <a:r>
              <a:rPr lang="en-US" dirty="0"/>
              <a:t>, Windows, and Java. </a:t>
            </a:r>
          </a:p>
          <a:p>
            <a:endParaRPr lang="en-US" sz="2400" dirty="0"/>
          </a:p>
        </p:txBody>
      </p:sp>
    </p:spTree>
    <p:extLst>
      <p:ext uri="{BB962C8B-B14F-4D97-AF65-F5344CB8AC3E}">
        <p14:creationId xmlns:p14="http://schemas.microsoft.com/office/powerpoint/2010/main" val="241158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DDDF4-F4A3-4DCF-95AF-1A2816221BD7}"/>
              </a:ext>
            </a:extLst>
          </p:cNvPr>
          <p:cNvSpPr>
            <a:spLocks noGrp="1"/>
          </p:cNvSpPr>
          <p:nvPr>
            <p:ph type="title"/>
          </p:nvPr>
        </p:nvSpPr>
        <p:spPr/>
        <p:txBody>
          <a:bodyPr/>
          <a:lstStyle/>
          <a:p>
            <a:r>
              <a:rPr lang="en-IN" dirty="0"/>
              <a:t>Multithreading</a:t>
            </a:r>
            <a:endParaRPr lang="en-US" dirty="0"/>
          </a:p>
        </p:txBody>
      </p:sp>
      <p:sp>
        <p:nvSpPr>
          <p:cNvPr id="4" name="Content Placeholder 3">
            <a:extLst>
              <a:ext uri="{FF2B5EF4-FFF2-40B4-BE49-F238E27FC236}">
                <a16:creationId xmlns:a16="http://schemas.microsoft.com/office/drawing/2014/main" id="{964FFE9F-9BEF-4D2D-B9B9-4A198C72EBB3}"/>
              </a:ext>
            </a:extLst>
          </p:cNvPr>
          <p:cNvSpPr>
            <a:spLocks noGrp="1"/>
          </p:cNvSpPr>
          <p:nvPr>
            <p:ph idx="1"/>
          </p:nvPr>
        </p:nvSpPr>
        <p:spPr/>
        <p:txBody>
          <a:bodyPr>
            <a:normAutofit/>
          </a:bodyPr>
          <a:lstStyle/>
          <a:p>
            <a:r>
              <a:rPr lang="en-US" sz="2400" dirty="0"/>
              <a:t>The ability of an OS to support multiple, concurrent paths of execution within a single process - </a:t>
            </a:r>
            <a:r>
              <a:rPr lang="en-US" sz="2400" dirty="0">
                <a:solidFill>
                  <a:srgbClr val="FF0000"/>
                </a:solidFill>
              </a:rPr>
              <a:t>multithreading.</a:t>
            </a:r>
          </a:p>
          <a:p>
            <a:r>
              <a:rPr lang="en-US" sz="2400" dirty="0"/>
              <a:t>MS-DOS supports a single user process and a single thread. </a:t>
            </a:r>
          </a:p>
          <a:p>
            <a:r>
              <a:rPr lang="en-US" sz="2400" dirty="0"/>
              <a:t>Some UNIX, support multiple user processes but only support one thread per process</a:t>
            </a:r>
          </a:p>
          <a:p>
            <a:r>
              <a:rPr lang="en-US" sz="2400" dirty="0"/>
              <a:t>Java run-time environment is a single process with multiple threads</a:t>
            </a:r>
          </a:p>
          <a:p>
            <a:r>
              <a:rPr lang="en-US" sz="2400" dirty="0"/>
              <a:t>Multiple processes and threads are found in Windows, Solaris, and many modern versions of UNIX</a:t>
            </a:r>
          </a:p>
          <a:p>
            <a:endParaRPr lang="en-US" sz="2400" dirty="0"/>
          </a:p>
        </p:txBody>
      </p:sp>
    </p:spTree>
    <p:extLst>
      <p:ext uri="{BB962C8B-B14F-4D97-AF65-F5344CB8AC3E}">
        <p14:creationId xmlns:p14="http://schemas.microsoft.com/office/powerpoint/2010/main" val="1687650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C717-AA42-4143-9712-EAB7D76021E0}"/>
              </a:ext>
            </a:extLst>
          </p:cNvPr>
          <p:cNvSpPr>
            <a:spLocks noGrp="1"/>
          </p:cNvSpPr>
          <p:nvPr>
            <p:ph type="title"/>
          </p:nvPr>
        </p:nvSpPr>
        <p:spPr/>
        <p:txBody>
          <a:bodyPr/>
          <a:lstStyle/>
          <a:p>
            <a:r>
              <a:rPr lang="en-US" dirty="0"/>
              <a:t>Thread Libraries</a:t>
            </a:r>
          </a:p>
        </p:txBody>
      </p:sp>
      <p:sp>
        <p:nvSpPr>
          <p:cNvPr id="3" name="Content Placeholder 2">
            <a:extLst>
              <a:ext uri="{FF2B5EF4-FFF2-40B4-BE49-F238E27FC236}">
                <a16:creationId xmlns:a16="http://schemas.microsoft.com/office/drawing/2014/main" id="{CC873206-7317-41A5-B3F8-240C2D8F7B1A}"/>
              </a:ext>
            </a:extLst>
          </p:cNvPr>
          <p:cNvSpPr>
            <a:spLocks noGrp="1"/>
          </p:cNvSpPr>
          <p:nvPr>
            <p:ph idx="1"/>
          </p:nvPr>
        </p:nvSpPr>
        <p:spPr/>
        <p:txBody>
          <a:bodyPr>
            <a:noAutofit/>
          </a:bodyPr>
          <a:lstStyle/>
          <a:p>
            <a:r>
              <a:rPr lang="en-US" sz="2400" dirty="0" err="1"/>
              <a:t>Pthreads</a:t>
            </a:r>
            <a:r>
              <a:rPr lang="en-US" sz="2400" dirty="0"/>
              <a:t>, the threads extension of the POSIX standard, may be provided as either a user-level or a kernel-level library. </a:t>
            </a:r>
          </a:p>
          <a:p>
            <a:r>
              <a:rPr lang="en-US" sz="2400" dirty="0"/>
              <a:t>The Windows thread library is a kernel-level library available on Windows systems. </a:t>
            </a:r>
          </a:p>
          <a:p>
            <a:r>
              <a:rPr lang="en-US" sz="2400" dirty="0"/>
              <a:t>The Java thread API allows threads to be created and managed directly in Java programs. </a:t>
            </a:r>
          </a:p>
          <a:p>
            <a:r>
              <a:rPr lang="en-US" sz="2400" dirty="0"/>
              <a:t>However, because in most instances the JVM is running on top of a host operating system, the Java thread API is generally implemented using a thread library available on the host system. </a:t>
            </a:r>
          </a:p>
          <a:p>
            <a:r>
              <a:rPr lang="en-US" sz="2400" dirty="0"/>
              <a:t>This means that on Windows systems, Java threads are typically implemented using the Windows API; UNIX and Linux systems often use </a:t>
            </a:r>
            <a:r>
              <a:rPr lang="en-US" sz="2400" dirty="0" err="1"/>
              <a:t>Pthreads</a:t>
            </a:r>
            <a:r>
              <a:rPr lang="en-US" sz="2400" dirty="0"/>
              <a:t>.</a:t>
            </a:r>
          </a:p>
        </p:txBody>
      </p:sp>
    </p:spTree>
    <p:extLst>
      <p:ext uri="{BB962C8B-B14F-4D97-AF65-F5344CB8AC3E}">
        <p14:creationId xmlns:p14="http://schemas.microsoft.com/office/powerpoint/2010/main" val="61298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190C45-CB7C-4AB9-B8C5-6C4143BB7F62}"/>
              </a:ext>
            </a:extLst>
          </p:cNvPr>
          <p:cNvPicPr>
            <a:picLocks noChangeAspect="1"/>
          </p:cNvPicPr>
          <p:nvPr/>
        </p:nvPicPr>
        <p:blipFill>
          <a:blip r:embed="rId2"/>
          <a:stretch>
            <a:fillRect/>
          </a:stretch>
        </p:blipFill>
        <p:spPr>
          <a:xfrm>
            <a:off x="6838122" y="150704"/>
            <a:ext cx="4587902" cy="6680922"/>
          </a:xfrm>
          <a:prstGeom prst="rect">
            <a:avLst/>
          </a:prstGeom>
        </p:spPr>
      </p:pic>
      <p:sp>
        <p:nvSpPr>
          <p:cNvPr id="7" name="TextBox 6">
            <a:extLst>
              <a:ext uri="{FF2B5EF4-FFF2-40B4-BE49-F238E27FC236}">
                <a16:creationId xmlns:a16="http://schemas.microsoft.com/office/drawing/2014/main" id="{A09A2CF1-410A-46B4-9873-2F8B82556E73}"/>
              </a:ext>
            </a:extLst>
          </p:cNvPr>
          <p:cNvSpPr txBox="1"/>
          <p:nvPr/>
        </p:nvSpPr>
        <p:spPr>
          <a:xfrm>
            <a:off x="590385" y="1190908"/>
            <a:ext cx="6094674" cy="369332"/>
          </a:xfrm>
          <a:prstGeom prst="rect">
            <a:avLst/>
          </a:prstGeom>
          <a:noFill/>
        </p:spPr>
        <p:txBody>
          <a:bodyPr wrap="square">
            <a:spAutoFit/>
          </a:bodyPr>
          <a:lstStyle/>
          <a:p>
            <a:r>
              <a:rPr lang="en-US" dirty="0"/>
              <a:t>Thread Libraries – </a:t>
            </a:r>
            <a:r>
              <a:rPr lang="en-US" dirty="0" err="1"/>
              <a:t>Pthreads</a:t>
            </a:r>
            <a:r>
              <a:rPr lang="en-US" dirty="0"/>
              <a:t> in Linux and Unix</a:t>
            </a:r>
          </a:p>
        </p:txBody>
      </p:sp>
    </p:spTree>
    <p:extLst>
      <p:ext uri="{BB962C8B-B14F-4D97-AF65-F5344CB8AC3E}">
        <p14:creationId xmlns:p14="http://schemas.microsoft.com/office/powerpoint/2010/main" val="569776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D558-3D07-4A19-AF04-A3779773D914}"/>
              </a:ext>
            </a:extLst>
          </p:cNvPr>
          <p:cNvSpPr>
            <a:spLocks noGrp="1"/>
          </p:cNvSpPr>
          <p:nvPr>
            <p:ph type="title"/>
          </p:nvPr>
        </p:nvSpPr>
        <p:spPr/>
        <p:txBody>
          <a:bodyPr/>
          <a:lstStyle/>
          <a:p>
            <a:r>
              <a:rPr lang="en-IN" dirty="0"/>
              <a:t>Questions</a:t>
            </a:r>
            <a:endParaRPr lang="en-US" dirty="0"/>
          </a:p>
        </p:txBody>
      </p:sp>
      <p:sp>
        <p:nvSpPr>
          <p:cNvPr id="3" name="Content Placeholder 2">
            <a:extLst>
              <a:ext uri="{FF2B5EF4-FFF2-40B4-BE49-F238E27FC236}">
                <a16:creationId xmlns:a16="http://schemas.microsoft.com/office/drawing/2014/main" id="{7490F858-51EF-4C5A-BD33-98BF575EFE01}"/>
              </a:ext>
            </a:extLst>
          </p:cNvPr>
          <p:cNvSpPr>
            <a:spLocks noGrp="1"/>
          </p:cNvSpPr>
          <p:nvPr>
            <p:ph idx="1"/>
          </p:nvPr>
        </p:nvSpPr>
        <p:spPr/>
        <p:txBody>
          <a:bodyPr>
            <a:normAutofit/>
          </a:bodyPr>
          <a:lstStyle/>
          <a:p>
            <a:r>
              <a:rPr lang="en-IN" sz="2400" dirty="0"/>
              <a:t>How many child process are created here?</a:t>
            </a:r>
          </a:p>
          <a:p>
            <a:r>
              <a:rPr lang="en-IN" sz="2400" dirty="0"/>
              <a:t>Total number of processes?</a:t>
            </a:r>
          </a:p>
          <a:p>
            <a:pPr marL="914400" lvl="2" indent="0">
              <a:buNone/>
            </a:pPr>
            <a:r>
              <a:rPr lang="en-IN" sz="2400" dirty="0"/>
              <a:t>void main()</a:t>
            </a:r>
          </a:p>
          <a:p>
            <a:pPr marL="914400" lvl="2" indent="0">
              <a:buNone/>
            </a:pPr>
            <a:r>
              <a:rPr lang="en-IN" sz="2400" dirty="0"/>
              <a:t>{</a:t>
            </a:r>
          </a:p>
          <a:p>
            <a:pPr marL="914400" lvl="2" indent="0">
              <a:buNone/>
            </a:pPr>
            <a:r>
              <a:rPr lang="en-IN" sz="2400" dirty="0"/>
              <a:t>        fork();</a:t>
            </a:r>
          </a:p>
          <a:p>
            <a:pPr marL="914400" lvl="2" indent="0">
              <a:buNone/>
            </a:pPr>
            <a:r>
              <a:rPr lang="en-IN" sz="2400" dirty="0"/>
              <a:t>        fork();</a:t>
            </a:r>
          </a:p>
          <a:p>
            <a:pPr marL="914400" lvl="2" indent="0">
              <a:buNone/>
            </a:pPr>
            <a:r>
              <a:rPr lang="en-IN" sz="2400" dirty="0"/>
              <a:t>        fork();</a:t>
            </a:r>
          </a:p>
          <a:p>
            <a:pPr marL="914400" lvl="2" indent="0">
              <a:buNone/>
            </a:pPr>
            <a:r>
              <a:rPr lang="en-IN" sz="2400" dirty="0"/>
              <a:t>}</a:t>
            </a:r>
            <a:endParaRPr lang="en-US" sz="2400" dirty="0"/>
          </a:p>
        </p:txBody>
      </p:sp>
    </p:spTree>
    <p:extLst>
      <p:ext uri="{BB962C8B-B14F-4D97-AF65-F5344CB8AC3E}">
        <p14:creationId xmlns:p14="http://schemas.microsoft.com/office/powerpoint/2010/main" val="2206226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4629-C31A-4B45-9071-6DD1E262BF97}"/>
              </a:ext>
            </a:extLst>
          </p:cNvPr>
          <p:cNvSpPr>
            <a:spLocks noGrp="1"/>
          </p:cNvSpPr>
          <p:nvPr>
            <p:ph type="title"/>
          </p:nvPr>
        </p:nvSpPr>
        <p:spPr/>
        <p:txBody>
          <a:bodyPr/>
          <a:lstStyle/>
          <a:p>
            <a:r>
              <a:rPr lang="en-IN" dirty="0"/>
              <a:t>Thread Scheduling</a:t>
            </a:r>
            <a:endParaRPr lang="en-US" dirty="0"/>
          </a:p>
        </p:txBody>
      </p:sp>
      <p:sp>
        <p:nvSpPr>
          <p:cNvPr id="3" name="Content Placeholder 2">
            <a:extLst>
              <a:ext uri="{FF2B5EF4-FFF2-40B4-BE49-F238E27FC236}">
                <a16:creationId xmlns:a16="http://schemas.microsoft.com/office/drawing/2014/main" id="{3FC61714-6F64-4B1A-9123-D3F9951F60A6}"/>
              </a:ext>
            </a:extLst>
          </p:cNvPr>
          <p:cNvSpPr>
            <a:spLocks noGrp="1"/>
          </p:cNvSpPr>
          <p:nvPr>
            <p:ph idx="1"/>
          </p:nvPr>
        </p:nvSpPr>
        <p:spPr/>
        <p:txBody>
          <a:bodyPr>
            <a:normAutofit/>
          </a:bodyPr>
          <a:lstStyle/>
          <a:p>
            <a:r>
              <a:rPr lang="en-US" sz="2400" dirty="0"/>
              <a:t>One distinction between user-level and kernel-level threads lies in how they are scheduled. </a:t>
            </a:r>
          </a:p>
          <a:p>
            <a:r>
              <a:rPr lang="en-US" sz="2400" dirty="0"/>
              <a:t>On systems implementing the many-to-one and many-to-many models, the thread library schedules user-level threads to run on an available Light Weight Process(LWP). </a:t>
            </a:r>
          </a:p>
          <a:p>
            <a:r>
              <a:rPr lang="en-US" sz="2400" dirty="0"/>
              <a:t>This scheme is known as </a:t>
            </a:r>
            <a:r>
              <a:rPr lang="en-US" sz="2400" dirty="0">
                <a:solidFill>
                  <a:srgbClr val="FF0000"/>
                </a:solidFill>
              </a:rPr>
              <a:t>process contention scope </a:t>
            </a:r>
            <a:r>
              <a:rPr lang="en-US" sz="2400" dirty="0"/>
              <a:t>(PCS), since competition for the CPU takes place among threads belonging to the same process. </a:t>
            </a:r>
          </a:p>
          <a:p>
            <a:r>
              <a:rPr lang="en-US" sz="2400" dirty="0"/>
              <a:t>(When we say the thread library schedules user threads onto available LWPs, we do not mean that the threads are actually running on a CPU. That would require the operating system to schedule the kernel thread onto a physical CPU.)</a:t>
            </a:r>
          </a:p>
        </p:txBody>
      </p:sp>
    </p:spTree>
    <p:extLst>
      <p:ext uri="{BB962C8B-B14F-4D97-AF65-F5344CB8AC3E}">
        <p14:creationId xmlns:p14="http://schemas.microsoft.com/office/powerpoint/2010/main" val="1883148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6F8C-7D97-4AD0-93AF-68A7F329EA86}"/>
              </a:ext>
            </a:extLst>
          </p:cNvPr>
          <p:cNvSpPr>
            <a:spLocks noGrp="1"/>
          </p:cNvSpPr>
          <p:nvPr>
            <p:ph type="title"/>
          </p:nvPr>
        </p:nvSpPr>
        <p:spPr/>
        <p:txBody>
          <a:bodyPr/>
          <a:lstStyle/>
          <a:p>
            <a:r>
              <a:rPr lang="en-IN" dirty="0"/>
              <a:t>Thread Scheduling</a:t>
            </a:r>
            <a:endParaRPr lang="en-US" dirty="0"/>
          </a:p>
        </p:txBody>
      </p:sp>
      <p:sp>
        <p:nvSpPr>
          <p:cNvPr id="3" name="Content Placeholder 2">
            <a:extLst>
              <a:ext uri="{FF2B5EF4-FFF2-40B4-BE49-F238E27FC236}">
                <a16:creationId xmlns:a16="http://schemas.microsoft.com/office/drawing/2014/main" id="{21EACFA0-CB2C-4447-A9F6-46AC985C538D}"/>
              </a:ext>
            </a:extLst>
          </p:cNvPr>
          <p:cNvSpPr>
            <a:spLocks noGrp="1"/>
          </p:cNvSpPr>
          <p:nvPr>
            <p:ph idx="1"/>
          </p:nvPr>
        </p:nvSpPr>
        <p:spPr/>
        <p:txBody>
          <a:bodyPr>
            <a:normAutofit fontScale="92500" lnSpcReduction="20000"/>
          </a:bodyPr>
          <a:lstStyle/>
          <a:p>
            <a:r>
              <a:rPr lang="en-US" sz="2400" dirty="0"/>
              <a:t>To decide which kernel-level thread to schedule onto a CPU, the kernel uses </a:t>
            </a:r>
            <a:r>
              <a:rPr lang="en-US" sz="2400" dirty="0">
                <a:solidFill>
                  <a:srgbClr val="FF0000"/>
                </a:solidFill>
              </a:rPr>
              <a:t>system-contention scope</a:t>
            </a:r>
            <a:r>
              <a:rPr lang="en-US" sz="2400" dirty="0"/>
              <a:t> (SCS).</a:t>
            </a:r>
          </a:p>
          <a:p>
            <a:r>
              <a:rPr lang="en-US" sz="2400" dirty="0"/>
              <a:t>Competition for the CPU with SCS scheduling takes place among all threads in the system. </a:t>
            </a:r>
          </a:p>
          <a:p>
            <a:r>
              <a:rPr lang="en-US" sz="2400" dirty="0"/>
              <a:t>Systems using the one-to-one model, such as Windows, Linux, and Solaris, schedule threads using only SCS.</a:t>
            </a:r>
          </a:p>
          <a:p>
            <a:r>
              <a:rPr lang="en-US" sz="2400" dirty="0"/>
              <a:t>Typically, PCS is done according to priority—the thread library scheduler selects the runnable thread with the highest priority to run. </a:t>
            </a:r>
          </a:p>
          <a:p>
            <a:r>
              <a:rPr lang="en-US" sz="2400" dirty="0"/>
              <a:t>User-level thread priorities are set by the programmer and are not adjusted by the thread library, although some thread libraries may allow the programmer to change the priority of a thread. </a:t>
            </a:r>
          </a:p>
          <a:p>
            <a:r>
              <a:rPr lang="en-US" sz="2400" dirty="0"/>
              <a:t>It is important to note that PCS will typically preempt the thread currently running in favor of a higher-priority thread; however, there is no guarantee of time slicing among threads of equal priority.</a:t>
            </a:r>
          </a:p>
        </p:txBody>
      </p:sp>
    </p:spTree>
    <p:extLst>
      <p:ext uri="{BB962C8B-B14F-4D97-AF65-F5344CB8AC3E}">
        <p14:creationId xmlns:p14="http://schemas.microsoft.com/office/powerpoint/2010/main" val="748066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0131-D3C5-42FB-8D1F-8BF02BF434ED}"/>
              </a:ext>
            </a:extLst>
          </p:cNvPr>
          <p:cNvSpPr>
            <a:spLocks noGrp="1"/>
          </p:cNvSpPr>
          <p:nvPr>
            <p:ph type="title"/>
          </p:nvPr>
        </p:nvSpPr>
        <p:spPr/>
        <p:txBody>
          <a:bodyPr/>
          <a:lstStyle/>
          <a:p>
            <a:r>
              <a:rPr lang="en-US" dirty="0"/>
              <a:t>Pthread Scheduling</a:t>
            </a:r>
          </a:p>
        </p:txBody>
      </p:sp>
      <p:sp>
        <p:nvSpPr>
          <p:cNvPr id="3" name="Content Placeholder 2">
            <a:extLst>
              <a:ext uri="{FF2B5EF4-FFF2-40B4-BE49-F238E27FC236}">
                <a16:creationId xmlns:a16="http://schemas.microsoft.com/office/drawing/2014/main" id="{9F5FA480-F1B4-4450-B2BE-4FB46DB88BB6}"/>
              </a:ext>
            </a:extLst>
          </p:cNvPr>
          <p:cNvSpPr>
            <a:spLocks noGrp="1"/>
          </p:cNvSpPr>
          <p:nvPr>
            <p:ph idx="1"/>
          </p:nvPr>
        </p:nvSpPr>
        <p:spPr/>
        <p:txBody>
          <a:bodyPr>
            <a:normAutofit/>
          </a:bodyPr>
          <a:lstStyle/>
          <a:p>
            <a:r>
              <a:rPr lang="en-US" sz="2400" dirty="0" err="1"/>
              <a:t>Pthreads</a:t>
            </a:r>
            <a:r>
              <a:rPr lang="en-US" sz="2400" dirty="0"/>
              <a:t> identifies the following contention scope values:</a:t>
            </a:r>
          </a:p>
          <a:p>
            <a:pPr lvl="1"/>
            <a:r>
              <a:rPr lang="en-US" dirty="0"/>
              <a:t>PTHREAD_SCOPE_PROCESS schedules threads using PCS scheduling.</a:t>
            </a:r>
          </a:p>
          <a:p>
            <a:pPr lvl="1"/>
            <a:r>
              <a:rPr lang="en-US" dirty="0"/>
              <a:t>PTHREAD_SCOPE_SYSTEM schedules threads using SCS scheduling.</a:t>
            </a:r>
          </a:p>
          <a:p>
            <a:r>
              <a:rPr lang="en-US" sz="2400" dirty="0"/>
              <a:t>On systems implementing the many-to-many model, the PTHREAD_SCOPE_PROCESS policy schedules user-level threads onto available LWPs. </a:t>
            </a:r>
          </a:p>
          <a:p>
            <a:r>
              <a:rPr lang="en-US" sz="2400" dirty="0"/>
              <a:t>The number of LWPs is maintained by the thread library, perhaps using scheduler activations. </a:t>
            </a:r>
          </a:p>
          <a:p>
            <a:r>
              <a:rPr lang="en-US" sz="2400" dirty="0"/>
              <a:t>The PTHREAD_SCOPE_SYSTEM scheduling policy will create and bind an LWP for each user-level thread on many-to-many systems, effectively mapping threads using the one-to-one policy.</a:t>
            </a:r>
          </a:p>
        </p:txBody>
      </p:sp>
    </p:spTree>
    <p:extLst>
      <p:ext uri="{BB962C8B-B14F-4D97-AF65-F5344CB8AC3E}">
        <p14:creationId xmlns:p14="http://schemas.microsoft.com/office/powerpoint/2010/main" val="3906697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F907-5B9C-4E6F-94B4-B11A78B94BBB}"/>
              </a:ext>
            </a:extLst>
          </p:cNvPr>
          <p:cNvSpPr>
            <a:spLocks noGrp="1"/>
          </p:cNvSpPr>
          <p:nvPr>
            <p:ph type="title"/>
          </p:nvPr>
        </p:nvSpPr>
        <p:spPr/>
        <p:txBody>
          <a:bodyPr/>
          <a:lstStyle/>
          <a:p>
            <a:r>
              <a:rPr lang="en-US" dirty="0"/>
              <a:t>Pthread Scheduling</a:t>
            </a:r>
          </a:p>
        </p:txBody>
      </p:sp>
      <p:sp>
        <p:nvSpPr>
          <p:cNvPr id="3" name="Content Placeholder 2">
            <a:extLst>
              <a:ext uri="{FF2B5EF4-FFF2-40B4-BE49-F238E27FC236}">
                <a16:creationId xmlns:a16="http://schemas.microsoft.com/office/drawing/2014/main" id="{1C48B0AC-39BB-43F2-9CF1-255EE4A14278}"/>
              </a:ext>
            </a:extLst>
          </p:cNvPr>
          <p:cNvSpPr>
            <a:spLocks noGrp="1"/>
          </p:cNvSpPr>
          <p:nvPr>
            <p:ph idx="1"/>
          </p:nvPr>
        </p:nvSpPr>
        <p:spPr/>
        <p:txBody>
          <a:bodyPr>
            <a:noAutofit/>
          </a:bodyPr>
          <a:lstStyle/>
          <a:p>
            <a:r>
              <a:rPr lang="en-US" sz="2400" dirty="0"/>
              <a:t>The Pthread IPC provides two functions for getting—and setting—the contention scope policy:</a:t>
            </a:r>
          </a:p>
          <a:p>
            <a:pPr lvl="1"/>
            <a:r>
              <a:rPr lang="en-US" dirty="0" err="1"/>
              <a:t>pthread_attr_setscope</a:t>
            </a:r>
            <a:r>
              <a:rPr lang="en-US" dirty="0"/>
              <a:t>(</a:t>
            </a:r>
            <a:r>
              <a:rPr lang="en-US" dirty="0" err="1"/>
              <a:t>pthread</a:t>
            </a:r>
            <a:r>
              <a:rPr lang="en-US" dirty="0"/>
              <a:t> </a:t>
            </a:r>
            <a:r>
              <a:rPr lang="en-US" dirty="0" err="1"/>
              <a:t>attr_t</a:t>
            </a:r>
            <a:r>
              <a:rPr lang="en-US" dirty="0"/>
              <a:t> *</a:t>
            </a:r>
            <a:r>
              <a:rPr lang="en-US" dirty="0" err="1"/>
              <a:t>attr</a:t>
            </a:r>
            <a:r>
              <a:rPr lang="en-US" dirty="0"/>
              <a:t>, int scope)</a:t>
            </a:r>
          </a:p>
          <a:p>
            <a:pPr lvl="1"/>
            <a:r>
              <a:rPr lang="en-US" dirty="0" err="1"/>
              <a:t>pthread_attr_getscope</a:t>
            </a:r>
            <a:r>
              <a:rPr lang="en-US" dirty="0"/>
              <a:t>(</a:t>
            </a:r>
            <a:r>
              <a:rPr lang="en-US" dirty="0" err="1"/>
              <a:t>pthread</a:t>
            </a:r>
            <a:r>
              <a:rPr lang="en-US" dirty="0"/>
              <a:t> </a:t>
            </a:r>
            <a:r>
              <a:rPr lang="en-US" dirty="0" err="1"/>
              <a:t>attr_t</a:t>
            </a:r>
            <a:r>
              <a:rPr lang="en-US" dirty="0"/>
              <a:t> *</a:t>
            </a:r>
            <a:r>
              <a:rPr lang="en-US" dirty="0" err="1"/>
              <a:t>attr</a:t>
            </a:r>
            <a:r>
              <a:rPr lang="en-US" dirty="0"/>
              <a:t>, int *scope)</a:t>
            </a:r>
          </a:p>
          <a:p>
            <a:r>
              <a:rPr lang="en-US" sz="2400" dirty="0"/>
              <a:t>The first parameter for both functions contains a pointer to the attribute set for the thread. </a:t>
            </a:r>
          </a:p>
          <a:p>
            <a:r>
              <a:rPr lang="en-US" sz="2400" dirty="0"/>
              <a:t>The second parameter for the </a:t>
            </a:r>
            <a:r>
              <a:rPr lang="en-US" sz="2400" dirty="0" err="1"/>
              <a:t>pthread_attr_setscope</a:t>
            </a:r>
            <a:r>
              <a:rPr lang="en-US" sz="2400" dirty="0"/>
              <a:t>() function is passed either the PTHREAD_SCOPE_SYSTEM or the PTHREAD_SCOPE_PROCESS value, indicating how the contention scope is to be set.</a:t>
            </a:r>
          </a:p>
          <a:p>
            <a:r>
              <a:rPr lang="en-US" sz="2400" dirty="0"/>
              <a:t>In the case of </a:t>
            </a:r>
            <a:r>
              <a:rPr lang="en-US" sz="2400" dirty="0" err="1"/>
              <a:t>pthread_attr_getscope</a:t>
            </a:r>
            <a:r>
              <a:rPr lang="en-US" sz="2400" dirty="0"/>
              <a:t>(), this second parameter contains a pointer to an int value that is set to the current value of the contention scope. </a:t>
            </a:r>
          </a:p>
          <a:p>
            <a:r>
              <a:rPr lang="en-US" sz="2400" dirty="0"/>
              <a:t>If an error occurs, each of these functions returns a nonzero value.</a:t>
            </a:r>
          </a:p>
        </p:txBody>
      </p:sp>
    </p:spTree>
    <p:extLst>
      <p:ext uri="{BB962C8B-B14F-4D97-AF65-F5344CB8AC3E}">
        <p14:creationId xmlns:p14="http://schemas.microsoft.com/office/powerpoint/2010/main" val="2391474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EC0A-14AF-4FEC-B6D3-8B52A59EB568}"/>
              </a:ext>
            </a:extLst>
          </p:cNvPr>
          <p:cNvSpPr>
            <a:spLocks noGrp="1"/>
          </p:cNvSpPr>
          <p:nvPr>
            <p:ph type="title"/>
          </p:nvPr>
        </p:nvSpPr>
        <p:spPr/>
        <p:txBody>
          <a:bodyPr/>
          <a:lstStyle/>
          <a:p>
            <a:r>
              <a:rPr lang="en-IN" dirty="0"/>
              <a:t>Sample </a:t>
            </a:r>
            <a:r>
              <a:rPr lang="en-IN" dirty="0" err="1"/>
              <a:t>pthread</a:t>
            </a:r>
            <a:r>
              <a:rPr lang="en-IN" dirty="0"/>
              <a:t> </a:t>
            </a:r>
            <a:r>
              <a:rPr lang="en-IN" dirty="0" err="1"/>
              <a:t>pgm</a:t>
            </a:r>
            <a:r>
              <a:rPr lang="en-IN" dirty="0"/>
              <a:t> using contention scope</a:t>
            </a:r>
            <a:endParaRPr lang="en-US" dirty="0"/>
          </a:p>
        </p:txBody>
      </p:sp>
      <p:pic>
        <p:nvPicPr>
          <p:cNvPr id="7" name="Picture 6">
            <a:extLst>
              <a:ext uri="{FF2B5EF4-FFF2-40B4-BE49-F238E27FC236}">
                <a16:creationId xmlns:a16="http://schemas.microsoft.com/office/drawing/2014/main" id="{C3482A81-2573-4C92-8065-D182D364DE2F}"/>
              </a:ext>
            </a:extLst>
          </p:cNvPr>
          <p:cNvPicPr>
            <a:picLocks noChangeAspect="1"/>
          </p:cNvPicPr>
          <p:nvPr/>
        </p:nvPicPr>
        <p:blipFill>
          <a:blip r:embed="rId2"/>
          <a:stretch>
            <a:fillRect/>
          </a:stretch>
        </p:blipFill>
        <p:spPr>
          <a:xfrm>
            <a:off x="550354" y="1558396"/>
            <a:ext cx="5813819" cy="4934479"/>
          </a:xfrm>
          <a:prstGeom prst="rect">
            <a:avLst/>
          </a:prstGeom>
        </p:spPr>
      </p:pic>
      <p:pic>
        <p:nvPicPr>
          <p:cNvPr id="9" name="Picture 8">
            <a:extLst>
              <a:ext uri="{FF2B5EF4-FFF2-40B4-BE49-F238E27FC236}">
                <a16:creationId xmlns:a16="http://schemas.microsoft.com/office/drawing/2014/main" id="{F796A897-4297-4DD3-9075-2EE61A6AC204}"/>
              </a:ext>
            </a:extLst>
          </p:cNvPr>
          <p:cNvPicPr>
            <a:picLocks noChangeAspect="1"/>
          </p:cNvPicPr>
          <p:nvPr/>
        </p:nvPicPr>
        <p:blipFill>
          <a:blip r:embed="rId3"/>
          <a:stretch>
            <a:fillRect/>
          </a:stretch>
        </p:blipFill>
        <p:spPr>
          <a:xfrm>
            <a:off x="6364173" y="1838643"/>
            <a:ext cx="5435563" cy="3884577"/>
          </a:xfrm>
          <a:prstGeom prst="rect">
            <a:avLst/>
          </a:prstGeom>
        </p:spPr>
      </p:pic>
    </p:spTree>
    <p:extLst>
      <p:ext uri="{BB962C8B-B14F-4D97-AF65-F5344CB8AC3E}">
        <p14:creationId xmlns:p14="http://schemas.microsoft.com/office/powerpoint/2010/main" val="2918049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B77D-17A6-4F8C-9241-AFE60D5AAA41}"/>
              </a:ext>
            </a:extLst>
          </p:cNvPr>
          <p:cNvSpPr>
            <a:spLocks noGrp="1"/>
          </p:cNvSpPr>
          <p:nvPr>
            <p:ph type="title"/>
          </p:nvPr>
        </p:nvSpPr>
        <p:spPr/>
        <p:txBody>
          <a:bodyPr/>
          <a:lstStyle/>
          <a:p>
            <a:r>
              <a:rPr lang="en-US" dirty="0"/>
              <a:t>Threading Issues</a:t>
            </a:r>
          </a:p>
        </p:txBody>
      </p:sp>
      <p:sp>
        <p:nvSpPr>
          <p:cNvPr id="3" name="Content Placeholder 2">
            <a:extLst>
              <a:ext uri="{FF2B5EF4-FFF2-40B4-BE49-F238E27FC236}">
                <a16:creationId xmlns:a16="http://schemas.microsoft.com/office/drawing/2014/main" id="{0A5AAECE-FFF3-4F4A-AAEB-4319F52DAF00}"/>
              </a:ext>
            </a:extLst>
          </p:cNvPr>
          <p:cNvSpPr>
            <a:spLocks noGrp="1"/>
          </p:cNvSpPr>
          <p:nvPr>
            <p:ph idx="1"/>
          </p:nvPr>
        </p:nvSpPr>
        <p:spPr/>
        <p:txBody>
          <a:bodyPr>
            <a:noAutofit/>
          </a:bodyPr>
          <a:lstStyle/>
          <a:p>
            <a:r>
              <a:rPr lang="en-US" sz="2400" dirty="0"/>
              <a:t>The fork() and exec() System Calls</a:t>
            </a:r>
          </a:p>
          <a:p>
            <a:r>
              <a:rPr lang="en-US" sz="2400" dirty="0"/>
              <a:t>Signal Handling</a:t>
            </a:r>
          </a:p>
          <a:p>
            <a:r>
              <a:rPr lang="en-US" sz="2400" dirty="0"/>
              <a:t>Thread Cancellation</a:t>
            </a:r>
          </a:p>
          <a:p>
            <a:r>
              <a:rPr lang="en-US" sz="2400" dirty="0"/>
              <a:t>Thread-Local Storage</a:t>
            </a:r>
          </a:p>
          <a:p>
            <a:r>
              <a:rPr lang="en-US" sz="2400" dirty="0"/>
              <a:t>Scheduler Activations</a:t>
            </a:r>
          </a:p>
          <a:p>
            <a:pPr lvl="1"/>
            <a:r>
              <a:rPr lang="en-US" sz="2000" dirty="0"/>
              <a:t>One scheme for communication between the user-thread library and the kernel is known as scheduler activation. </a:t>
            </a:r>
          </a:p>
          <a:p>
            <a:pPr lvl="1"/>
            <a:r>
              <a:rPr lang="en-US" sz="2000" dirty="0"/>
              <a:t>It works as follows: The kernel provides an application with a set of virtual processors (LWPs), and the application can schedule user threads onto an available virtual processor.</a:t>
            </a:r>
          </a:p>
          <a:p>
            <a:pPr lvl="1"/>
            <a:r>
              <a:rPr lang="en-US" sz="2000" dirty="0"/>
              <a:t>Furthermore, the kernel must inform an application about certain events.</a:t>
            </a:r>
          </a:p>
        </p:txBody>
      </p:sp>
    </p:spTree>
    <p:extLst>
      <p:ext uri="{BB962C8B-B14F-4D97-AF65-F5344CB8AC3E}">
        <p14:creationId xmlns:p14="http://schemas.microsoft.com/office/powerpoint/2010/main" val="117916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6AB7-97D8-40F9-85C5-BCF58E508A3A}"/>
              </a:ext>
            </a:extLst>
          </p:cNvPr>
          <p:cNvSpPr>
            <a:spLocks noGrp="1"/>
          </p:cNvSpPr>
          <p:nvPr>
            <p:ph type="title"/>
          </p:nvPr>
        </p:nvSpPr>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68AC0934-ABB3-4359-858F-BDF28A96F0BB}"/>
              </a:ext>
            </a:extLst>
          </p:cNvPr>
          <p:cNvSpPr>
            <a:spLocks noGrp="1"/>
          </p:cNvSpPr>
          <p:nvPr>
            <p:ph idx="1"/>
          </p:nvPr>
        </p:nvSpPr>
        <p:spPr/>
        <p:txBody>
          <a:bodyPr>
            <a:noAutofit/>
          </a:bodyPr>
          <a:lstStyle/>
          <a:p>
            <a:r>
              <a:rPr lang="en-US" sz="2400" dirty="0"/>
              <a:t>Most software applications that run on modern computers are multithreaded.</a:t>
            </a:r>
          </a:p>
          <a:p>
            <a:r>
              <a:rPr lang="en-US" sz="2400" dirty="0"/>
              <a:t>An application typically is implemented as a separate process with several threads of control. For example:</a:t>
            </a:r>
          </a:p>
          <a:p>
            <a:pPr lvl="1"/>
            <a:r>
              <a:rPr lang="en-US" dirty="0"/>
              <a:t>A </a:t>
            </a:r>
            <a:r>
              <a:rPr lang="en-US" dirty="0">
                <a:solidFill>
                  <a:srgbClr val="FF0000"/>
                </a:solidFill>
              </a:rPr>
              <a:t>web browser </a:t>
            </a:r>
            <a:r>
              <a:rPr lang="en-US" dirty="0"/>
              <a:t>might have one thread display images or text while another thread retrieves data from the network. </a:t>
            </a:r>
          </a:p>
          <a:p>
            <a:pPr lvl="1"/>
            <a:r>
              <a:rPr lang="en-US" dirty="0"/>
              <a:t>A </a:t>
            </a:r>
            <a:r>
              <a:rPr lang="en-US" dirty="0">
                <a:solidFill>
                  <a:srgbClr val="FF0000"/>
                </a:solidFill>
              </a:rPr>
              <a:t>word processor </a:t>
            </a:r>
            <a:r>
              <a:rPr lang="en-US" dirty="0"/>
              <a:t>may have a thread for displaying graphics, another thread for responding to keystrokes from the user, and a third thread for performing spelling and grammar checking in the background. </a:t>
            </a:r>
          </a:p>
          <a:p>
            <a:r>
              <a:rPr lang="en-US" sz="2400" dirty="0"/>
              <a:t>Applications can also be designed to leverage processing capabilities on multicore systems. </a:t>
            </a:r>
          </a:p>
          <a:p>
            <a:r>
              <a:rPr lang="en-US" sz="2400" dirty="0"/>
              <a:t>Such applications can perform several CPU-intensive tasks in parallel across the multiple computing cores.</a:t>
            </a:r>
          </a:p>
        </p:txBody>
      </p:sp>
    </p:spTree>
    <p:extLst>
      <p:ext uri="{BB962C8B-B14F-4D97-AF65-F5344CB8AC3E}">
        <p14:creationId xmlns:p14="http://schemas.microsoft.com/office/powerpoint/2010/main" val="116348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F469-0E75-485C-A8AF-C79F80916720}"/>
              </a:ext>
            </a:extLst>
          </p:cNvPr>
          <p:cNvSpPr>
            <a:spLocks noGrp="1"/>
          </p:cNvSpPr>
          <p:nvPr>
            <p:ph type="title"/>
          </p:nvPr>
        </p:nvSpPr>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B835C862-B7E4-4EAB-A71E-6C3B4FB0579C}"/>
              </a:ext>
            </a:extLst>
          </p:cNvPr>
          <p:cNvSpPr>
            <a:spLocks noGrp="1"/>
          </p:cNvSpPr>
          <p:nvPr>
            <p:ph idx="1"/>
          </p:nvPr>
        </p:nvSpPr>
        <p:spPr/>
        <p:txBody>
          <a:bodyPr>
            <a:noAutofit/>
          </a:bodyPr>
          <a:lstStyle/>
          <a:p>
            <a:r>
              <a:rPr lang="en-US" sz="2400" dirty="0"/>
              <a:t>In certain situations, a single application may be required to perform several similar tasks. </a:t>
            </a:r>
          </a:p>
          <a:p>
            <a:pPr lvl="1"/>
            <a:r>
              <a:rPr lang="en-US" dirty="0"/>
              <a:t>For example, </a:t>
            </a:r>
            <a:r>
              <a:rPr lang="en-US" dirty="0">
                <a:solidFill>
                  <a:srgbClr val="FF0000"/>
                </a:solidFill>
              </a:rPr>
              <a:t>a web server </a:t>
            </a:r>
            <a:r>
              <a:rPr lang="en-US" dirty="0"/>
              <a:t>accepts client requests for web pages, images, sound, and so forth. </a:t>
            </a:r>
          </a:p>
          <a:p>
            <a:pPr lvl="1"/>
            <a:r>
              <a:rPr lang="en-US" dirty="0"/>
              <a:t>A busy web server may have several (perhaps thousands of) clients concurrently accessing it. </a:t>
            </a:r>
          </a:p>
          <a:p>
            <a:pPr lvl="1"/>
            <a:r>
              <a:rPr lang="en-US" dirty="0"/>
              <a:t>If the web server ran as a traditional single-threaded process, it would be able to service only one client at a time, and a client might have to wait a very long time for its request to be serviced.</a:t>
            </a:r>
          </a:p>
          <a:p>
            <a:pPr lvl="1"/>
            <a:r>
              <a:rPr lang="en-US" dirty="0"/>
              <a:t>One solution is to have the server run as a single process that accepts requests. </a:t>
            </a:r>
          </a:p>
          <a:p>
            <a:pPr lvl="1"/>
            <a:r>
              <a:rPr lang="en-US" dirty="0"/>
              <a:t>When the server receives a request, it creates a separate process to service that request.</a:t>
            </a:r>
          </a:p>
        </p:txBody>
      </p:sp>
    </p:spTree>
    <p:extLst>
      <p:ext uri="{BB962C8B-B14F-4D97-AF65-F5344CB8AC3E}">
        <p14:creationId xmlns:p14="http://schemas.microsoft.com/office/powerpoint/2010/main" val="278784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84E5-36BC-426A-A7C9-2310785F72D6}"/>
              </a:ext>
            </a:extLst>
          </p:cNvPr>
          <p:cNvSpPr>
            <a:spLocks noGrp="1"/>
          </p:cNvSpPr>
          <p:nvPr>
            <p:ph type="title"/>
          </p:nvPr>
        </p:nvSpPr>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B562C545-865B-4EDD-8B2D-1F12CC297C02}"/>
              </a:ext>
            </a:extLst>
          </p:cNvPr>
          <p:cNvSpPr>
            <a:spLocks noGrp="1"/>
          </p:cNvSpPr>
          <p:nvPr>
            <p:ph idx="1"/>
          </p:nvPr>
        </p:nvSpPr>
        <p:spPr/>
        <p:txBody>
          <a:bodyPr>
            <a:normAutofit/>
          </a:bodyPr>
          <a:lstStyle/>
          <a:p>
            <a:r>
              <a:rPr lang="en-US" sz="2400" dirty="0"/>
              <a:t>In fact, this process-creation method was in common use before threads became popular. </a:t>
            </a:r>
          </a:p>
          <a:p>
            <a:r>
              <a:rPr lang="en-US" sz="2400" dirty="0">
                <a:solidFill>
                  <a:srgbClr val="FF0000"/>
                </a:solidFill>
              </a:rPr>
              <a:t>Process creation is time consuming and resource intensive</a:t>
            </a:r>
            <a:r>
              <a:rPr lang="en-US" sz="2400" dirty="0"/>
              <a:t>, however. </a:t>
            </a:r>
          </a:p>
          <a:p>
            <a:r>
              <a:rPr lang="en-US" sz="2400" dirty="0"/>
              <a:t>If the new process will perform the same tasks as the existing process, why incur all that overhead? </a:t>
            </a:r>
          </a:p>
          <a:p>
            <a:r>
              <a:rPr lang="en-US" sz="2400" dirty="0"/>
              <a:t>It is generally more efficient to use one process that contains multiple threads. </a:t>
            </a:r>
          </a:p>
          <a:p>
            <a:pPr lvl="1"/>
            <a:r>
              <a:rPr lang="en-US" dirty="0"/>
              <a:t>If the web-server process is multithreaded, the server will create a separate thread that listens for client requests. </a:t>
            </a:r>
          </a:p>
          <a:p>
            <a:pPr lvl="1"/>
            <a:r>
              <a:rPr lang="en-US" dirty="0"/>
              <a:t>When a request is made, rather than creating another process, the server creates a new thread to service the request and resume listening for additional requests.</a:t>
            </a:r>
          </a:p>
        </p:txBody>
      </p:sp>
    </p:spTree>
    <p:extLst>
      <p:ext uri="{BB962C8B-B14F-4D97-AF65-F5344CB8AC3E}">
        <p14:creationId xmlns:p14="http://schemas.microsoft.com/office/powerpoint/2010/main" val="344191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163B-F908-4CDB-B0E8-FD3F7CAC0133}"/>
              </a:ext>
            </a:extLst>
          </p:cNvPr>
          <p:cNvSpPr>
            <a:spLocks noGrp="1"/>
          </p:cNvSpPr>
          <p:nvPr>
            <p:ph type="title"/>
          </p:nvPr>
        </p:nvSpPr>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C3C51DF4-382B-4CC3-B25B-3E48FF0C4ED2}"/>
              </a:ext>
            </a:extLst>
          </p:cNvPr>
          <p:cNvSpPr>
            <a:spLocks noGrp="1"/>
          </p:cNvSpPr>
          <p:nvPr>
            <p:ph idx="1"/>
          </p:nvPr>
        </p:nvSpPr>
        <p:spPr/>
        <p:txBody>
          <a:bodyPr>
            <a:normAutofit/>
          </a:bodyPr>
          <a:lstStyle/>
          <a:p>
            <a:r>
              <a:rPr lang="en-US" sz="2400" dirty="0"/>
              <a:t>Finally, most operating-system kernels are now multithreaded. </a:t>
            </a:r>
          </a:p>
          <a:p>
            <a:r>
              <a:rPr lang="en-US" sz="2400" dirty="0"/>
              <a:t>Several threads operate in the kernel, and each thread performs a specific task, such as managing devices, managing memory, or interrupt handling. </a:t>
            </a:r>
          </a:p>
          <a:p>
            <a:pPr lvl="1"/>
            <a:r>
              <a:rPr lang="en-US" dirty="0"/>
              <a:t>For example, Solaris has a set of threads in the kernel specifically for interrupt handling;</a:t>
            </a:r>
          </a:p>
          <a:p>
            <a:pPr lvl="1"/>
            <a:r>
              <a:rPr lang="en-US" dirty="0"/>
              <a:t>Linux uses a kernel thread for managing the amount of free memory in the system.</a:t>
            </a:r>
          </a:p>
        </p:txBody>
      </p:sp>
    </p:spTree>
    <p:extLst>
      <p:ext uri="{BB962C8B-B14F-4D97-AF65-F5344CB8AC3E}">
        <p14:creationId xmlns:p14="http://schemas.microsoft.com/office/powerpoint/2010/main" val="13231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F373-24FD-4C1C-9D1F-E7EDDFD47DBF}"/>
              </a:ext>
            </a:extLst>
          </p:cNvPr>
          <p:cNvSpPr>
            <a:spLocks noGrp="1"/>
          </p:cNvSpPr>
          <p:nvPr>
            <p:ph type="title"/>
          </p:nvPr>
        </p:nvSpPr>
        <p:spPr/>
        <p:txBody>
          <a:bodyPr/>
          <a:lstStyle/>
          <a:p>
            <a:r>
              <a:rPr lang="en-IN" dirty="0"/>
              <a:t>Process vs Threads</a:t>
            </a:r>
            <a:endParaRPr lang="en-US" dirty="0"/>
          </a:p>
        </p:txBody>
      </p:sp>
      <p:sp>
        <p:nvSpPr>
          <p:cNvPr id="3" name="Content Placeholder 2">
            <a:extLst>
              <a:ext uri="{FF2B5EF4-FFF2-40B4-BE49-F238E27FC236}">
                <a16:creationId xmlns:a16="http://schemas.microsoft.com/office/drawing/2014/main" id="{295B1A9B-6032-4514-94FA-482537CF9F12}"/>
              </a:ext>
            </a:extLst>
          </p:cNvPr>
          <p:cNvSpPr>
            <a:spLocks noGrp="1"/>
          </p:cNvSpPr>
          <p:nvPr>
            <p:ph idx="1"/>
          </p:nvPr>
        </p:nvSpPr>
        <p:spPr/>
        <p:txBody>
          <a:bodyPr>
            <a:noAutofit/>
          </a:bodyPr>
          <a:lstStyle/>
          <a:p>
            <a:r>
              <a:rPr lang="en-US" sz="2200" dirty="0"/>
              <a:t>Process</a:t>
            </a:r>
          </a:p>
          <a:p>
            <a:pPr lvl="1"/>
            <a:r>
              <a:rPr lang="en-US" sz="2200" dirty="0"/>
              <a:t>A virtual address space which holds the process image</a:t>
            </a:r>
          </a:p>
          <a:p>
            <a:pPr lvl="1"/>
            <a:r>
              <a:rPr lang="en-US" sz="2200" dirty="0"/>
              <a:t>Protected access to</a:t>
            </a:r>
          </a:p>
          <a:p>
            <a:pPr lvl="2"/>
            <a:r>
              <a:rPr lang="en-US" sz="2200" dirty="0"/>
              <a:t>Processors, Other processes, Files, I/O resources</a:t>
            </a:r>
          </a:p>
          <a:p>
            <a:r>
              <a:rPr lang="en-US" sz="2200" dirty="0"/>
              <a:t>One or More Threads in Process</a:t>
            </a:r>
          </a:p>
          <a:p>
            <a:pPr lvl="1"/>
            <a:r>
              <a:rPr lang="en-US" sz="2200" dirty="0"/>
              <a:t>Each thread has</a:t>
            </a:r>
          </a:p>
          <a:p>
            <a:pPr lvl="2"/>
            <a:r>
              <a:rPr lang="en-US" sz="2200" dirty="0"/>
              <a:t>An execution state (running, ready, etc.)</a:t>
            </a:r>
          </a:p>
          <a:p>
            <a:pPr lvl="2"/>
            <a:r>
              <a:rPr lang="en-US" sz="2200" dirty="0"/>
              <a:t>Saved thread context when not running</a:t>
            </a:r>
          </a:p>
          <a:p>
            <a:pPr lvl="2"/>
            <a:r>
              <a:rPr lang="en-US" sz="2200" dirty="0"/>
              <a:t>An execution stack</a:t>
            </a:r>
          </a:p>
          <a:p>
            <a:pPr lvl="2"/>
            <a:r>
              <a:rPr lang="en-NZ" sz="2200" dirty="0"/>
              <a:t>Some per-thread static storage for local variables</a:t>
            </a:r>
          </a:p>
          <a:p>
            <a:pPr lvl="2"/>
            <a:r>
              <a:rPr lang="en-NZ" sz="2200" dirty="0"/>
              <a:t>Access to the memory and resources of its process (all threads of a process share this)</a:t>
            </a:r>
          </a:p>
          <a:p>
            <a:endParaRPr lang="en-US" sz="2200" dirty="0"/>
          </a:p>
          <a:p>
            <a:endParaRPr lang="en-US" sz="2200" dirty="0"/>
          </a:p>
        </p:txBody>
      </p:sp>
    </p:spTree>
    <p:extLst>
      <p:ext uri="{BB962C8B-B14F-4D97-AF65-F5344CB8AC3E}">
        <p14:creationId xmlns:p14="http://schemas.microsoft.com/office/powerpoint/2010/main" val="2590678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5142</TotalTime>
  <Words>4283</Words>
  <Application>Microsoft Office PowerPoint</Application>
  <PresentationFormat>Widescreen</PresentationFormat>
  <Paragraphs>302</Paragraphs>
  <Slides>48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1</vt:i4>
      </vt:variant>
      <vt:variant>
        <vt:lpstr>Slide Titles</vt:lpstr>
      </vt:variant>
      <vt:variant>
        <vt:i4>48</vt:i4>
      </vt:variant>
    </vt:vector>
  </HeadingPairs>
  <TitlesOfParts>
    <vt:vector size="55" baseType="lpstr">
      <vt:lpstr>Arial</vt:lpstr>
      <vt:lpstr>Calibri</vt:lpstr>
      <vt:lpstr>Calibri Light</vt:lpstr>
      <vt:lpstr>Monotype Sorts</vt:lpstr>
      <vt:lpstr>Wingdings</vt:lpstr>
      <vt:lpstr>Office Theme</vt:lpstr>
      <vt:lpstr>file:///C:\Users\kirthi\AppData\Local\Temp\%3f%3f%3f</vt:lpstr>
      <vt:lpstr>Threads</vt:lpstr>
      <vt:lpstr>Overview</vt:lpstr>
      <vt:lpstr>Single and Multithreaded Processes</vt:lpstr>
      <vt:lpstr>Multithreading</vt:lpstr>
      <vt:lpstr>Motivation</vt:lpstr>
      <vt:lpstr>Motivation</vt:lpstr>
      <vt:lpstr>Motivation</vt:lpstr>
      <vt:lpstr>Motivation</vt:lpstr>
      <vt:lpstr>Process vs Threads</vt:lpstr>
      <vt:lpstr>Single Threaded and Multithreaded process model</vt:lpstr>
      <vt:lpstr>Benefits of Threads</vt:lpstr>
      <vt:lpstr>Benefits of Threads</vt:lpstr>
      <vt:lpstr>Benefits of Threads</vt:lpstr>
      <vt:lpstr>Threads</vt:lpstr>
      <vt:lpstr>Thread Execution States</vt:lpstr>
      <vt:lpstr>Thread Synchronization</vt:lpstr>
      <vt:lpstr>Types of threads</vt:lpstr>
      <vt:lpstr>User-Level Threads</vt:lpstr>
      <vt:lpstr>User-Level Threads</vt:lpstr>
      <vt:lpstr>PowerPoint Presentation</vt:lpstr>
      <vt:lpstr>Relationships between  ULT Thread and Process States</vt:lpstr>
      <vt:lpstr>Relationships between  ULT Thread and Process States</vt:lpstr>
      <vt:lpstr>  Advantages of ULTs</vt:lpstr>
      <vt:lpstr>Disadvantages of ULTs</vt:lpstr>
      <vt:lpstr>Overcoming ULT Disadvantages</vt:lpstr>
      <vt:lpstr>Kernel-Level Threads (KLTs)</vt:lpstr>
      <vt:lpstr>Advantages of KLTs</vt:lpstr>
      <vt:lpstr>Disadvantage of KLTs</vt:lpstr>
      <vt:lpstr>Combined Approaches</vt:lpstr>
      <vt:lpstr>Relationship Between  Threads and Processes</vt:lpstr>
      <vt:lpstr>Multithreading Models</vt:lpstr>
      <vt:lpstr>Many-to-One</vt:lpstr>
      <vt:lpstr>Many-to-One Model</vt:lpstr>
      <vt:lpstr>One-to-One</vt:lpstr>
      <vt:lpstr>One-to-one Model</vt:lpstr>
      <vt:lpstr>Many-to-Many Model</vt:lpstr>
      <vt:lpstr>Many-to-Many Model</vt:lpstr>
      <vt:lpstr>Thread Libraries</vt:lpstr>
      <vt:lpstr>Thread Libraries</vt:lpstr>
      <vt:lpstr>Thread Libraries</vt:lpstr>
      <vt:lpstr>PowerPoint Presentation</vt:lpstr>
      <vt:lpstr>Questions</vt:lpstr>
      <vt:lpstr>Thread Scheduling</vt:lpstr>
      <vt:lpstr>Thread Scheduling</vt:lpstr>
      <vt:lpstr>Pthread Scheduling</vt:lpstr>
      <vt:lpstr>Pthread Scheduling</vt:lpstr>
      <vt:lpstr>Sample pthread pgm using contention scope</vt:lpstr>
      <vt:lpstr>Threading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dc:title>
  <dc:creator>kirthi</dc:creator>
  <cp:lastModifiedBy>kirthi</cp:lastModifiedBy>
  <cp:revision>488</cp:revision>
  <dcterms:created xsi:type="dcterms:W3CDTF">2021-01-18T16:42:09Z</dcterms:created>
  <dcterms:modified xsi:type="dcterms:W3CDTF">2021-02-12T10:26:18Z</dcterms:modified>
</cp:coreProperties>
</file>