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069" y="304800"/>
            <a:ext cx="8800531" cy="6096000"/>
          </a:xfrm>
        </p:spPr>
        <p:txBody>
          <a:bodyPr>
            <a:normAutofit fontScale="92500" lnSpcReduction="20000"/>
          </a:bodyPr>
          <a:lstStyle/>
          <a:p>
            <a:pPr algn="l"/>
            <a:r>
              <a:rPr lang="en-US" b="1" dirty="0" smtClean="0">
                <a:solidFill>
                  <a:schemeClr val="tx1"/>
                </a:solidFill>
              </a:rPr>
              <a:t>What is Software Maintenance ?</a:t>
            </a:r>
          </a:p>
          <a:p>
            <a:pPr algn="l"/>
            <a:endParaRPr lang="en-US" b="1" dirty="0" smtClean="0">
              <a:solidFill>
                <a:schemeClr val="tx1"/>
              </a:solidFill>
            </a:endParaRPr>
          </a:p>
          <a:p>
            <a:pPr algn="l"/>
            <a:r>
              <a:rPr lang="en-US" dirty="0" smtClean="0">
                <a:solidFill>
                  <a:schemeClr val="tx1"/>
                </a:solidFill>
              </a:rPr>
              <a:t>Software maintenance must be performed in order to</a:t>
            </a:r>
          </a:p>
          <a:p>
            <a:pPr lvl="0" algn="l">
              <a:buFont typeface="Arial" pitchFamily="34" charset="0"/>
              <a:buChar char="•"/>
            </a:pPr>
            <a:r>
              <a:rPr lang="en-US" dirty="0" smtClean="0">
                <a:solidFill>
                  <a:schemeClr val="tx1"/>
                </a:solidFill>
              </a:rPr>
              <a:t>Correct errors</a:t>
            </a:r>
          </a:p>
          <a:p>
            <a:pPr lvl="0" algn="l">
              <a:buFont typeface="Arial" pitchFamily="34" charset="0"/>
              <a:buChar char="•"/>
            </a:pPr>
            <a:r>
              <a:rPr lang="en-US" dirty="0" smtClean="0">
                <a:solidFill>
                  <a:schemeClr val="tx1"/>
                </a:solidFill>
              </a:rPr>
              <a:t>Correct design flaws</a:t>
            </a:r>
          </a:p>
          <a:p>
            <a:pPr lvl="0" algn="l">
              <a:buFont typeface="Arial" pitchFamily="34" charset="0"/>
              <a:buChar char="•"/>
            </a:pPr>
            <a:r>
              <a:rPr lang="en-US" dirty="0" smtClean="0">
                <a:solidFill>
                  <a:schemeClr val="tx1"/>
                </a:solidFill>
              </a:rPr>
              <a:t>Interface with other systems</a:t>
            </a:r>
          </a:p>
          <a:p>
            <a:pPr lvl="0" algn="l">
              <a:buFont typeface="Arial" pitchFamily="34" charset="0"/>
              <a:buChar char="•"/>
            </a:pPr>
            <a:r>
              <a:rPr lang="en-US" dirty="0" smtClean="0">
                <a:solidFill>
                  <a:schemeClr val="tx1"/>
                </a:solidFill>
              </a:rPr>
              <a:t>Make enhancements</a:t>
            </a:r>
          </a:p>
          <a:p>
            <a:pPr lvl="0" algn="l">
              <a:buFont typeface="Arial" pitchFamily="34" charset="0"/>
              <a:buChar char="•"/>
            </a:pPr>
            <a:r>
              <a:rPr lang="en-US" dirty="0" smtClean="0">
                <a:solidFill>
                  <a:schemeClr val="tx1"/>
                </a:solidFill>
              </a:rPr>
              <a:t>Make necessary changes to the system</a:t>
            </a:r>
          </a:p>
          <a:p>
            <a:pPr lvl="0" algn="l">
              <a:buFont typeface="Arial" pitchFamily="34" charset="0"/>
              <a:buChar char="•"/>
            </a:pPr>
            <a:r>
              <a:rPr lang="en-US" dirty="0" smtClean="0">
                <a:solidFill>
                  <a:schemeClr val="tx1"/>
                </a:solidFill>
              </a:rPr>
              <a:t>Make changes in files or databases</a:t>
            </a:r>
          </a:p>
          <a:p>
            <a:pPr lvl="0" algn="l">
              <a:buFont typeface="Arial" pitchFamily="34" charset="0"/>
              <a:buChar char="•"/>
            </a:pPr>
            <a:r>
              <a:rPr lang="en-US" dirty="0" smtClean="0">
                <a:solidFill>
                  <a:schemeClr val="tx1"/>
                </a:solidFill>
              </a:rPr>
              <a:t>Improve the design</a:t>
            </a:r>
          </a:p>
          <a:p>
            <a:pPr lvl="0" algn="l">
              <a:buFont typeface="Arial" pitchFamily="34" charset="0"/>
              <a:buChar char="•"/>
            </a:pPr>
            <a:r>
              <a:rPr lang="en-US" dirty="0" smtClean="0">
                <a:solidFill>
                  <a:schemeClr val="tx1"/>
                </a:solidFill>
              </a:rPr>
              <a:t>Convert programs so that different hardware, software, system features, and telecommunications facilities can be used</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lnSpcReduction="10000"/>
          </a:bodyPr>
          <a:lstStyle/>
          <a:p>
            <a:pPr>
              <a:buNone/>
            </a:pPr>
            <a:r>
              <a:rPr lang="en-US" dirty="0" smtClean="0"/>
              <a:t>Other </a:t>
            </a:r>
            <a:r>
              <a:rPr lang="en-US" dirty="0" smtClean="0"/>
              <a:t>perspectives include:</a:t>
            </a:r>
          </a:p>
          <a:p>
            <a:pPr lvl="0"/>
            <a:r>
              <a:rPr lang="en-US" dirty="0" smtClean="0"/>
              <a:t>the 'bug-fixing' view which considers software maintenance as an activity involving the detection and correction of errors found in programs,</a:t>
            </a:r>
          </a:p>
          <a:p>
            <a:pPr lvl="0"/>
            <a:r>
              <a:rPr lang="en-US" dirty="0" smtClean="0"/>
              <a:t>the 'need-to-adapt' view which sees maintenance as a activity which entails changing the software when its operational environment or original requirement changes.</a:t>
            </a:r>
          </a:p>
          <a:p>
            <a:pPr lvl="0"/>
            <a:r>
              <a:rPr lang="en-US" dirty="0" smtClean="0"/>
              <a:t>the 'support' to users view where maintenance of software is seen as providing a service to users of the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77500" lnSpcReduction="20000"/>
          </a:bodyPr>
          <a:lstStyle/>
          <a:p>
            <a:pPr>
              <a:buNone/>
            </a:pPr>
            <a:r>
              <a:rPr lang="en-US" dirty="0" smtClean="0"/>
              <a:t>Software Maintenance is any work done to a computer program after its first installation and implementation in an operational environment</a:t>
            </a:r>
          </a:p>
          <a:p>
            <a:pPr>
              <a:buNone/>
            </a:pPr>
            <a:r>
              <a:rPr lang="en-US" dirty="0" smtClean="0"/>
              <a:t>The maintenance of software systems is motivated by a number of factors:</a:t>
            </a:r>
          </a:p>
          <a:p>
            <a:pPr lvl="0"/>
            <a:r>
              <a:rPr lang="en-US" dirty="0" smtClean="0"/>
              <a:t>To provide continuity of service: This entails fixing bugs, recovering from failures, and accommodating changes in the operating system and hardware,</a:t>
            </a:r>
          </a:p>
          <a:p>
            <a:pPr lvl="0"/>
            <a:r>
              <a:rPr lang="en-US" dirty="0" smtClean="0"/>
              <a:t>To support mandatory upgrades: These are usually caused by changes in government regulations, and also by attempts to maintain a competitive edge over rival products.</a:t>
            </a:r>
          </a:p>
          <a:p>
            <a:pPr lvl="0"/>
            <a:r>
              <a:rPr lang="en-US" dirty="0" smtClean="0"/>
              <a:t>To support user requests for improvements: Examples include enhancement of functionality, better performance and </a:t>
            </a:r>
            <a:r>
              <a:rPr lang="en-US" dirty="0" err="1" smtClean="0"/>
              <a:t>customisation</a:t>
            </a:r>
            <a:r>
              <a:rPr lang="en-US" dirty="0" smtClean="0"/>
              <a:t> to local working patterns.</a:t>
            </a:r>
          </a:p>
          <a:p>
            <a:pPr lvl="0"/>
            <a:r>
              <a:rPr lang="en-US" dirty="0" smtClean="0"/>
              <a:t>To facilitate future maintenance work: This usually involves code and database restructuring, and updating documentation.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381000"/>
            <a:ext cx="8697036" cy="6019800"/>
          </a:xfrm>
        </p:spPr>
        <p:txBody>
          <a:bodyPr>
            <a:normAutofit fontScale="70000" lnSpcReduction="20000"/>
          </a:bodyPr>
          <a:lstStyle/>
          <a:p>
            <a:pPr>
              <a:buNone/>
            </a:pPr>
            <a:r>
              <a:rPr lang="en-US" b="1" dirty="0" smtClean="0"/>
              <a:t>Types of Maintenance</a:t>
            </a:r>
          </a:p>
          <a:p>
            <a:pPr lvl="0">
              <a:buNone/>
            </a:pPr>
            <a:r>
              <a:rPr lang="en-US" dirty="0" smtClean="0"/>
              <a:t/>
            </a:r>
            <a:br>
              <a:rPr lang="en-US" dirty="0" smtClean="0"/>
            </a:br>
            <a:r>
              <a:rPr lang="en-US" dirty="0" smtClean="0"/>
              <a:t> 1)  Adaptive</a:t>
            </a:r>
            <a:endParaRPr lang="en-US" dirty="0" smtClean="0"/>
          </a:p>
          <a:p>
            <a:pPr lvl="0">
              <a:buNone/>
            </a:pPr>
            <a:r>
              <a:rPr lang="en-US" dirty="0" smtClean="0"/>
              <a:t>      2)  Perfective</a:t>
            </a:r>
            <a:endParaRPr lang="en-US" dirty="0" smtClean="0"/>
          </a:p>
          <a:p>
            <a:pPr lvl="0">
              <a:buNone/>
            </a:pPr>
            <a:r>
              <a:rPr lang="en-US" dirty="0" smtClean="0"/>
              <a:t>      3)  Corrective</a:t>
            </a:r>
            <a:endParaRPr lang="en-US" dirty="0" smtClean="0"/>
          </a:p>
          <a:p>
            <a:pPr lvl="0">
              <a:buNone/>
            </a:pPr>
            <a:r>
              <a:rPr lang="en-US" dirty="0" smtClean="0"/>
              <a:t>      4)   Emergency</a:t>
            </a:r>
            <a:endParaRPr lang="en-US" dirty="0" smtClean="0"/>
          </a:p>
          <a:p>
            <a:pPr>
              <a:buNone/>
            </a:pPr>
            <a:endParaRPr lang="en-US" dirty="0" smtClean="0"/>
          </a:p>
          <a:p>
            <a:r>
              <a:rPr lang="en-US" b="1" dirty="0" smtClean="0"/>
              <a:t>Adaptive Maintenance :</a:t>
            </a:r>
            <a:r>
              <a:rPr lang="en-US" dirty="0" smtClean="0"/>
              <a:t> Involves changing software to adapt to a changing situation such as new regulations or business opportunities</a:t>
            </a:r>
          </a:p>
          <a:p>
            <a:pPr>
              <a:buNone/>
            </a:pPr>
            <a:r>
              <a:rPr lang="en-US" b="1" dirty="0" smtClean="0"/>
              <a:t> </a:t>
            </a:r>
            <a:endParaRPr lang="en-US" dirty="0" smtClean="0"/>
          </a:p>
          <a:p>
            <a:r>
              <a:rPr lang="en-US" b="1" dirty="0" smtClean="0"/>
              <a:t>Perfective Maintenance :</a:t>
            </a:r>
            <a:r>
              <a:rPr lang="en-US" dirty="0" smtClean="0"/>
              <a:t> Seeks to improve the software by adding a better user interface or making operations faster</a:t>
            </a:r>
          </a:p>
          <a:p>
            <a:pPr>
              <a:buNone/>
            </a:pPr>
            <a:r>
              <a:rPr lang="en-US" dirty="0" smtClean="0"/>
              <a:t> </a:t>
            </a:r>
          </a:p>
          <a:p>
            <a:r>
              <a:rPr lang="en-US" b="1" dirty="0" smtClean="0"/>
              <a:t>Corrective Maintenance :</a:t>
            </a:r>
            <a:r>
              <a:rPr lang="en-US" dirty="0" smtClean="0"/>
              <a:t> Fixing a problem in the software</a:t>
            </a:r>
          </a:p>
          <a:p>
            <a:pPr>
              <a:buNone/>
            </a:pPr>
            <a:r>
              <a:rPr lang="en-US" dirty="0" smtClean="0"/>
              <a:t> </a:t>
            </a:r>
          </a:p>
          <a:p>
            <a:r>
              <a:rPr lang="en-US" b="1" dirty="0" smtClean="0"/>
              <a:t>Emergency Maintenance</a:t>
            </a:r>
            <a:r>
              <a:rPr lang="en-US" dirty="0" smtClean="0"/>
              <a:t> : Fixing something immediately to avoid dire consequences, such as the loss of life, property or livelihood.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normAutofit fontScale="55000" lnSpcReduction="20000"/>
          </a:bodyPr>
          <a:lstStyle/>
          <a:p>
            <a:pPr>
              <a:buNone/>
            </a:pPr>
            <a:r>
              <a:rPr lang="en-US" b="1" dirty="0" smtClean="0"/>
              <a:t>How to create the software which is easy for maintenance ?</a:t>
            </a:r>
            <a:endParaRPr lang="en-US" dirty="0" smtClean="0"/>
          </a:p>
          <a:p>
            <a:endParaRPr lang="en-US" dirty="0" smtClean="0"/>
          </a:p>
          <a:p>
            <a:pPr>
              <a:buNone/>
            </a:pPr>
            <a:r>
              <a:rPr lang="en-US" dirty="0" smtClean="0"/>
              <a:t>To </a:t>
            </a:r>
            <a:r>
              <a:rPr lang="en-US" dirty="0" smtClean="0"/>
              <a:t>produce long-life software, the development team should aim for five main goals :</a:t>
            </a:r>
          </a:p>
          <a:p>
            <a:r>
              <a:rPr lang="en-US" u="sng" dirty="0" smtClean="0"/>
              <a:t>Clear and simple design</a:t>
            </a:r>
            <a:r>
              <a:rPr lang="en-US" dirty="0" smtClean="0"/>
              <a:t> : Use the principles of modularity, information hiding and abstraction. Break the problem into smaller problems whose answers are easier to grasp. </a:t>
            </a:r>
          </a:p>
          <a:p>
            <a:pPr>
              <a:buNone/>
            </a:pPr>
            <a:r>
              <a:rPr lang="en-US" dirty="0" smtClean="0"/>
              <a:t> </a:t>
            </a:r>
          </a:p>
          <a:p>
            <a:r>
              <a:rPr lang="en-US" u="sng" dirty="0" smtClean="0"/>
              <a:t>Clean, readable code :  </a:t>
            </a:r>
            <a:r>
              <a:rPr lang="en-US" dirty="0" smtClean="0"/>
              <a:t>  The code should be clean, clear and easy to read and understand. </a:t>
            </a:r>
          </a:p>
          <a:p>
            <a:pPr>
              <a:buNone/>
            </a:pPr>
            <a:r>
              <a:rPr lang="en-US" dirty="0" smtClean="0"/>
              <a:t> </a:t>
            </a:r>
          </a:p>
          <a:p>
            <a:r>
              <a:rPr lang="en-US" u="sng" dirty="0" smtClean="0"/>
              <a:t>Complete and readable documentation: </a:t>
            </a:r>
            <a:r>
              <a:rPr lang="en-US" dirty="0" smtClean="0"/>
              <a:t> Documenting decisions is important. Decision documentation explains to maintainers why the software is as it is. The reasons for the decisions tell them what caused the software. Situations change with time, which in turn change the reasons behind design decisions. Maintainers often omit needed changes because they are not sure why the developers did something. The developers should write a manual that explains the software to the maintainers. </a:t>
            </a:r>
          </a:p>
          <a:p>
            <a:pPr>
              <a:buNone/>
            </a:pPr>
            <a:r>
              <a:rPr lang="en-US" dirty="0" smtClean="0"/>
              <a:t> </a:t>
            </a:r>
          </a:p>
          <a:p>
            <a:r>
              <a:rPr lang="en-US" u="sng" dirty="0" smtClean="0"/>
              <a:t>Use of standards :  </a:t>
            </a:r>
            <a:r>
              <a:rPr lang="en-US" dirty="0" smtClean="0"/>
              <a:t> The standards which exist should be followed. Has the designers document the design with standard figures and notations ?</a:t>
            </a:r>
          </a:p>
          <a:p>
            <a:pPr>
              <a:buNone/>
            </a:pPr>
            <a:r>
              <a:rPr lang="en-US" smtClean="0"/>
              <a:t>       Make </a:t>
            </a:r>
            <a:r>
              <a:rPr lang="en-US" dirty="0" smtClean="0"/>
              <a:t>the maintainer’s job easier even when it makes the developer’s job harder.</a:t>
            </a:r>
          </a:p>
          <a:p>
            <a:pPr>
              <a:buNone/>
            </a:pPr>
            <a:r>
              <a:rPr lang="en-US" dirty="0" smtClean="0"/>
              <a:t> </a:t>
            </a:r>
          </a:p>
          <a:p>
            <a:r>
              <a:rPr lang="en-US" u="sng" dirty="0" smtClean="0"/>
              <a:t>Complete, easy-to-use test suite :  </a:t>
            </a:r>
            <a:r>
              <a:rPr lang="en-US" dirty="0" smtClean="0"/>
              <a:t>  Develop a complete, easy-to-use test suite using the guidelines. Keep good copies of the tests, test data and instructions on how to conduct and interpret all the tests.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313</Words>
  <Application>Microsoft Office PowerPoint</Application>
  <PresentationFormat>On-screen Show (4:3)</PresentationFormat>
  <Paragraphs>47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MR</cp:lastModifiedBy>
  <cp:revision>9</cp:revision>
  <dcterms:created xsi:type="dcterms:W3CDTF">2006-08-16T00:00:00Z</dcterms:created>
  <dcterms:modified xsi:type="dcterms:W3CDTF">2017-03-23T05:23:32Z</dcterms:modified>
</cp:coreProperties>
</file>