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347" r:id="rId2"/>
    <p:sldId id="350" r:id="rId3"/>
    <p:sldId id="351" r:id="rId4"/>
    <p:sldId id="352" r:id="rId5"/>
    <p:sldId id="353" r:id="rId6"/>
    <p:sldId id="354" r:id="rId7"/>
    <p:sldId id="355" r:id="rId8"/>
    <p:sldId id="395" r:id="rId9"/>
    <p:sldId id="640" r:id="rId10"/>
    <p:sldId id="396" r:id="rId11"/>
    <p:sldId id="397" r:id="rId12"/>
    <p:sldId id="398" r:id="rId13"/>
    <p:sldId id="399" r:id="rId14"/>
    <p:sldId id="63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8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94660"/>
  </p:normalViewPr>
  <p:slideViewPr>
    <p:cSldViewPr>
      <p:cViewPr varScale="1">
        <p:scale>
          <a:sx n="82" d="100"/>
          <a:sy n="82" d="100"/>
        </p:scale>
        <p:origin x="148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CE04C-79F3-44C4-BDC1-F83764B07826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93C9E-E133-4384-9697-CBB36551D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93C9E-E133-4384-9697-CBB36551DFC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550863"/>
            <a:ext cx="8237537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375" y="2754313"/>
            <a:ext cx="5697538" cy="6080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92100" y="6196013"/>
            <a:ext cx="1905000" cy="45878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746375" y="6196013"/>
            <a:ext cx="3981450" cy="45878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46938" y="6196013"/>
            <a:ext cx="1676400" cy="458787"/>
          </a:xfrm>
        </p:spPr>
        <p:txBody>
          <a:bodyPr/>
          <a:lstStyle>
            <a:lvl1pPr>
              <a:defRPr sz="1400"/>
            </a:lvl1pPr>
          </a:lstStyle>
          <a:p>
            <a:fld id="{76DD514B-AE19-40C5-AAC7-52E665368E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176B6-E145-489C-A559-1D03DD7798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7513" y="138113"/>
            <a:ext cx="2195512" cy="5921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00" y="138113"/>
            <a:ext cx="6437313" cy="5921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27819-4575-456C-8D26-4F19601AC3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7800" y="1652588"/>
            <a:ext cx="4316413" cy="440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6613" y="1652588"/>
            <a:ext cx="4316412" cy="44069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988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7538" y="6248400"/>
            <a:ext cx="2894012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70725" y="6221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03112F4-8375-4A1E-9949-5CBCCB293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7800" y="1652588"/>
            <a:ext cx="4316413" cy="440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52588"/>
            <a:ext cx="4316412" cy="440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988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7538" y="6248400"/>
            <a:ext cx="2894012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70725" y="6221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D24CE51-A554-40ED-A3B9-FA70A92A4E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3988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7538" y="6248400"/>
            <a:ext cx="2894012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0725" y="6221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B778296-AFDD-4B37-9948-9E9A0C0346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9C09B-FF3A-4D41-B5CA-3C68A851D5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695DC-F271-4669-9A24-2E2C66B1BA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0" y="1652588"/>
            <a:ext cx="4316413" cy="440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52588"/>
            <a:ext cx="4316412" cy="440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36868-0E1A-4E33-8763-B0754F017E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4C03F-A3BC-417F-A17A-3F3B285DFE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9C360-31DE-47B1-BFE5-CD6032CE4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B4CD9-37CD-4032-B64A-C50AADCC52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FD7FE-A6AC-43F6-9B36-C4A65CE922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48695-C4BE-42A8-B414-41CD1F9F43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5" y="138113"/>
            <a:ext cx="73437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800" y="1652588"/>
            <a:ext cx="8785225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988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7538" y="6248400"/>
            <a:ext cx="289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0725" y="62214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5310958-0EBE-4E99-9A49-B1BD4BDCFA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80"/>
                </a:solidFill>
              </a:rPr>
              <a:t>Choice of Process Models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z="2400" dirty="0"/>
              <a:t>Executing one or more activities – Process</a:t>
            </a:r>
          </a:p>
          <a:p>
            <a:pPr>
              <a:buFontTx/>
              <a:buBlip>
                <a:blip r:embed="rId2"/>
              </a:buBlip>
            </a:pPr>
            <a:r>
              <a:rPr lang="en-US" sz="2400" dirty="0"/>
              <a:t>Activities can be organized in different ways</a:t>
            </a:r>
          </a:p>
          <a:p>
            <a:pPr>
              <a:buFontTx/>
              <a:buBlip>
                <a:blip r:embed="rId2"/>
              </a:buBlip>
            </a:pPr>
            <a:r>
              <a:rPr lang="en-US" sz="2400" dirty="0"/>
              <a:t>Can be categorized into different </a:t>
            </a:r>
            <a:r>
              <a:rPr lang="en-US" sz="2400" i="1" dirty="0"/>
              <a:t>process models</a:t>
            </a:r>
            <a:endParaRPr lang="en-US" sz="2400" dirty="0"/>
          </a:p>
          <a:p>
            <a:pPr>
              <a:buFontTx/>
              <a:buBlip>
                <a:blip r:embed="rId2"/>
              </a:buBlip>
            </a:pPr>
            <a:r>
              <a:rPr lang="en-US" sz="2400" dirty="0"/>
              <a:t>Major part of the planning will be the choosing of the development methods to be used and slotting of these into an overall process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80"/>
                </a:solidFill>
              </a:rPr>
              <a:t>Software Prototyping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A prototype is a working model of one or more aspects of the projected system.</a:t>
            </a:r>
          </a:p>
          <a:p>
            <a:pPr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In order to test assumptions it is constructed and tested quickly and inexpensively.</a:t>
            </a:r>
          </a:p>
          <a:p>
            <a:pPr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Classification</a:t>
            </a:r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Throw-away prototypes</a:t>
            </a:r>
          </a:p>
          <a:p>
            <a:pPr lvl="2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Used only to test out ideas and is then discarded.</a:t>
            </a:r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Evolutionary prototypes</a:t>
            </a:r>
          </a:p>
          <a:p>
            <a:pPr lvl="2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It is developed and modified until it is in a state where it can</a:t>
            </a:r>
          </a:p>
          <a:p>
            <a:pPr lvl="2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become the operational system.</a:t>
            </a:r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Incremental prototypes</a:t>
            </a:r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sz="2000"/>
              <a:t>The operational system is developed and implemented in small stages so that the feedback from earlier stages can influence later stages of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008080"/>
                </a:solidFill>
              </a:rPr>
              <a:t>Software Prototyping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z="2000">
                <a:solidFill>
                  <a:srgbClr val="0066FF"/>
                </a:solidFill>
              </a:rPr>
              <a:t>Advantages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/>
              <a:t>Learning by doing.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/>
              <a:t>Improved communication and user involvement.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/>
              <a:t>Reduced need for documentation.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/>
              <a:t>Reduced maintenance costs.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/>
              <a:t>Production of expected Results.</a:t>
            </a:r>
          </a:p>
          <a:p>
            <a:pPr>
              <a:buFontTx/>
              <a:buBlip>
                <a:blip r:embed="rId2"/>
              </a:buBlip>
            </a:pPr>
            <a:r>
              <a:rPr lang="en-US" sz="2000">
                <a:solidFill>
                  <a:srgbClr val="0066FF"/>
                </a:solidFill>
              </a:rPr>
              <a:t>Disadvantages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/>
              <a:t>Lack of control and projects standards.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/>
              <a:t>Additional expense.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/>
              <a:t>Close proximity of developers.</a:t>
            </a:r>
          </a:p>
          <a:p>
            <a:pPr lvl="1">
              <a:buFontTx/>
              <a:buNone/>
            </a:pP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80"/>
                </a:solidFill>
              </a:rPr>
              <a:t>Software Prototyping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>
                <a:solidFill>
                  <a:srgbClr val="0066FF"/>
                </a:solidFill>
              </a:rPr>
              <a:t>Other ways of categorizing prototypes</a:t>
            </a:r>
          </a:p>
          <a:p>
            <a:pPr>
              <a:buFontTx/>
              <a:buBlip>
                <a:blip r:embed="rId2"/>
              </a:buBlip>
            </a:pPr>
            <a:endParaRPr lang="en-US">
              <a:solidFill>
                <a:srgbClr val="0066FF"/>
              </a:solidFill>
            </a:endParaRPr>
          </a:p>
          <a:p>
            <a:pPr lvl="1">
              <a:buFontTx/>
              <a:buBlip>
                <a:blip r:embed="rId2"/>
              </a:buBlip>
            </a:pPr>
            <a:r>
              <a:rPr lang="en-US"/>
              <a:t>What is being learnt?</a:t>
            </a:r>
          </a:p>
          <a:p>
            <a:pPr lvl="1">
              <a:buFontTx/>
              <a:buBlip>
                <a:blip r:embed="rId2"/>
              </a:buBlip>
            </a:pPr>
            <a:endParaRPr lang="en-US"/>
          </a:p>
          <a:p>
            <a:pPr lvl="1">
              <a:buFontTx/>
              <a:buBlip>
                <a:blip r:embed="rId2"/>
              </a:buBlip>
            </a:pPr>
            <a:r>
              <a:rPr lang="en-US"/>
              <a:t>To what extent is the prototyping to be done?</a:t>
            </a:r>
          </a:p>
          <a:p>
            <a:pPr lvl="1">
              <a:buFontTx/>
              <a:buBlip>
                <a:blip r:embed="rId2"/>
              </a:buBlip>
            </a:pPr>
            <a:endParaRPr lang="en-US"/>
          </a:p>
          <a:p>
            <a:pPr lvl="1">
              <a:buFontTx/>
              <a:buBlip>
                <a:blip r:embed="rId2"/>
              </a:buBlip>
            </a:pPr>
            <a:r>
              <a:rPr lang="en-US"/>
              <a:t>What is being prototyped?</a:t>
            </a:r>
          </a:p>
          <a:p>
            <a:pPr lvl="1">
              <a:buFontTx/>
              <a:buBlip>
                <a:blip r:embed="rId2"/>
              </a:buBlip>
            </a:pPr>
            <a:endParaRPr lang="en-US" sz="2100"/>
          </a:p>
          <a:p>
            <a:pPr>
              <a:buFontTx/>
              <a:buNone/>
            </a:pPr>
            <a:r>
              <a:rPr lang="en-US" sz="2500"/>
              <a:t>	</a:t>
            </a:r>
          </a:p>
          <a:p>
            <a:endParaRPr lang="en-US" sz="2500"/>
          </a:p>
          <a:p>
            <a:pPr lvl="1">
              <a:buFontTx/>
              <a:buNone/>
            </a:pPr>
            <a:endParaRPr lang="en-US" sz="1900"/>
          </a:p>
          <a:p>
            <a:pPr>
              <a:buFontTx/>
              <a:buNone/>
            </a:pPr>
            <a:endParaRPr lang="en-US" sz="2500"/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008080"/>
                </a:solidFill>
              </a:rPr>
              <a:t>Software Prototyping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>
                <a:solidFill>
                  <a:srgbClr val="0066FF"/>
                </a:solidFill>
              </a:rPr>
              <a:t>What is being learnt?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Helps to learn about an area of uncertainty in the project.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Specify what they hope to learn from the prototype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Plan how the prototype is to be evaluated.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Report on what has actually been learnt.</a:t>
            </a: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>
                <a:solidFill>
                  <a:srgbClr val="0066FF"/>
                </a:solidFill>
              </a:rPr>
              <a:t>To what extent is the prototyping to be done?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Mock-ups.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Simulated interaction.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Partial working model.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Vertical: some features are prototyped fully.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Horizontal: All features are prototyped but not fully.  </a:t>
            </a: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>
                <a:solidFill>
                  <a:srgbClr val="0066FF"/>
                </a:solidFill>
              </a:rPr>
              <a:t>What is being prototyped?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Human - Computer Interface.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000"/>
              <a:t>The Functionality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38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80"/>
                </a:solidFill>
              </a:rPr>
              <a:t>Choice of Process Models …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052513"/>
            <a:ext cx="8785225" cy="5805487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>
                <a:solidFill>
                  <a:srgbClr val="0066FF"/>
                </a:solidFill>
              </a:rPr>
              <a:t>The Waterfall Model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971550" y="1844675"/>
            <a:ext cx="1873250" cy="288925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Feasibility study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6299200" y="5878513"/>
            <a:ext cx="1873250" cy="288925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Operation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5362575" y="5302250"/>
            <a:ext cx="1873250" cy="288925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Testing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4498975" y="4652963"/>
            <a:ext cx="1873250" cy="288925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Coding</a:t>
            </a: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3779838" y="4078288"/>
            <a:ext cx="1873250" cy="288925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Program design</a:t>
            </a:r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3059113" y="3502025"/>
            <a:ext cx="1873250" cy="288925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System design</a:t>
            </a: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2195513" y="2925763"/>
            <a:ext cx="1873250" cy="288925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1546225" y="2420938"/>
            <a:ext cx="1873250" cy="288925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User requirements</a:t>
            </a:r>
          </a:p>
        </p:txBody>
      </p:sp>
      <p:sp>
        <p:nvSpPr>
          <p:cNvPr id="123916" name="AutoShape 12"/>
          <p:cNvSpPr>
            <a:spLocks noChangeArrowheads="1"/>
          </p:cNvSpPr>
          <p:nvPr/>
        </p:nvSpPr>
        <p:spPr bwMode="auto">
          <a:xfrm rot="2659640">
            <a:off x="2987675" y="1844675"/>
            <a:ext cx="792163" cy="79216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7" name="AutoShape 13"/>
          <p:cNvSpPr>
            <a:spLocks noChangeArrowheads="1"/>
          </p:cNvSpPr>
          <p:nvPr/>
        </p:nvSpPr>
        <p:spPr bwMode="auto">
          <a:xfrm rot="1777378">
            <a:off x="4140200" y="2708275"/>
            <a:ext cx="792163" cy="79216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8" name="AutoShape 14"/>
          <p:cNvSpPr>
            <a:spLocks noChangeArrowheads="1"/>
          </p:cNvSpPr>
          <p:nvPr/>
        </p:nvSpPr>
        <p:spPr bwMode="auto">
          <a:xfrm rot="3681254">
            <a:off x="6156325" y="4076700"/>
            <a:ext cx="792163" cy="79216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9" name="AutoShape 15"/>
          <p:cNvSpPr>
            <a:spLocks noChangeArrowheads="1"/>
          </p:cNvSpPr>
          <p:nvPr/>
        </p:nvSpPr>
        <p:spPr bwMode="auto">
          <a:xfrm rot="3250725">
            <a:off x="7019925" y="4581525"/>
            <a:ext cx="792163" cy="79216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20" name="AutoShape 16"/>
          <p:cNvSpPr>
            <a:spLocks noChangeArrowheads="1"/>
          </p:cNvSpPr>
          <p:nvPr/>
        </p:nvSpPr>
        <p:spPr bwMode="auto">
          <a:xfrm rot="3367801">
            <a:off x="7885113" y="5157788"/>
            <a:ext cx="792162" cy="792162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21" name="AutoShape 17"/>
          <p:cNvSpPr>
            <a:spLocks noChangeArrowheads="1"/>
          </p:cNvSpPr>
          <p:nvPr/>
        </p:nvSpPr>
        <p:spPr bwMode="auto">
          <a:xfrm rot="2467048">
            <a:off x="5219700" y="3357563"/>
            <a:ext cx="792163" cy="792162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 flipH="1">
            <a:off x="5003800" y="5445125"/>
            <a:ext cx="360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3" name="Line 19"/>
          <p:cNvSpPr>
            <a:spLocks noChangeShapeType="1"/>
          </p:cNvSpPr>
          <p:nvPr/>
        </p:nvSpPr>
        <p:spPr bwMode="auto">
          <a:xfrm flipV="1">
            <a:off x="5003800" y="4941888"/>
            <a:ext cx="0" cy="503237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4" name="Line 20"/>
          <p:cNvSpPr>
            <a:spLocks noChangeShapeType="1"/>
          </p:cNvSpPr>
          <p:nvPr/>
        </p:nvSpPr>
        <p:spPr bwMode="auto">
          <a:xfrm flipH="1">
            <a:off x="4140200" y="4868863"/>
            <a:ext cx="360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5" name="Line 21"/>
          <p:cNvSpPr>
            <a:spLocks noChangeShapeType="1"/>
          </p:cNvSpPr>
          <p:nvPr/>
        </p:nvSpPr>
        <p:spPr bwMode="auto">
          <a:xfrm flipV="1">
            <a:off x="4140200" y="4365625"/>
            <a:ext cx="0" cy="503238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6" name="Line 22"/>
          <p:cNvSpPr>
            <a:spLocks noChangeShapeType="1"/>
          </p:cNvSpPr>
          <p:nvPr/>
        </p:nvSpPr>
        <p:spPr bwMode="auto">
          <a:xfrm flipH="1">
            <a:off x="3419475" y="4292600"/>
            <a:ext cx="360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7" name="Line 23"/>
          <p:cNvSpPr>
            <a:spLocks noChangeShapeType="1"/>
          </p:cNvSpPr>
          <p:nvPr/>
        </p:nvSpPr>
        <p:spPr bwMode="auto">
          <a:xfrm flipV="1">
            <a:off x="3419475" y="3789363"/>
            <a:ext cx="0" cy="503237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8" name="Line 24"/>
          <p:cNvSpPr>
            <a:spLocks noChangeShapeType="1"/>
          </p:cNvSpPr>
          <p:nvPr/>
        </p:nvSpPr>
        <p:spPr bwMode="auto">
          <a:xfrm flipH="1">
            <a:off x="2700338" y="3716338"/>
            <a:ext cx="3603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9" name="Line 25"/>
          <p:cNvSpPr>
            <a:spLocks noChangeShapeType="1"/>
          </p:cNvSpPr>
          <p:nvPr/>
        </p:nvSpPr>
        <p:spPr bwMode="auto">
          <a:xfrm flipV="1">
            <a:off x="2700338" y="3213100"/>
            <a:ext cx="0" cy="503238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 flipH="1">
            <a:off x="1835150" y="3141663"/>
            <a:ext cx="360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1" name="Line 27"/>
          <p:cNvSpPr>
            <a:spLocks noChangeShapeType="1"/>
          </p:cNvSpPr>
          <p:nvPr/>
        </p:nvSpPr>
        <p:spPr bwMode="auto">
          <a:xfrm flipV="1">
            <a:off x="1835150" y="2708275"/>
            <a:ext cx="0" cy="433388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2" name="Line 28"/>
          <p:cNvSpPr>
            <a:spLocks noChangeShapeType="1"/>
          </p:cNvSpPr>
          <p:nvPr/>
        </p:nvSpPr>
        <p:spPr bwMode="auto">
          <a:xfrm flipH="1">
            <a:off x="1187450" y="2636838"/>
            <a:ext cx="360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3" name="Line 29"/>
          <p:cNvSpPr>
            <a:spLocks noChangeShapeType="1"/>
          </p:cNvSpPr>
          <p:nvPr/>
        </p:nvSpPr>
        <p:spPr bwMode="auto">
          <a:xfrm flipV="1">
            <a:off x="1187450" y="2133600"/>
            <a:ext cx="0" cy="503238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80"/>
                </a:solidFill>
              </a:rPr>
              <a:t>Choice of Process Models …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z="2800" b="1" dirty="0">
                <a:solidFill>
                  <a:srgbClr val="0066FF"/>
                </a:solidFill>
              </a:rPr>
              <a:t>The Waterfall Model</a:t>
            </a:r>
            <a:r>
              <a:rPr lang="en-US" sz="2800" dirty="0">
                <a:solidFill>
                  <a:srgbClr val="0066FF"/>
                </a:solidFill>
              </a:rPr>
              <a:t> (continued…)</a:t>
            </a:r>
          </a:p>
          <a:p>
            <a:pPr>
              <a:buFontTx/>
              <a:buBlip>
                <a:blip r:embed="rId2"/>
              </a:buBlip>
            </a:pPr>
            <a:endParaRPr lang="en-US" sz="2800" dirty="0">
              <a:solidFill>
                <a:srgbClr val="0066FF"/>
              </a:solidFill>
            </a:endParaRPr>
          </a:p>
          <a:p>
            <a:pPr lvl="1">
              <a:buBlip>
                <a:blip r:embed="rId2"/>
              </a:buBlip>
            </a:pPr>
            <a:r>
              <a:rPr lang="en-US" sz="2400" dirty="0"/>
              <a:t>There is a sequence of activities working top to down</a:t>
            </a:r>
          </a:p>
          <a:p>
            <a:pPr lvl="1"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Arrows pointing upwards and downwards indicates that it is necessary to go back and rework tasks that we thought has been completed.</a:t>
            </a:r>
          </a:p>
          <a:p>
            <a:pPr lvl="1"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It is similar to Waterfall which flows downwards with possibility of just a little splashing back</a:t>
            </a:r>
          </a:p>
          <a:p>
            <a:pPr lvl="1"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The project is expected to progress down the path through each of the phases of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80"/>
                </a:solidFill>
              </a:rPr>
              <a:t>Choice of Process Models …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z="2400" b="1" dirty="0">
                <a:solidFill>
                  <a:srgbClr val="0066FF"/>
                </a:solidFill>
              </a:rPr>
              <a:t>The Waterfall Model</a:t>
            </a:r>
            <a:r>
              <a:rPr lang="en-US" sz="2400" dirty="0">
                <a:solidFill>
                  <a:srgbClr val="0066FF"/>
                </a:solidFill>
              </a:rPr>
              <a:t> (continued…)</a:t>
            </a:r>
          </a:p>
          <a:p>
            <a:pPr>
              <a:buFontTx/>
              <a:buBlip>
                <a:blip r:embed="rId2"/>
              </a:buBlip>
            </a:pPr>
            <a:endParaRPr lang="en-US" sz="2400" dirty="0">
              <a:solidFill>
                <a:srgbClr val="0066FF"/>
              </a:solidFill>
            </a:endParaRPr>
          </a:p>
          <a:p>
            <a:pPr lvl="1">
              <a:buFont typeface="Wingdings" pitchFamily="2" charset="2"/>
              <a:buBlip>
                <a:blip r:embed="rId2"/>
              </a:buBlip>
            </a:pPr>
            <a:r>
              <a:rPr lang="en-US" sz="2400" u="sng" dirty="0"/>
              <a:t>Advantage</a:t>
            </a:r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Waterfall approach allows project completion times to be forecast with more confidence</a:t>
            </a:r>
          </a:p>
          <a:p>
            <a:pPr lvl="2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80"/>
                </a:solidFill>
              </a:rPr>
              <a:t>Choice of Process Models …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z="2400" b="1" dirty="0">
                <a:solidFill>
                  <a:srgbClr val="0066FF"/>
                </a:solidFill>
              </a:rPr>
              <a:t>The Waterfall Model</a:t>
            </a:r>
            <a:r>
              <a:rPr lang="en-US" sz="2400" dirty="0">
                <a:solidFill>
                  <a:srgbClr val="0066FF"/>
                </a:solidFill>
              </a:rPr>
              <a:t> (continued…)</a:t>
            </a:r>
          </a:p>
          <a:p>
            <a:pPr>
              <a:buFontTx/>
              <a:buBlip>
                <a:blip r:embed="rId2"/>
              </a:buBlip>
            </a:pPr>
            <a:endParaRPr lang="en-US" sz="2400" dirty="0">
              <a:solidFill>
                <a:srgbClr val="0066FF"/>
              </a:solidFill>
            </a:endParaRPr>
          </a:p>
          <a:p>
            <a:pPr lvl="1">
              <a:buFont typeface="Wingdings" pitchFamily="2" charset="2"/>
              <a:buBlip>
                <a:blip r:embed="rId2"/>
              </a:buBlip>
            </a:pPr>
            <a:r>
              <a:rPr lang="en-US" sz="2400" u="sng" dirty="0"/>
              <a:t>Disadvantages</a:t>
            </a:r>
            <a:endParaRPr lang="en-US" sz="2400" dirty="0"/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Customers must be able to express their requirements completely, correctly and with clarity</a:t>
            </a:r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Delays can occur in design, coding and testing</a:t>
            </a:r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Difficult to access the true stage of progress during the first two to three stages</a:t>
            </a:r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No demonstration of system capabilities can occur until the end of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80"/>
                </a:solidFill>
              </a:rPr>
              <a:t>Choice of Process Models …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341438"/>
            <a:ext cx="8785225" cy="4718050"/>
          </a:xfrm>
        </p:spPr>
        <p:txBody>
          <a:bodyPr/>
          <a:lstStyle/>
          <a:p>
            <a:r>
              <a:rPr lang="en-US" sz="3200" b="1">
                <a:solidFill>
                  <a:srgbClr val="0066FF"/>
                </a:solidFill>
              </a:rPr>
              <a:t>The V – process model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468313" y="2205038"/>
            <a:ext cx="2016125" cy="576262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Feasibility study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6372225" y="2205038"/>
            <a:ext cx="2016125" cy="576262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Review</a:t>
            </a: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900113" y="3068638"/>
            <a:ext cx="2016125" cy="576262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User requirements</a:t>
            </a: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1547813" y="3933825"/>
            <a:ext cx="2016125" cy="576263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System design</a:t>
            </a:r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1908175" y="4868863"/>
            <a:ext cx="2016125" cy="576262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Program design</a:t>
            </a:r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2771775" y="5805488"/>
            <a:ext cx="3671888" cy="576262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code</a:t>
            </a:r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5076825" y="4868863"/>
            <a:ext cx="2016125" cy="576262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Program testing</a:t>
            </a:r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5580063" y="3933825"/>
            <a:ext cx="2016125" cy="576263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System testing</a:t>
            </a: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6011863" y="3068638"/>
            <a:ext cx="2016125" cy="576262"/>
          </a:xfrm>
          <a:prstGeom prst="rect">
            <a:avLst/>
          </a:prstGeom>
          <a:solidFill>
            <a:srgbClr val="A8B2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User acceptance</a:t>
            </a:r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1835150" y="2781300"/>
            <a:ext cx="0" cy="2873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2051050" y="3644900"/>
            <a:ext cx="0" cy="2873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>
            <a:off x="2700338" y="4508500"/>
            <a:ext cx="0" cy="360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6" name="Line 16"/>
          <p:cNvSpPr>
            <a:spLocks noChangeShapeType="1"/>
          </p:cNvSpPr>
          <p:nvPr/>
        </p:nvSpPr>
        <p:spPr bwMode="auto">
          <a:xfrm>
            <a:off x="3419475" y="5445125"/>
            <a:ext cx="0" cy="3587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7" name="Line 17"/>
          <p:cNvSpPr>
            <a:spLocks noChangeShapeType="1"/>
          </p:cNvSpPr>
          <p:nvPr/>
        </p:nvSpPr>
        <p:spPr bwMode="auto">
          <a:xfrm flipV="1">
            <a:off x="5364163" y="5445125"/>
            <a:ext cx="0" cy="360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8" name="Line 18"/>
          <p:cNvSpPr>
            <a:spLocks noChangeShapeType="1"/>
          </p:cNvSpPr>
          <p:nvPr/>
        </p:nvSpPr>
        <p:spPr bwMode="auto">
          <a:xfrm flipV="1">
            <a:off x="6011863" y="4508500"/>
            <a:ext cx="0" cy="360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9" name="Line 19"/>
          <p:cNvSpPr>
            <a:spLocks noChangeShapeType="1"/>
          </p:cNvSpPr>
          <p:nvPr/>
        </p:nvSpPr>
        <p:spPr bwMode="auto">
          <a:xfrm flipV="1">
            <a:off x="6300788" y="3644900"/>
            <a:ext cx="0" cy="288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0" name="Line 20"/>
          <p:cNvSpPr>
            <a:spLocks noChangeShapeType="1"/>
          </p:cNvSpPr>
          <p:nvPr/>
        </p:nvSpPr>
        <p:spPr bwMode="auto">
          <a:xfrm flipV="1">
            <a:off x="6659563" y="2781300"/>
            <a:ext cx="0" cy="2873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1" name="Line 21"/>
          <p:cNvSpPr>
            <a:spLocks noChangeShapeType="1"/>
          </p:cNvSpPr>
          <p:nvPr/>
        </p:nvSpPr>
        <p:spPr bwMode="auto">
          <a:xfrm flipH="1">
            <a:off x="3924300" y="5157788"/>
            <a:ext cx="11525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2" name="Line 22"/>
          <p:cNvSpPr>
            <a:spLocks noChangeShapeType="1"/>
          </p:cNvSpPr>
          <p:nvPr/>
        </p:nvSpPr>
        <p:spPr bwMode="auto">
          <a:xfrm flipH="1">
            <a:off x="3563938" y="4221163"/>
            <a:ext cx="20161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3" name="Line 23"/>
          <p:cNvSpPr>
            <a:spLocks noChangeShapeType="1"/>
          </p:cNvSpPr>
          <p:nvPr/>
        </p:nvSpPr>
        <p:spPr bwMode="auto">
          <a:xfrm flipH="1">
            <a:off x="2916238" y="3284538"/>
            <a:ext cx="3095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4" name="Line 24"/>
          <p:cNvSpPr>
            <a:spLocks noChangeShapeType="1"/>
          </p:cNvSpPr>
          <p:nvPr/>
        </p:nvSpPr>
        <p:spPr bwMode="auto">
          <a:xfrm flipH="1">
            <a:off x="2484438" y="2492375"/>
            <a:ext cx="38877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25" name="Text Box 25"/>
          <p:cNvSpPr txBox="1">
            <a:spLocks noChangeArrowheads="1"/>
          </p:cNvSpPr>
          <p:nvPr/>
        </p:nvSpPr>
        <p:spPr bwMode="auto">
          <a:xfrm>
            <a:off x="3851275" y="4797425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Corrections</a:t>
            </a: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3924300" y="3860800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Corrections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3924300" y="2924175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Corrections</a:t>
            </a:r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3851275" y="2133600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Corrections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80"/>
                </a:solidFill>
              </a:rPr>
              <a:t>Choice of Process Models …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>
                <a:solidFill>
                  <a:srgbClr val="0066FF"/>
                </a:solidFill>
              </a:rPr>
              <a:t>The V – process model</a:t>
            </a:r>
            <a:r>
              <a:rPr lang="en-US">
                <a:solidFill>
                  <a:srgbClr val="0066FF"/>
                </a:solidFill>
              </a:rPr>
              <a:t> (continued…)</a:t>
            </a:r>
          </a:p>
          <a:p>
            <a:endParaRPr lang="en-US">
              <a:solidFill>
                <a:srgbClr val="0066FF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/>
              <a:t>Elaboration of the waterfall model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Stresses the necessity for validation activities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Each step has matching validation process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Defects cause a loop back to the corresponding development stage and a reworking of the succeeding steps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May slip into an ‘evolutionary prototype</a:t>
            </a:r>
            <a:r>
              <a:rPr lang="en-US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n-US" sz="3200">
                <a:solidFill>
                  <a:srgbClr val="008080"/>
                </a:solidFill>
              </a:rPr>
              <a:t>SPIRAL MODEL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676400"/>
            <a:ext cx="83058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  <a:buFontTx/>
              <a:buChar char="•"/>
            </a:pPr>
            <a:endParaRPr lang="en-US" sz="1800"/>
          </a:p>
          <a:p>
            <a:pPr>
              <a:lnSpc>
                <a:spcPct val="80000"/>
              </a:lnSpc>
              <a:buFontTx/>
              <a:buChar char="•"/>
            </a:pPr>
            <a:endParaRPr lang="en-US" sz="1800"/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1800"/>
              <a:t>  </a:t>
            </a:r>
            <a:r>
              <a:rPr lang="en-US" sz="2400"/>
              <a:t>Another way of looking at waterfall model.</a:t>
            </a: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endParaRPr lang="en-US" sz="2400"/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400"/>
              <a:t> Greater level of detail are considered at each stage of the project</a:t>
            </a: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endParaRPr lang="en-US" sz="2400"/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400"/>
              <a:t> Hence greater degree of confidence about the success of the project</a:t>
            </a: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endParaRPr lang="en-US" sz="2400"/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400"/>
              <a:t> More details are analyzed in each sweep and an evolution process is         undertaken for next iteration.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D514B-AE19-40C5-AAC7-52E665368E0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09B-FF3A-4D41-B5CA-3C68A851D5B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Image result for SPIRAL 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352928" cy="5256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DOT NET</Template>
  <TotalTime>1249</TotalTime>
  <Words>650</Words>
  <Application>Microsoft Office PowerPoint</Application>
  <PresentationFormat>On-screen Show (4:3)</PresentationFormat>
  <Paragraphs>136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Glass design template</vt:lpstr>
      <vt:lpstr>Choice of Process Models</vt:lpstr>
      <vt:lpstr>Choice of Process Models …</vt:lpstr>
      <vt:lpstr>Choice of Process Models …</vt:lpstr>
      <vt:lpstr>Choice of Process Models …</vt:lpstr>
      <vt:lpstr>Choice of Process Models …</vt:lpstr>
      <vt:lpstr>Choice of Process Models …</vt:lpstr>
      <vt:lpstr>Choice of Process Models …</vt:lpstr>
      <vt:lpstr>SPIRAL MODEL</vt:lpstr>
      <vt:lpstr>Spiral Model</vt:lpstr>
      <vt:lpstr>Software Prototyping</vt:lpstr>
      <vt:lpstr>Software Prototyping</vt:lpstr>
      <vt:lpstr>Software Prototyping</vt:lpstr>
      <vt:lpstr>Software Prototyping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Vijesh</dc:creator>
  <cp:lastModifiedBy>Mohanraj Natarajan</cp:lastModifiedBy>
  <cp:revision>387</cp:revision>
  <dcterms:created xsi:type="dcterms:W3CDTF">2006-01-17T17:30:52Z</dcterms:created>
  <dcterms:modified xsi:type="dcterms:W3CDTF">2021-01-05T06:10:51Z</dcterms:modified>
</cp:coreProperties>
</file>