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F298E-23CA-463E-B5AD-8912045585A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7179-955D-4086-BE9D-E6ED0B99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7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09ACC7-A922-4B7F-81D5-4BE47602F2DD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F330B-83A0-4FC3-81FE-601C4FAFBBFF}" type="slidenum">
              <a:rPr lang="en-US"/>
              <a:pPr/>
              <a:t>1</a:t>
            </a:fld>
            <a:endParaRPr lang="en-US"/>
          </a:p>
        </p:txBody>
      </p:sp>
      <p:sp>
        <p:nvSpPr>
          <p:cNvPr id="78850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800"/>
          </a:p>
          <a:p>
            <a:endParaRPr lang="en-US" sz="800"/>
          </a:p>
          <a:p>
            <a:endParaRPr lang="en-US" sz="800"/>
          </a:p>
          <a:p>
            <a:r>
              <a:rPr lang="en-US" sz="800"/>
              <a:t>©  2002 </a:t>
            </a:r>
          </a:p>
          <a:p>
            <a:endParaRPr lang="en-US" sz="800"/>
          </a:p>
          <a:p>
            <a:r>
              <a:rPr lang="en-US" sz="800"/>
              <a:t>These slides where produced by Bill Manning (ISI), Ed Lewis (NAI labs) and Olaf M. Kolkman (RIPE NCC). </a:t>
            </a:r>
          </a:p>
          <a:p>
            <a:endParaRPr lang="en-US" sz="800"/>
          </a:p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20588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708D5C-7064-4E2D-B5A2-833C041066A1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18EE8-7C21-440F-BD8B-FB4B2F66A8CA}" type="slidenum">
              <a:rPr lang="en-US"/>
              <a:pPr/>
              <a:t>23</a:t>
            </a:fld>
            <a:endParaRPr lang="en-US"/>
          </a:p>
        </p:txBody>
      </p:sp>
      <p:sp>
        <p:nvSpPr>
          <p:cNvPr id="92162" name="Rectangle 2"/>
          <p:cNvSpPr>
            <a:spLocks noChangeArrowheads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6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64A4B0-93BD-4948-92F4-850D6BD0D19C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F86-4722-4389-83AC-0D142869BC07}" type="slidenum">
              <a:rPr lang="en-US"/>
              <a:pPr/>
              <a:t>25</a:t>
            </a:fld>
            <a:endParaRPr lang="en-US"/>
          </a:p>
        </p:txBody>
      </p:sp>
      <p:sp>
        <p:nvSpPr>
          <p:cNvPr id="100354" name="Rectangle 2"/>
          <p:cNvSpPr>
            <a:spLocks noChangeArrowheads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0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F3C617-902A-4BBE-B6D6-47673AD4756B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8B747-BFAD-406F-88E7-56955835B07E}" type="slidenum">
              <a:rPr lang="en-US"/>
              <a:pPr/>
              <a:t>28</a:t>
            </a:fld>
            <a:endParaRPr lang="en-US"/>
          </a:p>
        </p:txBody>
      </p:sp>
      <p:sp>
        <p:nvSpPr>
          <p:cNvPr id="69634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D63913E-80ED-4DC0-9697-E5C6CD6DD078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7835E-EBD1-4023-A51C-FA652A3F87C5}" type="slidenum">
              <a:rPr lang="en-US"/>
              <a:pPr/>
              <a:t>2</a:t>
            </a:fld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1B492C-C4C2-4B89-AB16-BB209C4C0AD7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83E68-6B40-47E9-9130-A3F9126CDDDD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see ‘DNS and BIND’ Chapter 1</a:t>
            </a:r>
          </a:p>
        </p:txBody>
      </p:sp>
    </p:spTree>
    <p:extLst>
      <p:ext uri="{BB962C8B-B14F-4D97-AF65-F5344CB8AC3E}">
        <p14:creationId xmlns:p14="http://schemas.microsoft.com/office/powerpoint/2010/main" val="169060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0A1B77C-38CE-4AA3-B9C6-0C0F8E9E060A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AA595-6BEC-4FDC-9230-092F0428B349}" type="slidenum">
              <a:rPr lang="en-US"/>
              <a:pPr/>
              <a:t>11</a:t>
            </a:fld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7121A25-5DE9-4AB7-B3C7-5EA95E9E9F88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8984C-9D3C-4572-B0DE-C93F8506D7E9}" type="slidenum">
              <a:rPr lang="en-US"/>
              <a:pPr/>
              <a:t>13</a:t>
            </a:fld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8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927E318-B2F1-4A58-9039-1D9B8C19D806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DF89B-B769-4337-9B8B-985CB098AB96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4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227864-BDBA-4552-B3F9-FA5084BA98ED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0CF81-32FA-47B0-AD5C-F93B583866F1}" type="slidenum">
              <a:rPr lang="en-US"/>
              <a:pPr/>
              <a:t>16</a:t>
            </a:fld>
            <a:endParaRPr lang="en-US"/>
          </a:p>
        </p:txBody>
      </p:sp>
      <p:sp>
        <p:nvSpPr>
          <p:cNvPr id="74754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2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6B337A4-3169-42C1-98F9-2B487F547B50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FDA67-C221-4CCC-8CF6-ADA692E7FA6F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88D324-5779-465F-8FF8-CAD92841786C}" type="datetime1">
              <a:rPr lang="en-US"/>
              <a:pPr/>
              <a:t>6/13/2022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91430-9412-4485-A591-DE5886F7BB5E}" type="slidenum">
              <a:rPr lang="en-US"/>
              <a:pPr/>
              <a:t>22</a:t>
            </a:fld>
            <a:endParaRPr lang="en-US"/>
          </a:p>
        </p:txBody>
      </p:sp>
      <p:sp>
        <p:nvSpPr>
          <p:cNvPr id="72706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7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1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9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February 2003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slideset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A622-2A75-4C6B-A37D-759AFFAE6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the DNS system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67151" y="763588"/>
            <a:ext cx="6602412" cy="608012"/>
          </a:xfrm>
        </p:spPr>
        <p:txBody>
          <a:bodyPr>
            <a:normAutofit fontScale="90000"/>
          </a:bodyPr>
          <a:lstStyle/>
          <a:p>
            <a:r>
              <a:rPr lang="en-US"/>
              <a:t>DNS Features: Dynamicity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 can be updated dynamically</a:t>
            </a:r>
          </a:p>
          <a:p>
            <a:pPr lvl="1"/>
            <a:r>
              <a:rPr lang="en-US"/>
              <a:t>Add/delete/modify of any record</a:t>
            </a:r>
          </a:p>
          <a:p>
            <a:endParaRPr lang="en-US"/>
          </a:p>
          <a:p>
            <a:r>
              <a:rPr lang="en-US"/>
              <a:t>Modification of the master database triggers replication</a:t>
            </a:r>
          </a:p>
          <a:p>
            <a:pPr lvl="1"/>
            <a:r>
              <a:rPr lang="en-US"/>
              <a:t>Only master can be dynamically updated</a:t>
            </a:r>
          </a:p>
          <a:p>
            <a:pPr lvl="2"/>
            <a:r>
              <a:rPr lang="en-US"/>
              <a:t>Creates a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410549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Concepts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 slides are about concepts</a:t>
            </a:r>
          </a:p>
          <a:p>
            <a:endParaRPr lang="en-US"/>
          </a:p>
          <a:p>
            <a:r>
              <a:rPr lang="en-US"/>
              <a:t>After this set of slides you should understand</a:t>
            </a:r>
          </a:p>
          <a:p>
            <a:pPr lvl="1"/>
            <a:r>
              <a:rPr lang="en-US"/>
              <a:t>How  the DNS is built</a:t>
            </a:r>
          </a:p>
          <a:p>
            <a:pPr lvl="1"/>
            <a:endParaRPr lang="en-US"/>
          </a:p>
          <a:p>
            <a:pPr lvl="1"/>
            <a:r>
              <a:rPr lang="en-US"/>
              <a:t>Why it is built the way it is</a:t>
            </a:r>
          </a:p>
          <a:p>
            <a:pPr lvl="1"/>
            <a:endParaRPr lang="en-US"/>
          </a:p>
          <a:p>
            <a:pPr lvl="1"/>
            <a:r>
              <a:rPr lang="en-US"/>
              <a:t>The terminology used throughout the course</a:t>
            </a:r>
          </a:p>
        </p:txBody>
      </p:sp>
    </p:spTree>
    <p:extLst>
      <p:ext uri="{BB962C8B-B14F-4D97-AF65-F5344CB8AC3E}">
        <p14:creationId xmlns:p14="http://schemas.microsoft.com/office/powerpoint/2010/main" val="250552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DNS Names 1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The namespace needs to be made hierarchical to be able to scale.</a:t>
            </a:r>
          </a:p>
          <a:p>
            <a:r>
              <a:rPr lang="en-US"/>
              <a:t>The idea is to name objects based on </a:t>
            </a:r>
          </a:p>
          <a:p>
            <a:pPr lvl="1"/>
            <a:r>
              <a:rPr lang="en-US"/>
              <a:t>location (within country, set  of organizations, set of companies, etc)</a:t>
            </a:r>
          </a:p>
          <a:p>
            <a:pPr lvl="1"/>
            <a:r>
              <a:rPr lang="en-US"/>
              <a:t>unit within that location (company within set of company, etc)</a:t>
            </a:r>
          </a:p>
          <a:p>
            <a:pPr lvl="1"/>
            <a:r>
              <a:rPr lang="en-US"/>
              <a:t>object within unit (name of person in company)</a:t>
            </a:r>
          </a:p>
        </p:txBody>
      </p:sp>
    </p:spTree>
    <p:extLst>
      <p:ext uri="{BB962C8B-B14F-4D97-AF65-F5344CB8AC3E}">
        <p14:creationId xmlns:p14="http://schemas.microsoft.com/office/powerpoint/2010/main" val="44713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DNS Names 2</a:t>
            </a:r>
            <a:br>
              <a:rPr lang="en-US"/>
            </a:br>
            <a:r>
              <a:rPr lang="en-US" sz="4000"/>
              <a:t>How names appear in the DNS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Fully Qualified Domain Name (FQDN)</a:t>
            </a:r>
          </a:p>
          <a:p>
            <a:pPr algn="ctr">
              <a:buFont typeface="Monotype Sorts" pitchFamily="2" charset="2"/>
              <a:buNone/>
            </a:pPr>
            <a:r>
              <a:rPr lang="en-US" b="1">
                <a:latin typeface="Courier New" panose="02070309020205020404" pitchFamily="49" charset="0"/>
              </a:rPr>
              <a:t>WWW.RIPE.NET.</a:t>
            </a:r>
            <a:endParaRPr lang="en-US"/>
          </a:p>
          <a:p>
            <a:r>
              <a:rPr lang="en-US"/>
              <a:t>labels separated by dots</a:t>
            </a:r>
          </a:p>
          <a:p>
            <a:endParaRPr lang="en-US"/>
          </a:p>
          <a:p>
            <a:r>
              <a:rPr lang="en-US"/>
              <a:t>DNS provides a mapping from FQDNs to resources of several types</a:t>
            </a:r>
          </a:p>
          <a:p>
            <a:endParaRPr lang="en-US"/>
          </a:p>
          <a:p>
            <a:r>
              <a:rPr lang="en-US"/>
              <a:t>Names are used as a key when fetching data in the DNS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545388" y="2817814"/>
            <a:ext cx="3124200" cy="4587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>
                <a:solidFill>
                  <a:srgbClr val="003399"/>
                </a:solidFill>
                <a:latin typeface="Helvetica" panose="020B0604020202020204" pitchFamily="34" charset="0"/>
              </a:rPr>
              <a:t>Note the trailing dot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H="1" flipV="1">
            <a:off x="7926388" y="25146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7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DNS maps names into data using Resource Records.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kumimoji="0" lang="en-US"/>
              <a:t>More detail later</a:t>
            </a:r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211388" y="3200400"/>
            <a:ext cx="7848600" cy="1371600"/>
          </a:xfrm>
          <a:prstGeom prst="ellipse">
            <a:avLst/>
          </a:prstGeom>
          <a:solidFill>
            <a:srgbClr val="99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6173788" y="3581400"/>
            <a:ext cx="3733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592388" y="3581400"/>
            <a:ext cx="45961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Courier New" panose="02070309020205020404" pitchFamily="49" charset="0"/>
              </a:rPr>
              <a:t>www.ripe.net.  …    A 10.10.10.2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Resource Records 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649789" y="4849814"/>
            <a:ext cx="2906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3399"/>
                </a:solidFill>
                <a:latin typeface="Helvetica" panose="020B0604020202020204" pitchFamily="34" charset="0"/>
              </a:rPr>
              <a:t>Address Resource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V="1">
            <a:off x="6097588" y="41910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3354388" y="2944814"/>
            <a:ext cx="27350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3399"/>
                </a:solidFill>
                <a:latin typeface="Helvetica" panose="020B0604020202020204" pitchFamily="34" charset="0"/>
              </a:rPr>
              <a:t>Resource Record</a:t>
            </a:r>
          </a:p>
        </p:txBody>
      </p:sp>
    </p:spTree>
    <p:extLst>
      <p:ext uri="{BB962C8B-B14F-4D97-AF65-F5344CB8AC3E}">
        <p14:creationId xmlns:p14="http://schemas.microsoft.com/office/powerpoint/2010/main" val="16186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84" name="Picture 68" descr="H:\Tree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1676401"/>
            <a:ext cx="4191000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DNS Names 3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6589" y="1600200"/>
            <a:ext cx="5083175" cy="4495800"/>
          </a:xfrm>
        </p:spPr>
        <p:txBody>
          <a:bodyPr/>
          <a:lstStyle/>
          <a:p>
            <a:endParaRPr lang="en-US"/>
          </a:p>
          <a:p>
            <a:r>
              <a:rPr lang="en-US"/>
              <a:t>Domain names can be mapped to a tree.</a:t>
            </a:r>
          </a:p>
          <a:p>
            <a:endParaRPr lang="en-US"/>
          </a:p>
          <a:p>
            <a:r>
              <a:rPr lang="en-US"/>
              <a:t>New branches at the ‘dots’</a:t>
            </a:r>
          </a:p>
          <a:p>
            <a:endParaRPr lang="en-US"/>
          </a:p>
          <a:p>
            <a:r>
              <a:rPr lang="en-US"/>
              <a:t>No restriction to the amount of branches. </a:t>
            </a:r>
          </a:p>
          <a:p>
            <a:endParaRPr lang="en-US"/>
          </a:p>
        </p:txBody>
      </p:sp>
      <p:grpSp>
        <p:nvGrpSpPr>
          <p:cNvPr id="86097" name="Group 81"/>
          <p:cNvGrpSpPr>
            <a:grpSpLocks/>
          </p:cNvGrpSpPr>
          <p:nvPr/>
        </p:nvGrpSpPr>
        <p:grpSpPr bwMode="auto">
          <a:xfrm>
            <a:off x="1144589" y="2239964"/>
            <a:ext cx="4862513" cy="3703637"/>
            <a:chOff x="0" y="1411"/>
            <a:chExt cx="3063" cy="2333"/>
          </a:xfrm>
        </p:grpSpPr>
        <p:sp>
          <p:nvSpPr>
            <p:cNvPr id="86038" name="Text Box 22"/>
            <p:cNvSpPr txBox="1">
              <a:spLocks noChangeArrowheads="1"/>
            </p:cNvSpPr>
            <p:nvPr/>
          </p:nvSpPr>
          <p:spPr bwMode="auto">
            <a:xfrm>
              <a:off x="712" y="3114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net</a:t>
              </a:r>
            </a:p>
          </p:txBody>
        </p:sp>
        <p:sp>
          <p:nvSpPr>
            <p:cNvPr id="86040" name="Text Box 24"/>
            <p:cNvSpPr txBox="1">
              <a:spLocks noChangeArrowheads="1"/>
            </p:cNvSpPr>
            <p:nvPr/>
          </p:nvSpPr>
          <p:spPr bwMode="auto">
            <a:xfrm>
              <a:off x="1561" y="3114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com</a:t>
              </a:r>
            </a:p>
          </p:txBody>
        </p:sp>
        <p:sp>
          <p:nvSpPr>
            <p:cNvPr id="86041" name="Text Box 25"/>
            <p:cNvSpPr txBox="1">
              <a:spLocks noChangeArrowheads="1"/>
            </p:cNvSpPr>
            <p:nvPr/>
          </p:nvSpPr>
          <p:spPr bwMode="auto">
            <a:xfrm>
              <a:off x="474" y="2468"/>
              <a:ext cx="5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ripe</a:t>
              </a:r>
            </a:p>
          </p:txBody>
        </p:sp>
        <p:sp>
          <p:nvSpPr>
            <p:cNvPr id="86042" name="Text Box 26"/>
            <p:cNvSpPr txBox="1">
              <a:spLocks noChangeArrowheads="1"/>
            </p:cNvSpPr>
            <p:nvPr/>
          </p:nvSpPr>
          <p:spPr bwMode="auto">
            <a:xfrm>
              <a:off x="0" y="1881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www</a:t>
              </a:r>
            </a:p>
          </p:txBody>
        </p:sp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1899" y="1822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www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1187" y="3114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edu</a:t>
              </a:r>
            </a:p>
          </p:txBody>
        </p:sp>
        <p:sp>
          <p:nvSpPr>
            <p:cNvPr id="86045" name="Text Box 29"/>
            <p:cNvSpPr txBox="1">
              <a:spLocks noChangeArrowheads="1"/>
            </p:cNvSpPr>
            <p:nvPr/>
          </p:nvSpPr>
          <p:spPr bwMode="auto">
            <a:xfrm>
              <a:off x="1086" y="2468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isi</a:t>
              </a:r>
            </a:p>
          </p:txBody>
        </p:sp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1866" y="2468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tislabs</a:t>
              </a:r>
            </a:p>
          </p:txBody>
        </p:sp>
        <p:sp>
          <p:nvSpPr>
            <p:cNvPr id="86049" name="Text Box 33"/>
            <p:cNvSpPr txBox="1">
              <a:spLocks noChangeArrowheads="1"/>
            </p:cNvSpPr>
            <p:nvPr/>
          </p:nvSpPr>
          <p:spPr bwMode="auto">
            <a:xfrm>
              <a:off x="1248" y="345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•</a:t>
              </a:r>
            </a:p>
          </p:txBody>
        </p:sp>
        <p:sp>
          <p:nvSpPr>
            <p:cNvPr id="86051" name="Text Box 35"/>
            <p:cNvSpPr txBox="1">
              <a:spLocks noChangeArrowheads="1"/>
            </p:cNvSpPr>
            <p:nvPr/>
          </p:nvSpPr>
          <p:spPr bwMode="auto">
            <a:xfrm>
              <a:off x="645" y="1940"/>
              <a:ext cx="5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disi</a:t>
              </a:r>
            </a:p>
          </p:txBody>
        </p:sp>
        <p:sp>
          <p:nvSpPr>
            <p:cNvPr id="86052" name="Text Box 36"/>
            <p:cNvSpPr txBox="1">
              <a:spLocks noChangeArrowheads="1"/>
            </p:cNvSpPr>
            <p:nvPr/>
          </p:nvSpPr>
          <p:spPr bwMode="auto">
            <a:xfrm>
              <a:off x="712" y="1411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ws1</a:t>
              </a:r>
            </a:p>
          </p:txBody>
        </p:sp>
        <p:sp>
          <p:nvSpPr>
            <p:cNvPr id="86053" name="Text Box 37"/>
            <p:cNvSpPr txBox="1">
              <a:spLocks noChangeArrowheads="1"/>
            </p:cNvSpPr>
            <p:nvPr/>
          </p:nvSpPr>
          <p:spPr bwMode="auto">
            <a:xfrm>
              <a:off x="1120" y="1411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ws2</a:t>
              </a:r>
            </a:p>
          </p:txBody>
        </p:sp>
        <p:sp>
          <p:nvSpPr>
            <p:cNvPr id="86055" name="Text Box 39"/>
            <p:cNvSpPr txBox="1">
              <a:spLocks noChangeArrowheads="1"/>
            </p:cNvSpPr>
            <p:nvPr/>
          </p:nvSpPr>
          <p:spPr bwMode="auto">
            <a:xfrm>
              <a:off x="645" y="282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•</a:t>
              </a:r>
            </a:p>
          </p:txBody>
        </p:sp>
        <p:sp>
          <p:nvSpPr>
            <p:cNvPr id="86056" name="Text Box 40"/>
            <p:cNvSpPr txBox="1">
              <a:spLocks noChangeArrowheads="1"/>
            </p:cNvSpPr>
            <p:nvPr/>
          </p:nvSpPr>
          <p:spPr bwMode="auto">
            <a:xfrm>
              <a:off x="1323" y="276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•</a:t>
              </a:r>
            </a:p>
          </p:txBody>
        </p:sp>
        <p:sp>
          <p:nvSpPr>
            <p:cNvPr id="86057" name="Text Box 41"/>
            <p:cNvSpPr txBox="1">
              <a:spLocks noChangeArrowheads="1"/>
            </p:cNvSpPr>
            <p:nvPr/>
          </p:nvSpPr>
          <p:spPr bwMode="auto">
            <a:xfrm>
              <a:off x="1866" y="2879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•</a:t>
              </a:r>
            </a:p>
          </p:txBody>
        </p:sp>
        <p:sp>
          <p:nvSpPr>
            <p:cNvPr id="86058" name="Text Box 42"/>
            <p:cNvSpPr txBox="1">
              <a:spLocks noChangeArrowheads="1"/>
            </p:cNvSpPr>
            <p:nvPr/>
          </p:nvSpPr>
          <p:spPr bwMode="auto">
            <a:xfrm>
              <a:off x="2137" y="211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•</a:t>
              </a:r>
            </a:p>
          </p:txBody>
        </p:sp>
        <p:sp>
          <p:nvSpPr>
            <p:cNvPr id="86059" name="Text Box 43"/>
            <p:cNvSpPr txBox="1">
              <a:spLocks noChangeArrowheads="1"/>
            </p:cNvSpPr>
            <p:nvPr/>
          </p:nvSpPr>
          <p:spPr bwMode="auto">
            <a:xfrm>
              <a:off x="373" y="2233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•</a:t>
              </a:r>
            </a:p>
          </p:txBody>
        </p:sp>
        <p:sp>
          <p:nvSpPr>
            <p:cNvPr id="86060" name="Text Box 44"/>
            <p:cNvSpPr txBox="1">
              <a:spLocks noChangeArrowheads="1"/>
            </p:cNvSpPr>
            <p:nvPr/>
          </p:nvSpPr>
          <p:spPr bwMode="auto">
            <a:xfrm>
              <a:off x="1018" y="1705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•</a:t>
              </a:r>
            </a:p>
          </p:txBody>
        </p:sp>
        <p:grpSp>
          <p:nvGrpSpPr>
            <p:cNvPr id="86086" name="Group 70"/>
            <p:cNvGrpSpPr>
              <a:grpSpLocks/>
            </p:cNvGrpSpPr>
            <p:nvPr/>
          </p:nvGrpSpPr>
          <p:grpSpPr bwMode="auto">
            <a:xfrm>
              <a:off x="305" y="1685"/>
              <a:ext cx="1866" cy="1879"/>
              <a:chOff x="432" y="2048"/>
              <a:chExt cx="2640" cy="1536"/>
            </a:xfrm>
          </p:grpSpPr>
          <p:sp>
            <p:nvSpPr>
              <p:cNvPr id="86079" name="Line 63"/>
              <p:cNvSpPr>
                <a:spLocks noChangeShapeType="1"/>
              </p:cNvSpPr>
              <p:nvPr/>
            </p:nvSpPr>
            <p:spPr bwMode="auto">
              <a:xfrm flipH="1" flipV="1">
                <a:off x="2976" y="238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1" name="Line 45"/>
              <p:cNvSpPr>
                <a:spLocks noChangeShapeType="1"/>
              </p:cNvSpPr>
              <p:nvPr/>
            </p:nvSpPr>
            <p:spPr bwMode="auto">
              <a:xfrm flipH="1" flipV="1">
                <a:off x="1344" y="3440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2" name="Line 46"/>
              <p:cNvSpPr>
                <a:spLocks noChangeShapeType="1"/>
              </p:cNvSpPr>
              <p:nvPr/>
            </p:nvSpPr>
            <p:spPr bwMode="auto">
              <a:xfrm flipV="1">
                <a:off x="1872" y="3488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3" name="Line 47"/>
              <p:cNvSpPr>
                <a:spLocks noChangeShapeType="1"/>
              </p:cNvSpPr>
              <p:nvPr/>
            </p:nvSpPr>
            <p:spPr bwMode="auto">
              <a:xfrm flipV="1">
                <a:off x="1968" y="3440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4" name="Line 48"/>
              <p:cNvSpPr>
                <a:spLocks noChangeShapeType="1"/>
              </p:cNvSpPr>
              <p:nvPr/>
            </p:nvSpPr>
            <p:spPr bwMode="auto">
              <a:xfrm flipH="1" flipV="1">
                <a:off x="1056" y="31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5" name="Line 49"/>
              <p:cNvSpPr>
                <a:spLocks noChangeShapeType="1"/>
              </p:cNvSpPr>
              <p:nvPr/>
            </p:nvSpPr>
            <p:spPr bwMode="auto">
              <a:xfrm flipH="1" flipV="1">
                <a:off x="864" y="29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6" name="Line 50"/>
              <p:cNvSpPr>
                <a:spLocks noChangeShapeType="1"/>
              </p:cNvSpPr>
              <p:nvPr/>
            </p:nvSpPr>
            <p:spPr bwMode="auto">
              <a:xfrm flipH="1" flipV="1">
                <a:off x="672" y="267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7" name="Line 51"/>
              <p:cNvSpPr>
                <a:spLocks noChangeShapeType="1"/>
              </p:cNvSpPr>
              <p:nvPr/>
            </p:nvSpPr>
            <p:spPr bwMode="auto">
              <a:xfrm flipH="1" flipV="1">
                <a:off x="432" y="243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8" name="Line 52"/>
              <p:cNvSpPr>
                <a:spLocks noChangeShapeType="1"/>
              </p:cNvSpPr>
              <p:nvPr/>
            </p:nvSpPr>
            <p:spPr bwMode="auto">
              <a:xfrm flipV="1">
                <a:off x="672" y="2480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9" name="Line 53"/>
              <p:cNvSpPr>
                <a:spLocks noChangeShapeType="1"/>
              </p:cNvSpPr>
              <p:nvPr/>
            </p:nvSpPr>
            <p:spPr bwMode="auto">
              <a:xfrm flipV="1">
                <a:off x="1200" y="2240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0" name="Line 54"/>
              <p:cNvSpPr>
                <a:spLocks noChangeShapeType="1"/>
              </p:cNvSpPr>
              <p:nvPr/>
            </p:nvSpPr>
            <p:spPr bwMode="auto">
              <a:xfrm flipH="1" flipV="1">
                <a:off x="1344" y="2048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1" name="Line 55"/>
              <p:cNvSpPr>
                <a:spLocks noChangeShapeType="1"/>
              </p:cNvSpPr>
              <p:nvPr/>
            </p:nvSpPr>
            <p:spPr bwMode="auto">
              <a:xfrm flipV="1">
                <a:off x="1584" y="204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2" name="Line 56"/>
              <p:cNvSpPr>
                <a:spLocks noChangeShapeType="1"/>
              </p:cNvSpPr>
              <p:nvPr/>
            </p:nvSpPr>
            <p:spPr bwMode="auto">
              <a:xfrm flipV="1">
                <a:off x="1920" y="3152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3" name="Line 57"/>
              <p:cNvSpPr>
                <a:spLocks noChangeShapeType="1"/>
              </p:cNvSpPr>
              <p:nvPr/>
            </p:nvSpPr>
            <p:spPr bwMode="auto">
              <a:xfrm flipH="1" flipV="1">
                <a:off x="1776" y="291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6" name="Line 60"/>
              <p:cNvSpPr>
                <a:spLocks noChangeShapeType="1"/>
              </p:cNvSpPr>
              <p:nvPr/>
            </p:nvSpPr>
            <p:spPr bwMode="auto">
              <a:xfrm flipV="1">
                <a:off x="2496" y="3200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7" name="Line 61"/>
              <p:cNvSpPr>
                <a:spLocks noChangeShapeType="1"/>
              </p:cNvSpPr>
              <p:nvPr/>
            </p:nvSpPr>
            <p:spPr bwMode="auto">
              <a:xfrm flipV="1">
                <a:off x="2784" y="2960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78" name="Line 62"/>
              <p:cNvSpPr>
                <a:spLocks noChangeShapeType="1"/>
              </p:cNvSpPr>
              <p:nvPr/>
            </p:nvSpPr>
            <p:spPr bwMode="auto">
              <a:xfrm flipV="1">
                <a:off x="2976" y="2576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80" name="Line 64"/>
              <p:cNvSpPr>
                <a:spLocks noChangeShapeType="1"/>
              </p:cNvSpPr>
              <p:nvPr/>
            </p:nvSpPr>
            <p:spPr bwMode="auto">
              <a:xfrm flipV="1">
                <a:off x="624" y="22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81" name="Text Box 65"/>
            <p:cNvSpPr txBox="1">
              <a:spLocks noChangeArrowheads="1"/>
            </p:cNvSpPr>
            <p:nvPr/>
          </p:nvSpPr>
          <p:spPr bwMode="auto">
            <a:xfrm>
              <a:off x="339" y="1587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ftp</a:t>
              </a:r>
            </a:p>
          </p:txBody>
        </p:sp>
        <p:sp>
          <p:nvSpPr>
            <p:cNvPr id="86088" name="Line 72"/>
            <p:cNvSpPr>
              <a:spLocks noChangeShapeType="1"/>
            </p:cNvSpPr>
            <p:nvPr/>
          </p:nvSpPr>
          <p:spPr bwMode="auto">
            <a:xfrm>
              <a:off x="2064" y="2976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89" name="Line 73"/>
            <p:cNvSpPr>
              <a:spLocks noChangeShapeType="1"/>
            </p:cNvSpPr>
            <p:nvPr/>
          </p:nvSpPr>
          <p:spPr bwMode="auto">
            <a:xfrm flipV="1">
              <a:off x="2112" y="283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90" name="Line 74"/>
            <p:cNvSpPr>
              <a:spLocks noChangeShapeType="1"/>
            </p:cNvSpPr>
            <p:nvPr/>
          </p:nvSpPr>
          <p:spPr bwMode="auto">
            <a:xfrm flipH="1" flipV="1">
              <a:off x="1824" y="254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92" name="Text Box 76"/>
            <p:cNvSpPr txBox="1">
              <a:spLocks noChangeArrowheads="1"/>
            </p:cNvSpPr>
            <p:nvPr/>
          </p:nvSpPr>
          <p:spPr bwMode="auto">
            <a:xfrm>
              <a:off x="2390" y="285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6093" name="Text Box 77"/>
            <p:cNvSpPr txBox="1">
              <a:spLocks noChangeArrowheads="1"/>
            </p:cNvSpPr>
            <p:nvPr/>
          </p:nvSpPr>
          <p:spPr bwMode="auto">
            <a:xfrm>
              <a:off x="1584" y="2208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sun</a:t>
              </a:r>
            </a:p>
          </p:txBody>
        </p:sp>
        <p:sp>
          <p:nvSpPr>
            <p:cNvPr id="86094" name="Text Box 78"/>
            <p:cNvSpPr txBox="1">
              <a:spLocks noChangeArrowheads="1"/>
            </p:cNvSpPr>
            <p:nvPr/>
          </p:nvSpPr>
          <p:spPr bwMode="auto">
            <a:xfrm>
              <a:off x="2256" y="2976"/>
              <a:ext cx="8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google</a:t>
              </a:r>
            </a:p>
          </p:txBody>
        </p:sp>
        <p:sp>
          <p:nvSpPr>
            <p:cNvPr id="86096" name="Text Box 80"/>
            <p:cNvSpPr txBox="1">
              <a:spLocks noChangeArrowheads="1"/>
            </p:cNvSpPr>
            <p:nvPr/>
          </p:nvSpPr>
          <p:spPr bwMode="auto">
            <a:xfrm>
              <a:off x="2352" y="2688"/>
              <a:ext cx="5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Courier New" panose="02070309020205020404" pitchFamily="49" charset="0"/>
                </a:rPr>
                <a:t>moon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4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Domains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Domains are “namespaces”</a:t>
            </a:r>
          </a:p>
          <a:p>
            <a:r>
              <a:rPr lang="en-US"/>
              <a:t>Everything below .com is in the com domain.</a:t>
            </a:r>
          </a:p>
          <a:p>
            <a:r>
              <a:rPr lang="en-US"/>
              <a:t>Everything below ripe.net is in the ripe.net domain and in the net domain.</a:t>
            </a:r>
          </a:p>
        </p:txBody>
      </p:sp>
      <p:grpSp>
        <p:nvGrpSpPr>
          <p:cNvPr id="62540" name="Group 76"/>
          <p:cNvGrpSpPr>
            <a:grpSpLocks/>
          </p:cNvGrpSpPr>
          <p:nvPr/>
        </p:nvGrpSpPr>
        <p:grpSpPr bwMode="auto">
          <a:xfrm>
            <a:off x="1509714" y="3744914"/>
            <a:ext cx="6245225" cy="2765425"/>
            <a:chOff x="230" y="2359"/>
            <a:chExt cx="3934" cy="1742"/>
          </a:xfrm>
        </p:grpSpPr>
        <p:sp>
          <p:nvSpPr>
            <p:cNvPr id="62529" name="Freeform 65"/>
            <p:cNvSpPr>
              <a:spLocks/>
            </p:cNvSpPr>
            <p:nvPr/>
          </p:nvSpPr>
          <p:spPr bwMode="auto">
            <a:xfrm>
              <a:off x="2332" y="2359"/>
              <a:ext cx="1832" cy="1742"/>
            </a:xfrm>
            <a:custGeom>
              <a:avLst/>
              <a:gdLst>
                <a:gd name="T0" fmla="*/ 1268 w 1832"/>
                <a:gd name="T1" fmla="*/ 50 h 1742"/>
                <a:gd name="T2" fmla="*/ 1193 w 1832"/>
                <a:gd name="T3" fmla="*/ 16 h 1742"/>
                <a:gd name="T4" fmla="*/ 1102 w 1832"/>
                <a:gd name="T5" fmla="*/ 0 h 1742"/>
                <a:gd name="T6" fmla="*/ 910 w 1832"/>
                <a:gd name="T7" fmla="*/ 8 h 1742"/>
                <a:gd name="T8" fmla="*/ 818 w 1832"/>
                <a:gd name="T9" fmla="*/ 41 h 1742"/>
                <a:gd name="T10" fmla="*/ 677 w 1832"/>
                <a:gd name="T11" fmla="*/ 175 h 1742"/>
                <a:gd name="T12" fmla="*/ 618 w 1832"/>
                <a:gd name="T13" fmla="*/ 275 h 1742"/>
                <a:gd name="T14" fmla="*/ 602 w 1832"/>
                <a:gd name="T15" fmla="*/ 300 h 1742"/>
                <a:gd name="T16" fmla="*/ 585 w 1832"/>
                <a:gd name="T17" fmla="*/ 325 h 1742"/>
                <a:gd name="T18" fmla="*/ 518 w 1832"/>
                <a:gd name="T19" fmla="*/ 416 h 1742"/>
                <a:gd name="T20" fmla="*/ 377 w 1832"/>
                <a:gd name="T21" fmla="*/ 583 h 1742"/>
                <a:gd name="T22" fmla="*/ 302 w 1832"/>
                <a:gd name="T23" fmla="*/ 675 h 1742"/>
                <a:gd name="T24" fmla="*/ 177 w 1832"/>
                <a:gd name="T25" fmla="*/ 841 h 1742"/>
                <a:gd name="T26" fmla="*/ 102 w 1832"/>
                <a:gd name="T27" fmla="*/ 916 h 1742"/>
                <a:gd name="T28" fmla="*/ 27 w 1832"/>
                <a:gd name="T29" fmla="*/ 1008 h 1742"/>
                <a:gd name="T30" fmla="*/ 2 w 1832"/>
                <a:gd name="T31" fmla="*/ 1058 h 1742"/>
                <a:gd name="T32" fmla="*/ 27 w 1832"/>
                <a:gd name="T33" fmla="*/ 1233 h 1742"/>
                <a:gd name="T34" fmla="*/ 77 w 1832"/>
                <a:gd name="T35" fmla="*/ 1275 h 1742"/>
                <a:gd name="T36" fmla="*/ 102 w 1832"/>
                <a:gd name="T37" fmla="*/ 1308 h 1742"/>
                <a:gd name="T38" fmla="*/ 327 w 1832"/>
                <a:gd name="T39" fmla="*/ 1441 h 1742"/>
                <a:gd name="T40" fmla="*/ 535 w 1832"/>
                <a:gd name="T41" fmla="*/ 1525 h 1742"/>
                <a:gd name="T42" fmla="*/ 643 w 1832"/>
                <a:gd name="T43" fmla="*/ 1592 h 1742"/>
                <a:gd name="T44" fmla="*/ 718 w 1832"/>
                <a:gd name="T45" fmla="*/ 1617 h 1742"/>
                <a:gd name="T46" fmla="*/ 868 w 1832"/>
                <a:gd name="T47" fmla="*/ 1667 h 1742"/>
                <a:gd name="T48" fmla="*/ 1077 w 1832"/>
                <a:gd name="T49" fmla="*/ 1700 h 1742"/>
                <a:gd name="T50" fmla="*/ 1143 w 1832"/>
                <a:gd name="T51" fmla="*/ 1708 h 1742"/>
                <a:gd name="T52" fmla="*/ 1277 w 1832"/>
                <a:gd name="T53" fmla="*/ 1742 h 1742"/>
                <a:gd name="T54" fmla="*/ 1402 w 1832"/>
                <a:gd name="T55" fmla="*/ 1733 h 1742"/>
                <a:gd name="T56" fmla="*/ 1518 w 1832"/>
                <a:gd name="T57" fmla="*/ 1700 h 1742"/>
                <a:gd name="T58" fmla="*/ 1735 w 1832"/>
                <a:gd name="T59" fmla="*/ 1633 h 1742"/>
                <a:gd name="T60" fmla="*/ 1802 w 1832"/>
                <a:gd name="T61" fmla="*/ 1558 h 1742"/>
                <a:gd name="T62" fmla="*/ 1810 w 1832"/>
                <a:gd name="T63" fmla="*/ 1358 h 1742"/>
                <a:gd name="T64" fmla="*/ 1735 w 1832"/>
                <a:gd name="T65" fmla="*/ 1191 h 1742"/>
                <a:gd name="T66" fmla="*/ 1610 w 1832"/>
                <a:gd name="T67" fmla="*/ 1108 h 1742"/>
                <a:gd name="T68" fmla="*/ 1468 w 1832"/>
                <a:gd name="T69" fmla="*/ 1016 h 1742"/>
                <a:gd name="T70" fmla="*/ 1377 w 1832"/>
                <a:gd name="T71" fmla="*/ 950 h 1742"/>
                <a:gd name="T72" fmla="*/ 1302 w 1832"/>
                <a:gd name="T73" fmla="*/ 891 h 1742"/>
                <a:gd name="T74" fmla="*/ 1260 w 1832"/>
                <a:gd name="T75" fmla="*/ 841 h 1742"/>
                <a:gd name="T76" fmla="*/ 1202 w 1832"/>
                <a:gd name="T77" fmla="*/ 808 h 1742"/>
                <a:gd name="T78" fmla="*/ 1152 w 1832"/>
                <a:gd name="T79" fmla="*/ 758 h 1742"/>
                <a:gd name="T80" fmla="*/ 1202 w 1832"/>
                <a:gd name="T81" fmla="*/ 466 h 1742"/>
                <a:gd name="T82" fmla="*/ 1210 w 1832"/>
                <a:gd name="T83" fmla="*/ 441 h 1742"/>
                <a:gd name="T84" fmla="*/ 1227 w 1832"/>
                <a:gd name="T85" fmla="*/ 416 h 1742"/>
                <a:gd name="T86" fmla="*/ 1277 w 1832"/>
                <a:gd name="T87" fmla="*/ 275 h 1742"/>
                <a:gd name="T88" fmla="*/ 1302 w 1832"/>
                <a:gd name="T89" fmla="*/ 200 h 1742"/>
                <a:gd name="T90" fmla="*/ 1285 w 1832"/>
                <a:gd name="T91" fmla="*/ 75 h 1742"/>
                <a:gd name="T92" fmla="*/ 1235 w 1832"/>
                <a:gd name="T93" fmla="*/ 41 h 1742"/>
                <a:gd name="T94" fmla="*/ 1268 w 1832"/>
                <a:gd name="T95" fmla="*/ 50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32" h="1742">
                  <a:moveTo>
                    <a:pt x="1268" y="50"/>
                  </a:moveTo>
                  <a:cubicBezTo>
                    <a:pt x="1242" y="41"/>
                    <a:pt x="1220" y="22"/>
                    <a:pt x="1193" y="16"/>
                  </a:cubicBezTo>
                  <a:cubicBezTo>
                    <a:pt x="1163" y="9"/>
                    <a:pt x="1132" y="6"/>
                    <a:pt x="1102" y="0"/>
                  </a:cubicBezTo>
                  <a:cubicBezTo>
                    <a:pt x="1038" y="3"/>
                    <a:pt x="974" y="3"/>
                    <a:pt x="910" y="8"/>
                  </a:cubicBezTo>
                  <a:cubicBezTo>
                    <a:pt x="879" y="10"/>
                    <a:pt x="849" y="34"/>
                    <a:pt x="818" y="41"/>
                  </a:cubicBezTo>
                  <a:cubicBezTo>
                    <a:pt x="740" y="81"/>
                    <a:pt x="737" y="134"/>
                    <a:pt x="677" y="175"/>
                  </a:cubicBezTo>
                  <a:cubicBezTo>
                    <a:pt x="654" y="208"/>
                    <a:pt x="641" y="240"/>
                    <a:pt x="618" y="275"/>
                  </a:cubicBezTo>
                  <a:cubicBezTo>
                    <a:pt x="613" y="283"/>
                    <a:pt x="607" y="292"/>
                    <a:pt x="602" y="300"/>
                  </a:cubicBezTo>
                  <a:cubicBezTo>
                    <a:pt x="596" y="308"/>
                    <a:pt x="585" y="325"/>
                    <a:pt x="585" y="325"/>
                  </a:cubicBezTo>
                  <a:cubicBezTo>
                    <a:pt x="572" y="366"/>
                    <a:pt x="553" y="394"/>
                    <a:pt x="518" y="416"/>
                  </a:cubicBezTo>
                  <a:cubicBezTo>
                    <a:pt x="502" y="466"/>
                    <a:pt x="421" y="553"/>
                    <a:pt x="377" y="583"/>
                  </a:cubicBezTo>
                  <a:cubicBezTo>
                    <a:pt x="364" y="620"/>
                    <a:pt x="302" y="675"/>
                    <a:pt x="302" y="675"/>
                  </a:cubicBezTo>
                  <a:cubicBezTo>
                    <a:pt x="278" y="741"/>
                    <a:pt x="226" y="796"/>
                    <a:pt x="177" y="841"/>
                  </a:cubicBezTo>
                  <a:cubicBezTo>
                    <a:pt x="151" y="865"/>
                    <a:pt x="102" y="916"/>
                    <a:pt x="102" y="916"/>
                  </a:cubicBezTo>
                  <a:cubicBezTo>
                    <a:pt x="87" y="958"/>
                    <a:pt x="64" y="983"/>
                    <a:pt x="27" y="1008"/>
                  </a:cubicBezTo>
                  <a:cubicBezTo>
                    <a:pt x="21" y="1026"/>
                    <a:pt x="3" y="1039"/>
                    <a:pt x="2" y="1058"/>
                  </a:cubicBezTo>
                  <a:cubicBezTo>
                    <a:pt x="1" y="1079"/>
                    <a:pt x="0" y="1193"/>
                    <a:pt x="27" y="1233"/>
                  </a:cubicBezTo>
                  <a:cubicBezTo>
                    <a:pt x="55" y="1274"/>
                    <a:pt x="46" y="1244"/>
                    <a:pt x="77" y="1275"/>
                  </a:cubicBezTo>
                  <a:cubicBezTo>
                    <a:pt x="87" y="1285"/>
                    <a:pt x="92" y="1298"/>
                    <a:pt x="102" y="1308"/>
                  </a:cubicBezTo>
                  <a:cubicBezTo>
                    <a:pt x="151" y="1357"/>
                    <a:pt x="259" y="1425"/>
                    <a:pt x="327" y="1441"/>
                  </a:cubicBezTo>
                  <a:cubicBezTo>
                    <a:pt x="388" y="1483"/>
                    <a:pt x="469" y="1491"/>
                    <a:pt x="535" y="1525"/>
                  </a:cubicBezTo>
                  <a:cubicBezTo>
                    <a:pt x="572" y="1544"/>
                    <a:pt x="608" y="1569"/>
                    <a:pt x="643" y="1592"/>
                  </a:cubicBezTo>
                  <a:cubicBezTo>
                    <a:pt x="648" y="1596"/>
                    <a:pt x="703" y="1610"/>
                    <a:pt x="718" y="1617"/>
                  </a:cubicBezTo>
                  <a:cubicBezTo>
                    <a:pt x="766" y="1641"/>
                    <a:pt x="815" y="1654"/>
                    <a:pt x="868" y="1667"/>
                  </a:cubicBezTo>
                  <a:cubicBezTo>
                    <a:pt x="972" y="1693"/>
                    <a:pt x="932" y="1683"/>
                    <a:pt x="1077" y="1700"/>
                  </a:cubicBezTo>
                  <a:cubicBezTo>
                    <a:pt x="1099" y="1703"/>
                    <a:pt x="1143" y="1708"/>
                    <a:pt x="1143" y="1708"/>
                  </a:cubicBezTo>
                  <a:cubicBezTo>
                    <a:pt x="1186" y="1723"/>
                    <a:pt x="1232" y="1732"/>
                    <a:pt x="1277" y="1742"/>
                  </a:cubicBezTo>
                  <a:cubicBezTo>
                    <a:pt x="1319" y="1739"/>
                    <a:pt x="1361" y="1738"/>
                    <a:pt x="1402" y="1733"/>
                  </a:cubicBezTo>
                  <a:cubicBezTo>
                    <a:pt x="1445" y="1727"/>
                    <a:pt x="1477" y="1711"/>
                    <a:pt x="1518" y="1700"/>
                  </a:cubicBezTo>
                  <a:cubicBezTo>
                    <a:pt x="1591" y="1680"/>
                    <a:pt x="1663" y="1659"/>
                    <a:pt x="1735" y="1633"/>
                  </a:cubicBezTo>
                  <a:cubicBezTo>
                    <a:pt x="1759" y="1609"/>
                    <a:pt x="1778" y="1582"/>
                    <a:pt x="1802" y="1558"/>
                  </a:cubicBezTo>
                  <a:cubicBezTo>
                    <a:pt x="1832" y="1463"/>
                    <a:pt x="1821" y="1518"/>
                    <a:pt x="1810" y="1358"/>
                  </a:cubicBezTo>
                  <a:cubicBezTo>
                    <a:pt x="1805" y="1288"/>
                    <a:pt x="1795" y="1232"/>
                    <a:pt x="1735" y="1191"/>
                  </a:cubicBezTo>
                  <a:cubicBezTo>
                    <a:pt x="1714" y="1161"/>
                    <a:pt x="1647" y="1120"/>
                    <a:pt x="1610" y="1108"/>
                  </a:cubicBezTo>
                  <a:cubicBezTo>
                    <a:pt x="1565" y="1074"/>
                    <a:pt x="1519" y="1041"/>
                    <a:pt x="1468" y="1016"/>
                  </a:cubicBezTo>
                  <a:cubicBezTo>
                    <a:pt x="1442" y="976"/>
                    <a:pt x="1410" y="979"/>
                    <a:pt x="1377" y="950"/>
                  </a:cubicBezTo>
                  <a:cubicBezTo>
                    <a:pt x="1308" y="889"/>
                    <a:pt x="1354" y="910"/>
                    <a:pt x="1302" y="891"/>
                  </a:cubicBezTo>
                  <a:cubicBezTo>
                    <a:pt x="1289" y="872"/>
                    <a:pt x="1280" y="855"/>
                    <a:pt x="1260" y="841"/>
                  </a:cubicBezTo>
                  <a:cubicBezTo>
                    <a:pt x="1217" y="810"/>
                    <a:pt x="1238" y="840"/>
                    <a:pt x="1202" y="808"/>
                  </a:cubicBezTo>
                  <a:cubicBezTo>
                    <a:pt x="1184" y="792"/>
                    <a:pt x="1152" y="758"/>
                    <a:pt x="1152" y="758"/>
                  </a:cubicBezTo>
                  <a:cubicBezTo>
                    <a:pt x="1133" y="670"/>
                    <a:pt x="1132" y="536"/>
                    <a:pt x="1202" y="466"/>
                  </a:cubicBezTo>
                  <a:cubicBezTo>
                    <a:pt x="1205" y="458"/>
                    <a:pt x="1206" y="449"/>
                    <a:pt x="1210" y="441"/>
                  </a:cubicBezTo>
                  <a:cubicBezTo>
                    <a:pt x="1215" y="432"/>
                    <a:pt x="1224" y="425"/>
                    <a:pt x="1227" y="416"/>
                  </a:cubicBezTo>
                  <a:cubicBezTo>
                    <a:pt x="1246" y="364"/>
                    <a:pt x="1246" y="321"/>
                    <a:pt x="1277" y="275"/>
                  </a:cubicBezTo>
                  <a:cubicBezTo>
                    <a:pt x="1296" y="217"/>
                    <a:pt x="1287" y="241"/>
                    <a:pt x="1302" y="200"/>
                  </a:cubicBezTo>
                  <a:cubicBezTo>
                    <a:pt x="1298" y="158"/>
                    <a:pt x="1314" y="105"/>
                    <a:pt x="1285" y="75"/>
                  </a:cubicBezTo>
                  <a:cubicBezTo>
                    <a:pt x="1271" y="61"/>
                    <a:pt x="1216" y="36"/>
                    <a:pt x="1235" y="41"/>
                  </a:cubicBezTo>
                  <a:cubicBezTo>
                    <a:pt x="1246" y="44"/>
                    <a:pt x="1257" y="47"/>
                    <a:pt x="1268" y="5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2" name="Line 68"/>
            <p:cNvSpPr>
              <a:spLocks noChangeShapeType="1"/>
            </p:cNvSpPr>
            <p:nvPr/>
          </p:nvSpPr>
          <p:spPr bwMode="auto">
            <a:xfrm flipV="1">
              <a:off x="1344" y="3504"/>
              <a:ext cx="100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6" name="Text Box 72"/>
            <p:cNvSpPr txBox="1">
              <a:spLocks noChangeArrowheads="1"/>
            </p:cNvSpPr>
            <p:nvPr/>
          </p:nvSpPr>
          <p:spPr bwMode="auto">
            <a:xfrm>
              <a:off x="230" y="3337"/>
              <a:ext cx="11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net domain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38" name="Group 74"/>
          <p:cNvGrpSpPr>
            <a:grpSpLocks/>
          </p:cNvGrpSpPr>
          <p:nvPr/>
        </p:nvGrpSpPr>
        <p:grpSpPr bwMode="auto">
          <a:xfrm>
            <a:off x="7316788" y="3200400"/>
            <a:ext cx="3975100" cy="2808288"/>
            <a:chOff x="3869" y="1993"/>
            <a:chExt cx="2504" cy="1769"/>
          </a:xfrm>
        </p:grpSpPr>
        <p:sp>
          <p:nvSpPr>
            <p:cNvPr id="62530" name="Freeform 66"/>
            <p:cNvSpPr>
              <a:spLocks/>
            </p:cNvSpPr>
            <p:nvPr/>
          </p:nvSpPr>
          <p:spPr bwMode="auto">
            <a:xfrm>
              <a:off x="3869" y="2238"/>
              <a:ext cx="1728" cy="1524"/>
            </a:xfrm>
            <a:custGeom>
              <a:avLst/>
              <a:gdLst>
                <a:gd name="T0" fmla="*/ 756 w 1728"/>
                <a:gd name="T1" fmla="*/ 79 h 1524"/>
                <a:gd name="T2" fmla="*/ 490 w 1728"/>
                <a:gd name="T3" fmla="*/ 4 h 1524"/>
                <a:gd name="T4" fmla="*/ 231 w 1728"/>
                <a:gd name="T5" fmla="*/ 46 h 1524"/>
                <a:gd name="T6" fmla="*/ 198 w 1728"/>
                <a:gd name="T7" fmla="*/ 187 h 1524"/>
                <a:gd name="T8" fmla="*/ 223 w 1728"/>
                <a:gd name="T9" fmla="*/ 362 h 1524"/>
                <a:gd name="T10" fmla="*/ 215 w 1728"/>
                <a:gd name="T11" fmla="*/ 429 h 1524"/>
                <a:gd name="T12" fmla="*/ 165 w 1728"/>
                <a:gd name="T13" fmla="*/ 462 h 1524"/>
                <a:gd name="T14" fmla="*/ 148 w 1728"/>
                <a:gd name="T15" fmla="*/ 487 h 1524"/>
                <a:gd name="T16" fmla="*/ 98 w 1728"/>
                <a:gd name="T17" fmla="*/ 521 h 1524"/>
                <a:gd name="T18" fmla="*/ 56 w 1728"/>
                <a:gd name="T19" fmla="*/ 571 h 1524"/>
                <a:gd name="T20" fmla="*/ 31 w 1728"/>
                <a:gd name="T21" fmla="*/ 654 h 1524"/>
                <a:gd name="T22" fmla="*/ 48 w 1728"/>
                <a:gd name="T23" fmla="*/ 771 h 1524"/>
                <a:gd name="T24" fmla="*/ 140 w 1728"/>
                <a:gd name="T25" fmla="*/ 1112 h 1524"/>
                <a:gd name="T26" fmla="*/ 265 w 1728"/>
                <a:gd name="T27" fmla="*/ 1171 h 1524"/>
                <a:gd name="T28" fmla="*/ 348 w 1728"/>
                <a:gd name="T29" fmla="*/ 1196 h 1524"/>
                <a:gd name="T30" fmla="*/ 473 w 1728"/>
                <a:gd name="T31" fmla="*/ 1287 h 1524"/>
                <a:gd name="T32" fmla="*/ 506 w 1728"/>
                <a:gd name="T33" fmla="*/ 1387 h 1524"/>
                <a:gd name="T34" fmla="*/ 590 w 1728"/>
                <a:gd name="T35" fmla="*/ 1446 h 1524"/>
                <a:gd name="T36" fmla="*/ 806 w 1728"/>
                <a:gd name="T37" fmla="*/ 1521 h 1524"/>
                <a:gd name="T38" fmla="*/ 898 w 1728"/>
                <a:gd name="T39" fmla="*/ 1512 h 1524"/>
                <a:gd name="T40" fmla="*/ 973 w 1728"/>
                <a:gd name="T41" fmla="*/ 1446 h 1524"/>
                <a:gd name="T42" fmla="*/ 1023 w 1728"/>
                <a:gd name="T43" fmla="*/ 1379 h 1524"/>
                <a:gd name="T44" fmla="*/ 1090 w 1728"/>
                <a:gd name="T45" fmla="*/ 1196 h 1524"/>
                <a:gd name="T46" fmla="*/ 1140 w 1728"/>
                <a:gd name="T47" fmla="*/ 996 h 1524"/>
                <a:gd name="T48" fmla="*/ 1165 w 1728"/>
                <a:gd name="T49" fmla="*/ 979 h 1524"/>
                <a:gd name="T50" fmla="*/ 1190 w 1728"/>
                <a:gd name="T51" fmla="*/ 971 h 1524"/>
                <a:gd name="T52" fmla="*/ 1290 w 1728"/>
                <a:gd name="T53" fmla="*/ 896 h 1524"/>
                <a:gd name="T54" fmla="*/ 1365 w 1728"/>
                <a:gd name="T55" fmla="*/ 837 h 1524"/>
                <a:gd name="T56" fmla="*/ 1440 w 1728"/>
                <a:gd name="T57" fmla="*/ 787 h 1524"/>
                <a:gd name="T58" fmla="*/ 1540 w 1728"/>
                <a:gd name="T59" fmla="*/ 704 h 1524"/>
                <a:gd name="T60" fmla="*/ 1590 w 1728"/>
                <a:gd name="T61" fmla="*/ 671 h 1524"/>
                <a:gd name="T62" fmla="*/ 1615 w 1728"/>
                <a:gd name="T63" fmla="*/ 654 h 1524"/>
                <a:gd name="T64" fmla="*/ 1698 w 1728"/>
                <a:gd name="T65" fmla="*/ 562 h 1524"/>
                <a:gd name="T66" fmla="*/ 1723 w 1728"/>
                <a:gd name="T67" fmla="*/ 487 h 1524"/>
                <a:gd name="T68" fmla="*/ 1681 w 1728"/>
                <a:gd name="T69" fmla="*/ 371 h 1524"/>
                <a:gd name="T70" fmla="*/ 1665 w 1728"/>
                <a:gd name="T71" fmla="*/ 346 h 1524"/>
                <a:gd name="T72" fmla="*/ 1481 w 1728"/>
                <a:gd name="T73" fmla="*/ 271 h 1524"/>
                <a:gd name="T74" fmla="*/ 1290 w 1728"/>
                <a:gd name="T75" fmla="*/ 246 h 1524"/>
                <a:gd name="T76" fmla="*/ 1181 w 1728"/>
                <a:gd name="T77" fmla="*/ 229 h 1524"/>
                <a:gd name="T78" fmla="*/ 1048 w 1728"/>
                <a:gd name="T79" fmla="*/ 187 h 1524"/>
                <a:gd name="T80" fmla="*/ 898 w 1728"/>
                <a:gd name="T81" fmla="*/ 146 h 1524"/>
                <a:gd name="T82" fmla="*/ 756 w 1728"/>
                <a:gd name="T83" fmla="*/ 79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8" h="1524">
                  <a:moveTo>
                    <a:pt x="756" y="79"/>
                  </a:moveTo>
                  <a:cubicBezTo>
                    <a:pt x="667" y="51"/>
                    <a:pt x="583" y="15"/>
                    <a:pt x="490" y="4"/>
                  </a:cubicBezTo>
                  <a:cubicBezTo>
                    <a:pt x="259" y="14"/>
                    <a:pt x="360" y="0"/>
                    <a:pt x="231" y="46"/>
                  </a:cubicBezTo>
                  <a:cubicBezTo>
                    <a:pt x="216" y="92"/>
                    <a:pt x="209" y="140"/>
                    <a:pt x="198" y="187"/>
                  </a:cubicBezTo>
                  <a:cubicBezTo>
                    <a:pt x="204" y="280"/>
                    <a:pt x="201" y="294"/>
                    <a:pt x="223" y="362"/>
                  </a:cubicBezTo>
                  <a:cubicBezTo>
                    <a:pt x="220" y="384"/>
                    <a:pt x="226" y="410"/>
                    <a:pt x="215" y="429"/>
                  </a:cubicBezTo>
                  <a:cubicBezTo>
                    <a:pt x="205" y="446"/>
                    <a:pt x="165" y="462"/>
                    <a:pt x="165" y="462"/>
                  </a:cubicBezTo>
                  <a:cubicBezTo>
                    <a:pt x="159" y="470"/>
                    <a:pt x="156" y="480"/>
                    <a:pt x="148" y="487"/>
                  </a:cubicBezTo>
                  <a:cubicBezTo>
                    <a:pt x="133" y="500"/>
                    <a:pt x="98" y="521"/>
                    <a:pt x="98" y="521"/>
                  </a:cubicBezTo>
                  <a:cubicBezTo>
                    <a:pt x="86" y="539"/>
                    <a:pt x="66" y="552"/>
                    <a:pt x="56" y="571"/>
                  </a:cubicBezTo>
                  <a:cubicBezTo>
                    <a:pt x="50" y="582"/>
                    <a:pt x="36" y="637"/>
                    <a:pt x="31" y="654"/>
                  </a:cubicBezTo>
                  <a:cubicBezTo>
                    <a:pt x="35" y="693"/>
                    <a:pt x="46" y="732"/>
                    <a:pt x="48" y="771"/>
                  </a:cubicBezTo>
                  <a:cubicBezTo>
                    <a:pt x="54" y="874"/>
                    <a:pt x="0" y="1067"/>
                    <a:pt x="140" y="1112"/>
                  </a:cubicBezTo>
                  <a:cubicBezTo>
                    <a:pt x="168" y="1131"/>
                    <a:pt x="233" y="1162"/>
                    <a:pt x="265" y="1171"/>
                  </a:cubicBezTo>
                  <a:cubicBezTo>
                    <a:pt x="291" y="1179"/>
                    <a:pt x="324" y="1182"/>
                    <a:pt x="348" y="1196"/>
                  </a:cubicBezTo>
                  <a:cubicBezTo>
                    <a:pt x="395" y="1222"/>
                    <a:pt x="429" y="1259"/>
                    <a:pt x="473" y="1287"/>
                  </a:cubicBezTo>
                  <a:cubicBezTo>
                    <a:pt x="497" y="1322"/>
                    <a:pt x="486" y="1357"/>
                    <a:pt x="506" y="1387"/>
                  </a:cubicBezTo>
                  <a:cubicBezTo>
                    <a:pt x="526" y="1417"/>
                    <a:pt x="560" y="1429"/>
                    <a:pt x="590" y="1446"/>
                  </a:cubicBezTo>
                  <a:cubicBezTo>
                    <a:pt x="654" y="1482"/>
                    <a:pt x="735" y="1502"/>
                    <a:pt x="806" y="1521"/>
                  </a:cubicBezTo>
                  <a:cubicBezTo>
                    <a:pt x="837" y="1518"/>
                    <a:pt x="870" y="1524"/>
                    <a:pt x="898" y="1512"/>
                  </a:cubicBezTo>
                  <a:cubicBezTo>
                    <a:pt x="929" y="1499"/>
                    <a:pt x="945" y="1464"/>
                    <a:pt x="973" y="1446"/>
                  </a:cubicBezTo>
                  <a:cubicBezTo>
                    <a:pt x="993" y="1417"/>
                    <a:pt x="993" y="1399"/>
                    <a:pt x="1023" y="1379"/>
                  </a:cubicBezTo>
                  <a:cubicBezTo>
                    <a:pt x="1055" y="1318"/>
                    <a:pt x="1078" y="1265"/>
                    <a:pt x="1090" y="1196"/>
                  </a:cubicBezTo>
                  <a:cubicBezTo>
                    <a:pt x="1094" y="1120"/>
                    <a:pt x="1058" y="1022"/>
                    <a:pt x="1140" y="996"/>
                  </a:cubicBezTo>
                  <a:cubicBezTo>
                    <a:pt x="1148" y="990"/>
                    <a:pt x="1156" y="984"/>
                    <a:pt x="1165" y="979"/>
                  </a:cubicBezTo>
                  <a:cubicBezTo>
                    <a:pt x="1173" y="975"/>
                    <a:pt x="1182" y="975"/>
                    <a:pt x="1190" y="971"/>
                  </a:cubicBezTo>
                  <a:cubicBezTo>
                    <a:pt x="1229" y="949"/>
                    <a:pt x="1253" y="919"/>
                    <a:pt x="1290" y="896"/>
                  </a:cubicBezTo>
                  <a:cubicBezTo>
                    <a:pt x="1313" y="861"/>
                    <a:pt x="1332" y="860"/>
                    <a:pt x="1365" y="837"/>
                  </a:cubicBezTo>
                  <a:cubicBezTo>
                    <a:pt x="1394" y="817"/>
                    <a:pt x="1406" y="799"/>
                    <a:pt x="1440" y="787"/>
                  </a:cubicBezTo>
                  <a:cubicBezTo>
                    <a:pt x="1470" y="757"/>
                    <a:pt x="1506" y="730"/>
                    <a:pt x="1540" y="704"/>
                  </a:cubicBezTo>
                  <a:cubicBezTo>
                    <a:pt x="1556" y="692"/>
                    <a:pt x="1573" y="682"/>
                    <a:pt x="1590" y="671"/>
                  </a:cubicBezTo>
                  <a:cubicBezTo>
                    <a:pt x="1598" y="665"/>
                    <a:pt x="1615" y="654"/>
                    <a:pt x="1615" y="654"/>
                  </a:cubicBezTo>
                  <a:cubicBezTo>
                    <a:pt x="1638" y="618"/>
                    <a:pt x="1673" y="598"/>
                    <a:pt x="1698" y="562"/>
                  </a:cubicBezTo>
                  <a:cubicBezTo>
                    <a:pt x="1706" y="537"/>
                    <a:pt x="1715" y="512"/>
                    <a:pt x="1723" y="487"/>
                  </a:cubicBezTo>
                  <a:cubicBezTo>
                    <a:pt x="1712" y="399"/>
                    <a:pt x="1728" y="441"/>
                    <a:pt x="1681" y="371"/>
                  </a:cubicBezTo>
                  <a:cubicBezTo>
                    <a:pt x="1676" y="363"/>
                    <a:pt x="1674" y="349"/>
                    <a:pt x="1665" y="346"/>
                  </a:cubicBezTo>
                  <a:cubicBezTo>
                    <a:pt x="1603" y="324"/>
                    <a:pt x="1542" y="294"/>
                    <a:pt x="1481" y="271"/>
                  </a:cubicBezTo>
                  <a:cubicBezTo>
                    <a:pt x="1425" y="250"/>
                    <a:pt x="1347" y="251"/>
                    <a:pt x="1290" y="246"/>
                  </a:cubicBezTo>
                  <a:cubicBezTo>
                    <a:pt x="1233" y="226"/>
                    <a:pt x="1291" y="244"/>
                    <a:pt x="1181" y="229"/>
                  </a:cubicBezTo>
                  <a:cubicBezTo>
                    <a:pt x="1136" y="223"/>
                    <a:pt x="1091" y="202"/>
                    <a:pt x="1048" y="187"/>
                  </a:cubicBezTo>
                  <a:cubicBezTo>
                    <a:pt x="999" y="170"/>
                    <a:pt x="947" y="163"/>
                    <a:pt x="898" y="146"/>
                  </a:cubicBezTo>
                  <a:cubicBezTo>
                    <a:pt x="851" y="130"/>
                    <a:pt x="785" y="121"/>
                    <a:pt x="756" y="7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 flipV="1">
              <a:off x="4704" y="2208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7" name="Text Box 73"/>
            <p:cNvSpPr txBox="1">
              <a:spLocks noChangeArrowheads="1"/>
            </p:cNvSpPr>
            <p:nvPr/>
          </p:nvSpPr>
          <p:spPr bwMode="auto">
            <a:xfrm>
              <a:off x="5126" y="1993"/>
              <a:ext cx="1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com domain</a:t>
              </a:r>
            </a:p>
          </p:txBody>
        </p:sp>
      </p:grpSp>
      <p:grpSp>
        <p:nvGrpSpPr>
          <p:cNvPr id="62539" name="Group 75"/>
          <p:cNvGrpSpPr>
            <a:grpSpLocks/>
          </p:cNvGrpSpPr>
          <p:nvPr/>
        </p:nvGrpSpPr>
        <p:grpSpPr bwMode="auto">
          <a:xfrm>
            <a:off x="1890714" y="4230688"/>
            <a:ext cx="5737225" cy="2081212"/>
            <a:chOff x="470" y="2665"/>
            <a:chExt cx="3614" cy="1311"/>
          </a:xfrm>
        </p:grpSpPr>
        <p:sp>
          <p:nvSpPr>
            <p:cNvPr id="62531" name="Freeform 67"/>
            <p:cNvSpPr>
              <a:spLocks/>
            </p:cNvSpPr>
            <p:nvPr/>
          </p:nvSpPr>
          <p:spPr bwMode="auto">
            <a:xfrm>
              <a:off x="2400" y="2792"/>
              <a:ext cx="1684" cy="1184"/>
            </a:xfrm>
            <a:custGeom>
              <a:avLst/>
              <a:gdLst>
                <a:gd name="T0" fmla="*/ 900 w 1684"/>
                <a:gd name="T1" fmla="*/ 25 h 1184"/>
                <a:gd name="T2" fmla="*/ 667 w 1684"/>
                <a:gd name="T3" fmla="*/ 17 h 1184"/>
                <a:gd name="T4" fmla="*/ 559 w 1684"/>
                <a:gd name="T5" fmla="*/ 58 h 1184"/>
                <a:gd name="T6" fmla="*/ 475 w 1684"/>
                <a:gd name="T7" fmla="*/ 142 h 1184"/>
                <a:gd name="T8" fmla="*/ 409 w 1684"/>
                <a:gd name="T9" fmla="*/ 217 h 1184"/>
                <a:gd name="T10" fmla="*/ 392 w 1684"/>
                <a:gd name="T11" fmla="*/ 267 h 1184"/>
                <a:gd name="T12" fmla="*/ 292 w 1684"/>
                <a:gd name="T13" fmla="*/ 325 h 1184"/>
                <a:gd name="T14" fmla="*/ 242 w 1684"/>
                <a:gd name="T15" fmla="*/ 358 h 1184"/>
                <a:gd name="T16" fmla="*/ 225 w 1684"/>
                <a:gd name="T17" fmla="*/ 383 h 1184"/>
                <a:gd name="T18" fmla="*/ 200 w 1684"/>
                <a:gd name="T19" fmla="*/ 400 h 1184"/>
                <a:gd name="T20" fmla="*/ 175 w 1684"/>
                <a:gd name="T21" fmla="*/ 450 h 1184"/>
                <a:gd name="T22" fmla="*/ 125 w 1684"/>
                <a:gd name="T23" fmla="*/ 483 h 1184"/>
                <a:gd name="T24" fmla="*/ 109 w 1684"/>
                <a:gd name="T25" fmla="*/ 533 h 1184"/>
                <a:gd name="T26" fmla="*/ 100 w 1684"/>
                <a:gd name="T27" fmla="*/ 558 h 1184"/>
                <a:gd name="T28" fmla="*/ 34 w 1684"/>
                <a:gd name="T29" fmla="*/ 575 h 1184"/>
                <a:gd name="T30" fmla="*/ 0 w 1684"/>
                <a:gd name="T31" fmla="*/ 617 h 1184"/>
                <a:gd name="T32" fmla="*/ 9 w 1684"/>
                <a:gd name="T33" fmla="*/ 742 h 1184"/>
                <a:gd name="T34" fmla="*/ 75 w 1684"/>
                <a:gd name="T35" fmla="*/ 800 h 1184"/>
                <a:gd name="T36" fmla="*/ 275 w 1684"/>
                <a:gd name="T37" fmla="*/ 850 h 1184"/>
                <a:gd name="T38" fmla="*/ 325 w 1684"/>
                <a:gd name="T39" fmla="*/ 925 h 1184"/>
                <a:gd name="T40" fmla="*/ 400 w 1684"/>
                <a:gd name="T41" fmla="*/ 950 h 1184"/>
                <a:gd name="T42" fmla="*/ 500 w 1684"/>
                <a:gd name="T43" fmla="*/ 992 h 1184"/>
                <a:gd name="T44" fmla="*/ 717 w 1684"/>
                <a:gd name="T45" fmla="*/ 958 h 1184"/>
                <a:gd name="T46" fmla="*/ 784 w 1684"/>
                <a:gd name="T47" fmla="*/ 908 h 1184"/>
                <a:gd name="T48" fmla="*/ 850 w 1684"/>
                <a:gd name="T49" fmla="*/ 983 h 1184"/>
                <a:gd name="T50" fmla="*/ 859 w 1684"/>
                <a:gd name="T51" fmla="*/ 1117 h 1184"/>
                <a:gd name="T52" fmla="*/ 909 w 1684"/>
                <a:gd name="T53" fmla="*/ 1142 h 1184"/>
                <a:gd name="T54" fmla="*/ 1034 w 1684"/>
                <a:gd name="T55" fmla="*/ 1150 h 1184"/>
                <a:gd name="T56" fmla="*/ 1242 w 1684"/>
                <a:gd name="T57" fmla="*/ 1159 h 1184"/>
                <a:gd name="T58" fmla="*/ 1459 w 1684"/>
                <a:gd name="T59" fmla="*/ 1184 h 1184"/>
                <a:gd name="T60" fmla="*/ 1584 w 1684"/>
                <a:gd name="T61" fmla="*/ 1175 h 1184"/>
                <a:gd name="T62" fmla="*/ 1659 w 1684"/>
                <a:gd name="T63" fmla="*/ 1134 h 1184"/>
                <a:gd name="T64" fmla="*/ 1684 w 1684"/>
                <a:gd name="T65" fmla="*/ 1083 h 1184"/>
                <a:gd name="T66" fmla="*/ 1675 w 1684"/>
                <a:gd name="T67" fmla="*/ 942 h 1184"/>
                <a:gd name="T68" fmla="*/ 1509 w 1684"/>
                <a:gd name="T69" fmla="*/ 833 h 1184"/>
                <a:gd name="T70" fmla="*/ 1409 w 1684"/>
                <a:gd name="T71" fmla="*/ 758 h 1184"/>
                <a:gd name="T72" fmla="*/ 1334 w 1684"/>
                <a:gd name="T73" fmla="*/ 700 h 1184"/>
                <a:gd name="T74" fmla="*/ 1300 w 1684"/>
                <a:gd name="T75" fmla="*/ 625 h 1184"/>
                <a:gd name="T76" fmla="*/ 1200 w 1684"/>
                <a:gd name="T77" fmla="*/ 533 h 1184"/>
                <a:gd name="T78" fmla="*/ 1150 w 1684"/>
                <a:gd name="T79" fmla="*/ 500 h 1184"/>
                <a:gd name="T80" fmla="*/ 1075 w 1684"/>
                <a:gd name="T81" fmla="*/ 450 h 1184"/>
                <a:gd name="T82" fmla="*/ 1000 w 1684"/>
                <a:gd name="T83" fmla="*/ 358 h 1184"/>
                <a:gd name="T84" fmla="*/ 950 w 1684"/>
                <a:gd name="T85" fmla="*/ 67 h 1184"/>
                <a:gd name="T86" fmla="*/ 900 w 1684"/>
                <a:gd name="T87" fmla="*/ 42 h 1184"/>
                <a:gd name="T88" fmla="*/ 875 w 1684"/>
                <a:gd name="T89" fmla="*/ 33 h 1184"/>
                <a:gd name="T90" fmla="*/ 900 w 1684"/>
                <a:gd name="T91" fmla="*/ 25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4" h="1184">
                  <a:moveTo>
                    <a:pt x="900" y="25"/>
                  </a:moveTo>
                  <a:cubicBezTo>
                    <a:pt x="820" y="0"/>
                    <a:pt x="751" y="11"/>
                    <a:pt x="667" y="17"/>
                  </a:cubicBezTo>
                  <a:cubicBezTo>
                    <a:pt x="627" y="27"/>
                    <a:pt x="597" y="46"/>
                    <a:pt x="559" y="58"/>
                  </a:cubicBezTo>
                  <a:cubicBezTo>
                    <a:pt x="514" y="125"/>
                    <a:pt x="542" y="97"/>
                    <a:pt x="475" y="142"/>
                  </a:cubicBezTo>
                  <a:cubicBezTo>
                    <a:pt x="448" y="160"/>
                    <a:pt x="432" y="194"/>
                    <a:pt x="409" y="217"/>
                  </a:cubicBezTo>
                  <a:cubicBezTo>
                    <a:pt x="403" y="234"/>
                    <a:pt x="404" y="255"/>
                    <a:pt x="392" y="267"/>
                  </a:cubicBezTo>
                  <a:cubicBezTo>
                    <a:pt x="367" y="292"/>
                    <a:pt x="326" y="314"/>
                    <a:pt x="292" y="325"/>
                  </a:cubicBezTo>
                  <a:cubicBezTo>
                    <a:pt x="275" y="336"/>
                    <a:pt x="259" y="347"/>
                    <a:pt x="242" y="358"/>
                  </a:cubicBezTo>
                  <a:cubicBezTo>
                    <a:pt x="234" y="364"/>
                    <a:pt x="232" y="376"/>
                    <a:pt x="225" y="383"/>
                  </a:cubicBezTo>
                  <a:cubicBezTo>
                    <a:pt x="218" y="390"/>
                    <a:pt x="208" y="394"/>
                    <a:pt x="200" y="400"/>
                  </a:cubicBezTo>
                  <a:cubicBezTo>
                    <a:pt x="190" y="416"/>
                    <a:pt x="188" y="437"/>
                    <a:pt x="175" y="450"/>
                  </a:cubicBezTo>
                  <a:cubicBezTo>
                    <a:pt x="161" y="464"/>
                    <a:pt x="125" y="483"/>
                    <a:pt x="125" y="483"/>
                  </a:cubicBezTo>
                  <a:cubicBezTo>
                    <a:pt x="120" y="500"/>
                    <a:pt x="114" y="516"/>
                    <a:pt x="109" y="533"/>
                  </a:cubicBezTo>
                  <a:cubicBezTo>
                    <a:pt x="106" y="541"/>
                    <a:pt x="107" y="553"/>
                    <a:pt x="100" y="558"/>
                  </a:cubicBezTo>
                  <a:cubicBezTo>
                    <a:pt x="81" y="571"/>
                    <a:pt x="56" y="568"/>
                    <a:pt x="34" y="575"/>
                  </a:cubicBezTo>
                  <a:cubicBezTo>
                    <a:pt x="16" y="587"/>
                    <a:pt x="0" y="591"/>
                    <a:pt x="0" y="617"/>
                  </a:cubicBezTo>
                  <a:cubicBezTo>
                    <a:pt x="0" y="659"/>
                    <a:pt x="2" y="701"/>
                    <a:pt x="9" y="742"/>
                  </a:cubicBezTo>
                  <a:cubicBezTo>
                    <a:pt x="13" y="766"/>
                    <a:pt x="63" y="797"/>
                    <a:pt x="75" y="800"/>
                  </a:cubicBezTo>
                  <a:cubicBezTo>
                    <a:pt x="144" y="816"/>
                    <a:pt x="208" y="829"/>
                    <a:pt x="275" y="850"/>
                  </a:cubicBezTo>
                  <a:cubicBezTo>
                    <a:pt x="315" y="908"/>
                    <a:pt x="298" y="883"/>
                    <a:pt x="325" y="925"/>
                  </a:cubicBezTo>
                  <a:cubicBezTo>
                    <a:pt x="326" y="927"/>
                    <a:pt x="393" y="948"/>
                    <a:pt x="400" y="950"/>
                  </a:cubicBezTo>
                  <a:cubicBezTo>
                    <a:pt x="431" y="971"/>
                    <a:pt x="465" y="979"/>
                    <a:pt x="500" y="992"/>
                  </a:cubicBezTo>
                  <a:cubicBezTo>
                    <a:pt x="590" y="986"/>
                    <a:pt x="641" y="985"/>
                    <a:pt x="717" y="958"/>
                  </a:cubicBezTo>
                  <a:cubicBezTo>
                    <a:pt x="737" y="929"/>
                    <a:pt x="751" y="920"/>
                    <a:pt x="784" y="908"/>
                  </a:cubicBezTo>
                  <a:cubicBezTo>
                    <a:pt x="844" y="921"/>
                    <a:pt x="838" y="924"/>
                    <a:pt x="850" y="983"/>
                  </a:cubicBezTo>
                  <a:cubicBezTo>
                    <a:pt x="853" y="1028"/>
                    <a:pt x="849" y="1073"/>
                    <a:pt x="859" y="1117"/>
                  </a:cubicBezTo>
                  <a:cubicBezTo>
                    <a:pt x="861" y="1127"/>
                    <a:pt x="900" y="1141"/>
                    <a:pt x="909" y="1142"/>
                  </a:cubicBezTo>
                  <a:cubicBezTo>
                    <a:pt x="951" y="1146"/>
                    <a:pt x="992" y="1148"/>
                    <a:pt x="1034" y="1150"/>
                  </a:cubicBezTo>
                  <a:cubicBezTo>
                    <a:pt x="1103" y="1154"/>
                    <a:pt x="1173" y="1156"/>
                    <a:pt x="1242" y="1159"/>
                  </a:cubicBezTo>
                  <a:cubicBezTo>
                    <a:pt x="1314" y="1168"/>
                    <a:pt x="1389" y="1165"/>
                    <a:pt x="1459" y="1184"/>
                  </a:cubicBezTo>
                  <a:cubicBezTo>
                    <a:pt x="1501" y="1181"/>
                    <a:pt x="1542" y="1180"/>
                    <a:pt x="1584" y="1175"/>
                  </a:cubicBezTo>
                  <a:cubicBezTo>
                    <a:pt x="1612" y="1172"/>
                    <a:pt x="1659" y="1134"/>
                    <a:pt x="1659" y="1134"/>
                  </a:cubicBezTo>
                  <a:cubicBezTo>
                    <a:pt x="1667" y="1122"/>
                    <a:pt x="1684" y="1099"/>
                    <a:pt x="1684" y="1083"/>
                  </a:cubicBezTo>
                  <a:cubicBezTo>
                    <a:pt x="1684" y="1036"/>
                    <a:pt x="1682" y="989"/>
                    <a:pt x="1675" y="942"/>
                  </a:cubicBezTo>
                  <a:cubicBezTo>
                    <a:pt x="1668" y="895"/>
                    <a:pt x="1548" y="855"/>
                    <a:pt x="1509" y="833"/>
                  </a:cubicBezTo>
                  <a:cubicBezTo>
                    <a:pt x="1470" y="811"/>
                    <a:pt x="1445" y="783"/>
                    <a:pt x="1409" y="758"/>
                  </a:cubicBezTo>
                  <a:cubicBezTo>
                    <a:pt x="1388" y="726"/>
                    <a:pt x="1368" y="717"/>
                    <a:pt x="1334" y="700"/>
                  </a:cubicBezTo>
                  <a:cubicBezTo>
                    <a:pt x="1319" y="678"/>
                    <a:pt x="1315" y="645"/>
                    <a:pt x="1300" y="625"/>
                  </a:cubicBezTo>
                  <a:cubicBezTo>
                    <a:pt x="1276" y="594"/>
                    <a:pt x="1232" y="557"/>
                    <a:pt x="1200" y="533"/>
                  </a:cubicBezTo>
                  <a:cubicBezTo>
                    <a:pt x="1184" y="521"/>
                    <a:pt x="1164" y="514"/>
                    <a:pt x="1150" y="500"/>
                  </a:cubicBezTo>
                  <a:cubicBezTo>
                    <a:pt x="1125" y="475"/>
                    <a:pt x="1108" y="461"/>
                    <a:pt x="1075" y="450"/>
                  </a:cubicBezTo>
                  <a:cubicBezTo>
                    <a:pt x="1038" y="425"/>
                    <a:pt x="1015" y="400"/>
                    <a:pt x="1000" y="358"/>
                  </a:cubicBezTo>
                  <a:cubicBezTo>
                    <a:pt x="998" y="295"/>
                    <a:pt x="1056" y="101"/>
                    <a:pt x="950" y="67"/>
                  </a:cubicBezTo>
                  <a:cubicBezTo>
                    <a:pt x="915" y="43"/>
                    <a:pt x="937" y="54"/>
                    <a:pt x="900" y="42"/>
                  </a:cubicBezTo>
                  <a:cubicBezTo>
                    <a:pt x="892" y="39"/>
                    <a:pt x="875" y="42"/>
                    <a:pt x="875" y="33"/>
                  </a:cubicBezTo>
                  <a:cubicBezTo>
                    <a:pt x="875" y="24"/>
                    <a:pt x="892" y="28"/>
                    <a:pt x="900" y="25"/>
                  </a:cubicBezTo>
                  <a:close/>
                </a:path>
              </a:pathLst>
            </a:custGeom>
            <a:solidFill>
              <a:srgbClr val="99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3" name="Line 69"/>
            <p:cNvSpPr>
              <a:spLocks noChangeShapeType="1"/>
            </p:cNvSpPr>
            <p:nvPr/>
          </p:nvSpPr>
          <p:spPr bwMode="auto">
            <a:xfrm flipH="1" flipV="1">
              <a:off x="1392" y="2976"/>
              <a:ext cx="12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5" name="Text Box 71"/>
            <p:cNvSpPr txBox="1">
              <a:spLocks noChangeArrowheads="1"/>
            </p:cNvSpPr>
            <p:nvPr/>
          </p:nvSpPr>
          <p:spPr bwMode="auto">
            <a:xfrm>
              <a:off x="470" y="2665"/>
              <a:ext cx="15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ripe.net domain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22" name="Group 58"/>
          <p:cNvGrpSpPr>
            <a:grpSpLocks/>
          </p:cNvGrpSpPr>
          <p:nvPr/>
        </p:nvGrpSpPr>
        <p:grpSpPr bwMode="auto">
          <a:xfrm>
            <a:off x="4954588" y="3200401"/>
            <a:ext cx="4832350" cy="2987675"/>
            <a:chOff x="2400" y="2016"/>
            <a:chExt cx="3044" cy="1882"/>
          </a:xfrm>
        </p:grpSpPr>
        <p:grpSp>
          <p:nvGrpSpPr>
            <p:cNvPr id="62507" name="Group 43"/>
            <p:cNvGrpSpPr>
              <a:grpSpLocks/>
            </p:cNvGrpSpPr>
            <p:nvPr/>
          </p:nvGrpSpPr>
          <p:grpSpPr bwMode="auto">
            <a:xfrm>
              <a:off x="2400" y="2016"/>
              <a:ext cx="2889" cy="1882"/>
              <a:chOff x="1200" y="2256"/>
              <a:chExt cx="2889" cy="1882"/>
            </a:xfrm>
          </p:grpSpPr>
          <p:sp>
            <p:nvSpPr>
              <p:cNvPr id="62469" name="Text Box 5"/>
              <p:cNvSpPr txBox="1">
                <a:spLocks noChangeArrowheads="1"/>
              </p:cNvSpPr>
              <p:nvPr/>
            </p:nvSpPr>
            <p:spPr bwMode="auto">
              <a:xfrm>
                <a:off x="1968" y="2544"/>
                <a:ext cx="4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net</a:t>
                </a:r>
                <a:endParaRPr lang="en-US" sz="2400" b="1">
                  <a:solidFill>
                    <a:srgbClr val="00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62470" name="Text Box 6"/>
              <p:cNvSpPr txBox="1">
                <a:spLocks noChangeArrowheads="1"/>
              </p:cNvSpPr>
              <p:nvPr/>
            </p:nvSpPr>
            <p:spPr bwMode="auto">
              <a:xfrm>
                <a:off x="2880" y="2496"/>
                <a:ext cx="4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com</a:t>
                </a:r>
              </a:p>
            </p:txBody>
          </p:sp>
          <p:sp>
            <p:nvSpPr>
              <p:cNvPr id="62471" name="Text Box 7"/>
              <p:cNvSpPr txBox="1">
                <a:spLocks noChangeArrowheads="1"/>
              </p:cNvSpPr>
              <p:nvPr/>
            </p:nvSpPr>
            <p:spPr bwMode="auto">
              <a:xfrm>
                <a:off x="1680" y="302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ripe</a:t>
                </a:r>
                <a:endParaRPr lang="en-US" sz="2400" b="1">
                  <a:solidFill>
                    <a:srgbClr val="00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62472" name="Text Box 8"/>
              <p:cNvSpPr txBox="1">
                <a:spLocks noChangeArrowheads="1"/>
              </p:cNvSpPr>
              <p:nvPr/>
            </p:nvSpPr>
            <p:spPr bwMode="auto">
              <a:xfrm>
                <a:off x="1200" y="3552"/>
                <a:ext cx="4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www</a:t>
                </a:r>
              </a:p>
            </p:txBody>
          </p:sp>
          <p:sp>
            <p:nvSpPr>
              <p:cNvPr id="62473" name="Text Box 9"/>
              <p:cNvSpPr txBox="1">
                <a:spLocks noChangeArrowheads="1"/>
              </p:cNvSpPr>
              <p:nvPr/>
            </p:nvSpPr>
            <p:spPr bwMode="auto">
              <a:xfrm>
                <a:off x="3216" y="3648"/>
                <a:ext cx="4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www</a:t>
                </a:r>
                <a:endParaRPr lang="en-US" sz="2400" b="1">
                  <a:solidFill>
                    <a:srgbClr val="00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62474" name="Text Box 10"/>
              <p:cNvSpPr txBox="1">
                <a:spLocks noChangeArrowheads="1"/>
              </p:cNvSpPr>
              <p:nvPr/>
            </p:nvSpPr>
            <p:spPr bwMode="auto">
              <a:xfrm>
                <a:off x="2448" y="2544"/>
                <a:ext cx="4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edu</a:t>
                </a:r>
              </a:p>
            </p:txBody>
          </p:sp>
          <p:sp>
            <p:nvSpPr>
              <p:cNvPr id="62475" name="Text Box 11"/>
              <p:cNvSpPr txBox="1">
                <a:spLocks noChangeArrowheads="1"/>
              </p:cNvSpPr>
              <p:nvPr/>
            </p:nvSpPr>
            <p:spPr bwMode="auto">
              <a:xfrm>
                <a:off x="2304" y="3072"/>
                <a:ext cx="4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isi</a:t>
                </a:r>
              </a:p>
            </p:txBody>
          </p:sp>
          <p:sp>
            <p:nvSpPr>
              <p:cNvPr id="62476" name="Text Box 12"/>
              <p:cNvSpPr txBox="1">
                <a:spLocks noChangeArrowheads="1"/>
              </p:cNvSpPr>
              <p:nvPr/>
            </p:nvSpPr>
            <p:spPr bwMode="auto">
              <a:xfrm>
                <a:off x="3168" y="3024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tislabs</a:t>
                </a:r>
                <a:endParaRPr lang="en-US" sz="2400" b="1">
                  <a:solidFill>
                    <a:srgbClr val="00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62477" name="Text Box 13"/>
              <p:cNvSpPr txBox="1">
                <a:spLocks noChangeArrowheads="1"/>
              </p:cNvSpPr>
              <p:nvPr/>
            </p:nvSpPr>
            <p:spPr bwMode="auto">
              <a:xfrm flipV="1">
                <a:off x="2217" y="369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247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50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disi</a:t>
                </a:r>
                <a:endParaRPr lang="en-US" sz="2400" b="1">
                  <a:solidFill>
                    <a:srgbClr val="00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62479" name="Text Box 15"/>
              <p:cNvSpPr txBox="1">
                <a:spLocks noChangeArrowheads="1"/>
              </p:cNvSpPr>
              <p:nvPr/>
            </p:nvSpPr>
            <p:spPr bwMode="auto">
              <a:xfrm>
                <a:off x="2467" y="3888"/>
                <a:ext cx="4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ws1</a:t>
                </a:r>
              </a:p>
            </p:txBody>
          </p:sp>
          <p:sp>
            <p:nvSpPr>
              <p:cNvPr id="62480" name="Text Box 16"/>
              <p:cNvSpPr txBox="1">
                <a:spLocks noChangeArrowheads="1"/>
              </p:cNvSpPr>
              <p:nvPr/>
            </p:nvSpPr>
            <p:spPr bwMode="auto">
              <a:xfrm>
                <a:off x="2016" y="3888"/>
                <a:ext cx="4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ws2</a:t>
                </a:r>
              </a:p>
            </p:txBody>
          </p:sp>
          <p:sp>
            <p:nvSpPr>
              <p:cNvPr id="62481" name="Text Box 17"/>
              <p:cNvSpPr txBox="1">
                <a:spLocks noChangeArrowheads="1"/>
              </p:cNvSpPr>
              <p:nvPr/>
            </p:nvSpPr>
            <p:spPr bwMode="auto">
              <a:xfrm flipV="1">
                <a:off x="1593" y="3264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2482" name="Text Box 18"/>
              <p:cNvSpPr txBox="1">
                <a:spLocks noChangeArrowheads="1"/>
              </p:cNvSpPr>
              <p:nvPr/>
            </p:nvSpPr>
            <p:spPr bwMode="auto">
              <a:xfrm flipV="1">
                <a:off x="2496" y="2784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2483" name="Text Box 19"/>
              <p:cNvSpPr txBox="1">
                <a:spLocks noChangeArrowheads="1"/>
              </p:cNvSpPr>
              <p:nvPr/>
            </p:nvSpPr>
            <p:spPr bwMode="auto">
              <a:xfrm flipV="1">
                <a:off x="3129" y="273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2484" name="Text Box 20"/>
              <p:cNvSpPr txBox="1">
                <a:spLocks noChangeArrowheads="1"/>
              </p:cNvSpPr>
              <p:nvPr/>
            </p:nvSpPr>
            <p:spPr bwMode="auto">
              <a:xfrm flipV="1">
                <a:off x="3360" y="3360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2485" name="Text Box 21"/>
              <p:cNvSpPr txBox="1">
                <a:spLocks noChangeArrowheads="1"/>
              </p:cNvSpPr>
              <p:nvPr/>
            </p:nvSpPr>
            <p:spPr bwMode="auto">
              <a:xfrm flipV="1">
                <a:off x="1872" y="2784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2486" name="Text Box 22"/>
              <p:cNvSpPr txBox="1">
                <a:spLocks noChangeArrowheads="1"/>
              </p:cNvSpPr>
              <p:nvPr/>
            </p:nvSpPr>
            <p:spPr bwMode="auto">
              <a:xfrm flipV="1">
                <a:off x="2496" y="2256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grpSp>
            <p:nvGrpSpPr>
              <p:cNvPr id="62487" name="Group 23"/>
              <p:cNvGrpSpPr>
                <a:grpSpLocks/>
              </p:cNvGrpSpPr>
              <p:nvPr/>
            </p:nvGrpSpPr>
            <p:grpSpPr bwMode="auto">
              <a:xfrm flipV="1">
                <a:off x="1584" y="2448"/>
                <a:ext cx="1872" cy="1536"/>
                <a:chOff x="432" y="2048"/>
                <a:chExt cx="2640" cy="1536"/>
              </a:xfrm>
            </p:grpSpPr>
            <p:sp>
              <p:nvSpPr>
                <p:cNvPr id="62488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2976" y="2384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89" name="Line 25"/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3440"/>
                  <a:ext cx="43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872" y="3488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968" y="3440"/>
                  <a:ext cx="28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2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15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3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864" y="29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4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672" y="26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5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432" y="243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672" y="2480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200" y="2240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8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204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584" y="2048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920" y="315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1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291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496" y="3200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784" y="2960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976" y="2576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624" y="228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506" name="Text Box 42"/>
              <p:cNvSpPr txBox="1">
                <a:spLocks noChangeArrowheads="1"/>
              </p:cNvSpPr>
              <p:nvPr/>
            </p:nvSpPr>
            <p:spPr bwMode="auto">
              <a:xfrm>
                <a:off x="1488" y="3696"/>
                <a:ext cx="4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ftp</a:t>
                </a:r>
                <a:endParaRPr lang="en-US" sz="2400" b="1">
                  <a:solidFill>
                    <a:srgbClr val="003399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62510" name="Line 46"/>
            <p:cNvSpPr>
              <a:spLocks noChangeShapeType="1"/>
            </p:cNvSpPr>
            <p:nvPr/>
          </p:nvSpPr>
          <p:spPr bwMode="auto">
            <a:xfrm>
              <a:off x="4464" y="2640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1" name="Line 47"/>
            <p:cNvSpPr>
              <a:spLocks noChangeShapeType="1"/>
            </p:cNvSpPr>
            <p:nvPr/>
          </p:nvSpPr>
          <p:spPr bwMode="auto">
            <a:xfrm flipV="1">
              <a:off x="4224" y="2688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 flipV="1">
              <a:off x="4320" y="2688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8" name="Rectangle 54"/>
            <p:cNvSpPr>
              <a:spLocks noChangeArrowheads="1"/>
            </p:cNvSpPr>
            <p:nvPr/>
          </p:nvSpPr>
          <p:spPr bwMode="auto">
            <a:xfrm>
              <a:off x="3888" y="2764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3399"/>
                  </a:solidFill>
                  <a:latin typeface="Courier New" panose="02070309020205020404" pitchFamily="49" charset="0"/>
                </a:rPr>
                <a:t>sun</a:t>
              </a:r>
            </a:p>
          </p:txBody>
        </p:sp>
        <p:sp>
          <p:nvSpPr>
            <p:cNvPr id="62519" name="Rectangle 55"/>
            <p:cNvSpPr>
              <a:spLocks noChangeArrowheads="1"/>
            </p:cNvSpPr>
            <p:nvPr/>
          </p:nvSpPr>
          <p:spPr bwMode="auto">
            <a:xfrm>
              <a:off x="3936" y="305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3399"/>
                  </a:solidFill>
                  <a:latin typeface="Courier New" panose="02070309020205020404" pitchFamily="49" charset="0"/>
                </a:rPr>
                <a:t>moon</a:t>
              </a:r>
              <a:endParaRPr lang="en-US" sz="2400" b="1">
                <a:solidFill>
                  <a:srgbClr val="003399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2520" name="Rectangle 56"/>
            <p:cNvSpPr>
              <a:spLocks noChangeArrowheads="1"/>
            </p:cNvSpPr>
            <p:nvPr/>
          </p:nvSpPr>
          <p:spPr bwMode="auto">
            <a:xfrm>
              <a:off x="4752" y="2572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3399"/>
                  </a:solidFill>
                  <a:latin typeface="Courier New" panose="02070309020205020404" pitchFamily="49" charset="0"/>
                </a:rPr>
                <a:t>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7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Delegation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Administrators can create subdomains to group hosts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According to geography, organizational affiliation or any other criterion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400"/>
              <a:t>An administrator of a domain can delegate responsibility for managing a subdomain to someone else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But this isn’t required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parent domain retains links to the delegated subdomain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 parent domain “remembers” who it delegated the subdomain to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1712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50" name="Group 62"/>
          <p:cNvGrpSpPr>
            <a:grpSpLocks/>
          </p:cNvGrpSpPr>
          <p:nvPr/>
        </p:nvGrpSpPr>
        <p:grpSpPr bwMode="auto">
          <a:xfrm>
            <a:off x="2271713" y="4040188"/>
            <a:ext cx="5951538" cy="2817812"/>
            <a:chOff x="518" y="2417"/>
            <a:chExt cx="3749" cy="1775"/>
          </a:xfrm>
        </p:grpSpPr>
        <p:sp>
          <p:nvSpPr>
            <p:cNvPr id="63539" name="Freeform 51"/>
            <p:cNvSpPr>
              <a:spLocks/>
            </p:cNvSpPr>
            <p:nvPr/>
          </p:nvSpPr>
          <p:spPr bwMode="auto">
            <a:xfrm>
              <a:off x="2491" y="2417"/>
              <a:ext cx="1776" cy="1775"/>
            </a:xfrm>
            <a:custGeom>
              <a:avLst/>
              <a:gdLst>
                <a:gd name="T0" fmla="*/ 1268 w 1776"/>
                <a:gd name="T1" fmla="*/ 50 h 1775"/>
                <a:gd name="T2" fmla="*/ 1126 w 1776"/>
                <a:gd name="T3" fmla="*/ 25 h 1775"/>
                <a:gd name="T4" fmla="*/ 1051 w 1776"/>
                <a:gd name="T5" fmla="*/ 0 h 1775"/>
                <a:gd name="T6" fmla="*/ 901 w 1776"/>
                <a:gd name="T7" fmla="*/ 25 h 1775"/>
                <a:gd name="T8" fmla="*/ 818 w 1776"/>
                <a:gd name="T9" fmla="*/ 67 h 1775"/>
                <a:gd name="T10" fmla="*/ 676 w 1776"/>
                <a:gd name="T11" fmla="*/ 117 h 1775"/>
                <a:gd name="T12" fmla="*/ 601 w 1776"/>
                <a:gd name="T13" fmla="*/ 183 h 1775"/>
                <a:gd name="T14" fmla="*/ 526 w 1776"/>
                <a:gd name="T15" fmla="*/ 283 h 1775"/>
                <a:gd name="T16" fmla="*/ 493 w 1776"/>
                <a:gd name="T17" fmla="*/ 358 h 1775"/>
                <a:gd name="T18" fmla="*/ 468 w 1776"/>
                <a:gd name="T19" fmla="*/ 367 h 1775"/>
                <a:gd name="T20" fmla="*/ 359 w 1776"/>
                <a:gd name="T21" fmla="*/ 425 h 1775"/>
                <a:gd name="T22" fmla="*/ 326 w 1776"/>
                <a:gd name="T23" fmla="*/ 517 h 1775"/>
                <a:gd name="T24" fmla="*/ 251 w 1776"/>
                <a:gd name="T25" fmla="*/ 592 h 1775"/>
                <a:gd name="T26" fmla="*/ 226 w 1776"/>
                <a:gd name="T27" fmla="*/ 667 h 1775"/>
                <a:gd name="T28" fmla="*/ 201 w 1776"/>
                <a:gd name="T29" fmla="*/ 675 h 1775"/>
                <a:gd name="T30" fmla="*/ 151 w 1776"/>
                <a:gd name="T31" fmla="*/ 700 h 1775"/>
                <a:gd name="T32" fmla="*/ 118 w 1776"/>
                <a:gd name="T33" fmla="*/ 733 h 1775"/>
                <a:gd name="T34" fmla="*/ 43 w 1776"/>
                <a:gd name="T35" fmla="*/ 792 h 1775"/>
                <a:gd name="T36" fmla="*/ 9 w 1776"/>
                <a:gd name="T37" fmla="*/ 1167 h 1775"/>
                <a:gd name="T38" fmla="*/ 26 w 1776"/>
                <a:gd name="T39" fmla="*/ 1342 h 1775"/>
                <a:gd name="T40" fmla="*/ 159 w 1776"/>
                <a:gd name="T41" fmla="*/ 1517 h 1775"/>
                <a:gd name="T42" fmla="*/ 226 w 1776"/>
                <a:gd name="T43" fmla="*/ 1542 h 1775"/>
                <a:gd name="T44" fmla="*/ 426 w 1776"/>
                <a:gd name="T45" fmla="*/ 1617 h 1775"/>
                <a:gd name="T46" fmla="*/ 584 w 1776"/>
                <a:gd name="T47" fmla="*/ 1625 h 1775"/>
                <a:gd name="T48" fmla="*/ 668 w 1776"/>
                <a:gd name="T49" fmla="*/ 1667 h 1775"/>
                <a:gd name="T50" fmla="*/ 751 w 1776"/>
                <a:gd name="T51" fmla="*/ 1692 h 1775"/>
                <a:gd name="T52" fmla="*/ 1084 w 1776"/>
                <a:gd name="T53" fmla="*/ 1734 h 1775"/>
                <a:gd name="T54" fmla="*/ 1326 w 1776"/>
                <a:gd name="T55" fmla="*/ 1775 h 1775"/>
                <a:gd name="T56" fmla="*/ 1584 w 1776"/>
                <a:gd name="T57" fmla="*/ 1717 h 1775"/>
                <a:gd name="T58" fmla="*/ 1693 w 1776"/>
                <a:gd name="T59" fmla="*/ 1667 h 1775"/>
                <a:gd name="T60" fmla="*/ 1751 w 1776"/>
                <a:gd name="T61" fmla="*/ 1575 h 1775"/>
                <a:gd name="T62" fmla="*/ 1776 w 1776"/>
                <a:gd name="T63" fmla="*/ 1525 h 1775"/>
                <a:gd name="T64" fmla="*/ 1768 w 1776"/>
                <a:gd name="T65" fmla="*/ 1433 h 1775"/>
                <a:gd name="T66" fmla="*/ 1718 w 1776"/>
                <a:gd name="T67" fmla="*/ 1358 h 1775"/>
                <a:gd name="T68" fmla="*/ 1568 w 1776"/>
                <a:gd name="T69" fmla="*/ 1258 h 1775"/>
                <a:gd name="T70" fmla="*/ 1493 w 1776"/>
                <a:gd name="T71" fmla="*/ 1217 h 1775"/>
                <a:gd name="T72" fmla="*/ 1293 w 1776"/>
                <a:gd name="T73" fmla="*/ 1058 h 1775"/>
                <a:gd name="T74" fmla="*/ 1193 w 1776"/>
                <a:gd name="T75" fmla="*/ 958 h 1775"/>
                <a:gd name="T76" fmla="*/ 1159 w 1776"/>
                <a:gd name="T77" fmla="*/ 908 h 1775"/>
                <a:gd name="T78" fmla="*/ 1143 w 1776"/>
                <a:gd name="T79" fmla="*/ 883 h 1775"/>
                <a:gd name="T80" fmla="*/ 1109 w 1776"/>
                <a:gd name="T81" fmla="*/ 767 h 1775"/>
                <a:gd name="T82" fmla="*/ 1201 w 1776"/>
                <a:gd name="T83" fmla="*/ 475 h 1775"/>
                <a:gd name="T84" fmla="*/ 1226 w 1776"/>
                <a:gd name="T85" fmla="*/ 458 h 1775"/>
                <a:gd name="T86" fmla="*/ 1251 w 1776"/>
                <a:gd name="T87" fmla="*/ 450 h 1775"/>
                <a:gd name="T88" fmla="*/ 1326 w 1776"/>
                <a:gd name="T89" fmla="*/ 325 h 1775"/>
                <a:gd name="T90" fmla="*/ 1309 w 1776"/>
                <a:gd name="T91" fmla="*/ 133 h 1775"/>
                <a:gd name="T92" fmla="*/ 1268 w 1776"/>
                <a:gd name="T93" fmla="*/ 50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76" h="1775">
                  <a:moveTo>
                    <a:pt x="1268" y="50"/>
                  </a:moveTo>
                  <a:cubicBezTo>
                    <a:pt x="1220" y="35"/>
                    <a:pt x="1176" y="30"/>
                    <a:pt x="1126" y="25"/>
                  </a:cubicBezTo>
                  <a:cubicBezTo>
                    <a:pt x="1101" y="17"/>
                    <a:pt x="1076" y="8"/>
                    <a:pt x="1051" y="0"/>
                  </a:cubicBezTo>
                  <a:cubicBezTo>
                    <a:pt x="979" y="6"/>
                    <a:pt x="958" y="7"/>
                    <a:pt x="901" y="25"/>
                  </a:cubicBezTo>
                  <a:cubicBezTo>
                    <a:pt x="841" y="64"/>
                    <a:pt x="870" y="53"/>
                    <a:pt x="818" y="67"/>
                  </a:cubicBezTo>
                  <a:cubicBezTo>
                    <a:pt x="774" y="95"/>
                    <a:pt x="722" y="94"/>
                    <a:pt x="676" y="117"/>
                  </a:cubicBezTo>
                  <a:cubicBezTo>
                    <a:pt x="646" y="132"/>
                    <a:pt x="601" y="183"/>
                    <a:pt x="601" y="183"/>
                  </a:cubicBezTo>
                  <a:cubicBezTo>
                    <a:pt x="588" y="225"/>
                    <a:pt x="550" y="247"/>
                    <a:pt x="526" y="283"/>
                  </a:cubicBezTo>
                  <a:cubicBezTo>
                    <a:pt x="519" y="306"/>
                    <a:pt x="512" y="342"/>
                    <a:pt x="493" y="358"/>
                  </a:cubicBezTo>
                  <a:cubicBezTo>
                    <a:pt x="486" y="364"/>
                    <a:pt x="476" y="363"/>
                    <a:pt x="468" y="367"/>
                  </a:cubicBezTo>
                  <a:cubicBezTo>
                    <a:pt x="428" y="389"/>
                    <a:pt x="403" y="411"/>
                    <a:pt x="359" y="425"/>
                  </a:cubicBezTo>
                  <a:cubicBezTo>
                    <a:pt x="353" y="458"/>
                    <a:pt x="350" y="491"/>
                    <a:pt x="326" y="517"/>
                  </a:cubicBezTo>
                  <a:cubicBezTo>
                    <a:pt x="302" y="543"/>
                    <a:pt x="251" y="592"/>
                    <a:pt x="251" y="592"/>
                  </a:cubicBezTo>
                  <a:cubicBezTo>
                    <a:pt x="248" y="603"/>
                    <a:pt x="232" y="661"/>
                    <a:pt x="226" y="667"/>
                  </a:cubicBezTo>
                  <a:cubicBezTo>
                    <a:pt x="220" y="673"/>
                    <a:pt x="209" y="672"/>
                    <a:pt x="201" y="675"/>
                  </a:cubicBezTo>
                  <a:cubicBezTo>
                    <a:pt x="186" y="685"/>
                    <a:pt x="166" y="689"/>
                    <a:pt x="151" y="700"/>
                  </a:cubicBezTo>
                  <a:cubicBezTo>
                    <a:pt x="138" y="709"/>
                    <a:pt x="130" y="723"/>
                    <a:pt x="118" y="733"/>
                  </a:cubicBezTo>
                  <a:cubicBezTo>
                    <a:pt x="19" y="813"/>
                    <a:pt x="105" y="730"/>
                    <a:pt x="43" y="792"/>
                  </a:cubicBezTo>
                  <a:cubicBezTo>
                    <a:pt x="2" y="907"/>
                    <a:pt x="25" y="1046"/>
                    <a:pt x="9" y="1167"/>
                  </a:cubicBezTo>
                  <a:cubicBezTo>
                    <a:pt x="13" y="1225"/>
                    <a:pt x="0" y="1289"/>
                    <a:pt x="26" y="1342"/>
                  </a:cubicBezTo>
                  <a:cubicBezTo>
                    <a:pt x="43" y="1377"/>
                    <a:pt x="126" y="1493"/>
                    <a:pt x="159" y="1517"/>
                  </a:cubicBezTo>
                  <a:cubicBezTo>
                    <a:pt x="183" y="1534"/>
                    <a:pt x="198" y="1535"/>
                    <a:pt x="226" y="1542"/>
                  </a:cubicBezTo>
                  <a:cubicBezTo>
                    <a:pt x="256" y="1563"/>
                    <a:pt x="387" y="1614"/>
                    <a:pt x="426" y="1617"/>
                  </a:cubicBezTo>
                  <a:cubicBezTo>
                    <a:pt x="479" y="1622"/>
                    <a:pt x="531" y="1622"/>
                    <a:pt x="584" y="1625"/>
                  </a:cubicBezTo>
                  <a:cubicBezTo>
                    <a:pt x="637" y="1639"/>
                    <a:pt x="608" y="1628"/>
                    <a:pt x="668" y="1667"/>
                  </a:cubicBezTo>
                  <a:cubicBezTo>
                    <a:pt x="688" y="1680"/>
                    <a:pt x="728" y="1686"/>
                    <a:pt x="751" y="1692"/>
                  </a:cubicBezTo>
                  <a:cubicBezTo>
                    <a:pt x="847" y="1758"/>
                    <a:pt x="974" y="1730"/>
                    <a:pt x="1084" y="1734"/>
                  </a:cubicBezTo>
                  <a:cubicBezTo>
                    <a:pt x="1168" y="1741"/>
                    <a:pt x="1244" y="1762"/>
                    <a:pt x="1326" y="1775"/>
                  </a:cubicBezTo>
                  <a:cubicBezTo>
                    <a:pt x="1426" y="1767"/>
                    <a:pt x="1492" y="1747"/>
                    <a:pt x="1584" y="1717"/>
                  </a:cubicBezTo>
                  <a:cubicBezTo>
                    <a:pt x="1617" y="1695"/>
                    <a:pt x="1655" y="1679"/>
                    <a:pt x="1693" y="1667"/>
                  </a:cubicBezTo>
                  <a:cubicBezTo>
                    <a:pt x="1717" y="1630"/>
                    <a:pt x="1714" y="1600"/>
                    <a:pt x="1751" y="1575"/>
                  </a:cubicBezTo>
                  <a:cubicBezTo>
                    <a:pt x="1760" y="1562"/>
                    <a:pt x="1776" y="1543"/>
                    <a:pt x="1776" y="1525"/>
                  </a:cubicBezTo>
                  <a:cubicBezTo>
                    <a:pt x="1776" y="1494"/>
                    <a:pt x="1772" y="1463"/>
                    <a:pt x="1768" y="1433"/>
                  </a:cubicBezTo>
                  <a:cubicBezTo>
                    <a:pt x="1763" y="1400"/>
                    <a:pt x="1738" y="1382"/>
                    <a:pt x="1718" y="1358"/>
                  </a:cubicBezTo>
                  <a:cubicBezTo>
                    <a:pt x="1675" y="1307"/>
                    <a:pt x="1624" y="1289"/>
                    <a:pt x="1568" y="1258"/>
                  </a:cubicBezTo>
                  <a:cubicBezTo>
                    <a:pt x="1487" y="1213"/>
                    <a:pt x="1547" y="1234"/>
                    <a:pt x="1493" y="1217"/>
                  </a:cubicBezTo>
                  <a:cubicBezTo>
                    <a:pt x="1423" y="1169"/>
                    <a:pt x="1374" y="1087"/>
                    <a:pt x="1293" y="1058"/>
                  </a:cubicBezTo>
                  <a:cubicBezTo>
                    <a:pt x="1254" y="1029"/>
                    <a:pt x="1223" y="996"/>
                    <a:pt x="1193" y="958"/>
                  </a:cubicBezTo>
                  <a:cubicBezTo>
                    <a:pt x="1181" y="942"/>
                    <a:pt x="1170" y="925"/>
                    <a:pt x="1159" y="908"/>
                  </a:cubicBezTo>
                  <a:cubicBezTo>
                    <a:pt x="1154" y="900"/>
                    <a:pt x="1143" y="883"/>
                    <a:pt x="1143" y="883"/>
                  </a:cubicBezTo>
                  <a:cubicBezTo>
                    <a:pt x="1134" y="843"/>
                    <a:pt x="1123" y="805"/>
                    <a:pt x="1109" y="767"/>
                  </a:cubicBezTo>
                  <a:cubicBezTo>
                    <a:pt x="1115" y="637"/>
                    <a:pt x="1068" y="517"/>
                    <a:pt x="1201" y="475"/>
                  </a:cubicBezTo>
                  <a:cubicBezTo>
                    <a:pt x="1209" y="469"/>
                    <a:pt x="1217" y="463"/>
                    <a:pt x="1226" y="458"/>
                  </a:cubicBezTo>
                  <a:cubicBezTo>
                    <a:pt x="1234" y="454"/>
                    <a:pt x="1244" y="455"/>
                    <a:pt x="1251" y="450"/>
                  </a:cubicBezTo>
                  <a:cubicBezTo>
                    <a:pt x="1294" y="422"/>
                    <a:pt x="1311" y="371"/>
                    <a:pt x="1326" y="325"/>
                  </a:cubicBezTo>
                  <a:cubicBezTo>
                    <a:pt x="1334" y="265"/>
                    <a:pt x="1341" y="189"/>
                    <a:pt x="1309" y="133"/>
                  </a:cubicBezTo>
                  <a:cubicBezTo>
                    <a:pt x="1265" y="55"/>
                    <a:pt x="1283" y="113"/>
                    <a:pt x="1268" y="5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0" name="Line 52"/>
            <p:cNvSpPr>
              <a:spLocks noChangeShapeType="1"/>
            </p:cNvSpPr>
            <p:nvPr/>
          </p:nvSpPr>
          <p:spPr bwMode="auto">
            <a:xfrm flipH="1">
              <a:off x="1584" y="2640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518" y="2521"/>
              <a:ext cx="11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net domain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Zones and Delegations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Zones are “administrative spaces”</a:t>
            </a:r>
          </a:p>
          <a:p>
            <a:r>
              <a:rPr lang="en-US"/>
              <a:t>Zone administrators are responsible for portion of a domain’s name space</a:t>
            </a:r>
          </a:p>
          <a:p>
            <a:r>
              <a:rPr lang="en-US"/>
              <a:t>Authority is delegated from a parent and to a child</a:t>
            </a:r>
          </a:p>
        </p:txBody>
      </p:sp>
      <p:grpSp>
        <p:nvGrpSpPr>
          <p:cNvPr id="63549" name="Group 61"/>
          <p:cNvGrpSpPr>
            <a:grpSpLocks/>
          </p:cNvGrpSpPr>
          <p:nvPr/>
        </p:nvGrpSpPr>
        <p:grpSpPr bwMode="auto">
          <a:xfrm>
            <a:off x="1906589" y="4595814"/>
            <a:ext cx="5165725" cy="1919287"/>
            <a:chOff x="288" y="2767"/>
            <a:chExt cx="3254" cy="1209"/>
          </a:xfrm>
        </p:grpSpPr>
        <p:sp>
          <p:nvSpPr>
            <p:cNvPr id="63543" name="Freeform 55"/>
            <p:cNvSpPr>
              <a:spLocks/>
            </p:cNvSpPr>
            <p:nvPr/>
          </p:nvSpPr>
          <p:spPr bwMode="auto">
            <a:xfrm>
              <a:off x="2567" y="2767"/>
              <a:ext cx="975" cy="1209"/>
            </a:xfrm>
            <a:custGeom>
              <a:avLst/>
              <a:gdLst>
                <a:gd name="T0" fmla="*/ 908 w 975"/>
                <a:gd name="T1" fmla="*/ 92 h 1209"/>
                <a:gd name="T2" fmla="*/ 900 w 975"/>
                <a:gd name="T3" fmla="*/ 58 h 1209"/>
                <a:gd name="T4" fmla="*/ 692 w 975"/>
                <a:gd name="T5" fmla="*/ 0 h 1209"/>
                <a:gd name="T6" fmla="*/ 608 w 975"/>
                <a:gd name="T7" fmla="*/ 25 h 1209"/>
                <a:gd name="T8" fmla="*/ 575 w 975"/>
                <a:gd name="T9" fmla="*/ 117 h 1209"/>
                <a:gd name="T10" fmla="*/ 500 w 975"/>
                <a:gd name="T11" fmla="*/ 175 h 1209"/>
                <a:gd name="T12" fmla="*/ 450 w 975"/>
                <a:gd name="T13" fmla="*/ 225 h 1209"/>
                <a:gd name="T14" fmla="*/ 417 w 975"/>
                <a:gd name="T15" fmla="*/ 275 h 1209"/>
                <a:gd name="T16" fmla="*/ 342 w 975"/>
                <a:gd name="T17" fmla="*/ 367 h 1209"/>
                <a:gd name="T18" fmla="*/ 317 w 975"/>
                <a:gd name="T19" fmla="*/ 392 h 1209"/>
                <a:gd name="T20" fmla="*/ 292 w 975"/>
                <a:gd name="T21" fmla="*/ 400 h 1209"/>
                <a:gd name="T22" fmla="*/ 275 w 975"/>
                <a:gd name="T23" fmla="*/ 425 h 1209"/>
                <a:gd name="T24" fmla="*/ 250 w 975"/>
                <a:gd name="T25" fmla="*/ 450 h 1209"/>
                <a:gd name="T26" fmla="*/ 175 w 975"/>
                <a:gd name="T27" fmla="*/ 500 h 1209"/>
                <a:gd name="T28" fmla="*/ 75 w 975"/>
                <a:gd name="T29" fmla="*/ 617 h 1209"/>
                <a:gd name="T30" fmla="*/ 42 w 975"/>
                <a:gd name="T31" fmla="*/ 717 h 1209"/>
                <a:gd name="T32" fmla="*/ 0 w 975"/>
                <a:gd name="T33" fmla="*/ 767 h 1209"/>
                <a:gd name="T34" fmla="*/ 8 w 975"/>
                <a:gd name="T35" fmla="*/ 967 h 1209"/>
                <a:gd name="T36" fmla="*/ 75 w 975"/>
                <a:gd name="T37" fmla="*/ 1008 h 1209"/>
                <a:gd name="T38" fmla="*/ 175 w 975"/>
                <a:gd name="T39" fmla="*/ 1050 h 1209"/>
                <a:gd name="T40" fmla="*/ 267 w 975"/>
                <a:gd name="T41" fmla="*/ 1125 h 1209"/>
                <a:gd name="T42" fmla="*/ 342 w 975"/>
                <a:gd name="T43" fmla="*/ 1167 h 1209"/>
                <a:gd name="T44" fmla="*/ 517 w 975"/>
                <a:gd name="T45" fmla="*/ 1209 h 1209"/>
                <a:gd name="T46" fmla="*/ 625 w 975"/>
                <a:gd name="T47" fmla="*/ 1200 h 1209"/>
                <a:gd name="T48" fmla="*/ 675 w 975"/>
                <a:gd name="T49" fmla="*/ 1167 h 1209"/>
                <a:gd name="T50" fmla="*/ 717 w 975"/>
                <a:gd name="T51" fmla="*/ 1092 h 1209"/>
                <a:gd name="T52" fmla="*/ 692 w 975"/>
                <a:gd name="T53" fmla="*/ 883 h 1209"/>
                <a:gd name="T54" fmla="*/ 675 w 975"/>
                <a:gd name="T55" fmla="*/ 758 h 1209"/>
                <a:gd name="T56" fmla="*/ 683 w 975"/>
                <a:gd name="T57" fmla="*/ 733 h 1209"/>
                <a:gd name="T58" fmla="*/ 758 w 975"/>
                <a:gd name="T59" fmla="*/ 692 h 1209"/>
                <a:gd name="T60" fmla="*/ 825 w 975"/>
                <a:gd name="T61" fmla="*/ 625 h 1209"/>
                <a:gd name="T62" fmla="*/ 883 w 975"/>
                <a:gd name="T63" fmla="*/ 550 h 1209"/>
                <a:gd name="T64" fmla="*/ 900 w 975"/>
                <a:gd name="T65" fmla="*/ 467 h 1209"/>
                <a:gd name="T66" fmla="*/ 933 w 975"/>
                <a:gd name="T67" fmla="*/ 417 h 1209"/>
                <a:gd name="T68" fmla="*/ 950 w 975"/>
                <a:gd name="T69" fmla="*/ 392 h 1209"/>
                <a:gd name="T70" fmla="*/ 950 w 975"/>
                <a:gd name="T71" fmla="*/ 158 h 1209"/>
                <a:gd name="T72" fmla="*/ 925 w 975"/>
                <a:gd name="T73" fmla="*/ 108 h 1209"/>
                <a:gd name="T74" fmla="*/ 908 w 975"/>
                <a:gd name="T75" fmla="*/ 92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5" h="1209">
                  <a:moveTo>
                    <a:pt x="908" y="92"/>
                  </a:moveTo>
                  <a:cubicBezTo>
                    <a:pt x="905" y="81"/>
                    <a:pt x="908" y="67"/>
                    <a:pt x="900" y="58"/>
                  </a:cubicBezTo>
                  <a:cubicBezTo>
                    <a:pt x="853" y="4"/>
                    <a:pt x="755" y="9"/>
                    <a:pt x="692" y="0"/>
                  </a:cubicBezTo>
                  <a:cubicBezTo>
                    <a:pt x="663" y="7"/>
                    <a:pt x="636" y="16"/>
                    <a:pt x="608" y="25"/>
                  </a:cubicBezTo>
                  <a:cubicBezTo>
                    <a:pt x="589" y="54"/>
                    <a:pt x="593" y="90"/>
                    <a:pt x="575" y="117"/>
                  </a:cubicBezTo>
                  <a:cubicBezTo>
                    <a:pt x="559" y="141"/>
                    <a:pt x="520" y="162"/>
                    <a:pt x="500" y="175"/>
                  </a:cubicBezTo>
                  <a:cubicBezTo>
                    <a:pt x="480" y="188"/>
                    <a:pt x="467" y="208"/>
                    <a:pt x="450" y="225"/>
                  </a:cubicBezTo>
                  <a:cubicBezTo>
                    <a:pt x="436" y="239"/>
                    <a:pt x="417" y="275"/>
                    <a:pt x="417" y="275"/>
                  </a:cubicBezTo>
                  <a:cubicBezTo>
                    <a:pt x="405" y="320"/>
                    <a:pt x="388" y="351"/>
                    <a:pt x="342" y="367"/>
                  </a:cubicBezTo>
                  <a:cubicBezTo>
                    <a:pt x="334" y="375"/>
                    <a:pt x="327" y="386"/>
                    <a:pt x="317" y="392"/>
                  </a:cubicBezTo>
                  <a:cubicBezTo>
                    <a:pt x="310" y="397"/>
                    <a:pt x="299" y="395"/>
                    <a:pt x="292" y="400"/>
                  </a:cubicBezTo>
                  <a:cubicBezTo>
                    <a:pt x="284" y="406"/>
                    <a:pt x="281" y="417"/>
                    <a:pt x="275" y="425"/>
                  </a:cubicBezTo>
                  <a:cubicBezTo>
                    <a:pt x="267" y="434"/>
                    <a:pt x="259" y="443"/>
                    <a:pt x="250" y="450"/>
                  </a:cubicBezTo>
                  <a:cubicBezTo>
                    <a:pt x="226" y="468"/>
                    <a:pt x="200" y="483"/>
                    <a:pt x="175" y="500"/>
                  </a:cubicBezTo>
                  <a:cubicBezTo>
                    <a:pt x="131" y="530"/>
                    <a:pt x="120" y="587"/>
                    <a:pt x="75" y="617"/>
                  </a:cubicBezTo>
                  <a:cubicBezTo>
                    <a:pt x="53" y="650"/>
                    <a:pt x="59" y="683"/>
                    <a:pt x="42" y="717"/>
                  </a:cubicBezTo>
                  <a:cubicBezTo>
                    <a:pt x="31" y="739"/>
                    <a:pt x="17" y="750"/>
                    <a:pt x="0" y="767"/>
                  </a:cubicBezTo>
                  <a:cubicBezTo>
                    <a:pt x="3" y="834"/>
                    <a:pt x="1" y="901"/>
                    <a:pt x="8" y="967"/>
                  </a:cubicBezTo>
                  <a:cubicBezTo>
                    <a:pt x="11" y="993"/>
                    <a:pt x="75" y="1008"/>
                    <a:pt x="75" y="1008"/>
                  </a:cubicBezTo>
                  <a:cubicBezTo>
                    <a:pt x="106" y="1029"/>
                    <a:pt x="139" y="1039"/>
                    <a:pt x="175" y="1050"/>
                  </a:cubicBezTo>
                  <a:cubicBezTo>
                    <a:pt x="211" y="1074"/>
                    <a:pt x="224" y="1111"/>
                    <a:pt x="267" y="1125"/>
                  </a:cubicBezTo>
                  <a:cubicBezTo>
                    <a:pt x="324" y="1164"/>
                    <a:pt x="298" y="1153"/>
                    <a:pt x="342" y="1167"/>
                  </a:cubicBezTo>
                  <a:cubicBezTo>
                    <a:pt x="394" y="1202"/>
                    <a:pt x="455" y="1203"/>
                    <a:pt x="517" y="1209"/>
                  </a:cubicBezTo>
                  <a:cubicBezTo>
                    <a:pt x="553" y="1206"/>
                    <a:pt x="590" y="1209"/>
                    <a:pt x="625" y="1200"/>
                  </a:cubicBezTo>
                  <a:cubicBezTo>
                    <a:pt x="644" y="1195"/>
                    <a:pt x="675" y="1167"/>
                    <a:pt x="675" y="1167"/>
                  </a:cubicBezTo>
                  <a:cubicBezTo>
                    <a:pt x="684" y="1140"/>
                    <a:pt x="717" y="1092"/>
                    <a:pt x="717" y="1092"/>
                  </a:cubicBezTo>
                  <a:cubicBezTo>
                    <a:pt x="740" y="1020"/>
                    <a:pt x="749" y="940"/>
                    <a:pt x="692" y="883"/>
                  </a:cubicBezTo>
                  <a:cubicBezTo>
                    <a:pt x="668" y="816"/>
                    <a:pt x="660" y="854"/>
                    <a:pt x="675" y="758"/>
                  </a:cubicBezTo>
                  <a:cubicBezTo>
                    <a:pt x="676" y="749"/>
                    <a:pt x="678" y="740"/>
                    <a:pt x="683" y="733"/>
                  </a:cubicBezTo>
                  <a:cubicBezTo>
                    <a:pt x="700" y="712"/>
                    <a:pt x="737" y="709"/>
                    <a:pt x="758" y="692"/>
                  </a:cubicBezTo>
                  <a:cubicBezTo>
                    <a:pt x="785" y="670"/>
                    <a:pt x="796" y="645"/>
                    <a:pt x="825" y="625"/>
                  </a:cubicBezTo>
                  <a:cubicBezTo>
                    <a:pt x="843" y="598"/>
                    <a:pt x="865" y="577"/>
                    <a:pt x="883" y="550"/>
                  </a:cubicBezTo>
                  <a:cubicBezTo>
                    <a:pt x="883" y="548"/>
                    <a:pt x="895" y="477"/>
                    <a:pt x="900" y="467"/>
                  </a:cubicBezTo>
                  <a:cubicBezTo>
                    <a:pt x="909" y="449"/>
                    <a:pt x="922" y="434"/>
                    <a:pt x="933" y="417"/>
                  </a:cubicBezTo>
                  <a:cubicBezTo>
                    <a:pt x="939" y="409"/>
                    <a:pt x="950" y="392"/>
                    <a:pt x="950" y="392"/>
                  </a:cubicBezTo>
                  <a:cubicBezTo>
                    <a:pt x="975" y="315"/>
                    <a:pt x="971" y="236"/>
                    <a:pt x="950" y="158"/>
                  </a:cubicBezTo>
                  <a:cubicBezTo>
                    <a:pt x="945" y="138"/>
                    <a:pt x="940" y="123"/>
                    <a:pt x="925" y="108"/>
                  </a:cubicBezTo>
                  <a:cubicBezTo>
                    <a:pt x="907" y="91"/>
                    <a:pt x="888" y="92"/>
                    <a:pt x="908" y="92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4" name="Line 56"/>
            <p:cNvSpPr>
              <a:spLocks noChangeShapeType="1"/>
            </p:cNvSpPr>
            <p:nvPr/>
          </p:nvSpPr>
          <p:spPr bwMode="auto">
            <a:xfrm>
              <a:off x="1248" y="3168"/>
              <a:ext cx="14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5" name="Text Box 57"/>
            <p:cNvSpPr txBox="1">
              <a:spLocks noChangeArrowheads="1"/>
            </p:cNvSpPr>
            <p:nvPr/>
          </p:nvSpPr>
          <p:spPr bwMode="auto">
            <a:xfrm>
              <a:off x="288" y="2927"/>
              <a:ext cx="13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ripe.net zone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3557" name="Group 69"/>
          <p:cNvGrpSpPr>
            <a:grpSpLocks/>
          </p:cNvGrpSpPr>
          <p:nvPr/>
        </p:nvGrpSpPr>
        <p:grpSpPr bwMode="auto">
          <a:xfrm>
            <a:off x="4878388" y="3632200"/>
            <a:ext cx="2503488" cy="990600"/>
            <a:chOff x="2352" y="2288"/>
            <a:chExt cx="1577" cy="624"/>
          </a:xfrm>
        </p:grpSpPr>
        <p:sp>
          <p:nvSpPr>
            <p:cNvPr id="63547" name="Line 59"/>
            <p:cNvSpPr>
              <a:spLocks noChangeShapeType="1"/>
            </p:cNvSpPr>
            <p:nvPr/>
          </p:nvSpPr>
          <p:spPr bwMode="auto">
            <a:xfrm>
              <a:off x="3130" y="2502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2352" y="2288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net zone</a:t>
              </a:r>
            </a:p>
          </p:txBody>
        </p:sp>
        <p:sp>
          <p:nvSpPr>
            <p:cNvPr id="63551" name="Freeform 63"/>
            <p:cNvSpPr>
              <a:spLocks/>
            </p:cNvSpPr>
            <p:nvPr/>
          </p:nvSpPr>
          <p:spPr bwMode="auto">
            <a:xfrm>
              <a:off x="3463" y="2558"/>
              <a:ext cx="466" cy="354"/>
            </a:xfrm>
            <a:custGeom>
              <a:avLst/>
              <a:gdLst>
                <a:gd name="T0" fmla="*/ 425 w 466"/>
                <a:gd name="T1" fmla="*/ 84 h 354"/>
                <a:gd name="T2" fmla="*/ 358 w 466"/>
                <a:gd name="T3" fmla="*/ 34 h 354"/>
                <a:gd name="T4" fmla="*/ 225 w 466"/>
                <a:gd name="T5" fmla="*/ 1 h 354"/>
                <a:gd name="T6" fmla="*/ 116 w 466"/>
                <a:gd name="T7" fmla="*/ 9 h 354"/>
                <a:gd name="T8" fmla="*/ 41 w 466"/>
                <a:gd name="T9" fmla="*/ 51 h 354"/>
                <a:gd name="T10" fmla="*/ 16 w 466"/>
                <a:gd name="T11" fmla="*/ 126 h 354"/>
                <a:gd name="T12" fmla="*/ 33 w 466"/>
                <a:gd name="T13" fmla="*/ 251 h 354"/>
                <a:gd name="T14" fmla="*/ 275 w 466"/>
                <a:gd name="T15" fmla="*/ 342 h 354"/>
                <a:gd name="T16" fmla="*/ 425 w 466"/>
                <a:gd name="T17" fmla="*/ 301 h 354"/>
                <a:gd name="T18" fmla="*/ 441 w 466"/>
                <a:gd name="T19" fmla="*/ 251 h 354"/>
                <a:gd name="T20" fmla="*/ 450 w 466"/>
                <a:gd name="T21" fmla="*/ 226 h 354"/>
                <a:gd name="T22" fmla="*/ 466 w 466"/>
                <a:gd name="T23" fmla="*/ 176 h 354"/>
                <a:gd name="T24" fmla="*/ 441 w 466"/>
                <a:gd name="T25" fmla="*/ 101 h 354"/>
                <a:gd name="T26" fmla="*/ 425 w 466"/>
                <a:gd name="T27" fmla="*/ 8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54">
                  <a:moveTo>
                    <a:pt x="425" y="84"/>
                  </a:moveTo>
                  <a:cubicBezTo>
                    <a:pt x="405" y="55"/>
                    <a:pt x="391" y="45"/>
                    <a:pt x="358" y="34"/>
                  </a:cubicBezTo>
                  <a:cubicBezTo>
                    <a:pt x="311" y="2"/>
                    <a:pt x="288" y="7"/>
                    <a:pt x="225" y="1"/>
                  </a:cubicBezTo>
                  <a:cubicBezTo>
                    <a:pt x="189" y="4"/>
                    <a:pt x="151" y="0"/>
                    <a:pt x="116" y="9"/>
                  </a:cubicBezTo>
                  <a:cubicBezTo>
                    <a:pt x="88" y="16"/>
                    <a:pt x="68" y="41"/>
                    <a:pt x="41" y="51"/>
                  </a:cubicBezTo>
                  <a:cubicBezTo>
                    <a:pt x="22" y="109"/>
                    <a:pt x="31" y="85"/>
                    <a:pt x="16" y="126"/>
                  </a:cubicBezTo>
                  <a:cubicBezTo>
                    <a:pt x="9" y="193"/>
                    <a:pt x="0" y="202"/>
                    <a:pt x="33" y="251"/>
                  </a:cubicBezTo>
                  <a:cubicBezTo>
                    <a:pt x="60" y="336"/>
                    <a:pt x="209" y="337"/>
                    <a:pt x="275" y="342"/>
                  </a:cubicBezTo>
                  <a:cubicBezTo>
                    <a:pt x="345" y="337"/>
                    <a:pt x="389" y="354"/>
                    <a:pt x="425" y="301"/>
                  </a:cubicBezTo>
                  <a:cubicBezTo>
                    <a:pt x="430" y="284"/>
                    <a:pt x="435" y="267"/>
                    <a:pt x="441" y="251"/>
                  </a:cubicBezTo>
                  <a:cubicBezTo>
                    <a:pt x="444" y="243"/>
                    <a:pt x="447" y="234"/>
                    <a:pt x="450" y="226"/>
                  </a:cubicBezTo>
                  <a:cubicBezTo>
                    <a:pt x="456" y="209"/>
                    <a:pt x="466" y="176"/>
                    <a:pt x="466" y="176"/>
                  </a:cubicBezTo>
                  <a:cubicBezTo>
                    <a:pt x="462" y="150"/>
                    <a:pt x="464" y="120"/>
                    <a:pt x="441" y="101"/>
                  </a:cubicBezTo>
                  <a:cubicBezTo>
                    <a:pt x="420" y="84"/>
                    <a:pt x="406" y="101"/>
                    <a:pt x="425" y="84"/>
                  </a:cubicBezTo>
                  <a:close/>
                </a:path>
              </a:pathLst>
            </a:cu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558" name="Group 70"/>
          <p:cNvGrpSpPr>
            <a:grpSpLocks/>
          </p:cNvGrpSpPr>
          <p:nvPr/>
        </p:nvGrpSpPr>
        <p:grpSpPr bwMode="auto">
          <a:xfrm>
            <a:off x="1754188" y="5583239"/>
            <a:ext cx="6540500" cy="1182687"/>
            <a:chOff x="384" y="3517"/>
            <a:chExt cx="4120" cy="745"/>
          </a:xfrm>
        </p:grpSpPr>
        <p:sp>
          <p:nvSpPr>
            <p:cNvPr id="63553" name="Freeform 65"/>
            <p:cNvSpPr>
              <a:spLocks/>
            </p:cNvSpPr>
            <p:nvPr/>
          </p:nvSpPr>
          <p:spPr bwMode="auto">
            <a:xfrm>
              <a:off x="3389" y="3517"/>
              <a:ext cx="1115" cy="745"/>
            </a:xfrm>
            <a:custGeom>
              <a:avLst/>
              <a:gdLst>
                <a:gd name="T0" fmla="*/ 445 w 1115"/>
                <a:gd name="T1" fmla="*/ 53 h 745"/>
                <a:gd name="T2" fmla="*/ 70 w 1115"/>
                <a:gd name="T3" fmla="*/ 36 h 745"/>
                <a:gd name="T4" fmla="*/ 12 w 1115"/>
                <a:gd name="T5" fmla="*/ 95 h 745"/>
                <a:gd name="T6" fmla="*/ 37 w 1115"/>
                <a:gd name="T7" fmla="*/ 378 h 745"/>
                <a:gd name="T8" fmla="*/ 53 w 1115"/>
                <a:gd name="T9" fmla="*/ 453 h 745"/>
                <a:gd name="T10" fmla="*/ 103 w 1115"/>
                <a:gd name="T11" fmla="*/ 528 h 745"/>
                <a:gd name="T12" fmla="*/ 220 w 1115"/>
                <a:gd name="T13" fmla="*/ 637 h 745"/>
                <a:gd name="T14" fmla="*/ 270 w 1115"/>
                <a:gd name="T15" fmla="*/ 653 h 745"/>
                <a:gd name="T16" fmla="*/ 295 w 1115"/>
                <a:gd name="T17" fmla="*/ 670 h 745"/>
                <a:gd name="T18" fmla="*/ 303 w 1115"/>
                <a:gd name="T19" fmla="*/ 695 h 745"/>
                <a:gd name="T20" fmla="*/ 362 w 1115"/>
                <a:gd name="T21" fmla="*/ 703 h 745"/>
                <a:gd name="T22" fmla="*/ 678 w 1115"/>
                <a:gd name="T23" fmla="*/ 745 h 745"/>
                <a:gd name="T24" fmla="*/ 853 w 1115"/>
                <a:gd name="T25" fmla="*/ 737 h 745"/>
                <a:gd name="T26" fmla="*/ 995 w 1115"/>
                <a:gd name="T27" fmla="*/ 687 h 745"/>
                <a:gd name="T28" fmla="*/ 970 w 1115"/>
                <a:gd name="T29" fmla="*/ 370 h 745"/>
                <a:gd name="T30" fmla="*/ 878 w 1115"/>
                <a:gd name="T31" fmla="*/ 278 h 745"/>
                <a:gd name="T32" fmla="*/ 703 w 1115"/>
                <a:gd name="T33" fmla="*/ 170 h 745"/>
                <a:gd name="T34" fmla="*/ 603 w 1115"/>
                <a:gd name="T35" fmla="*/ 128 h 745"/>
                <a:gd name="T36" fmla="*/ 520 w 1115"/>
                <a:gd name="T37" fmla="*/ 95 h 745"/>
                <a:gd name="T38" fmla="*/ 445 w 1115"/>
                <a:gd name="T39" fmla="*/ 61 h 745"/>
                <a:gd name="T40" fmla="*/ 420 w 1115"/>
                <a:gd name="T41" fmla="*/ 53 h 745"/>
                <a:gd name="T42" fmla="*/ 445 w 1115"/>
                <a:gd name="T43" fmla="*/ 53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5" h="745">
                  <a:moveTo>
                    <a:pt x="445" y="53"/>
                  </a:moveTo>
                  <a:cubicBezTo>
                    <a:pt x="366" y="0"/>
                    <a:pt x="132" y="34"/>
                    <a:pt x="70" y="36"/>
                  </a:cubicBezTo>
                  <a:cubicBezTo>
                    <a:pt x="37" y="48"/>
                    <a:pt x="23" y="61"/>
                    <a:pt x="12" y="95"/>
                  </a:cubicBezTo>
                  <a:cubicBezTo>
                    <a:pt x="0" y="196"/>
                    <a:pt x="17" y="281"/>
                    <a:pt x="37" y="378"/>
                  </a:cubicBezTo>
                  <a:cubicBezTo>
                    <a:pt x="40" y="390"/>
                    <a:pt x="43" y="436"/>
                    <a:pt x="53" y="453"/>
                  </a:cubicBezTo>
                  <a:cubicBezTo>
                    <a:pt x="68" y="479"/>
                    <a:pt x="86" y="503"/>
                    <a:pt x="103" y="528"/>
                  </a:cubicBezTo>
                  <a:cubicBezTo>
                    <a:pt x="134" y="575"/>
                    <a:pt x="174" y="606"/>
                    <a:pt x="220" y="637"/>
                  </a:cubicBezTo>
                  <a:cubicBezTo>
                    <a:pt x="234" y="647"/>
                    <a:pt x="270" y="653"/>
                    <a:pt x="270" y="653"/>
                  </a:cubicBezTo>
                  <a:cubicBezTo>
                    <a:pt x="278" y="659"/>
                    <a:pt x="289" y="662"/>
                    <a:pt x="295" y="670"/>
                  </a:cubicBezTo>
                  <a:cubicBezTo>
                    <a:pt x="300" y="677"/>
                    <a:pt x="295" y="691"/>
                    <a:pt x="303" y="695"/>
                  </a:cubicBezTo>
                  <a:cubicBezTo>
                    <a:pt x="321" y="704"/>
                    <a:pt x="342" y="700"/>
                    <a:pt x="362" y="703"/>
                  </a:cubicBezTo>
                  <a:cubicBezTo>
                    <a:pt x="461" y="738"/>
                    <a:pt x="574" y="731"/>
                    <a:pt x="678" y="745"/>
                  </a:cubicBezTo>
                  <a:cubicBezTo>
                    <a:pt x="736" y="742"/>
                    <a:pt x="795" y="742"/>
                    <a:pt x="853" y="737"/>
                  </a:cubicBezTo>
                  <a:cubicBezTo>
                    <a:pt x="881" y="735"/>
                    <a:pt x="961" y="698"/>
                    <a:pt x="995" y="687"/>
                  </a:cubicBezTo>
                  <a:cubicBezTo>
                    <a:pt x="1115" y="605"/>
                    <a:pt x="1044" y="458"/>
                    <a:pt x="970" y="370"/>
                  </a:cubicBezTo>
                  <a:cubicBezTo>
                    <a:pt x="941" y="336"/>
                    <a:pt x="915" y="303"/>
                    <a:pt x="878" y="278"/>
                  </a:cubicBezTo>
                  <a:cubicBezTo>
                    <a:pt x="841" y="220"/>
                    <a:pt x="768" y="185"/>
                    <a:pt x="703" y="170"/>
                  </a:cubicBezTo>
                  <a:cubicBezTo>
                    <a:pt x="672" y="149"/>
                    <a:pt x="639" y="139"/>
                    <a:pt x="603" y="128"/>
                  </a:cubicBezTo>
                  <a:cubicBezTo>
                    <a:pt x="576" y="110"/>
                    <a:pt x="551" y="105"/>
                    <a:pt x="520" y="95"/>
                  </a:cubicBezTo>
                  <a:cubicBezTo>
                    <a:pt x="495" y="78"/>
                    <a:pt x="473" y="71"/>
                    <a:pt x="445" y="61"/>
                  </a:cubicBezTo>
                  <a:cubicBezTo>
                    <a:pt x="437" y="58"/>
                    <a:pt x="420" y="62"/>
                    <a:pt x="420" y="53"/>
                  </a:cubicBezTo>
                  <a:cubicBezTo>
                    <a:pt x="420" y="45"/>
                    <a:pt x="437" y="53"/>
                    <a:pt x="445" y="53"/>
                  </a:cubicBezTo>
                  <a:close/>
                </a:path>
              </a:pathLst>
            </a:cu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4" name="Line 66"/>
            <p:cNvSpPr>
              <a:spLocks noChangeShapeType="1"/>
            </p:cNvSpPr>
            <p:nvPr/>
          </p:nvSpPr>
          <p:spPr bwMode="auto">
            <a:xfrm>
              <a:off x="1728" y="3920"/>
              <a:ext cx="172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5" name="Text Box 67"/>
            <p:cNvSpPr txBox="1">
              <a:spLocks noChangeArrowheads="1"/>
            </p:cNvSpPr>
            <p:nvPr/>
          </p:nvSpPr>
          <p:spPr bwMode="auto">
            <a:xfrm>
              <a:off x="384" y="3679"/>
              <a:ext cx="16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disi.ripe.net zone</a:t>
              </a:r>
            </a:p>
          </p:txBody>
        </p:sp>
      </p:grp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5487989" y="3640138"/>
            <a:ext cx="4938713" cy="3009900"/>
            <a:chOff x="2400" y="2021"/>
            <a:chExt cx="3111" cy="1896"/>
          </a:xfrm>
        </p:grpSpPr>
        <p:grpSp>
          <p:nvGrpSpPr>
            <p:cNvPr id="63493" name="Group 5"/>
            <p:cNvGrpSpPr>
              <a:grpSpLocks/>
            </p:cNvGrpSpPr>
            <p:nvPr/>
          </p:nvGrpSpPr>
          <p:grpSpPr bwMode="auto">
            <a:xfrm>
              <a:off x="2400" y="2021"/>
              <a:ext cx="2889" cy="1896"/>
              <a:chOff x="1200" y="2261"/>
              <a:chExt cx="2889" cy="1896"/>
            </a:xfrm>
          </p:grpSpPr>
          <p:sp>
            <p:nvSpPr>
              <p:cNvPr id="63494" name="Text Box 6"/>
              <p:cNvSpPr txBox="1">
                <a:spLocks noChangeArrowheads="1"/>
              </p:cNvSpPr>
              <p:nvPr/>
            </p:nvSpPr>
            <p:spPr bwMode="auto">
              <a:xfrm>
                <a:off x="1968" y="2544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net</a:t>
                </a:r>
              </a:p>
            </p:txBody>
          </p:sp>
          <p:sp>
            <p:nvSpPr>
              <p:cNvPr id="63495" name="Text Box 7"/>
              <p:cNvSpPr txBox="1">
                <a:spLocks noChangeArrowheads="1"/>
              </p:cNvSpPr>
              <p:nvPr/>
            </p:nvSpPr>
            <p:spPr bwMode="auto">
              <a:xfrm>
                <a:off x="2880" y="2496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com</a:t>
                </a:r>
              </a:p>
            </p:txBody>
          </p:sp>
          <p:sp>
            <p:nvSpPr>
              <p:cNvPr id="63496" name="Text Box 8"/>
              <p:cNvSpPr txBox="1">
                <a:spLocks noChangeArrowheads="1"/>
              </p:cNvSpPr>
              <p:nvPr/>
            </p:nvSpPr>
            <p:spPr bwMode="auto">
              <a:xfrm>
                <a:off x="1680" y="302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ripe</a:t>
                </a:r>
              </a:p>
            </p:txBody>
          </p:sp>
          <p:sp>
            <p:nvSpPr>
              <p:cNvPr id="63497" name="Text Box 9"/>
              <p:cNvSpPr txBox="1">
                <a:spLocks noChangeArrowheads="1"/>
              </p:cNvSpPr>
              <p:nvPr/>
            </p:nvSpPr>
            <p:spPr bwMode="auto">
              <a:xfrm>
                <a:off x="1200" y="3552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www</a:t>
                </a:r>
              </a:p>
            </p:txBody>
          </p:sp>
          <p:sp>
            <p:nvSpPr>
              <p:cNvPr id="63498" name="Text Box 10"/>
              <p:cNvSpPr txBox="1">
                <a:spLocks noChangeArrowheads="1"/>
              </p:cNvSpPr>
              <p:nvPr/>
            </p:nvSpPr>
            <p:spPr bwMode="auto">
              <a:xfrm>
                <a:off x="3216" y="3648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www</a:t>
                </a:r>
              </a:p>
            </p:txBody>
          </p:sp>
          <p:sp>
            <p:nvSpPr>
              <p:cNvPr id="63499" name="Text Box 11"/>
              <p:cNvSpPr txBox="1">
                <a:spLocks noChangeArrowheads="1"/>
              </p:cNvSpPr>
              <p:nvPr/>
            </p:nvSpPr>
            <p:spPr bwMode="auto">
              <a:xfrm>
                <a:off x="2448" y="2544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edu</a:t>
                </a:r>
              </a:p>
            </p:txBody>
          </p:sp>
          <p:sp>
            <p:nvSpPr>
              <p:cNvPr id="63500" name="Text Box 12"/>
              <p:cNvSpPr txBox="1">
                <a:spLocks noChangeArrowheads="1"/>
              </p:cNvSpPr>
              <p:nvPr/>
            </p:nvSpPr>
            <p:spPr bwMode="auto">
              <a:xfrm>
                <a:off x="2304" y="3072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isi</a:t>
                </a:r>
              </a:p>
            </p:txBody>
          </p:sp>
          <p:sp>
            <p:nvSpPr>
              <p:cNvPr id="63501" name="Text Box 13"/>
              <p:cNvSpPr txBox="1">
                <a:spLocks noChangeArrowheads="1"/>
              </p:cNvSpPr>
              <p:nvPr/>
            </p:nvSpPr>
            <p:spPr bwMode="auto">
              <a:xfrm>
                <a:off x="3168" y="3024"/>
                <a:ext cx="92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tislabs</a:t>
                </a:r>
              </a:p>
            </p:txBody>
          </p:sp>
          <p:sp>
            <p:nvSpPr>
              <p:cNvPr id="63502" name="Text Box 14"/>
              <p:cNvSpPr txBox="1">
                <a:spLocks noChangeArrowheads="1"/>
              </p:cNvSpPr>
              <p:nvPr/>
            </p:nvSpPr>
            <p:spPr bwMode="auto">
              <a:xfrm flipV="1">
                <a:off x="2226" y="3701"/>
                <a:ext cx="22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3503" name="Text Box 15"/>
              <p:cNvSpPr txBox="1">
                <a:spLocks noChangeArrowheads="1"/>
              </p:cNvSpPr>
              <p:nvPr/>
            </p:nvSpPr>
            <p:spPr bwMode="auto">
              <a:xfrm>
                <a:off x="1824" y="3504"/>
                <a:ext cx="57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disi</a:t>
                </a:r>
              </a:p>
            </p:txBody>
          </p:sp>
          <p:sp>
            <p:nvSpPr>
              <p:cNvPr id="63504" name="Text Box 16"/>
              <p:cNvSpPr txBox="1">
                <a:spLocks noChangeArrowheads="1"/>
              </p:cNvSpPr>
              <p:nvPr/>
            </p:nvSpPr>
            <p:spPr bwMode="auto">
              <a:xfrm>
                <a:off x="2467" y="3888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ws1</a:t>
                </a:r>
              </a:p>
            </p:txBody>
          </p:sp>
          <p:sp>
            <p:nvSpPr>
              <p:cNvPr id="63505" name="Text Box 17"/>
              <p:cNvSpPr txBox="1">
                <a:spLocks noChangeArrowheads="1"/>
              </p:cNvSpPr>
              <p:nvPr/>
            </p:nvSpPr>
            <p:spPr bwMode="auto">
              <a:xfrm>
                <a:off x="2016" y="3888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ws2</a:t>
                </a:r>
              </a:p>
            </p:txBody>
          </p:sp>
          <p:sp>
            <p:nvSpPr>
              <p:cNvPr id="63506" name="Text Box 18"/>
              <p:cNvSpPr txBox="1">
                <a:spLocks noChangeArrowheads="1"/>
              </p:cNvSpPr>
              <p:nvPr/>
            </p:nvSpPr>
            <p:spPr bwMode="auto">
              <a:xfrm flipV="1">
                <a:off x="1602" y="3269"/>
                <a:ext cx="22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3507" name="Text Box 19"/>
              <p:cNvSpPr txBox="1">
                <a:spLocks noChangeArrowheads="1"/>
              </p:cNvSpPr>
              <p:nvPr/>
            </p:nvSpPr>
            <p:spPr bwMode="auto">
              <a:xfrm flipV="1">
                <a:off x="2505" y="2789"/>
                <a:ext cx="22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3508" name="Text Box 20"/>
              <p:cNvSpPr txBox="1">
                <a:spLocks noChangeArrowheads="1"/>
              </p:cNvSpPr>
              <p:nvPr/>
            </p:nvSpPr>
            <p:spPr bwMode="auto">
              <a:xfrm flipV="1">
                <a:off x="3138" y="2741"/>
                <a:ext cx="22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3509" name="Text Box 21"/>
              <p:cNvSpPr txBox="1">
                <a:spLocks noChangeArrowheads="1"/>
              </p:cNvSpPr>
              <p:nvPr/>
            </p:nvSpPr>
            <p:spPr bwMode="auto">
              <a:xfrm flipV="1">
                <a:off x="3369" y="3365"/>
                <a:ext cx="22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3510" name="Text Box 22"/>
              <p:cNvSpPr txBox="1">
                <a:spLocks noChangeArrowheads="1"/>
              </p:cNvSpPr>
              <p:nvPr/>
            </p:nvSpPr>
            <p:spPr bwMode="auto">
              <a:xfrm flipV="1">
                <a:off x="1881" y="2789"/>
                <a:ext cx="22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sp>
            <p:nvSpPr>
              <p:cNvPr id="63511" name="Text Box 23"/>
              <p:cNvSpPr txBox="1">
                <a:spLocks noChangeArrowheads="1"/>
              </p:cNvSpPr>
              <p:nvPr/>
            </p:nvSpPr>
            <p:spPr bwMode="auto">
              <a:xfrm flipV="1">
                <a:off x="2505" y="2261"/>
                <a:ext cx="22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•</a:t>
                </a:r>
              </a:p>
            </p:txBody>
          </p:sp>
          <p:grpSp>
            <p:nvGrpSpPr>
              <p:cNvPr id="63512" name="Group 24"/>
              <p:cNvGrpSpPr>
                <a:grpSpLocks/>
              </p:cNvGrpSpPr>
              <p:nvPr/>
            </p:nvGrpSpPr>
            <p:grpSpPr bwMode="auto">
              <a:xfrm flipV="1">
                <a:off x="1584" y="2448"/>
                <a:ext cx="1872" cy="1536"/>
                <a:chOff x="432" y="2048"/>
                <a:chExt cx="2640" cy="1536"/>
              </a:xfrm>
            </p:grpSpPr>
            <p:sp>
              <p:nvSpPr>
                <p:cNvPr id="63513" name="Line 25"/>
                <p:cNvSpPr>
                  <a:spLocks noChangeShapeType="1"/>
                </p:cNvSpPr>
                <p:nvPr/>
              </p:nvSpPr>
              <p:spPr bwMode="auto">
                <a:xfrm flipH="1" flipV="1">
                  <a:off x="2976" y="2384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4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3440"/>
                  <a:ext cx="43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872" y="3488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968" y="3440"/>
                  <a:ext cx="28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7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15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864" y="29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9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672" y="267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0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432" y="243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672" y="2480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200" y="2240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3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344" y="2048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584" y="2048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920" y="315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6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2912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496" y="3200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784" y="2960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2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976" y="2576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3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624" y="228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531" name="Text Box 43"/>
              <p:cNvSpPr txBox="1">
                <a:spLocks noChangeArrowheads="1"/>
              </p:cNvSpPr>
              <p:nvPr/>
            </p:nvSpPr>
            <p:spPr bwMode="auto">
              <a:xfrm>
                <a:off x="1488" y="3696"/>
                <a:ext cx="46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1">
                    <a:solidFill>
                      <a:srgbClr val="003399"/>
                    </a:solidFill>
                    <a:latin typeface="Courier New" panose="02070309020205020404" pitchFamily="49" charset="0"/>
                  </a:rPr>
                  <a:t>ftp</a:t>
                </a:r>
              </a:p>
            </p:txBody>
          </p:sp>
        </p:grp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>
              <a:off x="4464" y="2640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 flipV="1">
              <a:off x="4224" y="2688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4" name="Line 46"/>
            <p:cNvSpPr>
              <a:spLocks noChangeShapeType="1"/>
            </p:cNvSpPr>
            <p:nvPr/>
          </p:nvSpPr>
          <p:spPr bwMode="auto">
            <a:xfrm flipV="1">
              <a:off x="4320" y="2688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5" name="Rectangle 47"/>
            <p:cNvSpPr>
              <a:spLocks noChangeArrowheads="1"/>
            </p:cNvSpPr>
            <p:nvPr/>
          </p:nvSpPr>
          <p:spPr bwMode="auto">
            <a:xfrm>
              <a:off x="3888" y="2750"/>
              <a:ext cx="4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3399"/>
                  </a:solidFill>
                  <a:latin typeface="Courier New" panose="02070309020205020404" pitchFamily="49" charset="0"/>
                </a:rPr>
                <a:t>sun</a:t>
              </a:r>
            </a:p>
          </p:txBody>
        </p:sp>
        <p:sp>
          <p:nvSpPr>
            <p:cNvPr id="63536" name="Rectangle 48"/>
            <p:cNvSpPr>
              <a:spLocks noChangeArrowheads="1"/>
            </p:cNvSpPr>
            <p:nvPr/>
          </p:nvSpPr>
          <p:spPr bwMode="auto">
            <a:xfrm>
              <a:off x="3936" y="3038"/>
              <a:ext cx="5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3399"/>
                  </a:solidFill>
                  <a:latin typeface="Courier New" panose="02070309020205020404" pitchFamily="49" charset="0"/>
                </a:rPr>
                <a:t>moon</a:t>
              </a:r>
            </a:p>
          </p:txBody>
        </p:sp>
        <p:sp>
          <p:nvSpPr>
            <p:cNvPr id="63537" name="Rectangle 49"/>
            <p:cNvSpPr>
              <a:spLocks noChangeArrowheads="1"/>
            </p:cNvSpPr>
            <p:nvPr/>
          </p:nvSpPr>
          <p:spPr bwMode="auto">
            <a:xfrm>
              <a:off x="4752" y="2558"/>
              <a:ext cx="75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3399"/>
                  </a:solidFill>
                  <a:latin typeface="Courier New" panose="02070309020205020404" pitchFamily="49" charset="0"/>
                </a:rPr>
                <a:t>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4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Name Servers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servers answer ‘DNS’ questions. </a:t>
            </a:r>
          </a:p>
          <a:p>
            <a:endParaRPr lang="en-US"/>
          </a:p>
          <a:p>
            <a:r>
              <a:rPr lang="en-US"/>
              <a:t>Several types of name servers</a:t>
            </a:r>
          </a:p>
          <a:p>
            <a:pPr lvl="1"/>
            <a:r>
              <a:rPr lang="en-US"/>
              <a:t> Authoritative servers</a:t>
            </a:r>
          </a:p>
          <a:p>
            <a:pPr lvl="2"/>
            <a:r>
              <a:rPr lang="en-US"/>
              <a:t>master (primary)</a:t>
            </a:r>
          </a:p>
          <a:p>
            <a:pPr lvl="2"/>
            <a:r>
              <a:rPr lang="en-US"/>
              <a:t>slave (secondary)</a:t>
            </a:r>
          </a:p>
          <a:p>
            <a:pPr lvl="1"/>
            <a:r>
              <a:rPr lang="en-US"/>
              <a:t>(Caching) recursive servers</a:t>
            </a:r>
          </a:p>
          <a:p>
            <a:pPr lvl="2"/>
            <a:r>
              <a:rPr lang="en-US"/>
              <a:t>also caching forwarders</a:t>
            </a:r>
          </a:p>
          <a:p>
            <a:pPr lvl="1"/>
            <a:r>
              <a:rPr lang="en-US"/>
              <a:t>Mixture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38553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naming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Addresses are used to locate objects</a:t>
            </a:r>
          </a:p>
          <a:p>
            <a:endParaRPr lang="en-US"/>
          </a:p>
          <a:p>
            <a:r>
              <a:rPr lang="en-US"/>
              <a:t>Names are easier to remember than numbers</a:t>
            </a:r>
          </a:p>
          <a:p>
            <a:endParaRPr lang="en-US"/>
          </a:p>
          <a:p>
            <a:r>
              <a:rPr lang="en-US"/>
              <a:t>You would like to get to the address or other objects using a name</a:t>
            </a:r>
          </a:p>
          <a:p>
            <a:endParaRPr lang="en-US"/>
          </a:p>
          <a:p>
            <a:r>
              <a:rPr lang="en-US" b="1"/>
              <a:t>DNS provides a mapping from names to resources of several types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0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Name Servers</a:t>
            </a:r>
            <a:br>
              <a:rPr lang="en-US"/>
            </a:br>
            <a:r>
              <a:rPr lang="en-US"/>
              <a:t>authoritative name server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 authoritative answers for one or more zones.</a:t>
            </a:r>
          </a:p>
          <a:p>
            <a:r>
              <a:rPr lang="en-US"/>
              <a:t>The master server normally loads the data from a zone file</a:t>
            </a:r>
          </a:p>
          <a:p>
            <a:r>
              <a:rPr lang="en-US"/>
              <a:t>A slave server normally replicates the data from the master via a zone transfer</a:t>
            </a:r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>
            <a:off x="2516188" y="4876800"/>
            <a:ext cx="457200" cy="762000"/>
          </a:xfrm>
          <a:prstGeom prst="can">
            <a:avLst>
              <a:gd name="adj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3125788" y="5257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098" name="Group 10"/>
          <p:cNvGrpSpPr>
            <a:grpSpLocks/>
          </p:cNvGrpSpPr>
          <p:nvPr/>
        </p:nvGrpSpPr>
        <p:grpSpPr bwMode="auto">
          <a:xfrm>
            <a:off x="3582988" y="4648200"/>
            <a:ext cx="609600" cy="1371600"/>
            <a:chOff x="1632" y="2928"/>
            <a:chExt cx="384" cy="864"/>
          </a:xfrm>
        </p:grpSpPr>
        <p:sp>
          <p:nvSpPr>
            <p:cNvPr id="89095" name="AutoShape 7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1680" y="3168"/>
              <a:ext cx="192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1824" y="3264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099" name="Group 11"/>
          <p:cNvGrpSpPr>
            <a:grpSpLocks/>
          </p:cNvGrpSpPr>
          <p:nvPr/>
        </p:nvGrpSpPr>
        <p:grpSpPr bwMode="auto">
          <a:xfrm>
            <a:off x="8078788" y="4114800"/>
            <a:ext cx="609600" cy="1371600"/>
            <a:chOff x="1632" y="2928"/>
            <a:chExt cx="384" cy="864"/>
          </a:xfrm>
        </p:grpSpPr>
        <p:sp>
          <p:nvSpPr>
            <p:cNvPr id="89100" name="AutoShape 12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1680" y="3168"/>
              <a:ext cx="192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2" name="Rectangle 14"/>
            <p:cNvSpPr>
              <a:spLocks noChangeArrowheads="1"/>
            </p:cNvSpPr>
            <p:nvPr/>
          </p:nvSpPr>
          <p:spPr bwMode="auto">
            <a:xfrm>
              <a:off x="1824" y="3264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5" name="Freeform 17"/>
          <p:cNvSpPr>
            <a:spLocks/>
          </p:cNvSpPr>
          <p:nvPr/>
        </p:nvSpPr>
        <p:spPr bwMode="auto">
          <a:xfrm>
            <a:off x="4954588" y="4648200"/>
            <a:ext cx="1981200" cy="1295400"/>
          </a:xfrm>
          <a:custGeom>
            <a:avLst/>
            <a:gdLst>
              <a:gd name="T0" fmla="*/ 623 w 1581"/>
              <a:gd name="T1" fmla="*/ 152 h 1169"/>
              <a:gd name="T2" fmla="*/ 515 w 1581"/>
              <a:gd name="T3" fmla="*/ 102 h 1169"/>
              <a:gd name="T4" fmla="*/ 365 w 1581"/>
              <a:gd name="T5" fmla="*/ 152 h 1169"/>
              <a:gd name="T6" fmla="*/ 223 w 1581"/>
              <a:gd name="T7" fmla="*/ 193 h 1169"/>
              <a:gd name="T8" fmla="*/ 165 w 1581"/>
              <a:gd name="T9" fmla="*/ 310 h 1169"/>
              <a:gd name="T10" fmla="*/ 90 w 1581"/>
              <a:gd name="T11" fmla="*/ 310 h 1169"/>
              <a:gd name="T12" fmla="*/ 40 w 1581"/>
              <a:gd name="T13" fmla="*/ 343 h 1169"/>
              <a:gd name="T14" fmla="*/ 6 w 1581"/>
              <a:gd name="T15" fmla="*/ 443 h 1169"/>
              <a:gd name="T16" fmla="*/ 81 w 1581"/>
              <a:gd name="T17" fmla="*/ 585 h 1169"/>
              <a:gd name="T18" fmla="*/ 156 w 1581"/>
              <a:gd name="T19" fmla="*/ 577 h 1169"/>
              <a:gd name="T20" fmla="*/ 181 w 1581"/>
              <a:gd name="T21" fmla="*/ 568 h 1169"/>
              <a:gd name="T22" fmla="*/ 106 w 1581"/>
              <a:gd name="T23" fmla="*/ 693 h 1169"/>
              <a:gd name="T24" fmla="*/ 173 w 1581"/>
              <a:gd name="T25" fmla="*/ 910 h 1169"/>
              <a:gd name="T26" fmla="*/ 198 w 1581"/>
              <a:gd name="T27" fmla="*/ 927 h 1169"/>
              <a:gd name="T28" fmla="*/ 248 w 1581"/>
              <a:gd name="T29" fmla="*/ 943 h 1169"/>
              <a:gd name="T30" fmla="*/ 323 w 1581"/>
              <a:gd name="T31" fmla="*/ 918 h 1169"/>
              <a:gd name="T32" fmla="*/ 365 w 1581"/>
              <a:gd name="T33" fmla="*/ 1060 h 1169"/>
              <a:gd name="T34" fmla="*/ 415 w 1581"/>
              <a:gd name="T35" fmla="*/ 1077 h 1169"/>
              <a:gd name="T36" fmla="*/ 556 w 1581"/>
              <a:gd name="T37" fmla="*/ 1068 h 1169"/>
              <a:gd name="T38" fmla="*/ 590 w 1581"/>
              <a:gd name="T39" fmla="*/ 1119 h 1169"/>
              <a:gd name="T40" fmla="*/ 690 w 1581"/>
              <a:gd name="T41" fmla="*/ 1169 h 1169"/>
              <a:gd name="T42" fmla="*/ 831 w 1581"/>
              <a:gd name="T43" fmla="*/ 1144 h 1169"/>
              <a:gd name="T44" fmla="*/ 881 w 1581"/>
              <a:gd name="T45" fmla="*/ 1110 h 1169"/>
              <a:gd name="T46" fmla="*/ 915 w 1581"/>
              <a:gd name="T47" fmla="*/ 1035 h 1169"/>
              <a:gd name="T48" fmla="*/ 923 w 1581"/>
              <a:gd name="T49" fmla="*/ 1010 h 1169"/>
              <a:gd name="T50" fmla="*/ 948 w 1581"/>
              <a:gd name="T51" fmla="*/ 1002 h 1169"/>
              <a:gd name="T52" fmla="*/ 1140 w 1581"/>
              <a:gd name="T53" fmla="*/ 1052 h 1169"/>
              <a:gd name="T54" fmla="*/ 1273 w 1581"/>
              <a:gd name="T55" fmla="*/ 1169 h 1169"/>
              <a:gd name="T56" fmla="*/ 1348 w 1581"/>
              <a:gd name="T57" fmla="*/ 1152 h 1169"/>
              <a:gd name="T58" fmla="*/ 1398 w 1581"/>
              <a:gd name="T59" fmla="*/ 1119 h 1169"/>
              <a:gd name="T60" fmla="*/ 1440 w 1581"/>
              <a:gd name="T61" fmla="*/ 1043 h 1169"/>
              <a:gd name="T62" fmla="*/ 1456 w 1581"/>
              <a:gd name="T63" fmla="*/ 993 h 1169"/>
              <a:gd name="T64" fmla="*/ 1448 w 1581"/>
              <a:gd name="T65" fmla="*/ 868 h 1169"/>
              <a:gd name="T66" fmla="*/ 1431 w 1581"/>
              <a:gd name="T67" fmla="*/ 843 h 1169"/>
              <a:gd name="T68" fmla="*/ 1481 w 1581"/>
              <a:gd name="T69" fmla="*/ 818 h 1169"/>
              <a:gd name="T70" fmla="*/ 1531 w 1581"/>
              <a:gd name="T71" fmla="*/ 802 h 1169"/>
              <a:gd name="T72" fmla="*/ 1531 w 1581"/>
              <a:gd name="T73" fmla="*/ 610 h 1169"/>
              <a:gd name="T74" fmla="*/ 1473 w 1581"/>
              <a:gd name="T75" fmla="*/ 602 h 1169"/>
              <a:gd name="T76" fmla="*/ 1456 w 1581"/>
              <a:gd name="T77" fmla="*/ 418 h 1169"/>
              <a:gd name="T78" fmla="*/ 1390 w 1581"/>
              <a:gd name="T79" fmla="*/ 377 h 1169"/>
              <a:gd name="T80" fmla="*/ 1298 w 1581"/>
              <a:gd name="T81" fmla="*/ 385 h 1169"/>
              <a:gd name="T82" fmla="*/ 1290 w 1581"/>
              <a:gd name="T83" fmla="*/ 360 h 1169"/>
              <a:gd name="T84" fmla="*/ 1298 w 1581"/>
              <a:gd name="T85" fmla="*/ 227 h 1169"/>
              <a:gd name="T86" fmla="*/ 1331 w 1581"/>
              <a:gd name="T87" fmla="*/ 177 h 1169"/>
              <a:gd name="T88" fmla="*/ 1231 w 1581"/>
              <a:gd name="T89" fmla="*/ 93 h 1169"/>
              <a:gd name="T90" fmla="*/ 1131 w 1581"/>
              <a:gd name="T91" fmla="*/ 85 h 1169"/>
              <a:gd name="T92" fmla="*/ 1123 w 1581"/>
              <a:gd name="T93" fmla="*/ 60 h 1169"/>
              <a:gd name="T94" fmla="*/ 1073 w 1581"/>
              <a:gd name="T95" fmla="*/ 27 h 1169"/>
              <a:gd name="T96" fmla="*/ 948 w 1581"/>
              <a:gd name="T97" fmla="*/ 68 h 1169"/>
              <a:gd name="T98" fmla="*/ 940 w 1581"/>
              <a:gd name="T99" fmla="*/ 93 h 1169"/>
              <a:gd name="T100" fmla="*/ 931 w 1581"/>
              <a:gd name="T101" fmla="*/ 68 h 1169"/>
              <a:gd name="T102" fmla="*/ 890 w 1581"/>
              <a:gd name="T103" fmla="*/ 35 h 1169"/>
              <a:gd name="T104" fmla="*/ 723 w 1581"/>
              <a:gd name="T105" fmla="*/ 35 h 1169"/>
              <a:gd name="T106" fmla="*/ 665 w 1581"/>
              <a:gd name="T107" fmla="*/ 93 h 1169"/>
              <a:gd name="T108" fmla="*/ 623 w 1581"/>
              <a:gd name="T109" fmla="*/ 152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81" h="1169">
                <a:moveTo>
                  <a:pt x="623" y="152"/>
                </a:moveTo>
                <a:cubicBezTo>
                  <a:pt x="587" y="133"/>
                  <a:pt x="549" y="124"/>
                  <a:pt x="515" y="102"/>
                </a:cubicBezTo>
                <a:cubicBezTo>
                  <a:pt x="380" y="113"/>
                  <a:pt x="444" y="98"/>
                  <a:pt x="365" y="152"/>
                </a:cubicBezTo>
                <a:cubicBezTo>
                  <a:pt x="330" y="203"/>
                  <a:pt x="291" y="188"/>
                  <a:pt x="223" y="193"/>
                </a:cubicBezTo>
                <a:cubicBezTo>
                  <a:pt x="155" y="217"/>
                  <a:pt x="173" y="221"/>
                  <a:pt x="165" y="310"/>
                </a:cubicBezTo>
                <a:cubicBezTo>
                  <a:pt x="134" y="303"/>
                  <a:pt x="123" y="295"/>
                  <a:pt x="90" y="310"/>
                </a:cubicBezTo>
                <a:cubicBezTo>
                  <a:pt x="72" y="318"/>
                  <a:pt x="40" y="343"/>
                  <a:pt x="40" y="343"/>
                </a:cubicBezTo>
                <a:cubicBezTo>
                  <a:pt x="28" y="376"/>
                  <a:pt x="18" y="410"/>
                  <a:pt x="6" y="443"/>
                </a:cubicBezTo>
                <a:cubicBezTo>
                  <a:pt x="15" y="540"/>
                  <a:pt x="0" y="559"/>
                  <a:pt x="81" y="585"/>
                </a:cubicBezTo>
                <a:cubicBezTo>
                  <a:pt x="106" y="582"/>
                  <a:pt x="131" y="581"/>
                  <a:pt x="156" y="577"/>
                </a:cubicBezTo>
                <a:cubicBezTo>
                  <a:pt x="165" y="576"/>
                  <a:pt x="179" y="559"/>
                  <a:pt x="181" y="568"/>
                </a:cubicBezTo>
                <a:cubicBezTo>
                  <a:pt x="191" y="612"/>
                  <a:pt x="126" y="664"/>
                  <a:pt x="106" y="693"/>
                </a:cubicBezTo>
                <a:cubicBezTo>
                  <a:pt x="77" y="784"/>
                  <a:pt x="80" y="880"/>
                  <a:pt x="173" y="910"/>
                </a:cubicBezTo>
                <a:cubicBezTo>
                  <a:pt x="181" y="916"/>
                  <a:pt x="189" y="923"/>
                  <a:pt x="198" y="927"/>
                </a:cubicBezTo>
                <a:cubicBezTo>
                  <a:pt x="214" y="934"/>
                  <a:pt x="248" y="943"/>
                  <a:pt x="248" y="943"/>
                </a:cubicBezTo>
                <a:cubicBezTo>
                  <a:pt x="306" y="924"/>
                  <a:pt x="282" y="933"/>
                  <a:pt x="323" y="918"/>
                </a:cubicBezTo>
                <a:cubicBezTo>
                  <a:pt x="390" y="964"/>
                  <a:pt x="332" y="1021"/>
                  <a:pt x="365" y="1060"/>
                </a:cubicBezTo>
                <a:cubicBezTo>
                  <a:pt x="376" y="1074"/>
                  <a:pt x="398" y="1071"/>
                  <a:pt x="415" y="1077"/>
                </a:cubicBezTo>
                <a:cubicBezTo>
                  <a:pt x="462" y="1074"/>
                  <a:pt x="510" y="1057"/>
                  <a:pt x="556" y="1068"/>
                </a:cubicBezTo>
                <a:cubicBezTo>
                  <a:pt x="576" y="1073"/>
                  <a:pt x="579" y="1102"/>
                  <a:pt x="590" y="1119"/>
                </a:cubicBezTo>
                <a:cubicBezTo>
                  <a:pt x="609" y="1148"/>
                  <a:pt x="659" y="1158"/>
                  <a:pt x="690" y="1169"/>
                </a:cubicBezTo>
                <a:cubicBezTo>
                  <a:pt x="743" y="1163"/>
                  <a:pt x="783" y="1160"/>
                  <a:pt x="831" y="1144"/>
                </a:cubicBezTo>
                <a:cubicBezTo>
                  <a:pt x="848" y="1133"/>
                  <a:pt x="874" y="1129"/>
                  <a:pt x="881" y="1110"/>
                </a:cubicBezTo>
                <a:cubicBezTo>
                  <a:pt x="891" y="1083"/>
                  <a:pt x="906" y="1062"/>
                  <a:pt x="915" y="1035"/>
                </a:cubicBezTo>
                <a:cubicBezTo>
                  <a:pt x="918" y="1027"/>
                  <a:pt x="917" y="1016"/>
                  <a:pt x="923" y="1010"/>
                </a:cubicBezTo>
                <a:cubicBezTo>
                  <a:pt x="929" y="1004"/>
                  <a:pt x="940" y="1005"/>
                  <a:pt x="948" y="1002"/>
                </a:cubicBezTo>
                <a:cubicBezTo>
                  <a:pt x="1062" y="1012"/>
                  <a:pt x="1050" y="1019"/>
                  <a:pt x="1140" y="1052"/>
                </a:cubicBezTo>
                <a:cubicBezTo>
                  <a:pt x="1170" y="1098"/>
                  <a:pt x="1221" y="1150"/>
                  <a:pt x="1273" y="1169"/>
                </a:cubicBezTo>
                <a:cubicBezTo>
                  <a:pt x="1282" y="1167"/>
                  <a:pt x="1332" y="1161"/>
                  <a:pt x="1348" y="1152"/>
                </a:cubicBezTo>
                <a:cubicBezTo>
                  <a:pt x="1366" y="1142"/>
                  <a:pt x="1398" y="1119"/>
                  <a:pt x="1398" y="1119"/>
                </a:cubicBezTo>
                <a:cubicBezTo>
                  <a:pt x="1430" y="1069"/>
                  <a:pt x="1427" y="1083"/>
                  <a:pt x="1440" y="1043"/>
                </a:cubicBezTo>
                <a:cubicBezTo>
                  <a:pt x="1446" y="1026"/>
                  <a:pt x="1456" y="993"/>
                  <a:pt x="1456" y="993"/>
                </a:cubicBezTo>
                <a:cubicBezTo>
                  <a:pt x="1453" y="951"/>
                  <a:pt x="1455" y="909"/>
                  <a:pt x="1448" y="868"/>
                </a:cubicBezTo>
                <a:cubicBezTo>
                  <a:pt x="1446" y="858"/>
                  <a:pt x="1429" y="853"/>
                  <a:pt x="1431" y="843"/>
                </a:cubicBezTo>
                <a:cubicBezTo>
                  <a:pt x="1433" y="833"/>
                  <a:pt x="1474" y="820"/>
                  <a:pt x="1481" y="818"/>
                </a:cubicBezTo>
                <a:cubicBezTo>
                  <a:pt x="1498" y="812"/>
                  <a:pt x="1531" y="802"/>
                  <a:pt x="1531" y="802"/>
                </a:cubicBezTo>
                <a:cubicBezTo>
                  <a:pt x="1563" y="755"/>
                  <a:pt x="1581" y="632"/>
                  <a:pt x="1531" y="610"/>
                </a:cubicBezTo>
                <a:cubicBezTo>
                  <a:pt x="1513" y="602"/>
                  <a:pt x="1492" y="605"/>
                  <a:pt x="1473" y="602"/>
                </a:cubicBezTo>
                <a:cubicBezTo>
                  <a:pt x="1434" y="545"/>
                  <a:pt x="1477" y="482"/>
                  <a:pt x="1456" y="418"/>
                </a:cubicBezTo>
                <a:cubicBezTo>
                  <a:pt x="1448" y="393"/>
                  <a:pt x="1390" y="377"/>
                  <a:pt x="1390" y="377"/>
                </a:cubicBezTo>
                <a:cubicBezTo>
                  <a:pt x="1359" y="380"/>
                  <a:pt x="1328" y="390"/>
                  <a:pt x="1298" y="385"/>
                </a:cubicBezTo>
                <a:cubicBezTo>
                  <a:pt x="1289" y="384"/>
                  <a:pt x="1290" y="369"/>
                  <a:pt x="1290" y="360"/>
                </a:cubicBezTo>
                <a:cubicBezTo>
                  <a:pt x="1290" y="316"/>
                  <a:pt x="1288" y="270"/>
                  <a:pt x="1298" y="227"/>
                </a:cubicBezTo>
                <a:cubicBezTo>
                  <a:pt x="1302" y="208"/>
                  <a:pt x="1331" y="177"/>
                  <a:pt x="1331" y="177"/>
                </a:cubicBezTo>
                <a:cubicBezTo>
                  <a:pt x="1313" y="122"/>
                  <a:pt x="1282" y="111"/>
                  <a:pt x="1231" y="93"/>
                </a:cubicBezTo>
                <a:cubicBezTo>
                  <a:pt x="1185" y="106"/>
                  <a:pt x="1162" y="131"/>
                  <a:pt x="1131" y="85"/>
                </a:cubicBezTo>
                <a:cubicBezTo>
                  <a:pt x="1128" y="77"/>
                  <a:pt x="1129" y="66"/>
                  <a:pt x="1123" y="60"/>
                </a:cubicBezTo>
                <a:cubicBezTo>
                  <a:pt x="1109" y="46"/>
                  <a:pt x="1073" y="27"/>
                  <a:pt x="1073" y="27"/>
                </a:cubicBezTo>
                <a:cubicBezTo>
                  <a:pt x="1011" y="33"/>
                  <a:pt x="980" y="21"/>
                  <a:pt x="948" y="68"/>
                </a:cubicBezTo>
                <a:cubicBezTo>
                  <a:pt x="945" y="76"/>
                  <a:pt x="949" y="93"/>
                  <a:pt x="940" y="93"/>
                </a:cubicBezTo>
                <a:cubicBezTo>
                  <a:pt x="931" y="93"/>
                  <a:pt x="935" y="76"/>
                  <a:pt x="931" y="68"/>
                </a:cubicBezTo>
                <a:cubicBezTo>
                  <a:pt x="916" y="37"/>
                  <a:pt x="920" y="44"/>
                  <a:pt x="890" y="35"/>
                </a:cubicBezTo>
                <a:cubicBezTo>
                  <a:pt x="839" y="0"/>
                  <a:pt x="780" y="17"/>
                  <a:pt x="723" y="35"/>
                </a:cubicBezTo>
                <a:cubicBezTo>
                  <a:pt x="693" y="56"/>
                  <a:pt x="696" y="73"/>
                  <a:pt x="665" y="93"/>
                </a:cubicBezTo>
                <a:cubicBezTo>
                  <a:pt x="629" y="146"/>
                  <a:pt x="644" y="128"/>
                  <a:pt x="623" y="15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4344988" y="5181600"/>
            <a:ext cx="838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V="1">
            <a:off x="6554788" y="4572000"/>
            <a:ext cx="1524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7316788" y="5486400"/>
            <a:ext cx="609600" cy="1371600"/>
            <a:chOff x="1632" y="2928"/>
            <a:chExt cx="384" cy="864"/>
          </a:xfrm>
        </p:grpSpPr>
        <p:sp>
          <p:nvSpPr>
            <p:cNvPr id="89114" name="AutoShape 26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5" name="Rectangle 27"/>
            <p:cNvSpPr>
              <a:spLocks noChangeArrowheads="1"/>
            </p:cNvSpPr>
            <p:nvPr/>
          </p:nvSpPr>
          <p:spPr bwMode="auto">
            <a:xfrm>
              <a:off x="1680" y="3168"/>
              <a:ext cx="192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1824" y="3264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17" name="Line 29"/>
          <p:cNvSpPr>
            <a:spLocks noChangeShapeType="1"/>
          </p:cNvSpPr>
          <p:nvPr/>
        </p:nvSpPr>
        <p:spPr bwMode="auto">
          <a:xfrm>
            <a:off x="6707188" y="57912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3186114" y="6061075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master</a:t>
            </a: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8688389" y="49530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slave</a:t>
            </a:r>
          </a:p>
        </p:txBody>
      </p:sp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7926389" y="64008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1975133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Name Servers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recursive server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Recursive servers do the actual lookups; they ask questions to the DNS on behalf of the clients. </a:t>
            </a:r>
          </a:p>
          <a:p>
            <a:endParaRPr lang="en-US"/>
          </a:p>
          <a:p>
            <a:r>
              <a:rPr lang="en-US"/>
              <a:t>Answers are obtained from authoritative servers but the answers forwarded to the clients are marked as not authoritative</a:t>
            </a:r>
          </a:p>
          <a:p>
            <a:endParaRPr lang="en-US"/>
          </a:p>
          <a:p>
            <a:r>
              <a:rPr lang="en-US"/>
              <a:t>Answers are stored for future reference in the cache</a:t>
            </a:r>
          </a:p>
        </p:txBody>
      </p:sp>
    </p:spTree>
    <p:extLst>
      <p:ext uri="{BB962C8B-B14F-4D97-AF65-F5344CB8AC3E}">
        <p14:creationId xmlns:p14="http://schemas.microsoft.com/office/powerpoint/2010/main" val="175965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Resolvers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Resolvers ask the questions to the DNS system on behalf of the application. </a:t>
            </a:r>
          </a:p>
          <a:p>
            <a:endParaRPr lang="en-US"/>
          </a:p>
          <a:p>
            <a:r>
              <a:rPr lang="en-US"/>
              <a:t>Normally implemented in a system library (e.g, libc)</a:t>
            </a:r>
          </a:p>
          <a:p>
            <a:pPr lvl="1">
              <a:buFont typeface="Monotype Sorts" pitchFamily="2" charset="2"/>
              <a:buNone/>
            </a:pPr>
            <a:r>
              <a:rPr lang="en-US" b="1">
                <a:latin typeface="Courier New" panose="02070309020205020404" pitchFamily="49" charset="0"/>
              </a:rPr>
              <a:t>gethostbyname(char *name);</a:t>
            </a:r>
          </a:p>
          <a:p>
            <a:pPr lvl="1">
              <a:buFont typeface="Monotype Sorts" pitchFamily="2" charset="2"/>
              <a:buNone/>
            </a:pPr>
            <a:r>
              <a:rPr lang="en-US" b="1">
                <a:latin typeface="Courier New" panose="02070309020205020404" pitchFamily="49" charset="0"/>
              </a:rPr>
              <a:t>gethostbyaddr(char *addr, int len, type);</a:t>
            </a:r>
          </a:p>
          <a:p>
            <a:pPr lvl="2">
              <a:buFont typeface="Monotype Sorts" pitchFamily="2" charset="2"/>
              <a:buNone/>
            </a:pPr>
            <a:endParaRPr 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20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Resolving process &amp; Cache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296988" y="2895600"/>
            <a:ext cx="1219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Resolver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2516188" y="2971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135188" y="1676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Question: www.ripe.net A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2576514" y="2667000"/>
            <a:ext cx="1317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www.ripe.net A ?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3963988" y="2743200"/>
            <a:ext cx="1752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Caching</a:t>
            </a:r>
          </a:p>
          <a:p>
            <a:pPr algn="ctr" eaLnBrk="1" hangingPunct="1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forwarder</a:t>
            </a:r>
          </a:p>
          <a:p>
            <a:pPr algn="ctr" eaLnBrk="1" hangingPunct="1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(recursive)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7545388" y="1905000"/>
            <a:ext cx="2667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root-server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5908677" y="2057400"/>
            <a:ext cx="1317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www.ripe.net A ?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 flipV="1">
            <a:off x="5716588" y="2057400"/>
            <a:ext cx="1752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 flipH="1">
            <a:off x="5716588" y="2209800"/>
            <a:ext cx="1752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6804027" y="2590800"/>
            <a:ext cx="3038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Ask net server @ X.gtld-servers.net (+ glue)</a:t>
            </a: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7545388" y="3429000"/>
            <a:ext cx="2667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gtld-server</a:t>
            </a: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5981702" y="3306764"/>
            <a:ext cx="1317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www.ripe.net A ?</a:t>
            </a:r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5716588" y="35814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6034088" y="3962400"/>
            <a:ext cx="2624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Ask ripe server @ ns.ripe.net (+ glue)</a:t>
            </a:r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 flipH="1">
            <a:off x="5792788" y="3733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7392988" y="5334000"/>
            <a:ext cx="2667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ripe-server</a:t>
            </a:r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5564188" y="4114800"/>
            <a:ext cx="17526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 flipV="1">
            <a:off x="5411788" y="4114800"/>
            <a:ext cx="1905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6438902" y="4572000"/>
            <a:ext cx="1317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www.ripe.net A ?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5564188" y="4876800"/>
            <a:ext cx="984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192.168.5.10</a:t>
            </a:r>
          </a:p>
        </p:txBody>
      </p:sp>
      <p:sp>
        <p:nvSpPr>
          <p:cNvPr id="91159" name="Rectangle 23"/>
          <p:cNvSpPr>
            <a:spLocks noChangeArrowheads="1"/>
          </p:cNvSpPr>
          <p:nvPr/>
        </p:nvSpPr>
        <p:spPr bwMode="auto">
          <a:xfrm>
            <a:off x="2668588" y="3200400"/>
            <a:ext cx="984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192.168.5.10</a:t>
            </a:r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 flipH="1">
            <a:off x="2516188" y="3124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Freeform 25"/>
          <p:cNvSpPr>
            <a:spLocks/>
          </p:cNvSpPr>
          <p:nvPr/>
        </p:nvSpPr>
        <p:spPr bwMode="auto">
          <a:xfrm>
            <a:off x="4256088" y="4038600"/>
            <a:ext cx="622300" cy="469900"/>
          </a:xfrm>
          <a:custGeom>
            <a:avLst/>
            <a:gdLst>
              <a:gd name="T0" fmla="*/ 56 w 392"/>
              <a:gd name="T1" fmla="*/ 0 h 296"/>
              <a:gd name="T2" fmla="*/ 56 w 392"/>
              <a:gd name="T3" fmla="*/ 288 h 296"/>
              <a:gd name="T4" fmla="*/ 392 w 392"/>
              <a:gd name="T5" fmla="*/ 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2" h="296">
                <a:moveTo>
                  <a:pt x="56" y="0"/>
                </a:moveTo>
                <a:cubicBezTo>
                  <a:pt x="28" y="140"/>
                  <a:pt x="0" y="280"/>
                  <a:pt x="56" y="288"/>
                </a:cubicBezTo>
                <a:cubicBezTo>
                  <a:pt x="112" y="296"/>
                  <a:pt x="252" y="172"/>
                  <a:pt x="392" y="4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3716338" y="4495800"/>
            <a:ext cx="1030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1">
                <a:solidFill>
                  <a:srgbClr val="000000"/>
                </a:solidFill>
                <a:latin typeface="Times New Roman" panose="02020603050405020304" pitchFamily="18" charset="0"/>
              </a:rPr>
              <a:t>Add to cache</a:t>
            </a:r>
          </a:p>
        </p:txBody>
      </p:sp>
    </p:spTree>
    <p:extLst>
      <p:ext uri="{BB962C8B-B14F-4D97-AF65-F5344CB8AC3E}">
        <p14:creationId xmlns:p14="http://schemas.microsoft.com/office/powerpoint/2010/main" val="270034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1" grpId="0" autoUpdateAnimBg="0"/>
      <p:bldP spid="91142" grpId="0" autoUpdateAnimBg="0"/>
      <p:bldP spid="91143" grpId="0" animBg="1" autoUpdateAnimBg="0"/>
      <p:bldP spid="91144" grpId="0" animBg="1" autoUpdateAnimBg="0"/>
      <p:bldP spid="91145" grpId="0" autoUpdateAnimBg="0"/>
      <p:bldP spid="91146" grpId="0" animBg="1"/>
      <p:bldP spid="91147" grpId="0" animBg="1"/>
      <p:bldP spid="91148" grpId="0" autoUpdateAnimBg="0"/>
      <p:bldP spid="91149" grpId="0" animBg="1" autoUpdateAnimBg="0"/>
      <p:bldP spid="91150" grpId="0" autoUpdateAnimBg="0"/>
      <p:bldP spid="91151" grpId="0" animBg="1"/>
      <p:bldP spid="91152" grpId="0" autoUpdateAnimBg="0"/>
      <p:bldP spid="91153" grpId="0" animBg="1"/>
      <p:bldP spid="91154" grpId="0" animBg="1" autoUpdateAnimBg="0"/>
      <p:bldP spid="91155" grpId="0" animBg="1"/>
      <p:bldP spid="91156" grpId="0" animBg="1"/>
      <p:bldP spid="91157" grpId="0" autoUpdateAnimBg="0"/>
      <p:bldP spid="91158" grpId="0" autoUpdateAnimBg="0"/>
      <p:bldP spid="91159" grpId="0" autoUpdateAnimBg="0"/>
      <p:bldP spid="91160" grpId="0" animBg="1"/>
      <p:bldP spid="91161" grpId="0" animBg="1"/>
      <p:bldP spid="911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 records consist of it’s name, it’s TTL, it’s class, it’s type and it’s RDATA</a:t>
            </a:r>
          </a:p>
          <a:p>
            <a:r>
              <a:rPr lang="en-US"/>
              <a:t>TTL is a timing parameter</a:t>
            </a:r>
          </a:p>
          <a:p>
            <a:r>
              <a:rPr lang="en-US"/>
              <a:t>IN class is widest used</a:t>
            </a:r>
          </a:p>
          <a:p>
            <a:r>
              <a:rPr lang="en-US"/>
              <a:t>There are multiple types of RR records</a:t>
            </a:r>
          </a:p>
          <a:p>
            <a:r>
              <a:rPr lang="en-US"/>
              <a:t>Everything behind the type identifier is called rdata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Resource Records (more detail)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6402388" y="4953001"/>
            <a:ext cx="738188" cy="531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7316788" y="4953001"/>
            <a:ext cx="381000" cy="531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8218488" y="4953001"/>
            <a:ext cx="2222500" cy="531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5259389" y="4953001"/>
            <a:ext cx="842963" cy="531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1992314" y="4953001"/>
            <a:ext cx="2886075" cy="5318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2516189" y="5791200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Label</a:t>
            </a:r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 flipV="1">
            <a:off x="2973389" y="5486400"/>
            <a:ext cx="4921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4725988" y="5715000"/>
            <a:ext cx="65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ttl</a:t>
            </a:r>
          </a:p>
        </p:txBody>
      </p:sp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6326188" y="601980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class</a:t>
            </a:r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7621589" y="5791200"/>
            <a:ext cx="60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type</a:t>
            </a:r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10353677" y="5616575"/>
            <a:ext cx="681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rdata</a:t>
            </a:r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 flipV="1">
            <a:off x="5259389" y="5486401"/>
            <a:ext cx="315913" cy="265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0" name="Line 34"/>
          <p:cNvSpPr>
            <a:spLocks noChangeShapeType="1"/>
          </p:cNvSpPr>
          <p:nvPr/>
        </p:nvSpPr>
        <p:spPr bwMode="auto">
          <a:xfrm flipV="1">
            <a:off x="6707188" y="5410201"/>
            <a:ext cx="0" cy="531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1" name="Line 35"/>
          <p:cNvSpPr>
            <a:spLocks noChangeShapeType="1"/>
          </p:cNvSpPr>
          <p:nvPr/>
        </p:nvSpPr>
        <p:spPr bwMode="auto">
          <a:xfrm flipH="1" flipV="1">
            <a:off x="7469188" y="5410201"/>
            <a:ext cx="317500" cy="398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 flipH="1" flipV="1">
            <a:off x="9590088" y="5351463"/>
            <a:ext cx="738188" cy="398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982788" y="4953000"/>
            <a:ext cx="556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Courier New" panose="02070309020205020404" pitchFamily="49" charset="0"/>
              </a:rPr>
              <a:t>www.ripe.net.  3600  IN  A   10.10.10.2</a:t>
            </a:r>
          </a:p>
        </p:txBody>
      </p:sp>
    </p:spTree>
    <p:extLst>
      <p:ext uri="{BB962C8B-B14F-4D97-AF65-F5344CB8AC3E}">
        <p14:creationId xmlns:p14="http://schemas.microsoft.com/office/powerpoint/2010/main" val="57906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47" name="Group 19"/>
          <p:cNvGrpSpPr>
            <a:grpSpLocks/>
          </p:cNvGrpSpPr>
          <p:nvPr/>
        </p:nvGrpSpPr>
        <p:grpSpPr bwMode="auto">
          <a:xfrm>
            <a:off x="1754188" y="5486400"/>
            <a:ext cx="6929438" cy="717550"/>
            <a:chOff x="288" y="3456"/>
            <a:chExt cx="4365" cy="452"/>
          </a:xfrm>
        </p:grpSpPr>
        <p:sp>
          <p:nvSpPr>
            <p:cNvPr id="99330" name="Rectangle 2"/>
            <p:cNvSpPr>
              <a:spLocks noChangeArrowheads="1"/>
            </p:cNvSpPr>
            <p:nvPr/>
          </p:nvSpPr>
          <p:spPr bwMode="auto">
            <a:xfrm>
              <a:off x="2256" y="3456"/>
              <a:ext cx="33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1" name="Rectangle 3"/>
            <p:cNvSpPr>
              <a:spLocks noChangeArrowheads="1"/>
            </p:cNvSpPr>
            <p:nvPr/>
          </p:nvSpPr>
          <p:spPr bwMode="auto">
            <a:xfrm>
              <a:off x="2688" y="3456"/>
              <a:ext cx="33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3312" y="3456"/>
              <a:ext cx="1104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1824" y="3456"/>
              <a:ext cx="384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Rectangle 7"/>
            <p:cNvSpPr>
              <a:spLocks noChangeArrowheads="1"/>
            </p:cNvSpPr>
            <p:nvPr/>
          </p:nvSpPr>
          <p:spPr bwMode="auto">
            <a:xfrm>
              <a:off x="480" y="3456"/>
              <a:ext cx="1248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288" y="3696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b="1">
                  <a:solidFill>
                    <a:srgbClr val="000000"/>
                  </a:solidFill>
                  <a:latin typeface="Helvetica" panose="020B0604020202020204" pitchFamily="34" charset="0"/>
                </a:rPr>
                <a:t>Label</a:t>
              </a: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 flipV="1">
              <a:off x="432" y="3600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9" name="Text Box 11"/>
            <p:cNvSpPr txBox="1">
              <a:spLocks noChangeArrowheads="1"/>
            </p:cNvSpPr>
            <p:nvPr/>
          </p:nvSpPr>
          <p:spPr bwMode="auto">
            <a:xfrm>
              <a:off x="1632" y="369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Helvetica" panose="020B0604020202020204" pitchFamily="34" charset="0"/>
                </a:rPr>
                <a:t>ttl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2160" y="369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b="1">
                  <a:solidFill>
                    <a:srgbClr val="000000"/>
                  </a:solidFill>
                  <a:latin typeface="Helvetica" panose="020B0604020202020204" pitchFamily="34" charset="0"/>
                </a:rPr>
                <a:t>class</a:t>
              </a: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2832" y="3696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b="1">
                  <a:solidFill>
                    <a:srgbClr val="000000"/>
                  </a:solidFill>
                  <a:latin typeface="Helvetica" panose="020B0604020202020204" pitchFamily="34" charset="0"/>
                </a:rPr>
                <a:t>type</a:t>
              </a: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4224" y="3696"/>
              <a:ext cx="4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b="1">
                  <a:solidFill>
                    <a:srgbClr val="000000"/>
                  </a:solidFill>
                  <a:latin typeface="Helvetica" panose="020B0604020202020204" pitchFamily="34" charset="0"/>
                </a:rPr>
                <a:t>rdata</a:t>
              </a: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 flipV="1">
              <a:off x="1824" y="3600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 flipV="1">
              <a:off x="2400" y="35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H="1" flipV="1">
              <a:off x="2832" y="3600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 flipH="1" flipV="1">
              <a:off x="3936" y="3600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82789" y="1524000"/>
            <a:ext cx="8550275" cy="4800600"/>
          </a:xfrm>
        </p:spPr>
        <p:txBody>
          <a:bodyPr/>
          <a:lstStyle/>
          <a:p>
            <a:endParaRPr lang="en-US"/>
          </a:p>
          <a:p>
            <a:pPr>
              <a:buFont typeface="Monotype Sorts" pitchFamily="2" charset="2"/>
              <a:buNone/>
            </a:pPr>
            <a:r>
              <a:rPr lang="en-US" b="1"/>
              <a:t> </a:t>
            </a:r>
            <a:r>
              <a:rPr lang="en-US" sz="1600" b="1">
                <a:latin typeface="Courier New" panose="02070309020205020404" pitchFamily="49" charset="0"/>
              </a:rPr>
              <a:t>ripe.net. 7200 IN      SOA     ns.ripe.net.    olaf.ripe.net. (</a:t>
            </a: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                                 2001061501     ; Serial </a:t>
            </a: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                                 43200  ; Refresh 12 hours</a:t>
            </a: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                                 14400  ; Retry 4 hours</a:t>
            </a: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                                 345600 ; Expire 4 days</a:t>
            </a: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                                 7200 ; Negative cache 2 hours</a:t>
            </a: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                        )</a:t>
            </a: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ripe.net. 7200  IN    NS      ns.ripe.net.</a:t>
            </a: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ripe.net. 7200  IN    NS      ns.eu.net.</a:t>
            </a:r>
          </a:p>
          <a:p>
            <a:pPr>
              <a:buFont typeface="Monotype Sorts" pitchFamily="2" charset="2"/>
              <a:buNone/>
            </a:pPr>
            <a:endParaRPr lang="en-US" sz="1600" b="1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pinkje.ripe.net. 3600  IN    A       193.0.1.162</a:t>
            </a:r>
          </a:p>
          <a:p>
            <a:pPr>
              <a:buFont typeface="Monotype Sorts" pitchFamily="2" charset="2"/>
              <a:buNone/>
            </a:pPr>
            <a:r>
              <a:rPr lang="en-US" sz="1600" b="1">
                <a:latin typeface="Courier New" panose="02070309020205020404" pitchFamily="49" charset="0"/>
              </a:rPr>
              <a:t>host25.ripe.net. 2600  IN    A       193.0.3.25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RRs in a zone file</a:t>
            </a:r>
          </a:p>
        </p:txBody>
      </p:sp>
    </p:spTree>
    <p:extLst>
      <p:ext uri="{BB962C8B-B14F-4D97-AF65-F5344CB8AC3E}">
        <p14:creationId xmlns:p14="http://schemas.microsoft.com/office/powerpoint/2010/main" val="128520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Record: SOA and 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SOA and NS records are used to provide information about the DNS itself.</a:t>
            </a:r>
          </a:p>
          <a:p>
            <a:r>
              <a:rPr lang="en-US"/>
              <a:t>The NS indicates where information about a given zone can be found: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The SOA record provides information about the start of authority, i.e. the top of the zone, also called the APEX.</a:t>
            </a:r>
          </a:p>
          <a:p>
            <a:endParaRPr 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744788" y="3505201"/>
            <a:ext cx="79271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</a:rPr>
              <a:t>ripe.net. 7200  IN    NS      ns.ripe.net.</a:t>
            </a:r>
          </a:p>
          <a:p>
            <a:r>
              <a:rPr lang="en-US" sz="2400" b="1">
                <a:latin typeface="Courier New" panose="02070309020205020404" pitchFamily="49" charset="0"/>
              </a:rPr>
              <a:t>ripe.net. 7200  IN    NS      ns.eu.net.</a:t>
            </a:r>
          </a:p>
        </p:txBody>
      </p:sp>
    </p:spTree>
    <p:extLst>
      <p:ext uri="{BB962C8B-B14F-4D97-AF65-F5344CB8AC3E}">
        <p14:creationId xmlns:p14="http://schemas.microsoft.com/office/powerpoint/2010/main" val="2251990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Record: SOA</a:t>
            </a:r>
          </a:p>
        </p:txBody>
      </p:sp>
      <p:grpSp>
        <p:nvGrpSpPr>
          <p:cNvPr id="102430" name="Group 30"/>
          <p:cNvGrpSpPr>
            <a:grpSpLocks/>
          </p:cNvGrpSpPr>
          <p:nvPr/>
        </p:nvGrpSpPr>
        <p:grpSpPr bwMode="auto">
          <a:xfrm>
            <a:off x="5868988" y="3657601"/>
            <a:ext cx="4021138" cy="2479675"/>
            <a:chOff x="2976" y="2304"/>
            <a:chExt cx="2533" cy="1562"/>
          </a:xfrm>
        </p:grpSpPr>
        <p:sp>
          <p:nvSpPr>
            <p:cNvPr id="102412" name="Rectangle 12"/>
            <p:cNvSpPr>
              <a:spLocks noChangeArrowheads="1"/>
            </p:cNvSpPr>
            <p:nvPr/>
          </p:nvSpPr>
          <p:spPr bwMode="auto">
            <a:xfrm>
              <a:off x="2976" y="2304"/>
              <a:ext cx="240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6" name="Line 16"/>
            <p:cNvSpPr>
              <a:spLocks noChangeShapeType="1"/>
            </p:cNvSpPr>
            <p:nvPr/>
          </p:nvSpPr>
          <p:spPr bwMode="auto">
            <a:xfrm flipH="1" flipV="1">
              <a:off x="4080" y="2880"/>
              <a:ext cx="144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7" name="Text Box 17"/>
            <p:cNvSpPr txBox="1">
              <a:spLocks noChangeArrowheads="1"/>
            </p:cNvSpPr>
            <p:nvPr/>
          </p:nvSpPr>
          <p:spPr bwMode="auto">
            <a:xfrm>
              <a:off x="3782" y="357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Timing parameter</a:t>
              </a:r>
            </a:p>
          </p:txBody>
        </p:sp>
      </p:grp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3811588" y="1868488"/>
            <a:ext cx="3144838" cy="1484312"/>
            <a:chOff x="1680" y="1177"/>
            <a:chExt cx="1981" cy="935"/>
          </a:xfrm>
        </p:grpSpPr>
        <p:sp>
          <p:nvSpPr>
            <p:cNvPr id="102425" name="Rectangle 25"/>
            <p:cNvSpPr>
              <a:spLocks noChangeArrowheads="1"/>
            </p:cNvSpPr>
            <p:nvPr/>
          </p:nvSpPr>
          <p:spPr bwMode="auto">
            <a:xfrm>
              <a:off x="1680" y="1920"/>
              <a:ext cx="1776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8" name="Text Box 18"/>
            <p:cNvSpPr txBox="1">
              <a:spLocks noChangeArrowheads="1"/>
            </p:cNvSpPr>
            <p:nvPr/>
          </p:nvSpPr>
          <p:spPr bwMode="auto">
            <a:xfrm>
              <a:off x="2294" y="1177"/>
              <a:ext cx="1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Master server</a:t>
              </a:r>
            </a:p>
          </p:txBody>
        </p:sp>
        <p:sp>
          <p:nvSpPr>
            <p:cNvPr id="102419" name="Line 19"/>
            <p:cNvSpPr>
              <a:spLocks noChangeShapeType="1"/>
            </p:cNvSpPr>
            <p:nvPr/>
          </p:nvSpPr>
          <p:spPr bwMode="auto">
            <a:xfrm flipH="1">
              <a:off x="2640" y="1536"/>
              <a:ext cx="48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27" name="Group 27"/>
          <p:cNvGrpSpPr>
            <a:grpSpLocks/>
          </p:cNvGrpSpPr>
          <p:nvPr/>
        </p:nvGrpSpPr>
        <p:grpSpPr bwMode="auto">
          <a:xfrm>
            <a:off x="6630989" y="1944688"/>
            <a:ext cx="3700463" cy="1408112"/>
            <a:chOff x="3456" y="1225"/>
            <a:chExt cx="2331" cy="887"/>
          </a:xfrm>
        </p:grpSpPr>
        <p:sp>
          <p:nvSpPr>
            <p:cNvPr id="102426" name="Rectangle 26"/>
            <p:cNvSpPr>
              <a:spLocks noChangeArrowheads="1"/>
            </p:cNvSpPr>
            <p:nvPr/>
          </p:nvSpPr>
          <p:spPr bwMode="auto">
            <a:xfrm>
              <a:off x="3456" y="1920"/>
              <a:ext cx="2064" cy="192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0" name="Text Box 20"/>
            <p:cNvSpPr txBox="1">
              <a:spLocks noChangeArrowheads="1"/>
            </p:cNvSpPr>
            <p:nvPr/>
          </p:nvSpPr>
          <p:spPr bwMode="auto">
            <a:xfrm>
              <a:off x="4166" y="1225"/>
              <a:ext cx="1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Contact address</a:t>
              </a:r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 flipH="1">
              <a:off x="4416" y="1536"/>
              <a:ext cx="336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29" name="Group 29"/>
          <p:cNvGrpSpPr>
            <a:grpSpLocks/>
          </p:cNvGrpSpPr>
          <p:nvPr/>
        </p:nvGrpSpPr>
        <p:grpSpPr bwMode="auto">
          <a:xfrm>
            <a:off x="1966914" y="3352800"/>
            <a:ext cx="7712075" cy="1335088"/>
            <a:chOff x="518" y="2112"/>
            <a:chExt cx="4858" cy="841"/>
          </a:xfrm>
        </p:grpSpPr>
        <p:sp>
          <p:nvSpPr>
            <p:cNvPr id="102424" name="Rectangle 24"/>
            <p:cNvSpPr>
              <a:spLocks noChangeArrowheads="1"/>
            </p:cNvSpPr>
            <p:nvPr/>
          </p:nvSpPr>
          <p:spPr bwMode="auto">
            <a:xfrm>
              <a:off x="2976" y="2112"/>
              <a:ext cx="2400" cy="192"/>
            </a:xfrm>
            <a:prstGeom prst="rect">
              <a:avLst/>
            </a:prstGeom>
            <a:solidFill>
              <a:srgbClr val="99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2" name="Text Box 22"/>
            <p:cNvSpPr txBox="1">
              <a:spLocks noChangeArrowheads="1"/>
            </p:cNvSpPr>
            <p:nvPr/>
          </p:nvSpPr>
          <p:spPr bwMode="auto">
            <a:xfrm>
              <a:off x="518" y="2665"/>
              <a:ext cx="15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3399"/>
                  </a:solidFill>
                  <a:latin typeface="Helvetica" panose="020B0604020202020204" pitchFamily="34" charset="0"/>
                </a:rPr>
                <a:t>Version number</a:t>
              </a:r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 flipV="1">
              <a:off x="2160" y="2208"/>
              <a:ext cx="912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449389" y="3048000"/>
            <a:ext cx="87852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Courier New" panose="02070309020205020404" pitchFamily="49" charset="0"/>
              </a:rPr>
              <a:t>net. 3600 IN SOA  A.GTLD-SERVERS.net. nstld.verisign-grs.com. (</a:t>
            </a:r>
          </a:p>
          <a:p>
            <a:r>
              <a:rPr lang="en-US" b="1">
                <a:solidFill>
                  <a:srgbClr val="003399"/>
                </a:solidFill>
                <a:latin typeface="Courier New" panose="02070309020205020404" pitchFamily="49" charset="0"/>
              </a:rPr>
              <a:t>					2002021301	; serial</a:t>
            </a:r>
          </a:p>
          <a:p>
            <a:r>
              <a:rPr lang="en-US" b="1">
                <a:solidFill>
                  <a:srgbClr val="003399"/>
                </a:solidFill>
                <a:latin typeface="Courier New" panose="02070309020205020404" pitchFamily="49" charset="0"/>
              </a:rPr>
              <a:t>					30M		; refresh</a:t>
            </a:r>
          </a:p>
          <a:p>
            <a:r>
              <a:rPr lang="en-US" b="1">
                <a:solidFill>
                  <a:srgbClr val="003399"/>
                </a:solidFill>
                <a:latin typeface="Courier New" panose="02070309020205020404" pitchFamily="49" charset="0"/>
              </a:rPr>
              <a:t>					15M		; retry</a:t>
            </a:r>
          </a:p>
          <a:p>
            <a:r>
              <a:rPr lang="en-US" b="1">
                <a:solidFill>
                  <a:srgbClr val="003399"/>
                </a:solidFill>
                <a:latin typeface="Courier New" panose="02070309020205020404" pitchFamily="49" charset="0"/>
              </a:rPr>
              <a:t>					1W		; expiry</a:t>
            </a:r>
          </a:p>
          <a:p>
            <a:r>
              <a:rPr lang="en-US" b="1">
                <a:solidFill>
                  <a:srgbClr val="003399"/>
                </a:solidFill>
                <a:latin typeface="Courier New" panose="02070309020205020404" pitchFamily="49" charset="0"/>
              </a:rPr>
              <a:t>					1D )		; neg. answ. ttl</a:t>
            </a:r>
          </a:p>
          <a:p>
            <a:endParaRPr lang="en-US" b="1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9434513" y="1870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Concept: TTL and other Timers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TTL is a timer used in caches</a:t>
            </a:r>
          </a:p>
          <a:p>
            <a:pPr lvl="1"/>
            <a:r>
              <a:rPr lang="en-US"/>
              <a:t>An indication for how long the data may be reused</a:t>
            </a:r>
          </a:p>
          <a:p>
            <a:pPr lvl="1"/>
            <a:r>
              <a:rPr lang="en-US"/>
              <a:t>Data that is expected to be ‘stable’ can have high TTLs</a:t>
            </a:r>
          </a:p>
          <a:p>
            <a:endParaRPr lang="en-US"/>
          </a:p>
          <a:p>
            <a:r>
              <a:rPr lang="en-US"/>
              <a:t>SOA timers are used for maintaining consistency between primary and secondary servers</a:t>
            </a:r>
          </a:p>
        </p:txBody>
      </p:sp>
    </p:spTree>
    <p:extLst>
      <p:ext uri="{BB962C8B-B14F-4D97-AF65-F5344CB8AC3E}">
        <p14:creationId xmlns:p14="http://schemas.microsoft.com/office/powerpoint/2010/main" val="2094234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16" name="Line 44"/>
          <p:cNvSpPr>
            <a:spLocks noChangeShapeType="1"/>
          </p:cNvSpPr>
          <p:nvPr/>
        </p:nvSpPr>
        <p:spPr bwMode="auto">
          <a:xfrm>
            <a:off x="8688388" y="4419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517" name="Line 45"/>
          <p:cNvSpPr>
            <a:spLocks noChangeShapeType="1"/>
          </p:cNvSpPr>
          <p:nvPr/>
        </p:nvSpPr>
        <p:spPr bwMode="auto">
          <a:xfrm>
            <a:off x="9145588" y="5257800"/>
            <a:ext cx="685800" cy="76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Places where DNS data lives</a:t>
            </a:r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3049588" y="3733800"/>
            <a:ext cx="609600" cy="1371600"/>
            <a:chOff x="1632" y="2928"/>
            <a:chExt cx="384" cy="864"/>
          </a:xfrm>
        </p:grpSpPr>
        <p:sp>
          <p:nvSpPr>
            <p:cNvPr id="105477" name="AutoShape 5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8" name="Rectangle 6"/>
            <p:cNvSpPr>
              <a:spLocks noChangeArrowheads="1"/>
            </p:cNvSpPr>
            <p:nvPr/>
          </p:nvSpPr>
          <p:spPr bwMode="auto">
            <a:xfrm>
              <a:off x="1680" y="3168"/>
              <a:ext cx="192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1824" y="3264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84" name="Group 12"/>
          <p:cNvGrpSpPr>
            <a:grpSpLocks/>
          </p:cNvGrpSpPr>
          <p:nvPr/>
        </p:nvGrpSpPr>
        <p:grpSpPr bwMode="auto">
          <a:xfrm rot="-5400000">
            <a:off x="5373688" y="5448300"/>
            <a:ext cx="228600" cy="1371600"/>
            <a:chOff x="1632" y="2928"/>
            <a:chExt cx="384" cy="864"/>
          </a:xfrm>
        </p:grpSpPr>
        <p:sp>
          <p:nvSpPr>
            <p:cNvPr id="105485" name="AutoShape 13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6" name="Rectangle 14"/>
            <p:cNvSpPr>
              <a:spLocks noChangeArrowheads="1"/>
            </p:cNvSpPr>
            <p:nvPr/>
          </p:nvSpPr>
          <p:spPr bwMode="auto">
            <a:xfrm>
              <a:off x="1680" y="3168"/>
              <a:ext cx="192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1824" y="3264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88" name="Group 16"/>
          <p:cNvGrpSpPr>
            <a:grpSpLocks/>
          </p:cNvGrpSpPr>
          <p:nvPr/>
        </p:nvGrpSpPr>
        <p:grpSpPr bwMode="auto">
          <a:xfrm rot="-5400000">
            <a:off x="8497888" y="3619500"/>
            <a:ext cx="228600" cy="1371600"/>
            <a:chOff x="1632" y="2928"/>
            <a:chExt cx="384" cy="864"/>
          </a:xfrm>
        </p:grpSpPr>
        <p:sp>
          <p:nvSpPr>
            <p:cNvPr id="105489" name="AutoShape 17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0" name="Rectangle 18"/>
            <p:cNvSpPr>
              <a:spLocks noChangeArrowheads="1"/>
            </p:cNvSpPr>
            <p:nvPr/>
          </p:nvSpPr>
          <p:spPr bwMode="auto">
            <a:xfrm>
              <a:off x="1680" y="3168"/>
              <a:ext cx="192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1" name="Rectangle 19"/>
            <p:cNvSpPr>
              <a:spLocks noChangeArrowheads="1"/>
            </p:cNvSpPr>
            <p:nvPr/>
          </p:nvSpPr>
          <p:spPr bwMode="auto">
            <a:xfrm>
              <a:off x="1824" y="3264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AutoShape 20"/>
          <p:cNvSpPr>
            <a:spLocks noChangeArrowheads="1"/>
          </p:cNvSpPr>
          <p:nvPr/>
        </p:nvSpPr>
        <p:spPr bwMode="auto">
          <a:xfrm>
            <a:off x="1601789" y="4901684"/>
            <a:ext cx="184731" cy="483632"/>
          </a:xfrm>
          <a:prstGeom prst="can">
            <a:avLst>
              <a:gd name="adj" fmla="val 34375"/>
            </a:avLst>
          </a:prstGeom>
          <a:solidFill>
            <a:srgbClr val="FFFFCC"/>
          </a:solidFill>
          <a:ln w="9525">
            <a:solidFill>
              <a:srgbClr val="00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1296989" y="5562600"/>
            <a:ext cx="1528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</a:rPr>
              <a:t>Registry DB</a:t>
            </a: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3125789" y="502920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</a:rPr>
              <a:t>Master</a:t>
            </a:r>
          </a:p>
        </p:txBody>
      </p:sp>
      <p:sp>
        <p:nvSpPr>
          <p:cNvPr id="105496" name="Rectangle 24"/>
          <p:cNvSpPr>
            <a:spLocks noChangeArrowheads="1"/>
          </p:cNvSpPr>
          <p:nvPr/>
        </p:nvSpPr>
        <p:spPr bwMode="auto">
          <a:xfrm>
            <a:off x="4268788" y="6172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</a:rPr>
              <a:t>Slave server</a:t>
            </a:r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6326188" y="2286000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</a:rPr>
              <a:t>Slave</a:t>
            </a:r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8002588" y="36576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</a:rPr>
              <a:t>Cache server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2516188" y="1600200"/>
            <a:ext cx="42598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Changes in DNS do not propagate instantly!</a:t>
            </a:r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3659188" y="4495800"/>
            <a:ext cx="838200" cy="76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 flipV="1">
            <a:off x="5716588" y="3581400"/>
            <a:ext cx="609600" cy="228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 flipV="1">
            <a:off x="4954588" y="5562600"/>
            <a:ext cx="3810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 flipV="1">
            <a:off x="7316788" y="4267200"/>
            <a:ext cx="609600" cy="228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500" name="Freeform 28"/>
          <p:cNvSpPr>
            <a:spLocks/>
          </p:cNvSpPr>
          <p:nvPr/>
        </p:nvSpPr>
        <p:spPr bwMode="auto">
          <a:xfrm>
            <a:off x="4192589" y="4641334"/>
            <a:ext cx="184731" cy="369332"/>
          </a:xfrm>
          <a:custGeom>
            <a:avLst/>
            <a:gdLst>
              <a:gd name="T0" fmla="*/ 621 w 1985"/>
              <a:gd name="T1" fmla="*/ 92 h 1376"/>
              <a:gd name="T2" fmla="*/ 491 w 1985"/>
              <a:gd name="T3" fmla="*/ 154 h 1376"/>
              <a:gd name="T4" fmla="*/ 375 w 1985"/>
              <a:gd name="T5" fmla="*/ 140 h 1376"/>
              <a:gd name="T6" fmla="*/ 314 w 1985"/>
              <a:gd name="T7" fmla="*/ 188 h 1376"/>
              <a:gd name="T8" fmla="*/ 293 w 1985"/>
              <a:gd name="T9" fmla="*/ 256 h 1376"/>
              <a:gd name="T10" fmla="*/ 300 w 1985"/>
              <a:gd name="T11" fmla="*/ 304 h 1376"/>
              <a:gd name="T12" fmla="*/ 286 w 1985"/>
              <a:gd name="T13" fmla="*/ 283 h 1376"/>
              <a:gd name="T14" fmla="*/ 225 w 1985"/>
              <a:gd name="T15" fmla="*/ 263 h 1376"/>
              <a:gd name="T16" fmla="*/ 96 w 1985"/>
              <a:gd name="T17" fmla="*/ 331 h 1376"/>
              <a:gd name="T18" fmla="*/ 61 w 1985"/>
              <a:gd name="T19" fmla="*/ 433 h 1376"/>
              <a:gd name="T20" fmla="*/ 75 w 1985"/>
              <a:gd name="T21" fmla="*/ 515 h 1376"/>
              <a:gd name="T22" fmla="*/ 157 w 1985"/>
              <a:gd name="T23" fmla="*/ 583 h 1376"/>
              <a:gd name="T24" fmla="*/ 184 w 1985"/>
              <a:gd name="T25" fmla="*/ 576 h 1376"/>
              <a:gd name="T26" fmla="*/ 164 w 1985"/>
              <a:gd name="T27" fmla="*/ 570 h 1376"/>
              <a:gd name="T28" fmla="*/ 109 w 1985"/>
              <a:gd name="T29" fmla="*/ 576 h 1376"/>
              <a:gd name="T30" fmla="*/ 0 w 1985"/>
              <a:gd name="T31" fmla="*/ 754 h 1376"/>
              <a:gd name="T32" fmla="*/ 14 w 1985"/>
              <a:gd name="T33" fmla="*/ 842 h 1376"/>
              <a:gd name="T34" fmla="*/ 157 w 1985"/>
              <a:gd name="T35" fmla="*/ 924 h 1376"/>
              <a:gd name="T36" fmla="*/ 232 w 1985"/>
              <a:gd name="T37" fmla="*/ 910 h 1376"/>
              <a:gd name="T38" fmla="*/ 252 w 1985"/>
              <a:gd name="T39" fmla="*/ 883 h 1376"/>
              <a:gd name="T40" fmla="*/ 259 w 1985"/>
              <a:gd name="T41" fmla="*/ 985 h 1376"/>
              <a:gd name="T42" fmla="*/ 443 w 1985"/>
              <a:gd name="T43" fmla="*/ 1108 h 1376"/>
              <a:gd name="T44" fmla="*/ 505 w 1985"/>
              <a:gd name="T45" fmla="*/ 1101 h 1376"/>
              <a:gd name="T46" fmla="*/ 532 w 1985"/>
              <a:gd name="T47" fmla="*/ 1060 h 1376"/>
              <a:gd name="T48" fmla="*/ 682 w 1985"/>
              <a:gd name="T49" fmla="*/ 1224 h 1376"/>
              <a:gd name="T50" fmla="*/ 750 w 1985"/>
              <a:gd name="T51" fmla="*/ 1245 h 1376"/>
              <a:gd name="T52" fmla="*/ 887 w 1985"/>
              <a:gd name="T53" fmla="*/ 1224 h 1376"/>
              <a:gd name="T54" fmla="*/ 934 w 1985"/>
              <a:gd name="T55" fmla="*/ 1176 h 1376"/>
              <a:gd name="T56" fmla="*/ 948 w 1985"/>
              <a:gd name="T57" fmla="*/ 1135 h 1376"/>
              <a:gd name="T58" fmla="*/ 955 w 1985"/>
              <a:gd name="T59" fmla="*/ 1115 h 1376"/>
              <a:gd name="T60" fmla="*/ 1043 w 1985"/>
              <a:gd name="T61" fmla="*/ 1217 h 1376"/>
              <a:gd name="T62" fmla="*/ 1180 w 1985"/>
              <a:gd name="T63" fmla="*/ 1320 h 1376"/>
              <a:gd name="T64" fmla="*/ 1221 w 1985"/>
              <a:gd name="T65" fmla="*/ 1347 h 1376"/>
              <a:gd name="T66" fmla="*/ 1337 w 1985"/>
              <a:gd name="T67" fmla="*/ 1374 h 1376"/>
              <a:gd name="T68" fmla="*/ 1562 w 1985"/>
              <a:gd name="T69" fmla="*/ 1326 h 1376"/>
              <a:gd name="T70" fmla="*/ 1602 w 1985"/>
              <a:gd name="T71" fmla="*/ 1217 h 1376"/>
              <a:gd name="T72" fmla="*/ 1773 w 1985"/>
              <a:gd name="T73" fmla="*/ 1081 h 1376"/>
              <a:gd name="T74" fmla="*/ 1814 w 1985"/>
              <a:gd name="T75" fmla="*/ 1067 h 1376"/>
              <a:gd name="T76" fmla="*/ 1875 w 1985"/>
              <a:gd name="T77" fmla="*/ 1054 h 1376"/>
              <a:gd name="T78" fmla="*/ 1916 w 1985"/>
              <a:gd name="T79" fmla="*/ 965 h 1376"/>
              <a:gd name="T80" fmla="*/ 1984 w 1985"/>
              <a:gd name="T81" fmla="*/ 692 h 1376"/>
              <a:gd name="T82" fmla="*/ 1964 w 1985"/>
              <a:gd name="T83" fmla="*/ 590 h 1376"/>
              <a:gd name="T84" fmla="*/ 1923 w 1985"/>
              <a:gd name="T85" fmla="*/ 570 h 1376"/>
              <a:gd name="T86" fmla="*/ 1964 w 1985"/>
              <a:gd name="T87" fmla="*/ 508 h 1376"/>
              <a:gd name="T88" fmla="*/ 1977 w 1985"/>
              <a:gd name="T89" fmla="*/ 467 h 1376"/>
              <a:gd name="T90" fmla="*/ 1875 w 1985"/>
              <a:gd name="T91" fmla="*/ 297 h 1376"/>
              <a:gd name="T92" fmla="*/ 1807 w 1985"/>
              <a:gd name="T93" fmla="*/ 270 h 1376"/>
              <a:gd name="T94" fmla="*/ 1677 w 1985"/>
              <a:gd name="T95" fmla="*/ 276 h 1376"/>
              <a:gd name="T96" fmla="*/ 1616 w 1985"/>
              <a:gd name="T97" fmla="*/ 331 h 1376"/>
              <a:gd name="T98" fmla="*/ 1596 w 1985"/>
              <a:gd name="T99" fmla="*/ 290 h 1376"/>
              <a:gd name="T100" fmla="*/ 1323 w 1985"/>
              <a:gd name="T101" fmla="*/ 188 h 1376"/>
              <a:gd name="T102" fmla="*/ 1200 w 1985"/>
              <a:gd name="T103" fmla="*/ 249 h 1376"/>
              <a:gd name="T104" fmla="*/ 1193 w 1985"/>
              <a:gd name="T105" fmla="*/ 270 h 1376"/>
              <a:gd name="T106" fmla="*/ 1166 w 1985"/>
              <a:gd name="T107" fmla="*/ 222 h 1376"/>
              <a:gd name="T108" fmla="*/ 1132 w 1985"/>
              <a:gd name="T109" fmla="*/ 154 h 1376"/>
              <a:gd name="T110" fmla="*/ 989 w 1985"/>
              <a:gd name="T111" fmla="*/ 38 h 1376"/>
              <a:gd name="T112" fmla="*/ 818 w 1985"/>
              <a:gd name="T113" fmla="*/ 72 h 1376"/>
              <a:gd name="T114" fmla="*/ 791 w 1985"/>
              <a:gd name="T115" fmla="*/ 45 h 1376"/>
              <a:gd name="T116" fmla="*/ 709 w 1985"/>
              <a:gd name="T117" fmla="*/ 4 h 1376"/>
              <a:gd name="T118" fmla="*/ 621 w 1985"/>
              <a:gd name="T119" fmla="*/ 11 h 1376"/>
              <a:gd name="T120" fmla="*/ 593 w 1985"/>
              <a:gd name="T121" fmla="*/ 51 h 1376"/>
              <a:gd name="T122" fmla="*/ 621 w 1985"/>
              <a:gd name="T123" fmla="*/ 92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85" h="1376">
                <a:moveTo>
                  <a:pt x="621" y="92"/>
                </a:moveTo>
                <a:cubicBezTo>
                  <a:pt x="544" y="79"/>
                  <a:pt x="516" y="79"/>
                  <a:pt x="491" y="154"/>
                </a:cubicBezTo>
                <a:cubicBezTo>
                  <a:pt x="448" y="124"/>
                  <a:pt x="438" y="134"/>
                  <a:pt x="375" y="140"/>
                </a:cubicBezTo>
                <a:cubicBezTo>
                  <a:pt x="347" y="150"/>
                  <a:pt x="338" y="171"/>
                  <a:pt x="314" y="188"/>
                </a:cubicBezTo>
                <a:cubicBezTo>
                  <a:pt x="297" y="238"/>
                  <a:pt x="304" y="215"/>
                  <a:pt x="293" y="256"/>
                </a:cubicBezTo>
                <a:cubicBezTo>
                  <a:pt x="295" y="272"/>
                  <a:pt x="304" y="288"/>
                  <a:pt x="300" y="304"/>
                </a:cubicBezTo>
                <a:cubicBezTo>
                  <a:pt x="298" y="312"/>
                  <a:pt x="292" y="288"/>
                  <a:pt x="286" y="283"/>
                </a:cubicBezTo>
                <a:cubicBezTo>
                  <a:pt x="273" y="272"/>
                  <a:pt x="241" y="268"/>
                  <a:pt x="225" y="263"/>
                </a:cubicBezTo>
                <a:cubicBezTo>
                  <a:pt x="163" y="271"/>
                  <a:pt x="131" y="277"/>
                  <a:pt x="96" y="331"/>
                </a:cubicBezTo>
                <a:cubicBezTo>
                  <a:pt x="87" y="366"/>
                  <a:pt x="70" y="397"/>
                  <a:pt x="61" y="433"/>
                </a:cubicBezTo>
                <a:cubicBezTo>
                  <a:pt x="64" y="461"/>
                  <a:pt x="58" y="493"/>
                  <a:pt x="75" y="515"/>
                </a:cubicBezTo>
                <a:cubicBezTo>
                  <a:pt x="99" y="546"/>
                  <a:pt x="125" y="563"/>
                  <a:pt x="157" y="583"/>
                </a:cubicBezTo>
                <a:cubicBezTo>
                  <a:pt x="166" y="581"/>
                  <a:pt x="180" y="584"/>
                  <a:pt x="184" y="576"/>
                </a:cubicBezTo>
                <a:cubicBezTo>
                  <a:pt x="187" y="570"/>
                  <a:pt x="171" y="570"/>
                  <a:pt x="164" y="570"/>
                </a:cubicBezTo>
                <a:cubicBezTo>
                  <a:pt x="146" y="570"/>
                  <a:pt x="127" y="574"/>
                  <a:pt x="109" y="576"/>
                </a:cubicBezTo>
                <a:cubicBezTo>
                  <a:pt x="36" y="602"/>
                  <a:pt x="12" y="686"/>
                  <a:pt x="0" y="754"/>
                </a:cubicBezTo>
                <a:cubicBezTo>
                  <a:pt x="3" y="781"/>
                  <a:pt x="1" y="815"/>
                  <a:pt x="14" y="842"/>
                </a:cubicBezTo>
                <a:cubicBezTo>
                  <a:pt x="39" y="893"/>
                  <a:pt x="106" y="911"/>
                  <a:pt x="157" y="924"/>
                </a:cubicBezTo>
                <a:cubicBezTo>
                  <a:pt x="182" y="919"/>
                  <a:pt x="209" y="920"/>
                  <a:pt x="232" y="910"/>
                </a:cubicBezTo>
                <a:cubicBezTo>
                  <a:pt x="242" y="906"/>
                  <a:pt x="248" y="872"/>
                  <a:pt x="252" y="883"/>
                </a:cubicBezTo>
                <a:cubicBezTo>
                  <a:pt x="264" y="915"/>
                  <a:pt x="255" y="951"/>
                  <a:pt x="259" y="985"/>
                </a:cubicBezTo>
                <a:cubicBezTo>
                  <a:pt x="268" y="1063"/>
                  <a:pt x="384" y="1087"/>
                  <a:pt x="443" y="1108"/>
                </a:cubicBezTo>
                <a:cubicBezTo>
                  <a:pt x="464" y="1106"/>
                  <a:pt x="487" y="1111"/>
                  <a:pt x="505" y="1101"/>
                </a:cubicBezTo>
                <a:cubicBezTo>
                  <a:pt x="519" y="1093"/>
                  <a:pt x="532" y="1060"/>
                  <a:pt x="532" y="1060"/>
                </a:cubicBezTo>
                <a:cubicBezTo>
                  <a:pt x="558" y="1137"/>
                  <a:pt x="612" y="1184"/>
                  <a:pt x="682" y="1224"/>
                </a:cubicBezTo>
                <a:cubicBezTo>
                  <a:pt x="702" y="1235"/>
                  <a:pt x="728" y="1237"/>
                  <a:pt x="750" y="1245"/>
                </a:cubicBezTo>
                <a:cubicBezTo>
                  <a:pt x="779" y="1243"/>
                  <a:pt x="852" y="1253"/>
                  <a:pt x="887" y="1224"/>
                </a:cubicBezTo>
                <a:cubicBezTo>
                  <a:pt x="904" y="1210"/>
                  <a:pt x="934" y="1176"/>
                  <a:pt x="934" y="1176"/>
                </a:cubicBezTo>
                <a:cubicBezTo>
                  <a:pt x="939" y="1162"/>
                  <a:pt x="943" y="1149"/>
                  <a:pt x="948" y="1135"/>
                </a:cubicBezTo>
                <a:cubicBezTo>
                  <a:pt x="950" y="1128"/>
                  <a:pt x="955" y="1115"/>
                  <a:pt x="955" y="1115"/>
                </a:cubicBezTo>
                <a:cubicBezTo>
                  <a:pt x="975" y="1171"/>
                  <a:pt x="957" y="1130"/>
                  <a:pt x="1043" y="1217"/>
                </a:cubicBezTo>
                <a:cubicBezTo>
                  <a:pt x="1094" y="1268"/>
                  <a:pt x="1113" y="1279"/>
                  <a:pt x="1180" y="1320"/>
                </a:cubicBezTo>
                <a:cubicBezTo>
                  <a:pt x="1194" y="1329"/>
                  <a:pt x="1206" y="1342"/>
                  <a:pt x="1221" y="1347"/>
                </a:cubicBezTo>
                <a:cubicBezTo>
                  <a:pt x="1259" y="1360"/>
                  <a:pt x="1337" y="1374"/>
                  <a:pt x="1337" y="1374"/>
                </a:cubicBezTo>
                <a:cubicBezTo>
                  <a:pt x="1443" y="1364"/>
                  <a:pt x="1487" y="1376"/>
                  <a:pt x="1562" y="1326"/>
                </a:cubicBezTo>
                <a:cubicBezTo>
                  <a:pt x="1573" y="1288"/>
                  <a:pt x="1593" y="1257"/>
                  <a:pt x="1602" y="1217"/>
                </a:cubicBezTo>
                <a:cubicBezTo>
                  <a:pt x="1592" y="1055"/>
                  <a:pt x="1573" y="1097"/>
                  <a:pt x="1773" y="1081"/>
                </a:cubicBezTo>
                <a:cubicBezTo>
                  <a:pt x="1787" y="1076"/>
                  <a:pt x="1800" y="1071"/>
                  <a:pt x="1814" y="1067"/>
                </a:cubicBezTo>
                <a:cubicBezTo>
                  <a:pt x="1834" y="1062"/>
                  <a:pt x="1875" y="1054"/>
                  <a:pt x="1875" y="1054"/>
                </a:cubicBezTo>
                <a:cubicBezTo>
                  <a:pt x="1901" y="1028"/>
                  <a:pt x="1906" y="1001"/>
                  <a:pt x="1916" y="965"/>
                </a:cubicBezTo>
                <a:cubicBezTo>
                  <a:pt x="1941" y="875"/>
                  <a:pt x="1966" y="784"/>
                  <a:pt x="1984" y="692"/>
                </a:cubicBezTo>
                <a:cubicBezTo>
                  <a:pt x="1983" y="678"/>
                  <a:pt x="1985" y="611"/>
                  <a:pt x="1964" y="590"/>
                </a:cubicBezTo>
                <a:cubicBezTo>
                  <a:pt x="1953" y="579"/>
                  <a:pt x="1936" y="578"/>
                  <a:pt x="1923" y="570"/>
                </a:cubicBezTo>
                <a:cubicBezTo>
                  <a:pt x="1932" y="543"/>
                  <a:pt x="1951" y="533"/>
                  <a:pt x="1964" y="508"/>
                </a:cubicBezTo>
                <a:cubicBezTo>
                  <a:pt x="1968" y="500"/>
                  <a:pt x="1975" y="475"/>
                  <a:pt x="1977" y="467"/>
                </a:cubicBezTo>
                <a:cubicBezTo>
                  <a:pt x="1967" y="378"/>
                  <a:pt x="1948" y="354"/>
                  <a:pt x="1875" y="297"/>
                </a:cubicBezTo>
                <a:cubicBezTo>
                  <a:pt x="1856" y="282"/>
                  <a:pt x="1807" y="270"/>
                  <a:pt x="1807" y="270"/>
                </a:cubicBezTo>
                <a:cubicBezTo>
                  <a:pt x="1764" y="272"/>
                  <a:pt x="1719" y="264"/>
                  <a:pt x="1677" y="276"/>
                </a:cubicBezTo>
                <a:cubicBezTo>
                  <a:pt x="1651" y="283"/>
                  <a:pt x="1639" y="316"/>
                  <a:pt x="1616" y="331"/>
                </a:cubicBezTo>
                <a:cubicBezTo>
                  <a:pt x="1607" y="306"/>
                  <a:pt x="1611" y="313"/>
                  <a:pt x="1596" y="290"/>
                </a:cubicBezTo>
                <a:cubicBezTo>
                  <a:pt x="1515" y="167"/>
                  <a:pt x="1485" y="195"/>
                  <a:pt x="1323" y="188"/>
                </a:cubicBezTo>
                <a:cubicBezTo>
                  <a:pt x="1226" y="198"/>
                  <a:pt x="1257" y="195"/>
                  <a:pt x="1200" y="249"/>
                </a:cubicBezTo>
                <a:cubicBezTo>
                  <a:pt x="1198" y="256"/>
                  <a:pt x="1200" y="270"/>
                  <a:pt x="1193" y="270"/>
                </a:cubicBezTo>
                <a:cubicBezTo>
                  <a:pt x="1172" y="270"/>
                  <a:pt x="1170" y="232"/>
                  <a:pt x="1166" y="222"/>
                </a:cubicBezTo>
                <a:cubicBezTo>
                  <a:pt x="1156" y="199"/>
                  <a:pt x="1140" y="178"/>
                  <a:pt x="1132" y="154"/>
                </a:cubicBezTo>
                <a:cubicBezTo>
                  <a:pt x="1110" y="89"/>
                  <a:pt x="1049" y="59"/>
                  <a:pt x="989" y="38"/>
                </a:cubicBezTo>
                <a:cubicBezTo>
                  <a:pt x="904" y="43"/>
                  <a:pt x="868" y="22"/>
                  <a:pt x="818" y="72"/>
                </a:cubicBezTo>
                <a:cubicBezTo>
                  <a:pt x="765" y="53"/>
                  <a:pt x="827" y="81"/>
                  <a:pt x="791" y="45"/>
                </a:cubicBezTo>
                <a:cubicBezTo>
                  <a:pt x="764" y="18"/>
                  <a:pt x="742" y="15"/>
                  <a:pt x="709" y="4"/>
                </a:cubicBezTo>
                <a:cubicBezTo>
                  <a:pt x="680" y="6"/>
                  <a:pt x="648" y="0"/>
                  <a:pt x="621" y="11"/>
                </a:cubicBezTo>
                <a:cubicBezTo>
                  <a:pt x="606" y="17"/>
                  <a:pt x="593" y="51"/>
                  <a:pt x="593" y="51"/>
                </a:cubicBezTo>
                <a:cubicBezTo>
                  <a:pt x="582" y="85"/>
                  <a:pt x="580" y="68"/>
                  <a:pt x="621" y="92"/>
                </a:cubicBezTo>
                <a:close/>
              </a:path>
            </a:pathLst>
          </a:custGeom>
          <a:solidFill>
            <a:srgbClr val="CCECFF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5513" name="Group 41"/>
          <p:cNvGrpSpPr>
            <a:grpSpLocks/>
          </p:cNvGrpSpPr>
          <p:nvPr/>
        </p:nvGrpSpPr>
        <p:grpSpPr bwMode="auto">
          <a:xfrm>
            <a:off x="9983788" y="5256104"/>
            <a:ext cx="685800" cy="775546"/>
            <a:chOff x="4608" y="3310"/>
            <a:chExt cx="624" cy="916"/>
          </a:xfrm>
        </p:grpSpPr>
        <p:sp>
          <p:nvSpPr>
            <p:cNvPr id="105508" name="Rectangle 36"/>
            <p:cNvSpPr>
              <a:spLocks noChangeArrowheads="1"/>
            </p:cNvSpPr>
            <p:nvPr/>
          </p:nvSpPr>
          <p:spPr bwMode="auto">
            <a:xfrm>
              <a:off x="4608" y="3646"/>
              <a:ext cx="528" cy="436"/>
            </a:xfrm>
            <a:prstGeom prst="rect">
              <a:avLst/>
            </a:prstGeom>
            <a:solidFill>
              <a:srgbClr val="CCECFF"/>
            </a:solidFill>
            <a:ln w="9525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  <a:contourClr>
                <a:srgbClr val="CCE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endParaRPr lang="en-US"/>
            </a:p>
          </p:txBody>
        </p:sp>
        <p:sp>
          <p:nvSpPr>
            <p:cNvPr id="105510" name="Rectangle 38"/>
            <p:cNvSpPr>
              <a:spLocks noChangeArrowheads="1"/>
            </p:cNvSpPr>
            <p:nvPr/>
          </p:nvSpPr>
          <p:spPr bwMode="auto">
            <a:xfrm>
              <a:off x="4608" y="3312"/>
              <a:ext cx="528" cy="43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  <a:contourClr>
                <a:srgbClr val="CCEC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endParaRPr lang="en-US"/>
            </a:p>
          </p:txBody>
        </p:sp>
        <p:sp>
          <p:nvSpPr>
            <p:cNvPr id="105511" name="Rectangle 39"/>
            <p:cNvSpPr>
              <a:spLocks noChangeArrowheads="1"/>
            </p:cNvSpPr>
            <p:nvPr/>
          </p:nvSpPr>
          <p:spPr bwMode="auto">
            <a:xfrm>
              <a:off x="4752" y="3790"/>
              <a:ext cx="480" cy="43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  <a:contourClr>
                <a:srgbClr val="CCEC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endParaRPr lang="en-US"/>
            </a:p>
          </p:txBody>
        </p:sp>
        <p:sp>
          <p:nvSpPr>
            <p:cNvPr id="105512" name="Rectangle 40"/>
            <p:cNvSpPr>
              <a:spLocks noChangeArrowheads="1"/>
            </p:cNvSpPr>
            <p:nvPr/>
          </p:nvSpPr>
          <p:spPr bwMode="auto">
            <a:xfrm>
              <a:off x="4656" y="3310"/>
              <a:ext cx="432" cy="43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5514" name="Freeform 42"/>
          <p:cNvSpPr>
            <a:spLocks/>
          </p:cNvSpPr>
          <p:nvPr/>
        </p:nvSpPr>
        <p:spPr bwMode="auto">
          <a:xfrm>
            <a:off x="7542214" y="5439846"/>
            <a:ext cx="184731" cy="369332"/>
          </a:xfrm>
          <a:custGeom>
            <a:avLst/>
            <a:gdLst>
              <a:gd name="T0" fmla="*/ 504 w 1193"/>
              <a:gd name="T1" fmla="*/ 307 h 938"/>
              <a:gd name="T2" fmla="*/ 225 w 1193"/>
              <a:gd name="T3" fmla="*/ 348 h 938"/>
              <a:gd name="T4" fmla="*/ 239 w 1193"/>
              <a:gd name="T5" fmla="*/ 417 h 938"/>
              <a:gd name="T6" fmla="*/ 259 w 1193"/>
              <a:gd name="T7" fmla="*/ 437 h 938"/>
              <a:gd name="T8" fmla="*/ 150 w 1193"/>
              <a:gd name="T9" fmla="*/ 423 h 938"/>
              <a:gd name="T10" fmla="*/ 48 w 1193"/>
              <a:gd name="T11" fmla="*/ 505 h 938"/>
              <a:gd name="T12" fmla="*/ 89 w 1193"/>
              <a:gd name="T13" fmla="*/ 567 h 938"/>
              <a:gd name="T14" fmla="*/ 82 w 1193"/>
              <a:gd name="T15" fmla="*/ 587 h 938"/>
              <a:gd name="T16" fmla="*/ 68 w 1193"/>
              <a:gd name="T17" fmla="*/ 607 h 938"/>
              <a:gd name="T18" fmla="*/ 34 w 1193"/>
              <a:gd name="T19" fmla="*/ 730 h 938"/>
              <a:gd name="T20" fmla="*/ 102 w 1193"/>
              <a:gd name="T21" fmla="*/ 846 h 938"/>
              <a:gd name="T22" fmla="*/ 184 w 1193"/>
              <a:gd name="T23" fmla="*/ 901 h 938"/>
              <a:gd name="T24" fmla="*/ 491 w 1193"/>
              <a:gd name="T25" fmla="*/ 832 h 938"/>
              <a:gd name="T26" fmla="*/ 586 w 1193"/>
              <a:gd name="T27" fmla="*/ 928 h 938"/>
              <a:gd name="T28" fmla="*/ 1043 w 1193"/>
              <a:gd name="T29" fmla="*/ 873 h 938"/>
              <a:gd name="T30" fmla="*/ 1166 w 1193"/>
              <a:gd name="T31" fmla="*/ 751 h 938"/>
              <a:gd name="T32" fmla="*/ 1193 w 1193"/>
              <a:gd name="T33" fmla="*/ 669 h 938"/>
              <a:gd name="T34" fmla="*/ 1186 w 1193"/>
              <a:gd name="T35" fmla="*/ 567 h 938"/>
              <a:gd name="T36" fmla="*/ 1145 w 1193"/>
              <a:gd name="T37" fmla="*/ 519 h 938"/>
              <a:gd name="T38" fmla="*/ 1057 w 1193"/>
              <a:gd name="T39" fmla="*/ 444 h 938"/>
              <a:gd name="T40" fmla="*/ 1132 w 1193"/>
              <a:gd name="T41" fmla="*/ 417 h 938"/>
              <a:gd name="T42" fmla="*/ 1159 w 1193"/>
              <a:gd name="T43" fmla="*/ 389 h 938"/>
              <a:gd name="T44" fmla="*/ 1186 w 1193"/>
              <a:gd name="T45" fmla="*/ 335 h 938"/>
              <a:gd name="T46" fmla="*/ 1023 w 1193"/>
              <a:gd name="T47" fmla="*/ 178 h 938"/>
              <a:gd name="T48" fmla="*/ 948 w 1193"/>
              <a:gd name="T49" fmla="*/ 192 h 938"/>
              <a:gd name="T50" fmla="*/ 968 w 1193"/>
              <a:gd name="T51" fmla="*/ 185 h 938"/>
              <a:gd name="T52" fmla="*/ 839 w 1193"/>
              <a:gd name="T53" fmla="*/ 28 h 938"/>
              <a:gd name="T54" fmla="*/ 661 w 1193"/>
              <a:gd name="T55" fmla="*/ 48 h 938"/>
              <a:gd name="T56" fmla="*/ 689 w 1193"/>
              <a:gd name="T57" fmla="*/ 89 h 938"/>
              <a:gd name="T58" fmla="*/ 566 w 1193"/>
              <a:gd name="T59" fmla="*/ 28 h 938"/>
              <a:gd name="T60" fmla="*/ 389 w 1193"/>
              <a:gd name="T61" fmla="*/ 1 h 938"/>
              <a:gd name="T62" fmla="*/ 293 w 1193"/>
              <a:gd name="T63" fmla="*/ 7 h 938"/>
              <a:gd name="T64" fmla="*/ 198 w 1193"/>
              <a:gd name="T65" fmla="*/ 48 h 938"/>
              <a:gd name="T66" fmla="*/ 102 w 1193"/>
              <a:gd name="T67" fmla="*/ 130 h 938"/>
              <a:gd name="T68" fmla="*/ 48 w 1193"/>
              <a:gd name="T69" fmla="*/ 205 h 938"/>
              <a:gd name="T70" fmla="*/ 20 w 1193"/>
              <a:gd name="T71" fmla="*/ 219 h 938"/>
              <a:gd name="T72" fmla="*/ 27 w 1193"/>
              <a:gd name="T73" fmla="*/ 287 h 938"/>
              <a:gd name="T74" fmla="*/ 89 w 1193"/>
              <a:gd name="T75" fmla="*/ 307 h 938"/>
              <a:gd name="T76" fmla="*/ 279 w 1193"/>
              <a:gd name="T77" fmla="*/ 273 h 938"/>
              <a:gd name="T78" fmla="*/ 334 w 1193"/>
              <a:gd name="T79" fmla="*/ 280 h 938"/>
              <a:gd name="T80" fmla="*/ 348 w 1193"/>
              <a:gd name="T81" fmla="*/ 301 h 938"/>
              <a:gd name="T82" fmla="*/ 368 w 1193"/>
              <a:gd name="T83" fmla="*/ 307 h 938"/>
              <a:gd name="T84" fmla="*/ 386 w 1193"/>
              <a:gd name="T85" fmla="*/ 382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3" h="938">
                <a:moveTo>
                  <a:pt x="504" y="307"/>
                </a:moveTo>
                <a:cubicBezTo>
                  <a:pt x="453" y="310"/>
                  <a:pt x="279" y="271"/>
                  <a:pt x="225" y="348"/>
                </a:cubicBezTo>
                <a:cubicBezTo>
                  <a:pt x="225" y="351"/>
                  <a:pt x="234" y="409"/>
                  <a:pt x="239" y="417"/>
                </a:cubicBezTo>
                <a:cubicBezTo>
                  <a:pt x="244" y="425"/>
                  <a:pt x="268" y="436"/>
                  <a:pt x="259" y="437"/>
                </a:cubicBezTo>
                <a:cubicBezTo>
                  <a:pt x="222" y="439"/>
                  <a:pt x="186" y="428"/>
                  <a:pt x="150" y="423"/>
                </a:cubicBezTo>
                <a:cubicBezTo>
                  <a:pt x="61" y="432"/>
                  <a:pt x="65" y="427"/>
                  <a:pt x="48" y="505"/>
                </a:cubicBezTo>
                <a:cubicBezTo>
                  <a:pt x="54" y="540"/>
                  <a:pt x="54" y="555"/>
                  <a:pt x="89" y="567"/>
                </a:cubicBezTo>
                <a:cubicBezTo>
                  <a:pt x="87" y="574"/>
                  <a:pt x="85" y="581"/>
                  <a:pt x="82" y="587"/>
                </a:cubicBezTo>
                <a:cubicBezTo>
                  <a:pt x="78" y="594"/>
                  <a:pt x="71" y="599"/>
                  <a:pt x="68" y="607"/>
                </a:cubicBezTo>
                <a:cubicBezTo>
                  <a:pt x="52" y="646"/>
                  <a:pt x="48" y="690"/>
                  <a:pt x="34" y="730"/>
                </a:cubicBezTo>
                <a:cubicBezTo>
                  <a:pt x="41" y="781"/>
                  <a:pt x="59" y="814"/>
                  <a:pt x="102" y="846"/>
                </a:cubicBezTo>
                <a:cubicBezTo>
                  <a:pt x="128" y="866"/>
                  <a:pt x="184" y="901"/>
                  <a:pt x="184" y="901"/>
                </a:cubicBezTo>
                <a:cubicBezTo>
                  <a:pt x="359" y="891"/>
                  <a:pt x="397" y="929"/>
                  <a:pt x="491" y="832"/>
                </a:cubicBezTo>
                <a:cubicBezTo>
                  <a:pt x="513" y="898"/>
                  <a:pt x="512" y="903"/>
                  <a:pt x="586" y="928"/>
                </a:cubicBezTo>
                <a:cubicBezTo>
                  <a:pt x="777" y="920"/>
                  <a:pt x="886" y="938"/>
                  <a:pt x="1043" y="873"/>
                </a:cubicBezTo>
                <a:cubicBezTo>
                  <a:pt x="1083" y="833"/>
                  <a:pt x="1143" y="804"/>
                  <a:pt x="1166" y="751"/>
                </a:cubicBezTo>
                <a:cubicBezTo>
                  <a:pt x="1178" y="725"/>
                  <a:pt x="1193" y="669"/>
                  <a:pt x="1193" y="669"/>
                </a:cubicBezTo>
                <a:cubicBezTo>
                  <a:pt x="1191" y="635"/>
                  <a:pt x="1191" y="601"/>
                  <a:pt x="1186" y="567"/>
                </a:cubicBezTo>
                <a:cubicBezTo>
                  <a:pt x="1183" y="551"/>
                  <a:pt x="1152" y="527"/>
                  <a:pt x="1145" y="519"/>
                </a:cubicBezTo>
                <a:cubicBezTo>
                  <a:pt x="1118" y="487"/>
                  <a:pt x="1099" y="459"/>
                  <a:pt x="1057" y="444"/>
                </a:cubicBezTo>
                <a:cubicBezTo>
                  <a:pt x="1083" y="435"/>
                  <a:pt x="1107" y="429"/>
                  <a:pt x="1132" y="417"/>
                </a:cubicBezTo>
                <a:cubicBezTo>
                  <a:pt x="1141" y="408"/>
                  <a:pt x="1152" y="400"/>
                  <a:pt x="1159" y="389"/>
                </a:cubicBezTo>
                <a:cubicBezTo>
                  <a:pt x="1170" y="372"/>
                  <a:pt x="1186" y="335"/>
                  <a:pt x="1186" y="335"/>
                </a:cubicBezTo>
                <a:cubicBezTo>
                  <a:pt x="1174" y="253"/>
                  <a:pt x="1102" y="191"/>
                  <a:pt x="1023" y="178"/>
                </a:cubicBezTo>
                <a:cubicBezTo>
                  <a:pt x="998" y="182"/>
                  <a:pt x="973" y="192"/>
                  <a:pt x="948" y="192"/>
                </a:cubicBezTo>
                <a:cubicBezTo>
                  <a:pt x="941" y="192"/>
                  <a:pt x="961" y="187"/>
                  <a:pt x="968" y="185"/>
                </a:cubicBezTo>
                <a:cubicBezTo>
                  <a:pt x="957" y="96"/>
                  <a:pt x="925" y="50"/>
                  <a:pt x="839" y="28"/>
                </a:cubicBezTo>
                <a:cubicBezTo>
                  <a:pt x="780" y="35"/>
                  <a:pt x="718" y="32"/>
                  <a:pt x="661" y="48"/>
                </a:cubicBezTo>
                <a:cubicBezTo>
                  <a:pt x="643" y="88"/>
                  <a:pt x="641" y="101"/>
                  <a:pt x="689" y="89"/>
                </a:cubicBezTo>
                <a:cubicBezTo>
                  <a:pt x="738" y="13"/>
                  <a:pt x="618" y="34"/>
                  <a:pt x="566" y="28"/>
                </a:cubicBezTo>
                <a:cubicBezTo>
                  <a:pt x="516" y="22"/>
                  <a:pt x="440" y="9"/>
                  <a:pt x="389" y="1"/>
                </a:cubicBezTo>
                <a:cubicBezTo>
                  <a:pt x="357" y="3"/>
                  <a:pt x="324" y="0"/>
                  <a:pt x="293" y="7"/>
                </a:cubicBezTo>
                <a:cubicBezTo>
                  <a:pt x="259" y="15"/>
                  <a:pt x="231" y="38"/>
                  <a:pt x="198" y="48"/>
                </a:cubicBezTo>
                <a:cubicBezTo>
                  <a:pt x="167" y="79"/>
                  <a:pt x="133" y="99"/>
                  <a:pt x="102" y="130"/>
                </a:cubicBezTo>
                <a:cubicBezTo>
                  <a:pt x="86" y="182"/>
                  <a:pt x="101" y="194"/>
                  <a:pt x="48" y="205"/>
                </a:cubicBezTo>
                <a:cubicBezTo>
                  <a:pt x="39" y="210"/>
                  <a:pt x="28" y="212"/>
                  <a:pt x="20" y="219"/>
                </a:cubicBezTo>
                <a:cubicBezTo>
                  <a:pt x="0" y="235"/>
                  <a:pt x="6" y="274"/>
                  <a:pt x="27" y="287"/>
                </a:cubicBezTo>
                <a:cubicBezTo>
                  <a:pt x="35" y="292"/>
                  <a:pt x="74" y="303"/>
                  <a:pt x="89" y="307"/>
                </a:cubicBezTo>
                <a:cubicBezTo>
                  <a:pt x="154" y="301"/>
                  <a:pt x="215" y="284"/>
                  <a:pt x="279" y="273"/>
                </a:cubicBezTo>
                <a:cubicBezTo>
                  <a:pt x="297" y="275"/>
                  <a:pt x="317" y="273"/>
                  <a:pt x="334" y="280"/>
                </a:cubicBezTo>
                <a:cubicBezTo>
                  <a:pt x="342" y="283"/>
                  <a:pt x="341" y="296"/>
                  <a:pt x="348" y="301"/>
                </a:cubicBezTo>
                <a:cubicBezTo>
                  <a:pt x="353" y="305"/>
                  <a:pt x="368" y="307"/>
                  <a:pt x="368" y="307"/>
                </a:cubicBezTo>
                <a:lnTo>
                  <a:pt x="386" y="382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15" name="Freeform 43"/>
          <p:cNvSpPr>
            <a:spLocks/>
          </p:cNvSpPr>
          <p:nvPr/>
        </p:nvSpPr>
        <p:spPr bwMode="auto">
          <a:xfrm>
            <a:off x="7392989" y="5319990"/>
            <a:ext cx="184731" cy="369332"/>
          </a:xfrm>
          <a:custGeom>
            <a:avLst/>
            <a:gdLst>
              <a:gd name="T0" fmla="*/ 530 w 1199"/>
              <a:gd name="T1" fmla="*/ 198 h 887"/>
              <a:gd name="T2" fmla="*/ 394 w 1199"/>
              <a:gd name="T3" fmla="*/ 178 h 887"/>
              <a:gd name="T4" fmla="*/ 360 w 1199"/>
              <a:gd name="T5" fmla="*/ 219 h 887"/>
              <a:gd name="T6" fmla="*/ 353 w 1199"/>
              <a:gd name="T7" fmla="*/ 239 h 887"/>
              <a:gd name="T8" fmla="*/ 346 w 1199"/>
              <a:gd name="T9" fmla="*/ 232 h 887"/>
              <a:gd name="T10" fmla="*/ 244 w 1199"/>
              <a:gd name="T11" fmla="*/ 205 h 887"/>
              <a:gd name="T12" fmla="*/ 114 w 1199"/>
              <a:gd name="T13" fmla="*/ 321 h 887"/>
              <a:gd name="T14" fmla="*/ 162 w 1199"/>
              <a:gd name="T15" fmla="*/ 430 h 887"/>
              <a:gd name="T16" fmla="*/ 94 w 1199"/>
              <a:gd name="T17" fmla="*/ 444 h 887"/>
              <a:gd name="T18" fmla="*/ 53 w 1199"/>
              <a:gd name="T19" fmla="*/ 471 h 887"/>
              <a:gd name="T20" fmla="*/ 149 w 1199"/>
              <a:gd name="T21" fmla="*/ 716 h 887"/>
              <a:gd name="T22" fmla="*/ 203 w 1199"/>
              <a:gd name="T23" fmla="*/ 709 h 887"/>
              <a:gd name="T24" fmla="*/ 196 w 1199"/>
              <a:gd name="T25" fmla="*/ 730 h 887"/>
              <a:gd name="T26" fmla="*/ 203 w 1199"/>
              <a:gd name="T27" fmla="*/ 825 h 887"/>
              <a:gd name="T28" fmla="*/ 285 w 1199"/>
              <a:gd name="T29" fmla="*/ 887 h 887"/>
              <a:gd name="T30" fmla="*/ 489 w 1199"/>
              <a:gd name="T31" fmla="*/ 846 h 887"/>
              <a:gd name="T32" fmla="*/ 626 w 1199"/>
              <a:gd name="T33" fmla="*/ 778 h 887"/>
              <a:gd name="T34" fmla="*/ 694 w 1199"/>
              <a:gd name="T35" fmla="*/ 737 h 887"/>
              <a:gd name="T36" fmla="*/ 783 w 1199"/>
              <a:gd name="T37" fmla="*/ 614 h 887"/>
              <a:gd name="T38" fmla="*/ 776 w 1199"/>
              <a:gd name="T39" fmla="*/ 573 h 887"/>
              <a:gd name="T40" fmla="*/ 830 w 1199"/>
              <a:gd name="T41" fmla="*/ 655 h 887"/>
              <a:gd name="T42" fmla="*/ 864 w 1199"/>
              <a:gd name="T43" fmla="*/ 662 h 887"/>
              <a:gd name="T44" fmla="*/ 1028 w 1199"/>
              <a:gd name="T45" fmla="*/ 628 h 887"/>
              <a:gd name="T46" fmla="*/ 1096 w 1199"/>
              <a:gd name="T47" fmla="*/ 491 h 887"/>
              <a:gd name="T48" fmla="*/ 1103 w 1199"/>
              <a:gd name="T49" fmla="*/ 437 h 887"/>
              <a:gd name="T50" fmla="*/ 1165 w 1199"/>
              <a:gd name="T51" fmla="*/ 430 h 887"/>
              <a:gd name="T52" fmla="*/ 1199 w 1199"/>
              <a:gd name="T53" fmla="*/ 369 h 887"/>
              <a:gd name="T54" fmla="*/ 1192 w 1199"/>
              <a:gd name="T55" fmla="*/ 280 h 887"/>
              <a:gd name="T56" fmla="*/ 1096 w 1199"/>
              <a:gd name="T57" fmla="*/ 191 h 887"/>
              <a:gd name="T58" fmla="*/ 987 w 1199"/>
              <a:gd name="T59" fmla="*/ 109 h 887"/>
              <a:gd name="T60" fmla="*/ 783 w 1199"/>
              <a:gd name="T61" fmla="*/ 48 h 887"/>
              <a:gd name="T62" fmla="*/ 776 w 1199"/>
              <a:gd name="T63" fmla="*/ 0 h 887"/>
              <a:gd name="T64" fmla="*/ 680 w 1199"/>
              <a:gd name="T65" fmla="*/ 7 h 887"/>
              <a:gd name="T66" fmla="*/ 639 w 1199"/>
              <a:gd name="T67" fmla="*/ 21 h 887"/>
              <a:gd name="T68" fmla="*/ 605 w 1199"/>
              <a:gd name="T69" fmla="*/ 55 h 887"/>
              <a:gd name="T70" fmla="*/ 564 w 1199"/>
              <a:gd name="T71" fmla="*/ 69 h 887"/>
              <a:gd name="T72" fmla="*/ 510 w 1199"/>
              <a:gd name="T73" fmla="*/ 116 h 887"/>
              <a:gd name="T74" fmla="*/ 530 w 1199"/>
              <a:gd name="T75" fmla="*/ 198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9" h="887">
                <a:moveTo>
                  <a:pt x="530" y="198"/>
                </a:moveTo>
                <a:cubicBezTo>
                  <a:pt x="475" y="160"/>
                  <a:pt x="486" y="171"/>
                  <a:pt x="394" y="178"/>
                </a:cubicBezTo>
                <a:cubicBezTo>
                  <a:pt x="378" y="194"/>
                  <a:pt x="370" y="199"/>
                  <a:pt x="360" y="219"/>
                </a:cubicBezTo>
                <a:cubicBezTo>
                  <a:pt x="357" y="225"/>
                  <a:pt x="358" y="234"/>
                  <a:pt x="353" y="239"/>
                </a:cubicBezTo>
                <a:cubicBezTo>
                  <a:pt x="351" y="241"/>
                  <a:pt x="348" y="234"/>
                  <a:pt x="346" y="232"/>
                </a:cubicBezTo>
                <a:cubicBezTo>
                  <a:pt x="311" y="169"/>
                  <a:pt x="318" y="196"/>
                  <a:pt x="244" y="205"/>
                </a:cubicBezTo>
                <a:cubicBezTo>
                  <a:pt x="180" y="222"/>
                  <a:pt x="136" y="255"/>
                  <a:pt x="114" y="321"/>
                </a:cubicBezTo>
                <a:cubicBezTo>
                  <a:pt x="122" y="414"/>
                  <a:pt x="108" y="392"/>
                  <a:pt x="162" y="430"/>
                </a:cubicBezTo>
                <a:cubicBezTo>
                  <a:pt x="148" y="432"/>
                  <a:pt x="111" y="434"/>
                  <a:pt x="94" y="444"/>
                </a:cubicBezTo>
                <a:cubicBezTo>
                  <a:pt x="80" y="452"/>
                  <a:pt x="53" y="471"/>
                  <a:pt x="53" y="471"/>
                </a:cubicBezTo>
                <a:cubicBezTo>
                  <a:pt x="0" y="574"/>
                  <a:pt x="62" y="662"/>
                  <a:pt x="149" y="716"/>
                </a:cubicBezTo>
                <a:cubicBezTo>
                  <a:pt x="167" y="714"/>
                  <a:pt x="186" y="704"/>
                  <a:pt x="203" y="709"/>
                </a:cubicBezTo>
                <a:cubicBezTo>
                  <a:pt x="210" y="711"/>
                  <a:pt x="196" y="723"/>
                  <a:pt x="196" y="730"/>
                </a:cubicBezTo>
                <a:cubicBezTo>
                  <a:pt x="196" y="762"/>
                  <a:pt x="194" y="795"/>
                  <a:pt x="203" y="825"/>
                </a:cubicBezTo>
                <a:cubicBezTo>
                  <a:pt x="214" y="862"/>
                  <a:pt x="253" y="879"/>
                  <a:pt x="285" y="887"/>
                </a:cubicBezTo>
                <a:cubicBezTo>
                  <a:pt x="359" y="878"/>
                  <a:pt x="420" y="869"/>
                  <a:pt x="489" y="846"/>
                </a:cubicBezTo>
                <a:cubicBezTo>
                  <a:pt x="533" y="816"/>
                  <a:pt x="575" y="794"/>
                  <a:pt x="626" y="778"/>
                </a:cubicBezTo>
                <a:cubicBezTo>
                  <a:pt x="695" y="707"/>
                  <a:pt x="606" y="790"/>
                  <a:pt x="694" y="737"/>
                </a:cubicBezTo>
                <a:cubicBezTo>
                  <a:pt x="732" y="714"/>
                  <a:pt x="761" y="649"/>
                  <a:pt x="783" y="614"/>
                </a:cubicBezTo>
                <a:cubicBezTo>
                  <a:pt x="781" y="600"/>
                  <a:pt x="767" y="562"/>
                  <a:pt x="776" y="573"/>
                </a:cubicBezTo>
                <a:cubicBezTo>
                  <a:pt x="843" y="651"/>
                  <a:pt x="724" y="597"/>
                  <a:pt x="830" y="655"/>
                </a:cubicBezTo>
                <a:cubicBezTo>
                  <a:pt x="840" y="661"/>
                  <a:pt x="853" y="660"/>
                  <a:pt x="864" y="662"/>
                </a:cubicBezTo>
                <a:cubicBezTo>
                  <a:pt x="935" y="657"/>
                  <a:pt x="969" y="656"/>
                  <a:pt x="1028" y="628"/>
                </a:cubicBezTo>
                <a:cubicBezTo>
                  <a:pt x="1070" y="586"/>
                  <a:pt x="1085" y="550"/>
                  <a:pt x="1096" y="491"/>
                </a:cubicBezTo>
                <a:cubicBezTo>
                  <a:pt x="1099" y="473"/>
                  <a:pt x="1089" y="449"/>
                  <a:pt x="1103" y="437"/>
                </a:cubicBezTo>
                <a:cubicBezTo>
                  <a:pt x="1119" y="423"/>
                  <a:pt x="1144" y="432"/>
                  <a:pt x="1165" y="430"/>
                </a:cubicBezTo>
                <a:cubicBezTo>
                  <a:pt x="1191" y="412"/>
                  <a:pt x="1191" y="400"/>
                  <a:pt x="1199" y="369"/>
                </a:cubicBezTo>
                <a:cubicBezTo>
                  <a:pt x="1197" y="339"/>
                  <a:pt x="1198" y="309"/>
                  <a:pt x="1192" y="280"/>
                </a:cubicBezTo>
                <a:cubicBezTo>
                  <a:pt x="1184" y="240"/>
                  <a:pt x="1124" y="214"/>
                  <a:pt x="1096" y="191"/>
                </a:cubicBezTo>
                <a:cubicBezTo>
                  <a:pt x="1052" y="155"/>
                  <a:pt x="1064" y="133"/>
                  <a:pt x="987" y="109"/>
                </a:cubicBezTo>
                <a:cubicBezTo>
                  <a:pt x="918" y="87"/>
                  <a:pt x="853" y="66"/>
                  <a:pt x="783" y="48"/>
                </a:cubicBezTo>
                <a:cubicBezTo>
                  <a:pt x="798" y="0"/>
                  <a:pt x="810" y="12"/>
                  <a:pt x="776" y="0"/>
                </a:cubicBezTo>
                <a:cubicBezTo>
                  <a:pt x="744" y="2"/>
                  <a:pt x="712" y="2"/>
                  <a:pt x="680" y="7"/>
                </a:cubicBezTo>
                <a:cubicBezTo>
                  <a:pt x="666" y="9"/>
                  <a:pt x="639" y="21"/>
                  <a:pt x="639" y="21"/>
                </a:cubicBezTo>
                <a:cubicBezTo>
                  <a:pt x="627" y="40"/>
                  <a:pt x="627" y="45"/>
                  <a:pt x="605" y="55"/>
                </a:cubicBezTo>
                <a:cubicBezTo>
                  <a:pt x="592" y="61"/>
                  <a:pt x="564" y="69"/>
                  <a:pt x="564" y="69"/>
                </a:cubicBezTo>
                <a:cubicBezTo>
                  <a:pt x="543" y="90"/>
                  <a:pt x="526" y="92"/>
                  <a:pt x="510" y="116"/>
                </a:cubicBezTo>
                <a:cubicBezTo>
                  <a:pt x="515" y="149"/>
                  <a:pt x="518" y="169"/>
                  <a:pt x="530" y="198"/>
                </a:cubicBezTo>
                <a:close/>
              </a:path>
            </a:pathLst>
          </a:custGeom>
          <a:solidFill>
            <a:srgbClr val="CCECFF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24" name="Text Box 52"/>
          <p:cNvSpPr txBox="1">
            <a:spLocks noChangeArrowheads="1"/>
          </p:cNvSpPr>
          <p:nvPr/>
        </p:nvSpPr>
        <p:spPr bwMode="auto">
          <a:xfrm>
            <a:off x="7773989" y="3276600"/>
            <a:ext cx="2750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Not going to net if TTL&gt;0</a:t>
            </a:r>
          </a:p>
        </p:txBody>
      </p:sp>
      <p:sp>
        <p:nvSpPr>
          <p:cNvPr id="105525" name="Text Box 53"/>
          <p:cNvSpPr txBox="1">
            <a:spLocks noChangeArrowheads="1"/>
          </p:cNvSpPr>
          <p:nvPr/>
        </p:nvSpPr>
        <p:spPr bwMode="auto">
          <a:xfrm>
            <a:off x="3354388" y="2438400"/>
            <a:ext cx="27642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Might take up to refresh </a:t>
            </a:r>
          </a:p>
          <a:p>
            <a:r>
              <a:rPr lang="en-US" sz="2000"/>
              <a:t>to get data from master</a:t>
            </a:r>
          </a:p>
        </p:txBody>
      </p:sp>
      <p:grpSp>
        <p:nvGrpSpPr>
          <p:cNvPr id="105535" name="Group 63"/>
          <p:cNvGrpSpPr>
            <a:grpSpLocks/>
          </p:cNvGrpSpPr>
          <p:nvPr/>
        </p:nvGrpSpPr>
        <p:grpSpPr bwMode="auto">
          <a:xfrm>
            <a:off x="1144588" y="3962400"/>
            <a:ext cx="2076450" cy="1143000"/>
            <a:chOff x="0" y="2496"/>
            <a:chExt cx="1308" cy="720"/>
          </a:xfrm>
        </p:grpSpPr>
        <p:sp>
          <p:nvSpPr>
            <p:cNvPr id="105505" name="Line 33"/>
            <p:cNvSpPr>
              <a:spLocks noChangeShapeType="1"/>
            </p:cNvSpPr>
            <p:nvPr/>
          </p:nvSpPr>
          <p:spPr bwMode="auto">
            <a:xfrm flipV="1">
              <a:off x="672" y="2976"/>
              <a:ext cx="432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5526" name="Rectangle 54"/>
            <p:cNvSpPr>
              <a:spLocks noChangeArrowheads="1"/>
            </p:cNvSpPr>
            <p:nvPr/>
          </p:nvSpPr>
          <p:spPr bwMode="auto">
            <a:xfrm>
              <a:off x="0" y="2496"/>
              <a:ext cx="130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Upload of zone </a:t>
              </a:r>
              <a:br>
                <a:rPr lang="en-US" sz="2000"/>
              </a:br>
              <a:r>
                <a:rPr lang="en-US" sz="2000"/>
                <a:t>data is local policy</a:t>
              </a:r>
            </a:p>
          </p:txBody>
        </p:sp>
      </p:grpSp>
      <p:sp>
        <p:nvSpPr>
          <p:cNvPr id="105529" name="Line 57"/>
          <p:cNvSpPr>
            <a:spLocks noChangeShapeType="1"/>
          </p:cNvSpPr>
          <p:nvPr/>
        </p:nvSpPr>
        <p:spPr bwMode="auto">
          <a:xfrm flipH="1" flipV="1">
            <a:off x="9374188" y="4419600"/>
            <a:ext cx="762000" cy="457200"/>
          </a:xfrm>
          <a:prstGeom prst="line">
            <a:avLst/>
          </a:prstGeom>
          <a:noFill/>
          <a:ln w="28575">
            <a:solidFill>
              <a:srgbClr val="FF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30" name="Line 58"/>
          <p:cNvSpPr>
            <a:spLocks noChangeShapeType="1"/>
          </p:cNvSpPr>
          <p:nvPr/>
        </p:nvSpPr>
        <p:spPr bwMode="auto">
          <a:xfrm flipH="1" flipV="1">
            <a:off x="9221788" y="4572000"/>
            <a:ext cx="762000" cy="457200"/>
          </a:xfrm>
          <a:prstGeom prst="line">
            <a:avLst/>
          </a:prstGeom>
          <a:noFill/>
          <a:ln w="28575">
            <a:solidFill>
              <a:srgbClr val="FF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31" name="Line 59"/>
          <p:cNvSpPr>
            <a:spLocks noChangeShapeType="1"/>
          </p:cNvSpPr>
          <p:nvPr/>
        </p:nvSpPr>
        <p:spPr bwMode="auto">
          <a:xfrm flipH="1" flipV="1">
            <a:off x="9069388" y="4572000"/>
            <a:ext cx="762000" cy="457200"/>
          </a:xfrm>
          <a:prstGeom prst="line">
            <a:avLst/>
          </a:prstGeom>
          <a:noFill/>
          <a:ln w="28575">
            <a:solidFill>
              <a:srgbClr val="FF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32" name="Line 60"/>
          <p:cNvSpPr>
            <a:spLocks noChangeShapeType="1"/>
          </p:cNvSpPr>
          <p:nvPr/>
        </p:nvSpPr>
        <p:spPr bwMode="auto">
          <a:xfrm flipH="1">
            <a:off x="3659188" y="3352800"/>
            <a:ext cx="2438400" cy="533400"/>
          </a:xfrm>
          <a:prstGeom prst="line">
            <a:avLst/>
          </a:prstGeom>
          <a:noFill/>
          <a:ln w="28575">
            <a:solidFill>
              <a:srgbClr val="FF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533" name="Line 61"/>
          <p:cNvSpPr>
            <a:spLocks noChangeShapeType="1"/>
          </p:cNvSpPr>
          <p:nvPr/>
        </p:nvSpPr>
        <p:spPr bwMode="auto">
          <a:xfrm flipH="1" flipV="1">
            <a:off x="9450388" y="4343400"/>
            <a:ext cx="762000" cy="457200"/>
          </a:xfrm>
          <a:prstGeom prst="line">
            <a:avLst/>
          </a:prstGeom>
          <a:noFill/>
          <a:ln w="28575">
            <a:solidFill>
              <a:srgbClr val="FF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34" name="Line 62"/>
          <p:cNvSpPr>
            <a:spLocks noChangeShapeType="1"/>
          </p:cNvSpPr>
          <p:nvPr/>
        </p:nvSpPr>
        <p:spPr bwMode="auto">
          <a:xfrm flipH="1" flipV="1">
            <a:off x="9297988" y="4495800"/>
            <a:ext cx="762000" cy="457200"/>
          </a:xfrm>
          <a:prstGeom prst="line">
            <a:avLst/>
          </a:prstGeom>
          <a:noFill/>
          <a:ln w="28575">
            <a:solidFill>
              <a:srgbClr val="FF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5480" name="Group 8"/>
          <p:cNvGrpSpPr>
            <a:grpSpLocks/>
          </p:cNvGrpSpPr>
          <p:nvPr/>
        </p:nvGrpSpPr>
        <p:grpSpPr bwMode="auto">
          <a:xfrm>
            <a:off x="6173788" y="2590800"/>
            <a:ext cx="609600" cy="1371600"/>
            <a:chOff x="1632" y="2928"/>
            <a:chExt cx="384" cy="864"/>
          </a:xfrm>
        </p:grpSpPr>
        <p:sp>
          <p:nvSpPr>
            <p:cNvPr id="105481" name="AutoShape 9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1680" y="3168"/>
              <a:ext cx="192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1824" y="3264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28" name="Line 56"/>
          <p:cNvSpPr>
            <a:spLocks noChangeShapeType="1"/>
          </p:cNvSpPr>
          <p:nvPr/>
        </p:nvSpPr>
        <p:spPr bwMode="auto">
          <a:xfrm flipH="1" flipV="1">
            <a:off x="6859588" y="3352800"/>
            <a:ext cx="1219200" cy="762000"/>
          </a:xfrm>
          <a:prstGeom prst="line">
            <a:avLst/>
          </a:prstGeom>
          <a:noFill/>
          <a:ln w="28575">
            <a:solidFill>
              <a:srgbClr val="FF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536" name="Line 64"/>
          <p:cNvSpPr>
            <a:spLocks noChangeShapeType="1"/>
          </p:cNvSpPr>
          <p:nvPr/>
        </p:nvSpPr>
        <p:spPr bwMode="auto">
          <a:xfrm flipH="1" flipV="1">
            <a:off x="6935788" y="3276600"/>
            <a:ext cx="1219200" cy="762000"/>
          </a:xfrm>
          <a:prstGeom prst="line">
            <a:avLst/>
          </a:prstGeom>
          <a:noFill/>
          <a:ln w="28575">
            <a:solidFill>
              <a:srgbClr val="FF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24" grpId="0" autoUpdateAnimBg="0"/>
      <p:bldP spid="105525" grpId="0" autoUpdateAnimBg="0"/>
      <p:bldP spid="105529" grpId="0" animBg="1"/>
      <p:bldP spid="105530" grpId="0" animBg="1"/>
      <p:bldP spid="105531" grpId="0" animBg="1"/>
      <p:bldP spid="105532" grpId="0" animBg="1"/>
      <p:bldP spid="105533" grpId="0" animBg="1"/>
      <p:bldP spid="105534" grpId="0" animBg="1"/>
      <p:bldP spid="105528" grpId="0" animBg="1"/>
      <p:bldP spid="1055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 and addresses in general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An address is how you get to an endpoint</a:t>
            </a:r>
          </a:p>
          <a:p>
            <a:pPr lvl="1">
              <a:buSzPct val="50000"/>
              <a:buFont typeface="Monotype Sorts" pitchFamily="2" charset="2"/>
              <a:buChar char="n"/>
            </a:pPr>
            <a:r>
              <a:rPr lang="en-US" sz="2800"/>
              <a:t>Typically, hierarchical (for scaling):</a:t>
            </a:r>
          </a:p>
          <a:p>
            <a:pPr lvl="2">
              <a:buSzPct val="50000"/>
              <a:buFont typeface="Monotype Sorts" pitchFamily="2" charset="2"/>
              <a:buChar char="n"/>
            </a:pPr>
            <a:r>
              <a:rPr lang="en-US" sz="2800"/>
              <a:t>950 Charter Street, Redwood City CA, 94063</a:t>
            </a:r>
          </a:p>
          <a:p>
            <a:pPr lvl="2">
              <a:buSzPct val="50000"/>
              <a:buFont typeface="Monotype Sorts" pitchFamily="2" charset="2"/>
              <a:buChar char="n"/>
            </a:pPr>
            <a:r>
              <a:rPr lang="en-US" sz="2800"/>
              <a:t>204.152.187.11, +1-650-381-6003</a:t>
            </a:r>
          </a:p>
          <a:p>
            <a:endParaRPr lang="en-US"/>
          </a:p>
          <a:p>
            <a:r>
              <a:rPr lang="en-US"/>
              <a:t>A “name” is how an endpoint is referenced</a:t>
            </a:r>
          </a:p>
          <a:p>
            <a:pPr lvl="1">
              <a:buSzPct val="50000"/>
              <a:buFont typeface="Monotype Sorts" pitchFamily="2" charset="2"/>
              <a:buChar char="n"/>
            </a:pPr>
            <a:r>
              <a:rPr lang="en-US" sz="2800"/>
              <a:t>Typically, no structurally significant hierarchy</a:t>
            </a:r>
          </a:p>
          <a:p>
            <a:pPr lvl="2">
              <a:buSzPct val="50000"/>
              <a:buFont typeface="Monotype Sorts" pitchFamily="2" charset="2"/>
              <a:buChar char="n"/>
            </a:pPr>
            <a:r>
              <a:rPr lang="en-US" sz="2800"/>
              <a:t>“David”, “Tokyo”, “itu.int”</a:t>
            </a:r>
          </a:p>
          <a:p>
            <a:pPr lvl="1">
              <a:buSzPct val="50000"/>
              <a:buFont typeface="Monotype Sorts" pitchFamily="2" charset="2"/>
              <a:buChar char="n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38218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remember...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589" y="1524000"/>
            <a:ext cx="8499475" cy="4495800"/>
          </a:xfrm>
        </p:spPr>
        <p:txBody>
          <a:bodyPr/>
          <a:lstStyle/>
          <a:p>
            <a:r>
              <a:rPr lang="en-US"/>
              <a:t>Multiple authoritative servers to distribute load and risk: </a:t>
            </a:r>
          </a:p>
          <a:p>
            <a:pPr lvl="1"/>
            <a:r>
              <a:rPr lang="en-US"/>
              <a:t>Put your name servers apart from each other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Caches to reduce load to authoritative servers and reduce response times</a:t>
            </a:r>
          </a:p>
          <a:p>
            <a:endParaRPr lang="en-US"/>
          </a:p>
          <a:p>
            <a:r>
              <a:rPr lang="en-US"/>
              <a:t>SOA timers and TTL need to be tuned to needs of zone. Stable data: higher numbers</a:t>
            </a:r>
          </a:p>
        </p:txBody>
      </p:sp>
    </p:spTree>
    <p:extLst>
      <p:ext uri="{BB962C8B-B14F-4D97-AF65-F5344CB8AC3E}">
        <p14:creationId xmlns:p14="http://schemas.microsoft.com/office/powerpoint/2010/main" val="397253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History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1970’s ARPANET</a:t>
            </a:r>
          </a:p>
          <a:p>
            <a:pPr lvl="1"/>
            <a:r>
              <a:rPr lang="en-US"/>
              <a:t>Host.txt maintained by the SRI-NIC</a:t>
            </a:r>
          </a:p>
          <a:p>
            <a:pPr lvl="1"/>
            <a:r>
              <a:rPr lang="en-US"/>
              <a:t>pulled from a single machine</a:t>
            </a:r>
          </a:p>
          <a:p>
            <a:pPr lvl="1"/>
            <a:r>
              <a:rPr lang="en-US"/>
              <a:t>Problems</a:t>
            </a:r>
          </a:p>
          <a:p>
            <a:pPr lvl="2"/>
            <a:r>
              <a:rPr lang="en-US"/>
              <a:t>traffic and load</a:t>
            </a:r>
          </a:p>
          <a:p>
            <a:pPr lvl="2"/>
            <a:r>
              <a:rPr lang="en-US"/>
              <a:t>Name collisions</a:t>
            </a:r>
          </a:p>
          <a:p>
            <a:pPr lvl="2"/>
            <a:r>
              <a:rPr lang="en-US"/>
              <a:t>Consistency</a:t>
            </a:r>
          </a:p>
          <a:p>
            <a:r>
              <a:rPr lang="en-US" sz="2400"/>
              <a:t>DNS reated in 1983 by Paul Mockapetris (RFCs 1034 and 1035), modified, updated, and enhanced by a myriad of subsequent RFCs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 lookup mechanism for translating objects into other objects</a:t>
            </a:r>
          </a:p>
          <a:p>
            <a:r>
              <a:rPr lang="en-US"/>
              <a:t>A globally distributed, loosely coherent, scalable, reliable, dynamic database</a:t>
            </a:r>
          </a:p>
          <a:p>
            <a:r>
              <a:rPr lang="en-US"/>
              <a:t>Comprised of three components</a:t>
            </a:r>
          </a:p>
          <a:p>
            <a:pPr lvl="1">
              <a:buSzPct val="50000"/>
              <a:buFont typeface="Monotype Sorts" pitchFamily="2" charset="2"/>
              <a:buChar char="n"/>
            </a:pPr>
            <a:r>
              <a:rPr lang="en-US" sz="2800"/>
              <a:t>A “name space”</a:t>
            </a:r>
          </a:p>
          <a:p>
            <a:pPr lvl="1">
              <a:buSzPct val="50000"/>
              <a:buFont typeface="Monotype Sorts" pitchFamily="2" charset="2"/>
              <a:buChar char="n"/>
            </a:pPr>
            <a:r>
              <a:rPr lang="en-US" sz="2800"/>
              <a:t>Servers making that name space available</a:t>
            </a:r>
          </a:p>
          <a:p>
            <a:pPr lvl="1">
              <a:buSzPct val="50000"/>
              <a:buFont typeface="Monotype Sorts" pitchFamily="2" charset="2"/>
              <a:buChar char="n"/>
            </a:pPr>
            <a:r>
              <a:rPr lang="en-US" sz="2800"/>
              <a:t>Resolvers (clients) which query the servers about the name space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67151" y="763588"/>
            <a:ext cx="6602412" cy="608012"/>
          </a:xfrm>
        </p:spPr>
        <p:txBody>
          <a:bodyPr>
            <a:normAutofit fontScale="90000"/>
          </a:bodyPr>
          <a:lstStyle/>
          <a:p>
            <a:r>
              <a:rPr lang="en-US"/>
              <a:t>DNS Features: Global Distribution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Data is maintained locally, but retrievable globally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No single computer has all DNS data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DNS lookups can be performed by any device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Remote DNS data is locally cachable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15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67151" y="763588"/>
            <a:ext cx="6602412" cy="608012"/>
          </a:xfrm>
        </p:spPr>
        <p:txBody>
          <a:bodyPr>
            <a:normAutofit fontScale="90000"/>
          </a:bodyPr>
          <a:lstStyle/>
          <a:p>
            <a:r>
              <a:rPr lang="en-US"/>
              <a:t>DNS Features: Loose Coherency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database is always internally consistent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Each version of a subset of the database (a zone) has a serial number</a:t>
            </a:r>
          </a:p>
          <a:p>
            <a:pPr lvl="2">
              <a:lnSpc>
                <a:spcPct val="90000"/>
              </a:lnSpc>
            </a:pPr>
            <a:r>
              <a:rPr lang="en-US"/>
              <a:t>The serial number is incremented on each database change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Changes to the master copy of the database are replicated according to timing set by the zone administrator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Cached data expires according to timeout set by zone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0154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67151" y="763588"/>
            <a:ext cx="6602412" cy="608012"/>
          </a:xfrm>
        </p:spPr>
        <p:txBody>
          <a:bodyPr>
            <a:normAutofit fontScale="90000"/>
          </a:bodyPr>
          <a:lstStyle/>
          <a:p>
            <a:r>
              <a:rPr lang="en-US"/>
              <a:t>DNS Features: Scalability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limit to the size of the database</a:t>
            </a:r>
          </a:p>
          <a:p>
            <a:pPr lvl="1"/>
            <a:r>
              <a:rPr lang="en-US"/>
              <a:t>One server has over 20,000,000 names</a:t>
            </a:r>
          </a:p>
          <a:p>
            <a:pPr lvl="2"/>
            <a:r>
              <a:rPr lang="en-US"/>
              <a:t>Not a particularly good idea</a:t>
            </a:r>
          </a:p>
          <a:p>
            <a:endParaRPr lang="en-US"/>
          </a:p>
          <a:p>
            <a:r>
              <a:rPr lang="en-US"/>
              <a:t>No limit to the number of queries</a:t>
            </a:r>
          </a:p>
          <a:p>
            <a:pPr lvl="1"/>
            <a:r>
              <a:rPr lang="en-US"/>
              <a:t>24,000 queries per second handled easily</a:t>
            </a:r>
          </a:p>
          <a:p>
            <a:endParaRPr lang="en-US"/>
          </a:p>
          <a:p>
            <a:r>
              <a:rPr lang="en-US"/>
              <a:t>Queries distributed among masters, slaves, and caches</a:t>
            </a:r>
          </a:p>
        </p:txBody>
      </p:sp>
    </p:spTree>
    <p:extLst>
      <p:ext uri="{BB962C8B-B14F-4D97-AF65-F5344CB8AC3E}">
        <p14:creationId xmlns:p14="http://schemas.microsoft.com/office/powerpoint/2010/main" val="343451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67151" y="763588"/>
            <a:ext cx="6602412" cy="608012"/>
          </a:xfrm>
        </p:spPr>
        <p:txBody>
          <a:bodyPr>
            <a:normAutofit fontScale="90000"/>
          </a:bodyPr>
          <a:lstStyle/>
          <a:p>
            <a:r>
              <a:rPr lang="en-US"/>
              <a:t>DNS Features: Reliability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Data is replicated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Data from master is copied to multiple slaves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Clients can query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Master server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Any of the copies at slave servers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Clients will typically query local caches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DNS protocols can use either UDP or TCP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If UDP, DNS protocol handles retransmission, sequencing, etc.</a:t>
            </a:r>
          </a:p>
        </p:txBody>
      </p:sp>
    </p:spTree>
    <p:extLst>
      <p:ext uri="{BB962C8B-B14F-4D97-AF65-F5344CB8AC3E}">
        <p14:creationId xmlns:p14="http://schemas.microsoft.com/office/powerpoint/2010/main" val="298643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1488</Words>
  <Application>Microsoft Office PowerPoint</Application>
  <PresentationFormat>Widescreen</PresentationFormat>
  <Paragraphs>379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Helvetica</vt:lpstr>
      <vt:lpstr>Monotype Sorts</vt:lpstr>
      <vt:lpstr>Times New Roman</vt:lpstr>
      <vt:lpstr>Office Theme</vt:lpstr>
      <vt:lpstr>Introduction to the DNS system</vt:lpstr>
      <vt:lpstr>Purpose of naming</vt:lpstr>
      <vt:lpstr>Names and addresses in general</vt:lpstr>
      <vt:lpstr>Naming History</vt:lpstr>
      <vt:lpstr>DNS</vt:lpstr>
      <vt:lpstr>DNS Features: Global Distribution</vt:lpstr>
      <vt:lpstr>DNS Features: Loose Coherency</vt:lpstr>
      <vt:lpstr>DNS Features: Scalability</vt:lpstr>
      <vt:lpstr>DNS Features: Reliability</vt:lpstr>
      <vt:lpstr>DNS Features: Dynamicity</vt:lpstr>
      <vt:lpstr>DNS Concepts</vt:lpstr>
      <vt:lpstr>Concept: DNS Names 1</vt:lpstr>
      <vt:lpstr>Concept: DNS Names 2 How names appear in the DNS</vt:lpstr>
      <vt:lpstr>Concept: Resource Records </vt:lpstr>
      <vt:lpstr>Concept: DNS Names 3</vt:lpstr>
      <vt:lpstr>Concept: Domains</vt:lpstr>
      <vt:lpstr>Delegation</vt:lpstr>
      <vt:lpstr>Concept: Zones and Delegations</vt:lpstr>
      <vt:lpstr>Concept: Name Servers</vt:lpstr>
      <vt:lpstr>Concept: Name Servers authoritative name server</vt:lpstr>
      <vt:lpstr>Concept: Name Servers recursive server</vt:lpstr>
      <vt:lpstr>Concept: Resolvers</vt:lpstr>
      <vt:lpstr>Concept: Resolving process &amp; Cache</vt:lpstr>
      <vt:lpstr>Concept: Resource Records (more detail)</vt:lpstr>
      <vt:lpstr>Example: RRs in a zone file</vt:lpstr>
      <vt:lpstr>Resource Record: SOA and NS</vt:lpstr>
      <vt:lpstr>Resource Record: SOA</vt:lpstr>
      <vt:lpstr>Concept: TTL and other Timers</vt:lpstr>
      <vt:lpstr>Places where DNS data lives</vt:lpstr>
      <vt:lpstr>To remember...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DNS system</dc:title>
  <dc:creator>Nirmala</dc:creator>
  <cp:lastModifiedBy>Nirmala</cp:lastModifiedBy>
  <cp:revision>3</cp:revision>
  <dcterms:created xsi:type="dcterms:W3CDTF">2022-06-13T04:17:09Z</dcterms:created>
  <dcterms:modified xsi:type="dcterms:W3CDTF">2022-06-13T04:18:28Z</dcterms:modified>
</cp:coreProperties>
</file>