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57" r:id="rId3"/>
    <p:sldId id="258" r:id="rId4"/>
    <p:sldId id="260" r:id="rId5"/>
    <p:sldId id="292" r:id="rId6"/>
    <p:sldId id="264" r:id="rId7"/>
    <p:sldId id="265" r:id="rId8"/>
    <p:sldId id="267" r:id="rId9"/>
    <p:sldId id="268" r:id="rId10"/>
    <p:sldId id="269" r:id="rId11"/>
    <p:sldId id="270" r:id="rId12"/>
    <p:sldId id="266" r:id="rId13"/>
    <p:sldId id="272" r:id="rId14"/>
    <p:sldId id="277" r:id="rId15"/>
    <p:sldId id="273" r:id="rId16"/>
    <p:sldId id="278" r:id="rId17"/>
    <p:sldId id="274" r:id="rId18"/>
    <p:sldId id="290" r:id="rId19"/>
    <p:sldId id="275" r:id="rId20"/>
    <p:sldId id="276" r:id="rId21"/>
    <p:sldId id="271" r:id="rId22"/>
    <p:sldId id="281" r:id="rId23"/>
    <p:sldId id="283" r:id="rId24"/>
    <p:sldId id="288"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48"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B2EDFC-1BCB-42A4-9D89-522F1A970C7F}" type="datetimeFigureOut">
              <a:rPr lang="en-US" smtClean="0"/>
              <a:pPr/>
              <a:t>6/13/2022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E83A3A-0057-46B9-8F43-B879D85FF60E}" type="slidenum">
              <a:rPr lang="en-IN" smtClean="0"/>
              <a:pPr/>
              <a:t>‹#›</a:t>
            </a:fld>
            <a:endParaRPr lang="en-IN"/>
          </a:p>
        </p:txBody>
      </p:sp>
    </p:spTree>
    <p:extLst>
      <p:ext uri="{BB962C8B-B14F-4D97-AF65-F5344CB8AC3E}">
        <p14:creationId xmlns:p14="http://schemas.microsoft.com/office/powerpoint/2010/main" val="290437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1AB27-6F66-44D3-A80B-42CB5C927388}" type="slidenum">
              <a:rPr lang="en-US"/>
              <a:pPr/>
              <a:t>6</a:t>
            </a:fld>
            <a:endParaRPr lang="en-US"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554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6/13/2022</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6/13/2022</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6/13/2022</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6/13/2022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6/13/2022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219200"/>
          </a:xfrm>
        </p:spPr>
        <p:txBody>
          <a:bodyPr/>
          <a:lstStyle/>
          <a:p>
            <a:pPr algn="ctr"/>
            <a:r>
              <a:rPr dirty="0" smtClean="0">
                <a:solidFill>
                  <a:schemeClr val="bg1"/>
                </a:solidFill>
                <a:effectLst>
                  <a:innerShdw blurRad="50800" dist="25400" dir="13500000">
                    <a:prstClr val="black">
                      <a:alpha val="70000"/>
                    </a:prstClr>
                  </a:innerShdw>
                  <a:reflection blurRad="6350" stA="55000" endA="50" endPos="85000" dir="5400000" sy="-100000" algn="bl" rotWithShape="0"/>
                </a:effectLst>
              </a:rPr>
              <a:t>HYPERTEXT TRANSFER PROTOCOL</a:t>
            </a:r>
            <a:endParaRPr lang="en-IN" dirty="0">
              <a:solidFill>
                <a:schemeClr val="bg1"/>
              </a:solidFill>
              <a:effectLst>
                <a:innerShdw blurRad="50800" dist="25400" dir="13500000">
                  <a:prstClr val="black">
                    <a:alpha val="70000"/>
                  </a:prstClr>
                </a:innerShdw>
                <a:reflection blurRad="6350" stA="55000" endA="50" endPos="85000" dir="5400000" sy="-100000" algn="bl" rotWithShape="0"/>
              </a:effectLst>
            </a:endParaRP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bg1"/>
            </a:solidFill>
          </a:ln>
        </p:spPr>
        <p:txBody>
          <a:bodyPr>
            <a:normAutofit fontScale="92500" lnSpcReduction="10000"/>
          </a:bodyPr>
          <a:lstStyle/>
          <a:p>
            <a:pPr>
              <a:buClrTx/>
            </a:pPr>
            <a:endParaRPr lang="en-US" dirty="0" smtClean="0">
              <a:solidFill>
                <a:schemeClr val="bg1"/>
              </a:solidFill>
            </a:endParaRPr>
          </a:p>
          <a:p>
            <a:pPr>
              <a:buClrTx/>
            </a:pPr>
            <a:r>
              <a:rPr lang="en-IN" dirty="0" smtClean="0">
                <a:solidFill>
                  <a:schemeClr val="bg1"/>
                </a:solidFill>
              </a:rPr>
              <a:t>request line(GET, POST, HEAD commands)</a:t>
            </a:r>
          </a:p>
          <a:p>
            <a:pPr>
              <a:buClrTx/>
              <a:buNone/>
            </a:pPr>
            <a:endParaRPr lang="en-IN" b="1" dirty="0" smtClean="0">
              <a:solidFill>
                <a:schemeClr val="bg1"/>
              </a:solidFill>
            </a:endParaRPr>
          </a:p>
          <a:p>
            <a:pPr>
              <a:buClrTx/>
              <a:buNone/>
            </a:pPr>
            <a:r>
              <a:rPr lang="en-IN" b="1" dirty="0" smtClean="0">
                <a:solidFill>
                  <a:schemeClr val="bg1"/>
                </a:solidFill>
              </a:rPr>
              <a:t>   </a:t>
            </a:r>
          </a:p>
          <a:p>
            <a:pPr>
              <a:buClrTx/>
              <a:buNone/>
            </a:pPr>
            <a:r>
              <a:rPr lang="en-IN" b="1" dirty="0" smtClean="0">
                <a:solidFill>
                  <a:schemeClr val="bg1"/>
                </a:solidFill>
              </a:rPr>
              <a:t>              GET /somedir/page.htmlHTTP/1.0</a:t>
            </a:r>
          </a:p>
          <a:p>
            <a:pPr>
              <a:buClrTx/>
            </a:pPr>
            <a:endParaRPr lang="en-IN" b="1" dirty="0" smtClean="0">
              <a:solidFill>
                <a:schemeClr val="bg1"/>
              </a:solidFill>
            </a:endParaRPr>
          </a:p>
          <a:p>
            <a:pPr>
              <a:buClrTx/>
            </a:pPr>
            <a:endParaRPr lang="en-IN" b="1" dirty="0" smtClean="0">
              <a:solidFill>
                <a:schemeClr val="bg1"/>
              </a:solidFill>
            </a:endParaRPr>
          </a:p>
          <a:p>
            <a:pPr>
              <a:buClrTx/>
            </a:pPr>
            <a:r>
              <a:rPr lang="en-IN" dirty="0" smtClean="0">
                <a:solidFill>
                  <a:schemeClr val="bg1"/>
                </a:solidFill>
              </a:rPr>
              <a:t>status line</a:t>
            </a:r>
          </a:p>
          <a:p>
            <a:pPr>
              <a:buClrTx/>
              <a:buNone/>
            </a:pPr>
            <a:endParaRPr lang="en-IN" b="1" dirty="0" smtClean="0">
              <a:solidFill>
                <a:schemeClr val="bg1"/>
              </a:solidFill>
            </a:endParaRPr>
          </a:p>
          <a:p>
            <a:pPr>
              <a:buClrTx/>
              <a:buNone/>
            </a:pPr>
            <a:endParaRPr lang="en-IN" b="1" dirty="0" smtClean="0">
              <a:solidFill>
                <a:schemeClr val="bg1"/>
              </a:solidFill>
            </a:endParaRPr>
          </a:p>
          <a:p>
            <a:pPr>
              <a:buClrTx/>
              <a:buNone/>
            </a:pPr>
            <a:r>
              <a:rPr lang="en-IN" b="1" dirty="0" smtClean="0">
                <a:solidFill>
                  <a:schemeClr val="bg1"/>
                </a:solidFill>
              </a:rPr>
              <a:t>                HTTP/1.0 200 OK </a:t>
            </a:r>
          </a:p>
          <a:p>
            <a:pPr>
              <a:buClrTx/>
            </a:pPr>
            <a:endParaRPr lang="en-IN" b="1" dirty="0" smtClean="0">
              <a:solidFill>
                <a:schemeClr val="bg1"/>
              </a:solidFill>
            </a:endParaRPr>
          </a:p>
          <a:p>
            <a:pPr>
              <a:buClrTx/>
            </a:pPr>
            <a:endParaRPr lang="en-IN" dirty="0">
              <a:solidFill>
                <a:schemeClr val="bg1"/>
              </a:solidFill>
            </a:endParaRPr>
          </a:p>
        </p:txBody>
      </p:sp>
      <p:sp>
        <p:nvSpPr>
          <p:cNvPr id="3" name="Title 2"/>
          <p:cNvSpPr>
            <a:spLocks noGrp="1"/>
          </p:cNvSpPr>
          <p:nvPr>
            <p:ph type="title"/>
          </p:nvPr>
        </p:nvSpPr>
        <p:spPr/>
        <p:txBody>
          <a:bodyPr/>
          <a:lstStyle/>
          <a:p>
            <a:r>
              <a:rPr smtClean="0">
                <a:solidFill>
                  <a:schemeClr val="bg1"/>
                </a:solidFill>
              </a:rPr>
              <a:t>REQUEST AND STATUS LINES</a:t>
            </a:r>
            <a:endParaRPr lang="en-IN" dirty="0">
              <a:solidFill>
                <a:schemeClr val="bg1"/>
              </a:solidFill>
            </a:endParaRPr>
          </a:p>
        </p:txBody>
      </p:sp>
      <p:cxnSp>
        <p:nvCxnSpPr>
          <p:cNvPr id="9" name="Straight Arrow Connector 8"/>
          <p:cNvCxnSpPr/>
          <p:nvPr/>
        </p:nvCxnSpPr>
        <p:spPr>
          <a:xfrm rot="16200000" flipH="1">
            <a:off x="1066800" y="2438400"/>
            <a:ext cx="6858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rot="16200000" flipH="1">
            <a:off x="1246744" y="4768360"/>
            <a:ext cx="838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solidFill>
                  <a:schemeClr val="bg1"/>
                </a:solidFill>
              </a:rPr>
              <a:t>http request message methods</a:t>
            </a:r>
            <a:r>
              <a:rPr lang="en-IN" dirty="0" smtClean="0"/>
              <a:t/>
            </a:r>
            <a:br>
              <a:rPr lang="en-IN" dirty="0" smtClean="0"/>
            </a:br>
            <a:endParaRPr lang="en-IN" dirty="0"/>
          </a:p>
        </p:txBody>
      </p:sp>
      <p:pic>
        <p:nvPicPr>
          <p:cNvPr id="4" name="Picture 41"/>
          <p:cNvPicPr>
            <a:picLocks noGrp="1" noChangeAspect="1" noChangeArrowheads="1"/>
          </p:cNvPicPr>
          <p:nvPr>
            <p:ph idx="1"/>
          </p:nvPr>
        </p:nvPicPr>
        <p:blipFill>
          <a:blip r:embed="rId2"/>
          <a:srcRect/>
          <a:stretch>
            <a:fillRect/>
          </a:stretch>
        </p:blipFill>
        <p:spPr bwMode="auto">
          <a:xfrm>
            <a:off x="457200" y="1295400"/>
            <a:ext cx="82296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828800"/>
            <a:ext cx="8229600" cy="4267200"/>
          </a:xfrm>
        </p:spPr>
        <p:txBody>
          <a:bodyPr/>
          <a:lstStyle/>
          <a:p>
            <a:pPr algn="ctr">
              <a:buClrTx/>
            </a:pPr>
            <a:endParaRPr lang="en-IN" sz="2800" b="1" dirty="0" smtClean="0">
              <a:solidFill>
                <a:schemeClr val="bg1"/>
              </a:solidFill>
            </a:endParaRPr>
          </a:p>
          <a:p>
            <a:pPr>
              <a:buClrTx/>
            </a:pPr>
            <a:r>
              <a:rPr lang="en-IN" dirty="0" smtClean="0">
                <a:solidFill>
                  <a:schemeClr val="bg1"/>
                </a:solidFill>
              </a:rPr>
              <a:t>The HTTP message header field can be one of the following:</a:t>
            </a:r>
          </a:p>
          <a:p>
            <a:pPr>
              <a:buClrTx/>
            </a:pPr>
            <a:endParaRPr lang="en-IN" dirty="0" smtClean="0">
              <a:solidFill>
                <a:schemeClr val="bg1"/>
              </a:solidFill>
            </a:endParaRPr>
          </a:p>
          <a:p>
            <a:pPr>
              <a:buClrTx/>
            </a:pPr>
            <a:r>
              <a:rPr lang="en-IN" dirty="0" smtClean="0">
                <a:solidFill>
                  <a:schemeClr val="bg1"/>
                </a:solidFill>
              </a:rPr>
              <a:t> General header</a:t>
            </a:r>
          </a:p>
          <a:p>
            <a:pPr>
              <a:buClrTx/>
            </a:pPr>
            <a:r>
              <a:rPr lang="en-IN" dirty="0" smtClean="0">
                <a:solidFill>
                  <a:schemeClr val="bg1"/>
                </a:solidFill>
              </a:rPr>
              <a:t> Request header</a:t>
            </a:r>
          </a:p>
          <a:p>
            <a:pPr>
              <a:buClrTx/>
            </a:pPr>
            <a:r>
              <a:rPr lang="en-IN" dirty="0" smtClean="0">
                <a:solidFill>
                  <a:schemeClr val="bg1"/>
                </a:solidFill>
              </a:rPr>
              <a:t> Response header</a:t>
            </a:r>
          </a:p>
          <a:p>
            <a:pPr>
              <a:buClrTx/>
            </a:pPr>
            <a:r>
              <a:rPr lang="en-IN" dirty="0" smtClean="0">
                <a:solidFill>
                  <a:schemeClr val="bg1"/>
                </a:solidFill>
              </a:rPr>
              <a:t> Entity header</a:t>
            </a:r>
            <a:endParaRPr lang="en-IN" dirty="0">
              <a:solidFill>
                <a:schemeClr val="bg1"/>
              </a:solidFill>
            </a:endParaRPr>
          </a:p>
        </p:txBody>
      </p:sp>
      <p:sp>
        <p:nvSpPr>
          <p:cNvPr id="3" name="TextBox 2"/>
          <p:cNvSpPr txBox="1"/>
          <p:nvPr/>
        </p:nvSpPr>
        <p:spPr>
          <a:xfrm>
            <a:off x="609600" y="838200"/>
            <a:ext cx="5410200" cy="738664"/>
          </a:xfrm>
          <a:prstGeom prst="rect">
            <a:avLst/>
          </a:prstGeom>
          <a:noFill/>
        </p:spPr>
        <p:txBody>
          <a:bodyPr wrap="square" rtlCol="0">
            <a:spAutoFit/>
          </a:bodyPr>
          <a:lstStyle/>
          <a:p>
            <a:r>
              <a:rPr lang="en-US" sz="4200" b="1" dirty="0" smtClean="0">
                <a:solidFill>
                  <a:schemeClr val="bg1"/>
                </a:solidFill>
              </a:rPr>
              <a:t>MESSAGE HEADER</a:t>
            </a:r>
            <a:endParaRPr lang="en-US" sz="42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3733800"/>
          </a:xfrm>
        </p:spPr>
        <p:txBody>
          <a:bodyPr>
            <a:normAutofit/>
          </a:bodyPr>
          <a:lstStyle/>
          <a:p>
            <a:pPr>
              <a:buClrTx/>
              <a:buNone/>
            </a:pPr>
            <a:endParaRPr lang="en-IN" sz="3600" dirty="0" smtClean="0">
              <a:solidFill>
                <a:schemeClr val="bg1"/>
              </a:solidFill>
            </a:endParaRPr>
          </a:p>
          <a:p>
            <a:pPr marL="742950" indent="-742950">
              <a:buClrTx/>
              <a:buFont typeface="Arial" pitchFamily="34" charset="0"/>
              <a:buChar char="•"/>
            </a:pPr>
            <a:r>
              <a:rPr lang="en-IN" sz="3600" dirty="0" smtClean="0">
                <a:solidFill>
                  <a:schemeClr val="bg1"/>
                </a:solidFill>
              </a:rPr>
              <a:t>General header fields can apply both request and response messages.</a:t>
            </a:r>
          </a:p>
          <a:p>
            <a:pPr>
              <a:buClrTx/>
              <a:buNone/>
            </a:pPr>
            <a:endParaRPr lang="en-IN" sz="3600" dirty="0"/>
          </a:p>
        </p:txBody>
      </p:sp>
      <p:sp>
        <p:nvSpPr>
          <p:cNvPr id="3" name="Title 2"/>
          <p:cNvSpPr>
            <a:spLocks noGrp="1"/>
          </p:cNvSpPr>
          <p:nvPr>
            <p:ph type="title"/>
          </p:nvPr>
        </p:nvSpPr>
        <p:spPr/>
        <p:txBody>
          <a:bodyPr>
            <a:normAutofit/>
          </a:bodyPr>
          <a:lstStyle/>
          <a:p>
            <a:r>
              <a:rPr lang="en-IN" dirty="0" smtClean="0">
                <a:solidFill>
                  <a:schemeClr val="bg1"/>
                </a:solidFill>
              </a:rPr>
              <a:t>GENERAL HEADER FIELD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solidFill>
                  <a:schemeClr val="bg1"/>
                </a:solidFill>
              </a:rPr>
              <a:t>GENERAL HEADER</a:t>
            </a:r>
            <a:endParaRPr lang="en-IN" dirty="0">
              <a:solidFill>
                <a:schemeClr val="bg1"/>
              </a:solidFill>
            </a:endParaRPr>
          </a:p>
        </p:txBody>
      </p:sp>
      <p:pic>
        <p:nvPicPr>
          <p:cNvPr id="4" name="Picture 41"/>
          <p:cNvPicPr>
            <a:picLocks noGrp="1" noChangeAspect="1" noChangeArrowheads="1"/>
          </p:cNvPicPr>
          <p:nvPr>
            <p:ph idx="1"/>
          </p:nvPr>
        </p:nvPicPr>
        <p:blipFill>
          <a:blip r:embed="rId2"/>
          <a:srcRect/>
          <a:stretch>
            <a:fillRect/>
          </a:stretch>
        </p:blipFill>
        <p:spPr bwMode="auto">
          <a:xfrm>
            <a:off x="457200" y="1828800"/>
            <a:ext cx="82296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Tx/>
            </a:pPr>
            <a:endParaRPr lang="en-IN" b="1" dirty="0" smtClean="0">
              <a:solidFill>
                <a:schemeClr val="bg1"/>
              </a:solidFill>
            </a:endParaRPr>
          </a:p>
          <a:p>
            <a:pPr>
              <a:buClrTx/>
            </a:pPr>
            <a:r>
              <a:rPr lang="en-IN" dirty="0" smtClean="0">
                <a:solidFill>
                  <a:schemeClr val="bg1"/>
                </a:solidFill>
              </a:rPr>
              <a:t>It is a message to a server includes a request that is sent by the client.</a:t>
            </a:r>
          </a:p>
          <a:p>
            <a:pPr>
              <a:buClrTx/>
            </a:pPr>
            <a:r>
              <a:rPr lang="en-IN" dirty="0" smtClean="0">
                <a:solidFill>
                  <a:schemeClr val="bg1"/>
                </a:solidFill>
              </a:rPr>
              <a:t>A request message field is as follows:</a:t>
            </a:r>
          </a:p>
          <a:p>
            <a:pPr>
              <a:buClrTx/>
            </a:pPr>
            <a:r>
              <a:rPr lang="en-IN" dirty="0" smtClean="0">
                <a:solidFill>
                  <a:schemeClr val="bg1"/>
                </a:solidFill>
              </a:rPr>
              <a:t>Request = Request-Line</a:t>
            </a:r>
          </a:p>
          <a:p>
            <a:pPr>
              <a:buClrTx/>
            </a:pPr>
            <a:r>
              <a:rPr lang="en-IN" dirty="0" smtClean="0">
                <a:solidFill>
                  <a:schemeClr val="bg1"/>
                </a:solidFill>
              </a:rPr>
              <a:t>*( general-header | request-header | entity-header )</a:t>
            </a:r>
          </a:p>
          <a:p>
            <a:pPr>
              <a:buClrTx/>
            </a:pPr>
            <a:r>
              <a:rPr lang="en-IN" dirty="0" smtClean="0">
                <a:solidFill>
                  <a:schemeClr val="bg1"/>
                </a:solidFill>
              </a:rPr>
              <a:t>CRLF</a:t>
            </a:r>
          </a:p>
          <a:p>
            <a:pPr>
              <a:buClrTx/>
            </a:pPr>
            <a:r>
              <a:rPr lang="en-IN" dirty="0" smtClean="0">
                <a:solidFill>
                  <a:schemeClr val="bg1"/>
                </a:solidFill>
              </a:rPr>
              <a:t>[ message-body ]</a:t>
            </a:r>
            <a:endParaRPr lang="en-IN" dirty="0">
              <a:solidFill>
                <a:schemeClr val="bg1"/>
              </a:solidFill>
            </a:endParaRPr>
          </a:p>
        </p:txBody>
      </p:sp>
      <p:sp>
        <p:nvSpPr>
          <p:cNvPr id="3" name="Title 2"/>
          <p:cNvSpPr>
            <a:spLocks noGrp="1"/>
          </p:cNvSpPr>
          <p:nvPr>
            <p:ph type="title"/>
          </p:nvPr>
        </p:nvSpPr>
        <p:spPr>
          <a:xfrm>
            <a:off x="533400" y="381000"/>
            <a:ext cx="8229600" cy="762000"/>
          </a:xfrm>
        </p:spPr>
        <p:txBody>
          <a:bodyPr/>
          <a:lstStyle/>
          <a:p>
            <a:r>
              <a:rPr smtClean="0">
                <a:solidFill>
                  <a:schemeClr val="bg1"/>
                </a:solidFill>
              </a:rPr>
              <a:t>REQUEST HEADER</a:t>
            </a:r>
            <a:endParaRPr lang="en-IN" dirty="0">
              <a:solidFill>
                <a:schemeClr val="bg1"/>
              </a:solidFill>
            </a:endParaRPr>
          </a:p>
        </p:txBody>
      </p:sp>
      <p:sp>
        <p:nvSpPr>
          <p:cNvPr id="4" name="TextBox 3"/>
          <p:cNvSpPr txBox="1"/>
          <p:nvPr/>
        </p:nvSpPr>
        <p:spPr>
          <a:xfrm>
            <a:off x="762000" y="1295400"/>
            <a:ext cx="5486400" cy="584775"/>
          </a:xfrm>
          <a:prstGeom prst="rect">
            <a:avLst/>
          </a:prstGeom>
          <a:noFill/>
        </p:spPr>
        <p:txBody>
          <a:bodyPr wrap="square" rtlCol="0">
            <a:spAutoFit/>
          </a:bodyPr>
          <a:lstStyle/>
          <a:p>
            <a:r>
              <a:rPr lang="en-US" sz="3200" b="1" dirty="0" smtClean="0">
                <a:solidFill>
                  <a:schemeClr val="bg1"/>
                </a:solidFill>
              </a:rPr>
              <a:t>REQUEST</a:t>
            </a:r>
            <a:endParaRPr lang="en-US" sz="3200" b="1" dirty="0">
              <a:solidFill>
                <a:schemeClr val="bg1"/>
              </a:solidFill>
              <a:latin typeface="Calibri (Heading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533400"/>
          </a:xfrm>
        </p:spPr>
        <p:txBody>
          <a:bodyPr>
            <a:normAutofit fontScale="90000"/>
          </a:bodyPr>
          <a:lstStyle/>
          <a:p>
            <a:r>
              <a:rPr smtClean="0">
                <a:solidFill>
                  <a:schemeClr val="bg1"/>
                </a:solidFill>
              </a:rPr>
              <a:t>REQUEST HEADER</a:t>
            </a:r>
            <a:endParaRPr lang="en-IN" dirty="0">
              <a:solidFill>
                <a:schemeClr val="bg1"/>
              </a:solidFill>
            </a:endParaRPr>
          </a:p>
        </p:txBody>
      </p:sp>
      <p:pic>
        <p:nvPicPr>
          <p:cNvPr id="4" name="Picture 41"/>
          <p:cNvPicPr>
            <a:picLocks noGrp="1" noChangeAspect="1" noChangeArrowheads="1"/>
          </p:cNvPicPr>
          <p:nvPr>
            <p:ph idx="1"/>
          </p:nvPr>
        </p:nvPicPr>
        <p:blipFill>
          <a:blip r:embed="rId2"/>
          <a:srcRect/>
          <a:stretch>
            <a:fillRect/>
          </a:stretch>
        </p:blipFill>
        <p:spPr bwMode="auto">
          <a:xfrm>
            <a:off x="685800" y="762000"/>
            <a:ext cx="8001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Tx/>
              <a:buNone/>
            </a:pPr>
            <a:endParaRPr lang="en-IN" b="1" dirty="0" smtClean="0">
              <a:solidFill>
                <a:schemeClr val="bg1"/>
              </a:solidFill>
            </a:endParaRPr>
          </a:p>
          <a:p>
            <a:pPr>
              <a:buClrTx/>
              <a:buNone/>
            </a:pPr>
            <a:r>
              <a:rPr lang="en-IN" dirty="0" smtClean="0">
                <a:solidFill>
                  <a:schemeClr val="bg1"/>
                </a:solidFill>
              </a:rPr>
              <a:t>An HTTP server returns a response after evaluating the client request. </a:t>
            </a:r>
          </a:p>
          <a:p>
            <a:pPr>
              <a:buClrTx/>
            </a:pPr>
            <a:r>
              <a:rPr lang="en-IN" dirty="0" smtClean="0">
                <a:solidFill>
                  <a:schemeClr val="bg1"/>
                </a:solidFill>
              </a:rPr>
              <a:t>A response message field is as follows:</a:t>
            </a:r>
          </a:p>
          <a:p>
            <a:pPr>
              <a:buClrTx/>
            </a:pPr>
            <a:r>
              <a:rPr lang="en-IN" dirty="0" smtClean="0">
                <a:solidFill>
                  <a:schemeClr val="bg1"/>
                </a:solidFill>
              </a:rPr>
              <a:t>Response = status-Line</a:t>
            </a:r>
          </a:p>
          <a:p>
            <a:pPr>
              <a:buClrTx/>
            </a:pPr>
            <a:r>
              <a:rPr lang="en-IN" dirty="0" smtClean="0">
                <a:solidFill>
                  <a:schemeClr val="bg1"/>
                </a:solidFill>
              </a:rPr>
              <a:t>*( general-header | response-header | entity-header )</a:t>
            </a:r>
          </a:p>
          <a:p>
            <a:pPr>
              <a:buClrTx/>
            </a:pPr>
            <a:r>
              <a:rPr lang="en-IN" dirty="0" smtClean="0">
                <a:solidFill>
                  <a:schemeClr val="bg1"/>
                </a:solidFill>
              </a:rPr>
              <a:t>CRLF</a:t>
            </a:r>
          </a:p>
          <a:p>
            <a:pPr>
              <a:buClrTx/>
            </a:pPr>
            <a:r>
              <a:rPr lang="en-IN" dirty="0" smtClean="0">
                <a:solidFill>
                  <a:schemeClr val="bg1"/>
                </a:solidFill>
              </a:rPr>
              <a:t>[ message-body ]</a:t>
            </a:r>
            <a:endParaRPr lang="en-IN" dirty="0">
              <a:solidFill>
                <a:schemeClr val="bg1"/>
              </a:solidFill>
            </a:endParaRPr>
          </a:p>
        </p:txBody>
      </p:sp>
      <p:sp>
        <p:nvSpPr>
          <p:cNvPr id="3" name="Title 2"/>
          <p:cNvSpPr>
            <a:spLocks noGrp="1"/>
          </p:cNvSpPr>
          <p:nvPr>
            <p:ph type="title"/>
          </p:nvPr>
        </p:nvSpPr>
        <p:spPr>
          <a:xfrm>
            <a:off x="457200" y="609600"/>
            <a:ext cx="8229600" cy="762000"/>
          </a:xfrm>
        </p:spPr>
        <p:txBody>
          <a:bodyPr/>
          <a:lstStyle/>
          <a:p>
            <a:r>
              <a:rPr smtClean="0">
                <a:solidFill>
                  <a:schemeClr val="bg1"/>
                </a:solidFill>
              </a:rPr>
              <a:t>RESPONSE HEADER</a:t>
            </a:r>
            <a:endParaRPr lang="en-IN" dirty="0">
              <a:solidFill>
                <a:schemeClr val="bg1"/>
              </a:solidFill>
            </a:endParaRPr>
          </a:p>
        </p:txBody>
      </p:sp>
      <p:sp>
        <p:nvSpPr>
          <p:cNvPr id="4" name="TextBox 3"/>
          <p:cNvSpPr txBox="1"/>
          <p:nvPr/>
        </p:nvSpPr>
        <p:spPr>
          <a:xfrm>
            <a:off x="838200" y="1371600"/>
            <a:ext cx="3886200" cy="584775"/>
          </a:xfrm>
          <a:prstGeom prst="rect">
            <a:avLst/>
          </a:prstGeom>
          <a:noFill/>
        </p:spPr>
        <p:txBody>
          <a:bodyPr wrap="square" rtlCol="0">
            <a:spAutoFit/>
          </a:bodyPr>
          <a:lstStyle/>
          <a:p>
            <a:r>
              <a:rPr lang="en-US" sz="3200" b="1" dirty="0" smtClean="0">
                <a:solidFill>
                  <a:schemeClr val="bg1"/>
                </a:solidFill>
              </a:rPr>
              <a:t>RESPONSE</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lstStyle/>
          <a:p>
            <a:r>
              <a:rPr smtClean="0">
                <a:solidFill>
                  <a:schemeClr val="bg1"/>
                </a:solidFill>
              </a:rPr>
              <a:t>RESPONSE HEADER</a:t>
            </a:r>
            <a:endParaRPr lang="en-IN" dirty="0">
              <a:solidFill>
                <a:schemeClr val="bg1"/>
              </a:solidFill>
            </a:endParaRPr>
          </a:p>
        </p:txBody>
      </p:sp>
      <p:pic>
        <p:nvPicPr>
          <p:cNvPr id="4" name="Picture 41"/>
          <p:cNvPicPr>
            <a:picLocks noGrp="1" noChangeAspect="1" noChangeArrowheads="1"/>
          </p:cNvPicPr>
          <p:nvPr>
            <p:ph idx="1"/>
          </p:nvPr>
        </p:nvPicPr>
        <p:blipFill>
          <a:blip r:embed="rId2"/>
          <a:srcRect/>
          <a:stretch>
            <a:fillRect/>
          </a:stretch>
        </p:blipFill>
        <p:spPr bwMode="auto">
          <a:xfrm>
            <a:off x="457200" y="1295400"/>
            <a:ext cx="8229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3810000"/>
          </a:xfrm>
        </p:spPr>
        <p:txBody>
          <a:bodyPr/>
          <a:lstStyle/>
          <a:p>
            <a:pPr>
              <a:buClr>
                <a:schemeClr val="bg1"/>
              </a:buClr>
              <a:buNone/>
            </a:pPr>
            <a:endParaRPr lang="en-IN" b="1" dirty="0" smtClean="0">
              <a:solidFill>
                <a:schemeClr val="bg1"/>
              </a:solidFill>
            </a:endParaRPr>
          </a:p>
          <a:p>
            <a:pPr>
              <a:buClr>
                <a:schemeClr val="bg1"/>
              </a:buClr>
            </a:pPr>
            <a:r>
              <a:rPr lang="en-IN" dirty="0" smtClean="0">
                <a:solidFill>
                  <a:schemeClr val="bg1"/>
                </a:solidFill>
              </a:rPr>
              <a:t>Either the client or server might send Entity in the request message or the response message, unless otherwise indicated. </a:t>
            </a:r>
          </a:p>
          <a:p>
            <a:pPr>
              <a:buClr>
                <a:schemeClr val="bg1"/>
              </a:buClr>
            </a:pPr>
            <a:r>
              <a:rPr lang="en-IN" dirty="0" smtClean="0">
                <a:solidFill>
                  <a:schemeClr val="bg1"/>
                </a:solidFill>
              </a:rPr>
              <a:t>Entity consists of the following:</a:t>
            </a:r>
          </a:p>
          <a:p>
            <a:pPr>
              <a:buClr>
                <a:schemeClr val="bg1"/>
              </a:buClr>
              <a:buNone/>
            </a:pPr>
            <a:r>
              <a:rPr lang="en-IN" dirty="0" smtClean="0">
                <a:solidFill>
                  <a:schemeClr val="bg1"/>
                </a:solidFill>
              </a:rPr>
              <a:t>           Entity header fields</a:t>
            </a:r>
          </a:p>
          <a:p>
            <a:pPr>
              <a:buClr>
                <a:schemeClr val="bg1"/>
              </a:buClr>
              <a:buNone/>
            </a:pPr>
            <a:r>
              <a:rPr lang="en-IN" dirty="0" smtClean="0">
                <a:solidFill>
                  <a:schemeClr val="bg1"/>
                </a:solidFill>
              </a:rPr>
              <a:t>           Entity body</a:t>
            </a:r>
            <a:endParaRPr lang="en-IN" dirty="0">
              <a:solidFill>
                <a:schemeClr val="bg1"/>
              </a:solidFill>
            </a:endParaRPr>
          </a:p>
        </p:txBody>
      </p:sp>
      <p:sp>
        <p:nvSpPr>
          <p:cNvPr id="3" name="Title 2"/>
          <p:cNvSpPr>
            <a:spLocks noGrp="1"/>
          </p:cNvSpPr>
          <p:nvPr>
            <p:ph type="title"/>
          </p:nvPr>
        </p:nvSpPr>
        <p:spPr>
          <a:xfrm>
            <a:off x="457200" y="381000"/>
            <a:ext cx="8229600" cy="838200"/>
          </a:xfrm>
        </p:spPr>
        <p:txBody>
          <a:bodyPr/>
          <a:lstStyle/>
          <a:p>
            <a:r>
              <a:rPr smtClean="0">
                <a:solidFill>
                  <a:schemeClr val="bg1"/>
                </a:solidFill>
              </a:rPr>
              <a:t>ENTITY HEADER</a:t>
            </a:r>
            <a:endParaRPr lang="en-IN" dirty="0">
              <a:solidFill>
                <a:schemeClr val="bg1"/>
              </a:solidFill>
            </a:endParaRPr>
          </a:p>
        </p:txBody>
      </p:sp>
      <p:sp>
        <p:nvSpPr>
          <p:cNvPr id="4" name="TextBox 3"/>
          <p:cNvSpPr txBox="1"/>
          <p:nvPr/>
        </p:nvSpPr>
        <p:spPr>
          <a:xfrm>
            <a:off x="685800" y="1524000"/>
            <a:ext cx="2590800" cy="584775"/>
          </a:xfrm>
          <a:prstGeom prst="rect">
            <a:avLst/>
          </a:prstGeom>
          <a:noFill/>
        </p:spPr>
        <p:txBody>
          <a:bodyPr wrap="square" rtlCol="0">
            <a:spAutoFit/>
          </a:bodyPr>
          <a:lstStyle/>
          <a:p>
            <a:r>
              <a:rPr lang="en-US" sz="3200" b="1" dirty="0" smtClean="0">
                <a:solidFill>
                  <a:schemeClr val="bg1"/>
                </a:solidFill>
              </a:rPr>
              <a:t>ENTITY</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124200"/>
            <a:ext cx="8229600" cy="3429000"/>
          </a:xfrm>
        </p:spPr>
        <p:txBody>
          <a:bodyPr>
            <a:prstTxWarp prst="textArchUp">
              <a:avLst/>
            </a:prstTxWarp>
          </a:bodyPr>
          <a:lstStyle/>
          <a:p>
            <a:pPr algn="ctr"/>
            <a:endParaRPr lang="en-US" dirty="0" smtClean="0">
              <a:solidFill>
                <a:schemeClr val="bg1"/>
              </a:solidFill>
              <a:effectLst>
                <a:outerShdw blurRad="50800" dist="38100" dir="8100000" algn="tr" rotWithShape="0">
                  <a:prstClr val="black">
                    <a:alpha val="40000"/>
                  </a:prstClr>
                </a:outerShdw>
              </a:effectLst>
            </a:endParaRPr>
          </a:p>
          <a:p>
            <a:pPr algn="ctr"/>
            <a:endParaRPr lang="en-US" dirty="0" smtClean="0">
              <a:solidFill>
                <a:schemeClr val="bg1"/>
              </a:solidFill>
              <a:effectLst>
                <a:outerShdw blurRad="50800" dist="38100" dir="8100000" algn="tr" rotWithShape="0">
                  <a:prstClr val="black">
                    <a:alpha val="40000"/>
                  </a:prstClr>
                </a:outerShdw>
              </a:effectLst>
            </a:endParaRPr>
          </a:p>
          <a:p>
            <a:pPr algn="ctr"/>
            <a:r>
              <a:rPr lang="en-US" dirty="0" smtClean="0">
                <a:solidFill>
                  <a:schemeClr val="bg1"/>
                </a:solidFill>
                <a:effectLst>
                  <a:outerShdw blurRad="50800" dist="38100" dir="8100000" algn="tr" rotWithShape="0">
                    <a:prstClr val="black">
                      <a:alpha val="40000"/>
                    </a:prstClr>
                  </a:outerShdw>
                </a:effectLst>
              </a:rPr>
              <a:t>Introduction</a:t>
            </a:r>
            <a:endParaRPr lang="en-US" dirty="0" smtClean="0">
              <a:solidFill>
                <a:schemeClr val="bg1"/>
              </a:solidFill>
              <a:effectLst>
                <a:outerShdw blurRad="50800" dist="38100" dir="8100000" algn="tr" rotWithShape="0">
                  <a:prstClr val="black">
                    <a:alpha val="40000"/>
                  </a:prstClr>
                </a:outerShdw>
              </a:effectLst>
            </a:endParaRPr>
          </a:p>
          <a:p>
            <a:pPr algn="ctr"/>
            <a:endParaRPr lang="en-IN" sz="5400" dirty="0">
              <a:solidFill>
                <a:schemeClr val="bg1"/>
              </a:solidFill>
              <a:effectLst>
                <a:outerShdw blurRad="50800" dist="38100" dir="8100000" algn="tr"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533400"/>
          </a:xfrm>
        </p:spPr>
        <p:txBody>
          <a:bodyPr>
            <a:normAutofit fontScale="90000"/>
          </a:bodyPr>
          <a:lstStyle/>
          <a:p>
            <a:r>
              <a:rPr smtClean="0">
                <a:solidFill>
                  <a:schemeClr val="bg1"/>
                </a:solidFill>
              </a:rPr>
              <a:t>ENTITY HEADER</a:t>
            </a:r>
            <a:endParaRPr lang="en-IN" dirty="0">
              <a:solidFill>
                <a:schemeClr val="bg1"/>
              </a:solidFill>
            </a:endParaRPr>
          </a:p>
        </p:txBody>
      </p:sp>
      <p:pic>
        <p:nvPicPr>
          <p:cNvPr id="4" name="Picture 41"/>
          <p:cNvPicPr>
            <a:picLocks noGrp="1" noChangeAspect="1" noChangeArrowheads="1"/>
          </p:cNvPicPr>
          <p:nvPr>
            <p:ph idx="1"/>
          </p:nvPr>
        </p:nvPicPr>
        <p:blipFill>
          <a:blip r:embed="rId2"/>
          <a:srcRect/>
          <a:stretch>
            <a:fillRect/>
          </a:stretch>
        </p:blipFill>
        <p:spPr bwMode="auto">
          <a:xfrm>
            <a:off x="532725" y="762000"/>
            <a:ext cx="807854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34000"/>
          </a:xfrm>
          <a:noFill/>
          <a:ln>
            <a:solidFill>
              <a:schemeClr val="bg1"/>
            </a:solidFill>
          </a:ln>
        </p:spPr>
        <p:txBody>
          <a:bodyPr>
            <a:normAutofit/>
          </a:bodyPr>
          <a:lstStyle/>
          <a:p>
            <a:pPr>
              <a:buNone/>
            </a:pPr>
            <a:r>
              <a:rPr lang="en-US" sz="4500" b="1" dirty="0" smtClean="0">
                <a:solidFill>
                  <a:schemeClr val="bg1"/>
                </a:solidFill>
              </a:rPr>
              <a:t>MESSAGE BODY</a:t>
            </a:r>
          </a:p>
          <a:p>
            <a:pPr>
              <a:buClrTx/>
            </a:pPr>
            <a:r>
              <a:rPr lang="en-IN" sz="2400" dirty="0" smtClean="0">
                <a:solidFill>
                  <a:schemeClr val="bg1"/>
                </a:solidFill>
              </a:rPr>
              <a:t>Message body can be referred to as entity body if there is no</a:t>
            </a:r>
          </a:p>
          <a:p>
            <a:pPr>
              <a:buClrTx/>
              <a:buNone/>
            </a:pPr>
            <a:r>
              <a:rPr lang="en-IN" sz="2400" dirty="0" smtClean="0">
                <a:solidFill>
                  <a:schemeClr val="bg1"/>
                </a:solidFill>
              </a:rPr>
              <a:t>     transfer coding has been applied. </a:t>
            </a:r>
          </a:p>
          <a:p>
            <a:pPr>
              <a:buClrTx/>
            </a:pPr>
            <a:r>
              <a:rPr lang="en-IN" sz="2400" dirty="0" smtClean="0">
                <a:solidFill>
                  <a:schemeClr val="bg1"/>
                </a:solidFill>
              </a:rPr>
              <a:t>Message body simply carries the entity body of the relevant request or response</a:t>
            </a:r>
            <a:r>
              <a:rPr lang="en-IN" sz="3800" dirty="0" smtClean="0">
                <a:solidFill>
                  <a:schemeClr val="bg1"/>
                </a:solidFill>
              </a:rPr>
              <a:t>.</a:t>
            </a:r>
          </a:p>
          <a:p>
            <a:pPr>
              <a:buClrTx/>
              <a:buNone/>
            </a:pPr>
            <a:endParaRPr lang="en-IN" sz="3800" dirty="0" smtClean="0">
              <a:solidFill>
                <a:schemeClr val="bg1"/>
              </a:solidFill>
            </a:endParaRPr>
          </a:p>
          <a:p>
            <a:pPr>
              <a:buClrTx/>
              <a:buFont typeface="Wingdings" pitchFamily="2" charset="2"/>
              <a:buChar char="v"/>
            </a:pPr>
            <a:r>
              <a:rPr lang="en-US" sz="3300" b="1" dirty="0" smtClean="0">
                <a:solidFill>
                  <a:schemeClr val="bg1"/>
                </a:solidFill>
              </a:rPr>
              <a:t>MESSAGE LENGTH</a:t>
            </a:r>
            <a:endParaRPr lang="en-IN" sz="3300" b="1" dirty="0" smtClean="0">
              <a:solidFill>
                <a:schemeClr val="bg1"/>
              </a:solidFill>
            </a:endParaRPr>
          </a:p>
          <a:p>
            <a:pPr>
              <a:buClr>
                <a:schemeClr val="bg1"/>
              </a:buClr>
              <a:buFont typeface="Wingdings 2" pitchFamily="18" charset="2"/>
              <a:buChar char=""/>
            </a:pPr>
            <a:r>
              <a:rPr lang="en-IN" dirty="0" smtClean="0">
                <a:solidFill>
                  <a:schemeClr val="bg1"/>
                </a:solidFill>
              </a:rPr>
              <a:t>Message length indicates the length of the message </a:t>
            </a:r>
          </a:p>
          <a:p>
            <a:pPr>
              <a:buClr>
                <a:schemeClr val="bg1"/>
              </a:buClr>
              <a:buNone/>
            </a:pPr>
            <a:r>
              <a:rPr lang="en-IN" dirty="0" smtClean="0">
                <a:solidFill>
                  <a:schemeClr val="bg1"/>
                </a:solidFill>
              </a:rPr>
              <a:t>    body if it is included. </a:t>
            </a:r>
          </a:p>
          <a:p>
            <a:pPr>
              <a:buClr>
                <a:schemeClr val="bg1"/>
              </a:buClr>
              <a:buNone/>
            </a:pPr>
            <a:endParaRPr lang="en-IN" dirty="0" smtClean="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304800" y="1597024"/>
            <a:ext cx="8153400" cy="4524315"/>
          </a:xfrm>
          <a:prstGeom prst="rect">
            <a:avLst/>
          </a:prstGeom>
          <a:noFill/>
          <a:ln w="9525">
            <a:noFill/>
            <a:miter lim="800000"/>
            <a:headEnd/>
            <a:tailEnd/>
          </a:ln>
          <a:effectLst/>
        </p:spPr>
        <p:txBody>
          <a:bodyPr wrap="square">
            <a:spAutoFit/>
          </a:bodyPr>
          <a:lstStyle/>
          <a:p>
            <a:pPr algn="just">
              <a:spcBef>
                <a:spcPct val="50000"/>
              </a:spcBef>
            </a:pPr>
            <a:r>
              <a:rPr lang="en-US" sz="3200" i="1" dirty="0">
                <a:solidFill>
                  <a:schemeClr val="bg1"/>
                </a:solidFill>
                <a:latin typeface="Times New Roman" pitchFamily="18" charset="0"/>
              </a:rPr>
              <a:t>In this example, the client wants to send data to the server. We use the POST method. The request line shows the method (POST), URL, and HTTP version (1.1). There are four lines of headers. The request body contains the input information. The response message contains the status line and four lines of </a:t>
            </a:r>
            <a:r>
              <a:rPr lang="en-US" sz="3200" i="1" dirty="0" smtClean="0">
                <a:solidFill>
                  <a:schemeClr val="bg1"/>
                </a:solidFill>
                <a:latin typeface="Times New Roman" pitchFamily="18" charset="0"/>
              </a:rPr>
              <a:t>headers. The </a:t>
            </a:r>
            <a:r>
              <a:rPr lang="en-US" sz="3200" i="1" dirty="0">
                <a:solidFill>
                  <a:schemeClr val="bg1"/>
                </a:solidFill>
                <a:latin typeface="Times New Roman" pitchFamily="18" charset="0"/>
              </a:rPr>
              <a:t>created document, which is a CGI document, is included as the body </a:t>
            </a:r>
            <a:r>
              <a:rPr lang="en-US" sz="3200" i="1" dirty="0" smtClean="0">
                <a:solidFill>
                  <a:schemeClr val="bg1"/>
                </a:solidFill>
                <a:latin typeface="Times New Roman" pitchFamily="18" charset="0"/>
              </a:rPr>
              <a:t>.</a:t>
            </a:r>
            <a:endParaRPr lang="en-US" sz="3200" i="1" dirty="0">
              <a:solidFill>
                <a:schemeClr val="bg1"/>
              </a:solidFill>
              <a:latin typeface="Times New Roman" pitchFamily="18" charset="0"/>
            </a:endParaRPr>
          </a:p>
        </p:txBody>
      </p:sp>
      <p:sp>
        <p:nvSpPr>
          <p:cNvPr id="507907" name="Text Box 3"/>
          <p:cNvSpPr txBox="1">
            <a:spLocks noChangeArrowheads="1"/>
          </p:cNvSpPr>
          <p:nvPr/>
        </p:nvSpPr>
        <p:spPr bwMode="auto">
          <a:xfrm>
            <a:off x="1143000" y="381000"/>
            <a:ext cx="3733800" cy="646331"/>
          </a:xfrm>
          <a:prstGeom prst="rect">
            <a:avLst/>
          </a:prstGeom>
          <a:noFill/>
          <a:ln w="9525">
            <a:noFill/>
            <a:miter lim="800000"/>
            <a:headEnd/>
            <a:tailEnd/>
          </a:ln>
          <a:effectLst/>
        </p:spPr>
        <p:txBody>
          <a:bodyPr wrap="square">
            <a:spAutoFit/>
          </a:bodyPr>
          <a:lstStyle/>
          <a:p>
            <a:r>
              <a:rPr lang="en-US" altLang="en-US" sz="3600" b="1" i="1" dirty="0">
                <a:solidFill>
                  <a:schemeClr val="bg1"/>
                </a:solidFill>
                <a:latin typeface="Algerian" pitchFamily="82" charset="0"/>
              </a:rPr>
              <a:t>Example </a:t>
            </a:r>
            <a:r>
              <a:rPr lang="en-US" altLang="en-US" sz="3600" b="1" i="1" dirty="0" smtClean="0">
                <a:solidFill>
                  <a:schemeClr val="bg1"/>
                </a:solidFill>
                <a:latin typeface="Algerian" pitchFamily="82" charset="0"/>
              </a:rPr>
              <a:t> 1</a:t>
            </a:r>
            <a:endParaRPr lang="en-US" altLang="en-US" sz="3600" b="1" i="1" dirty="0">
              <a:solidFill>
                <a:schemeClr val="bg1"/>
              </a:solidFill>
              <a:latin typeface="Algerian" pitchFamily="8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8" name="Picture 10"/>
          <p:cNvPicPr>
            <a:picLocks noChangeAspect="1" noChangeArrowheads="1"/>
          </p:cNvPicPr>
          <p:nvPr/>
        </p:nvPicPr>
        <p:blipFill>
          <a:blip r:embed="rId2"/>
          <a:srcRect/>
          <a:stretch>
            <a:fillRect/>
          </a:stretch>
        </p:blipFill>
        <p:spPr bwMode="auto">
          <a:xfrm>
            <a:off x="649288" y="914401"/>
            <a:ext cx="7504112"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10200"/>
          </a:xfrm>
        </p:spPr>
        <p:txBody>
          <a:bodyPr>
            <a:normAutofit/>
          </a:bodyPr>
          <a:lstStyle/>
          <a:p>
            <a:pPr>
              <a:buClrTx/>
            </a:pPr>
            <a:endParaRPr lang="en-IN" dirty="0" smtClean="0">
              <a:solidFill>
                <a:schemeClr val="bg1"/>
              </a:solidFill>
            </a:endParaRPr>
          </a:p>
          <a:p>
            <a:pPr>
              <a:buClrTx/>
              <a:buNone/>
            </a:pPr>
            <a:r>
              <a:rPr lang="en-IN" dirty="0" smtClean="0">
                <a:solidFill>
                  <a:schemeClr val="bg1"/>
                </a:solidFill>
              </a:rPr>
              <a:t>The status code is a three-digit integer, and the first digit identifies the general category of response: </a:t>
            </a:r>
          </a:p>
          <a:p>
            <a:pPr>
              <a:buClrTx/>
              <a:buNone/>
            </a:pPr>
            <a:endParaRPr lang="en-IN" dirty="0" smtClean="0">
              <a:solidFill>
                <a:schemeClr val="bg1"/>
              </a:solidFill>
            </a:endParaRPr>
          </a:p>
          <a:p>
            <a:pPr>
              <a:buClrTx/>
            </a:pPr>
            <a:r>
              <a:rPr lang="en-IN" dirty="0" smtClean="0">
                <a:solidFill>
                  <a:schemeClr val="bg1"/>
                </a:solidFill>
              </a:rPr>
              <a:t>   1xx indicates an informational message </a:t>
            </a:r>
          </a:p>
          <a:p>
            <a:pPr>
              <a:buClrTx/>
            </a:pPr>
            <a:r>
              <a:rPr lang="en-IN" dirty="0" smtClean="0">
                <a:solidFill>
                  <a:schemeClr val="bg1"/>
                </a:solidFill>
              </a:rPr>
              <a:t>   2xx indicates success of some kind </a:t>
            </a:r>
          </a:p>
          <a:p>
            <a:pPr>
              <a:buClrTx/>
            </a:pPr>
            <a:r>
              <a:rPr lang="en-IN" dirty="0" smtClean="0">
                <a:solidFill>
                  <a:schemeClr val="bg1"/>
                </a:solidFill>
              </a:rPr>
              <a:t>   3xx redirects the client to another URL</a:t>
            </a:r>
          </a:p>
          <a:p>
            <a:pPr>
              <a:buClrTx/>
            </a:pPr>
            <a:r>
              <a:rPr lang="en-IN" dirty="0" smtClean="0">
                <a:solidFill>
                  <a:schemeClr val="bg1"/>
                </a:solidFill>
              </a:rPr>
              <a:t>   4xx indicates an error on the client's part</a:t>
            </a:r>
          </a:p>
          <a:p>
            <a:pPr>
              <a:buClrTx/>
              <a:buNone/>
            </a:pPr>
            <a:r>
              <a:rPr lang="en-IN" dirty="0" smtClean="0">
                <a:solidFill>
                  <a:schemeClr val="bg1"/>
                </a:solidFill>
              </a:rPr>
              <a:t>        Yes, the system blames it on the client if a resource     is not found (i.e., 404)</a:t>
            </a:r>
          </a:p>
          <a:p>
            <a:pPr>
              <a:buClrTx/>
            </a:pPr>
            <a:r>
              <a:rPr lang="en-IN" dirty="0" smtClean="0">
                <a:solidFill>
                  <a:schemeClr val="bg1"/>
                </a:solidFill>
              </a:rPr>
              <a:t>    5xx indicates an error on the server's part </a:t>
            </a:r>
          </a:p>
          <a:p>
            <a:pPr>
              <a:buClrTx/>
            </a:pPr>
            <a:endParaRPr lang="en-IN" dirty="0">
              <a:solidFill>
                <a:schemeClr val="bg1"/>
              </a:solidFill>
            </a:endParaRPr>
          </a:p>
        </p:txBody>
      </p:sp>
      <p:sp>
        <p:nvSpPr>
          <p:cNvPr id="3" name="Title 2"/>
          <p:cNvSpPr>
            <a:spLocks noGrp="1"/>
          </p:cNvSpPr>
          <p:nvPr>
            <p:ph type="title"/>
          </p:nvPr>
        </p:nvSpPr>
        <p:spPr>
          <a:xfrm>
            <a:off x="457200" y="152400"/>
            <a:ext cx="8229600" cy="1219200"/>
          </a:xfrm>
        </p:spPr>
        <p:txBody>
          <a:bodyPr>
            <a:normAutofit fontScale="90000"/>
          </a:bodyPr>
          <a:lstStyle/>
          <a:p>
            <a:r>
              <a:rPr lang="en-IN" dirty="0" smtClean="0">
                <a:solidFill>
                  <a:schemeClr val="bg1"/>
                </a:solidFill>
              </a:rPr>
              <a:t/>
            </a:r>
            <a:br>
              <a:rPr lang="en-IN" dirty="0" smtClean="0">
                <a:solidFill>
                  <a:schemeClr val="bg1"/>
                </a:solidFill>
              </a:rPr>
            </a:br>
            <a:r>
              <a:rPr lang="en-IN" dirty="0" smtClean="0">
                <a:solidFill>
                  <a:schemeClr val="bg1"/>
                </a:solidFill>
              </a:rPr>
              <a:t/>
            </a:r>
            <a:br>
              <a:rPr lang="en-IN" dirty="0" smtClean="0">
                <a:solidFill>
                  <a:schemeClr val="bg1"/>
                </a:solidFill>
              </a:rPr>
            </a:br>
            <a:r>
              <a:rPr lang="en-IN" dirty="0" smtClean="0">
                <a:solidFill>
                  <a:schemeClr val="bg1"/>
                </a:solidFill>
              </a:rPr>
              <a:t/>
            </a:r>
            <a:br>
              <a:rPr lang="en-IN" dirty="0" smtClean="0">
                <a:solidFill>
                  <a:schemeClr val="bg1"/>
                </a:solidFill>
              </a:rPr>
            </a:br>
            <a:r>
              <a:rPr lang="en-IN" dirty="0" smtClean="0">
                <a:solidFill>
                  <a:schemeClr val="bg1"/>
                </a:solidFill>
              </a:rPr>
              <a:t>Status Code</a:t>
            </a:r>
            <a:br>
              <a:rPr lang="en-IN" dirty="0" smtClean="0">
                <a:solidFill>
                  <a:schemeClr val="bg1"/>
                </a:solidFill>
              </a:rPr>
            </a:br>
            <a:endParaRPr lang="en-IN"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en-US" dirty="0" smtClean="0">
                <a:solidFill>
                  <a:schemeClr val="bg1"/>
                </a:solidFill>
              </a:rPr>
              <a:t>Status Codes</a:t>
            </a:r>
          </a:p>
        </p:txBody>
      </p:sp>
      <p:sp>
        <p:nvSpPr>
          <p:cNvPr id="24579" name="Rectangle 3"/>
          <p:cNvSpPr>
            <a:spLocks noGrp="1" noChangeArrowheads="1"/>
          </p:cNvSpPr>
          <p:nvPr>
            <p:ph type="body" sz="half" idx="1"/>
          </p:nvPr>
        </p:nvSpPr>
        <p:spPr/>
        <p:txBody>
          <a:bodyPr>
            <a:normAutofit lnSpcReduction="10000"/>
          </a:bodyPr>
          <a:lstStyle/>
          <a:p>
            <a:pPr>
              <a:buClrTx/>
            </a:pPr>
            <a:r>
              <a:rPr lang="en-US" dirty="0" smtClean="0">
                <a:solidFill>
                  <a:schemeClr val="bg1"/>
                </a:solidFill>
              </a:rPr>
              <a:t>100 continue</a:t>
            </a:r>
          </a:p>
          <a:p>
            <a:pPr>
              <a:buClrTx/>
            </a:pPr>
            <a:r>
              <a:rPr lang="en-US" dirty="0" smtClean="0">
                <a:solidFill>
                  <a:schemeClr val="bg1"/>
                </a:solidFill>
              </a:rPr>
              <a:t>101 switching protocols</a:t>
            </a:r>
          </a:p>
          <a:p>
            <a:pPr>
              <a:buClrTx/>
            </a:pPr>
            <a:r>
              <a:rPr lang="en-US" dirty="0" smtClean="0">
                <a:solidFill>
                  <a:schemeClr val="bg1"/>
                </a:solidFill>
              </a:rPr>
              <a:t>200 OK</a:t>
            </a:r>
          </a:p>
          <a:p>
            <a:pPr>
              <a:buClrTx/>
            </a:pPr>
            <a:r>
              <a:rPr lang="en-US" dirty="0" smtClean="0">
                <a:solidFill>
                  <a:schemeClr val="bg1"/>
                </a:solidFill>
              </a:rPr>
              <a:t>201 created</a:t>
            </a:r>
          </a:p>
          <a:p>
            <a:pPr>
              <a:buClrTx/>
            </a:pPr>
            <a:r>
              <a:rPr lang="en-US" dirty="0" smtClean="0">
                <a:solidFill>
                  <a:schemeClr val="bg1"/>
                </a:solidFill>
              </a:rPr>
              <a:t>202 accepted</a:t>
            </a:r>
          </a:p>
          <a:p>
            <a:pPr>
              <a:buClrTx/>
            </a:pPr>
            <a:r>
              <a:rPr lang="en-US" dirty="0" smtClean="0">
                <a:solidFill>
                  <a:schemeClr val="bg1"/>
                </a:solidFill>
              </a:rPr>
              <a:t>204 no content</a:t>
            </a:r>
          </a:p>
          <a:p>
            <a:pPr>
              <a:buClrTx/>
            </a:pPr>
            <a:r>
              <a:rPr lang="en-US" dirty="0" smtClean="0">
                <a:solidFill>
                  <a:schemeClr val="bg1"/>
                </a:solidFill>
              </a:rPr>
              <a:t>301 moved permanently</a:t>
            </a:r>
          </a:p>
          <a:p>
            <a:pPr>
              <a:buClrTx/>
            </a:pPr>
            <a:r>
              <a:rPr lang="en-US" dirty="0" smtClean="0">
                <a:solidFill>
                  <a:schemeClr val="bg1"/>
                </a:solidFill>
              </a:rPr>
              <a:t>302 moved temporarily</a:t>
            </a:r>
          </a:p>
          <a:p>
            <a:pPr>
              <a:buClrTx/>
            </a:pPr>
            <a:r>
              <a:rPr lang="en-US" dirty="0" smtClean="0">
                <a:solidFill>
                  <a:schemeClr val="bg1"/>
                </a:solidFill>
              </a:rPr>
              <a:t>304 not modified</a:t>
            </a:r>
          </a:p>
          <a:p>
            <a:pPr>
              <a:buClrTx/>
            </a:pPr>
            <a:r>
              <a:rPr lang="en-US" dirty="0" smtClean="0">
                <a:solidFill>
                  <a:schemeClr val="bg1"/>
                </a:solidFill>
              </a:rPr>
              <a:t>400 bad request</a:t>
            </a:r>
          </a:p>
        </p:txBody>
      </p:sp>
      <p:sp>
        <p:nvSpPr>
          <p:cNvPr id="24580" name="Rectangle 4"/>
          <p:cNvSpPr>
            <a:spLocks noGrp="1" noChangeArrowheads="1"/>
          </p:cNvSpPr>
          <p:nvPr>
            <p:ph type="body" sz="half" idx="2"/>
          </p:nvPr>
        </p:nvSpPr>
        <p:spPr/>
        <p:txBody>
          <a:bodyPr/>
          <a:lstStyle/>
          <a:p>
            <a:pPr>
              <a:buClrTx/>
            </a:pPr>
            <a:r>
              <a:rPr lang="en-US" dirty="0" smtClean="0">
                <a:solidFill>
                  <a:schemeClr val="bg1"/>
                </a:solidFill>
              </a:rPr>
              <a:t>401 unauthorized</a:t>
            </a:r>
          </a:p>
          <a:p>
            <a:pPr>
              <a:buClrTx/>
            </a:pPr>
            <a:r>
              <a:rPr lang="en-US" dirty="0" smtClean="0">
                <a:solidFill>
                  <a:schemeClr val="bg1"/>
                </a:solidFill>
              </a:rPr>
              <a:t>403 forbidden</a:t>
            </a:r>
          </a:p>
          <a:p>
            <a:pPr>
              <a:buClrTx/>
            </a:pPr>
            <a:r>
              <a:rPr lang="en-US" dirty="0" smtClean="0">
                <a:solidFill>
                  <a:schemeClr val="bg1"/>
                </a:solidFill>
              </a:rPr>
              <a:t>404 not found</a:t>
            </a:r>
          </a:p>
          <a:p>
            <a:pPr>
              <a:buClrTx/>
            </a:pPr>
            <a:r>
              <a:rPr lang="en-US" dirty="0" smtClean="0">
                <a:solidFill>
                  <a:schemeClr val="bg1"/>
                </a:solidFill>
              </a:rPr>
              <a:t>500 internal server error</a:t>
            </a:r>
          </a:p>
          <a:p>
            <a:pPr>
              <a:buClrTx/>
            </a:pPr>
            <a:r>
              <a:rPr lang="en-US" dirty="0" smtClean="0">
                <a:solidFill>
                  <a:schemeClr val="bg1"/>
                </a:solidFill>
              </a:rPr>
              <a:t>501 not implemented</a:t>
            </a:r>
          </a:p>
          <a:p>
            <a:pPr>
              <a:buClrTx/>
            </a:pPr>
            <a:r>
              <a:rPr lang="en-US" dirty="0" smtClean="0">
                <a:solidFill>
                  <a:schemeClr val="bg1"/>
                </a:solidFill>
              </a:rPr>
              <a:t>502 bad gateway</a:t>
            </a:r>
          </a:p>
          <a:p>
            <a:pPr>
              <a:buClrTx/>
            </a:pPr>
            <a:r>
              <a:rPr lang="en-US" dirty="0" smtClean="0">
                <a:solidFill>
                  <a:schemeClr val="bg1"/>
                </a:solidFill>
              </a:rPr>
              <a:t>503 service unavailable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dirty="0" smtClean="0">
                <a:solidFill>
                  <a:schemeClr val="bg1"/>
                </a:solidFill>
              </a:rPr>
              <a:t>Statelessness</a:t>
            </a:r>
          </a:p>
        </p:txBody>
      </p:sp>
      <p:sp>
        <p:nvSpPr>
          <p:cNvPr id="25603" name="Content Placeholder 2"/>
          <p:cNvSpPr>
            <a:spLocks noGrp="1"/>
          </p:cNvSpPr>
          <p:nvPr>
            <p:ph idx="1"/>
          </p:nvPr>
        </p:nvSpPr>
        <p:spPr>
          <a:xfrm>
            <a:off x="685800" y="2057400"/>
            <a:ext cx="7772400" cy="4343400"/>
          </a:xfrm>
        </p:spPr>
        <p:txBody>
          <a:bodyPr/>
          <a:lstStyle/>
          <a:p>
            <a:pPr>
              <a:buClrTx/>
            </a:pPr>
            <a:r>
              <a:rPr lang="en-US" dirty="0" smtClean="0">
                <a:solidFill>
                  <a:schemeClr val="bg1"/>
                </a:solidFill>
              </a:rPr>
              <a:t>Because of the  Connect, Request,  Response, Disconnect  nature of HTTP it is said to be a stateless protocol.</a:t>
            </a:r>
          </a:p>
          <a:p>
            <a:pPr lvl="1">
              <a:buClrTx/>
            </a:pPr>
            <a:r>
              <a:rPr lang="en-US" dirty="0" smtClean="0">
                <a:solidFill>
                  <a:schemeClr val="bg1"/>
                </a:solidFill>
              </a:rPr>
              <a:t>i.e. from one web page to the next there is nothing in the protocol that allows a web program to maintain program “state” (like a desktop program).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34000"/>
          </a:xfrm>
        </p:spPr>
        <p:txBody>
          <a:bodyPr>
            <a:normAutofit lnSpcReduction="10000"/>
          </a:bodyPr>
          <a:lstStyle/>
          <a:p>
            <a:pPr>
              <a:buClrTx/>
              <a:buFont typeface="Wingdings" pitchFamily="2" charset="2"/>
              <a:buChar char="v"/>
            </a:pPr>
            <a:r>
              <a:rPr lang="en-US" sz="3200" dirty="0" smtClean="0">
                <a:solidFill>
                  <a:schemeClr val="bg1"/>
                </a:solidFill>
              </a:rPr>
              <a:t>HTTP (Hypertext Transfer Protocol) is the set of rules for transferring files  such as text, graphic images, sound, video, and other multimedia files on the World Wide Web.</a:t>
            </a:r>
          </a:p>
          <a:p>
            <a:pPr>
              <a:buClrTx/>
              <a:buFont typeface="Wingdings" pitchFamily="2" charset="2"/>
              <a:buChar char="v"/>
            </a:pPr>
            <a:r>
              <a:rPr lang="en-US" sz="3200" dirty="0" smtClean="0">
                <a:solidFill>
                  <a:schemeClr val="bg1"/>
                </a:solidFill>
              </a:rPr>
              <a:t>  </a:t>
            </a:r>
            <a:r>
              <a:rPr lang="en-IN" sz="3200" dirty="0" smtClean="0">
                <a:solidFill>
                  <a:schemeClr val="bg1"/>
                </a:solidFill>
              </a:rPr>
              <a:t>HTTP is based on request-response activity.</a:t>
            </a:r>
          </a:p>
          <a:p>
            <a:pPr>
              <a:buClrTx/>
              <a:buFont typeface="Wingdings" pitchFamily="2" charset="2"/>
              <a:buChar char="v"/>
            </a:pPr>
            <a:r>
              <a:rPr lang="en-IN" sz="3200" dirty="0" smtClean="0">
                <a:solidFill>
                  <a:schemeClr val="bg1"/>
                </a:solidFill>
              </a:rPr>
              <a:t> A client, running an application called a browser, establishes a connection with a server and sends a request to the server in the form of a request method.</a:t>
            </a:r>
            <a:endParaRPr lang="en-US" sz="3200" dirty="0" smtClean="0">
              <a:solidFill>
                <a:schemeClr val="bg1"/>
              </a:solidFill>
            </a:endParaRPr>
          </a:p>
          <a:p>
            <a:pPr>
              <a:buClrTx/>
              <a:buFont typeface="Wingdings" pitchFamily="2" charset="2"/>
              <a:buChar char="v"/>
            </a:pPr>
            <a:r>
              <a:rPr lang="en-US" sz="3200" b="1" i="1" dirty="0" smtClean="0">
                <a:solidFill>
                  <a:schemeClr val="bg1"/>
                </a:solidFill>
                <a:latin typeface="Times New Roman" pitchFamily="18" charset="0"/>
              </a:rPr>
              <a:t>HTTP  uses the services of TCP on well-known port 80.</a:t>
            </a:r>
          </a:p>
          <a:p>
            <a:pPr>
              <a:buClrTx/>
              <a:buFont typeface="Wingdings" pitchFamily="2" charset="2"/>
              <a:buChar char="v"/>
            </a:pPr>
            <a:endParaRPr lang="en-IN" sz="3200" dirty="0" smtClean="0">
              <a:solidFill>
                <a:schemeClr val="bg1"/>
              </a:solidFill>
            </a:endParaRPr>
          </a:p>
          <a:p>
            <a:pPr>
              <a:buClrTx/>
              <a:buFont typeface="Wingdings" pitchFamily="2" charset="2"/>
              <a:buChar char="v"/>
            </a:pP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105400"/>
          </a:xfrm>
        </p:spPr>
        <p:txBody>
          <a:bodyPr>
            <a:normAutofit/>
          </a:bodyPr>
          <a:lstStyle/>
          <a:p>
            <a:pPr>
              <a:buNone/>
            </a:pPr>
            <a:r>
              <a:rPr lang="en-IN" dirty="0" smtClean="0">
                <a:solidFill>
                  <a:schemeClr val="bg1"/>
                </a:solidFill>
              </a:rPr>
              <a:t>An HTTP transaction is divided into four steps:</a:t>
            </a:r>
          </a:p>
          <a:p>
            <a:pPr>
              <a:buNone/>
            </a:pPr>
            <a:endParaRPr lang="en-IN" dirty="0" smtClean="0">
              <a:solidFill>
                <a:schemeClr val="bg1"/>
              </a:solidFill>
            </a:endParaRPr>
          </a:p>
          <a:p>
            <a:pPr>
              <a:buNone/>
            </a:pPr>
            <a:r>
              <a:rPr lang="en-IN" dirty="0" smtClean="0">
                <a:solidFill>
                  <a:schemeClr val="bg1"/>
                </a:solidFill>
              </a:rPr>
              <a:t>1. The browser opens a connection.</a:t>
            </a:r>
          </a:p>
          <a:p>
            <a:pPr>
              <a:buNone/>
            </a:pPr>
            <a:endParaRPr lang="en-IN" dirty="0" smtClean="0">
              <a:solidFill>
                <a:schemeClr val="bg1"/>
              </a:solidFill>
            </a:endParaRPr>
          </a:p>
          <a:p>
            <a:pPr>
              <a:buNone/>
            </a:pPr>
            <a:r>
              <a:rPr lang="en-IN" dirty="0" smtClean="0">
                <a:solidFill>
                  <a:schemeClr val="bg1"/>
                </a:solidFill>
              </a:rPr>
              <a:t>2. The browser sends a request to the server.</a:t>
            </a:r>
          </a:p>
          <a:p>
            <a:pPr>
              <a:buNone/>
            </a:pPr>
            <a:endParaRPr lang="en-IN" dirty="0" smtClean="0">
              <a:solidFill>
                <a:schemeClr val="bg1"/>
              </a:solidFill>
            </a:endParaRPr>
          </a:p>
          <a:p>
            <a:pPr>
              <a:buNone/>
            </a:pPr>
            <a:r>
              <a:rPr lang="en-IN" dirty="0" smtClean="0">
                <a:solidFill>
                  <a:schemeClr val="bg1"/>
                </a:solidFill>
              </a:rPr>
              <a:t>3. The server sends a response to the browser.</a:t>
            </a:r>
          </a:p>
          <a:p>
            <a:pPr>
              <a:buNone/>
            </a:pPr>
            <a:endParaRPr lang="en-IN" dirty="0" smtClean="0">
              <a:solidFill>
                <a:schemeClr val="bg1"/>
              </a:solidFill>
            </a:endParaRPr>
          </a:p>
          <a:p>
            <a:pPr>
              <a:buNone/>
            </a:pPr>
            <a:r>
              <a:rPr lang="en-IN" dirty="0" smtClean="0">
                <a:solidFill>
                  <a:schemeClr val="bg1"/>
                </a:solidFill>
              </a:rPr>
              <a:t>4. The connection is closed.</a:t>
            </a:r>
          </a:p>
          <a:p>
            <a:pPr>
              <a:buNone/>
            </a:pPr>
            <a:endParaRPr lang="en-IN" dirty="0" smtClean="0">
              <a:solidFill>
                <a:schemeClr val="bg1"/>
              </a:solidFill>
            </a:endParaRPr>
          </a:p>
          <a:p>
            <a:pPr>
              <a:buNone/>
            </a:pPr>
            <a:endParaRPr lang="en-IN" dirty="0">
              <a:solidFill>
                <a:schemeClr val="bg1"/>
              </a:solidFill>
            </a:endParaRPr>
          </a:p>
        </p:txBody>
      </p:sp>
      <p:sp>
        <p:nvSpPr>
          <p:cNvPr id="3" name="Title 2"/>
          <p:cNvSpPr>
            <a:spLocks noGrp="1"/>
          </p:cNvSpPr>
          <p:nvPr>
            <p:ph type="title"/>
          </p:nvPr>
        </p:nvSpPr>
        <p:spPr/>
        <p:txBody>
          <a:bodyPr>
            <a:normAutofit fontScale="90000"/>
          </a:bodyPr>
          <a:lstStyle/>
          <a:p>
            <a:pPr algn="ct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smtClean="0">
                <a:solidFill>
                  <a:schemeClr val="bg1"/>
                </a:solidFill>
              </a:rPr>
              <a:t/>
            </a:r>
            <a:br>
              <a:rPr smtClean="0">
                <a:solidFill>
                  <a:schemeClr val="bg1"/>
                </a:solidFill>
              </a:rPr>
            </a:br>
            <a:r>
              <a:rPr b="1" i="1" smtClean="0">
                <a:solidFill>
                  <a:schemeClr val="bg1"/>
                </a:solidFill>
              </a:rPr>
              <a:t>OVERVIEW OF HTTP</a:t>
            </a:r>
            <a:r>
              <a:rPr lang="en-IN" b="1" i="1" dirty="0" smtClean="0">
                <a:solidFill>
                  <a:schemeClr val="bg1"/>
                </a:solidFill>
              </a:rPr>
              <a:t/>
            </a:r>
            <a:br>
              <a:rPr lang="en-IN" b="1" i="1" dirty="0" smtClean="0">
                <a:solidFill>
                  <a:schemeClr val="bg1"/>
                </a:solidFill>
              </a:rPr>
            </a:br>
            <a:endParaRPr lang="en-IN"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smtClean="0">
                <a:solidFill>
                  <a:schemeClr val="bg1"/>
                </a:solidFill>
              </a:rPr>
              <a:t>HTTP - URLs</a:t>
            </a:r>
          </a:p>
        </p:txBody>
      </p:sp>
      <p:sp>
        <p:nvSpPr>
          <p:cNvPr id="6147" name="Rectangle 3"/>
          <p:cNvSpPr>
            <a:spLocks noGrp="1" noChangeArrowheads="1"/>
          </p:cNvSpPr>
          <p:nvPr>
            <p:ph type="body" idx="1"/>
          </p:nvPr>
        </p:nvSpPr>
        <p:spPr>
          <a:xfrm>
            <a:off x="685800" y="1524000"/>
            <a:ext cx="7772400" cy="4648200"/>
          </a:xfrm>
        </p:spPr>
        <p:txBody>
          <a:bodyPr/>
          <a:lstStyle/>
          <a:p>
            <a:pPr>
              <a:buClrTx/>
              <a:buNone/>
            </a:pPr>
            <a:endParaRPr lang="en-US" dirty="0" smtClean="0">
              <a:solidFill>
                <a:schemeClr val="bg1"/>
              </a:solidFill>
            </a:endParaRPr>
          </a:p>
          <a:p>
            <a:pPr lvl="1">
              <a:buClrTx/>
            </a:pPr>
            <a:r>
              <a:rPr lang="en-US" dirty="0" smtClean="0">
                <a:solidFill>
                  <a:schemeClr val="bg1"/>
                </a:solidFill>
              </a:rPr>
              <a:t>Uniform Resource Locator</a:t>
            </a:r>
          </a:p>
          <a:p>
            <a:pPr lvl="2">
              <a:buClrTx/>
            </a:pPr>
            <a:r>
              <a:rPr lang="en-US" dirty="0" smtClean="0">
                <a:solidFill>
                  <a:schemeClr val="bg1"/>
                </a:solidFill>
              </a:rPr>
              <a:t>protocol (http, ftp, news)</a:t>
            </a:r>
          </a:p>
          <a:p>
            <a:pPr lvl="2">
              <a:buClrTx/>
            </a:pPr>
            <a:r>
              <a:rPr lang="en-US" dirty="0" smtClean="0">
                <a:solidFill>
                  <a:schemeClr val="bg1"/>
                </a:solidFill>
              </a:rPr>
              <a:t>host name (name. domain name)</a:t>
            </a:r>
          </a:p>
          <a:p>
            <a:pPr lvl="2">
              <a:buClrTx/>
            </a:pPr>
            <a:r>
              <a:rPr lang="en-US" dirty="0" smtClean="0">
                <a:solidFill>
                  <a:schemeClr val="bg1"/>
                </a:solidFill>
              </a:rPr>
              <a:t>port (usually 80 but many on 8080)</a:t>
            </a:r>
          </a:p>
          <a:p>
            <a:pPr lvl="2">
              <a:buClrTx/>
            </a:pPr>
            <a:r>
              <a:rPr lang="en-US" dirty="0" smtClean="0">
                <a:solidFill>
                  <a:schemeClr val="bg1"/>
                </a:solidFill>
              </a:rPr>
              <a:t>directory path to the resource</a:t>
            </a:r>
          </a:p>
          <a:p>
            <a:pPr lvl="2">
              <a:buClrTx/>
            </a:pPr>
            <a:r>
              <a:rPr lang="en-US" dirty="0" smtClean="0">
                <a:solidFill>
                  <a:schemeClr val="bg1"/>
                </a:solidFill>
              </a:rPr>
              <a:t>resource name</a:t>
            </a:r>
          </a:p>
          <a:p>
            <a:pPr lvl="1">
              <a:buClrTx/>
            </a:pPr>
            <a:r>
              <a:rPr lang="en-US" dirty="0" smtClean="0">
                <a:solidFill>
                  <a:schemeClr val="bg1"/>
                </a:solidFill>
              </a:rPr>
              <a:t>http://xxx.myplace.com/www/index.html</a:t>
            </a:r>
          </a:p>
          <a:p>
            <a:pPr lvl="1">
              <a:buClrTx/>
            </a:pPr>
            <a:r>
              <a:rPr lang="en-US" dirty="0" smtClean="0">
                <a:solidFill>
                  <a:schemeClr val="bg1"/>
                </a:solidFill>
              </a:rPr>
              <a:t>http://xxx.myplace.com:80/cgi-bin/t.exe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sz="half" idx="4294967295"/>
          </p:nvPr>
        </p:nvSpPr>
        <p:spPr>
          <a:xfrm>
            <a:off x="457200" y="1828800"/>
            <a:ext cx="2971800" cy="3962400"/>
          </a:xfrm>
        </p:spPr>
        <p:txBody>
          <a:bodyPr/>
          <a:lstStyle/>
          <a:p>
            <a:pPr marL="227013" indent="-227013">
              <a:lnSpc>
                <a:spcPct val="90000"/>
              </a:lnSpc>
              <a:buClrTx/>
            </a:pPr>
            <a:r>
              <a:rPr lang="en-US" sz="2400" dirty="0">
                <a:solidFill>
                  <a:schemeClr val="bg1"/>
                </a:solidFill>
              </a:rPr>
              <a:t>I would like to open a connection </a:t>
            </a:r>
          </a:p>
          <a:p>
            <a:pPr marL="227013" indent="-227013">
              <a:lnSpc>
                <a:spcPct val="90000"/>
              </a:lnSpc>
              <a:buClrTx/>
            </a:pPr>
            <a:endParaRPr lang="en-US" sz="2400" dirty="0">
              <a:solidFill>
                <a:schemeClr val="bg1"/>
              </a:solidFill>
            </a:endParaRPr>
          </a:p>
          <a:p>
            <a:pPr marL="227013" indent="-227013">
              <a:lnSpc>
                <a:spcPct val="90000"/>
              </a:lnSpc>
              <a:buClrTx/>
            </a:pPr>
            <a:r>
              <a:rPr lang="en-US" sz="2400" dirty="0">
                <a:solidFill>
                  <a:schemeClr val="bg1"/>
                </a:solidFill>
              </a:rPr>
              <a:t>GET &lt;file location&gt;</a:t>
            </a:r>
          </a:p>
          <a:p>
            <a:pPr marL="227013" indent="-227013">
              <a:lnSpc>
                <a:spcPct val="90000"/>
              </a:lnSpc>
              <a:buClrTx/>
            </a:pPr>
            <a:endParaRPr lang="en-US" sz="2400" dirty="0">
              <a:solidFill>
                <a:schemeClr val="bg1"/>
              </a:solidFill>
            </a:endParaRPr>
          </a:p>
          <a:p>
            <a:pPr marL="227013" indent="-227013">
              <a:lnSpc>
                <a:spcPct val="90000"/>
              </a:lnSpc>
              <a:buClrTx/>
            </a:pPr>
            <a:endParaRPr lang="en-US" sz="2400" dirty="0">
              <a:solidFill>
                <a:schemeClr val="bg1"/>
              </a:solidFill>
            </a:endParaRPr>
          </a:p>
          <a:p>
            <a:pPr marL="227013" indent="-227013">
              <a:lnSpc>
                <a:spcPct val="90000"/>
              </a:lnSpc>
              <a:buClrTx/>
            </a:pPr>
            <a:r>
              <a:rPr lang="en-US" sz="2400" dirty="0" smtClean="0">
                <a:solidFill>
                  <a:schemeClr val="bg1"/>
                </a:solidFill>
              </a:rPr>
              <a:t> Display </a:t>
            </a:r>
            <a:r>
              <a:rPr lang="en-US" sz="2400" dirty="0">
                <a:solidFill>
                  <a:schemeClr val="bg1"/>
                </a:solidFill>
              </a:rPr>
              <a:t>response</a:t>
            </a:r>
          </a:p>
          <a:p>
            <a:pPr marL="227013" indent="-227013">
              <a:lnSpc>
                <a:spcPct val="90000"/>
              </a:lnSpc>
              <a:buClrTx/>
            </a:pPr>
            <a:r>
              <a:rPr lang="en-US" sz="2400" dirty="0">
                <a:solidFill>
                  <a:schemeClr val="bg1"/>
                </a:solidFill>
              </a:rPr>
              <a:t>Close connection</a:t>
            </a:r>
          </a:p>
        </p:txBody>
      </p:sp>
      <p:sp>
        <p:nvSpPr>
          <p:cNvPr id="21507" name="Rectangle 3"/>
          <p:cNvSpPr>
            <a:spLocks noGrp="1" noChangeArrowheads="1"/>
          </p:cNvSpPr>
          <p:nvPr>
            <p:ph type="body" sz="half" idx="4294967295"/>
          </p:nvPr>
        </p:nvSpPr>
        <p:spPr>
          <a:xfrm>
            <a:off x="4953000" y="1600200"/>
            <a:ext cx="4038600" cy="4881708"/>
          </a:xfrm>
        </p:spPr>
        <p:txBody>
          <a:bodyPr/>
          <a:lstStyle/>
          <a:p>
            <a:pPr marL="227013" indent="-227013">
              <a:lnSpc>
                <a:spcPct val="80000"/>
              </a:lnSpc>
              <a:buClrTx/>
            </a:pPr>
            <a:endParaRPr lang="en-US" sz="2400" dirty="0">
              <a:solidFill>
                <a:schemeClr val="bg1"/>
              </a:solidFill>
            </a:endParaRPr>
          </a:p>
          <a:p>
            <a:pPr marL="227013" indent="-227013">
              <a:lnSpc>
                <a:spcPct val="80000"/>
              </a:lnSpc>
              <a:buClrTx/>
            </a:pPr>
            <a:endParaRPr lang="en-US" sz="2400" dirty="0">
              <a:solidFill>
                <a:schemeClr val="bg1"/>
              </a:solidFill>
            </a:endParaRPr>
          </a:p>
          <a:p>
            <a:pPr marL="227013" indent="-227013">
              <a:lnSpc>
                <a:spcPct val="80000"/>
              </a:lnSpc>
              <a:buClrTx/>
              <a:buNone/>
            </a:pPr>
            <a:r>
              <a:rPr lang="en-US" sz="2400" dirty="0">
                <a:solidFill>
                  <a:schemeClr val="bg1"/>
                </a:solidFill>
              </a:rPr>
              <a:t>OK</a:t>
            </a:r>
          </a:p>
          <a:p>
            <a:pPr marL="227013" indent="-227013">
              <a:lnSpc>
                <a:spcPct val="80000"/>
              </a:lnSpc>
              <a:buClrTx/>
            </a:pPr>
            <a:endParaRPr lang="en-US" sz="2400" dirty="0">
              <a:solidFill>
                <a:schemeClr val="bg1"/>
              </a:solidFill>
            </a:endParaRPr>
          </a:p>
          <a:p>
            <a:pPr marL="227013" indent="-227013">
              <a:lnSpc>
                <a:spcPct val="80000"/>
              </a:lnSpc>
              <a:buClrTx/>
              <a:buNone/>
            </a:pPr>
            <a:endParaRPr lang="en-US" sz="2400" dirty="0">
              <a:solidFill>
                <a:schemeClr val="bg1"/>
              </a:solidFill>
            </a:endParaRPr>
          </a:p>
          <a:p>
            <a:pPr marL="227013" indent="-227013">
              <a:lnSpc>
                <a:spcPct val="80000"/>
              </a:lnSpc>
              <a:buClrTx/>
              <a:buNone/>
            </a:pPr>
            <a:r>
              <a:rPr lang="en-US" sz="2400" dirty="0" smtClean="0">
                <a:solidFill>
                  <a:schemeClr val="bg1"/>
                </a:solidFill>
              </a:rPr>
              <a:t>Send </a:t>
            </a:r>
            <a:r>
              <a:rPr lang="en-US" sz="2400" dirty="0">
                <a:solidFill>
                  <a:schemeClr val="bg1"/>
                </a:solidFill>
              </a:rPr>
              <a:t>page or error message</a:t>
            </a:r>
          </a:p>
          <a:p>
            <a:pPr marL="227013" indent="-227013">
              <a:lnSpc>
                <a:spcPct val="80000"/>
              </a:lnSpc>
              <a:buClrTx/>
            </a:pPr>
            <a:endParaRPr lang="en-US" sz="2400" dirty="0">
              <a:solidFill>
                <a:schemeClr val="bg1"/>
              </a:solidFill>
            </a:endParaRPr>
          </a:p>
          <a:p>
            <a:pPr marL="227013" indent="-227013">
              <a:lnSpc>
                <a:spcPct val="80000"/>
              </a:lnSpc>
              <a:buClrTx/>
              <a:buNone/>
            </a:pPr>
            <a:endParaRPr lang="en-US" sz="2400" dirty="0">
              <a:solidFill>
                <a:schemeClr val="bg1"/>
              </a:solidFill>
            </a:endParaRPr>
          </a:p>
          <a:p>
            <a:pPr marL="227013" indent="-227013">
              <a:lnSpc>
                <a:spcPct val="80000"/>
              </a:lnSpc>
              <a:buClrTx/>
            </a:pPr>
            <a:endParaRPr lang="en-US" sz="2400" dirty="0" smtClean="0">
              <a:solidFill>
                <a:schemeClr val="bg1"/>
              </a:solidFill>
            </a:endParaRPr>
          </a:p>
          <a:p>
            <a:pPr marL="227013" indent="-227013">
              <a:lnSpc>
                <a:spcPct val="80000"/>
              </a:lnSpc>
              <a:buClrTx/>
              <a:buNone/>
            </a:pPr>
            <a:r>
              <a:rPr lang="en-US" sz="2400" dirty="0" smtClean="0">
                <a:solidFill>
                  <a:schemeClr val="bg1"/>
                </a:solidFill>
              </a:rPr>
              <a:t>OK</a:t>
            </a:r>
            <a:endParaRPr lang="en-US" sz="2400" dirty="0">
              <a:solidFill>
                <a:schemeClr val="bg1"/>
              </a:solidFill>
            </a:endParaRPr>
          </a:p>
        </p:txBody>
      </p:sp>
      <p:sp>
        <p:nvSpPr>
          <p:cNvPr id="21508" name="Text Box 4"/>
          <p:cNvSpPr txBox="1">
            <a:spLocks noChangeArrowheads="1"/>
          </p:cNvSpPr>
          <p:nvPr/>
        </p:nvSpPr>
        <p:spPr bwMode="auto">
          <a:xfrm>
            <a:off x="685800" y="1219200"/>
            <a:ext cx="1447800" cy="461665"/>
          </a:xfrm>
          <a:prstGeom prst="rect">
            <a:avLst/>
          </a:prstGeom>
          <a:noFill/>
          <a:ln w="9525">
            <a:noFill/>
            <a:miter lim="800000"/>
            <a:headEnd/>
            <a:tailEnd/>
          </a:ln>
          <a:effectLst/>
        </p:spPr>
        <p:txBody>
          <a:bodyPr wrap="square">
            <a:spAutoFit/>
          </a:bodyPr>
          <a:lstStyle/>
          <a:p>
            <a:r>
              <a:rPr lang="en-US" sz="2400" b="1" dirty="0">
                <a:solidFill>
                  <a:schemeClr val="bg1"/>
                </a:solidFill>
              </a:rPr>
              <a:t>Client</a:t>
            </a:r>
          </a:p>
        </p:txBody>
      </p:sp>
      <p:sp>
        <p:nvSpPr>
          <p:cNvPr id="21509" name="Text Box 5"/>
          <p:cNvSpPr txBox="1">
            <a:spLocks noChangeArrowheads="1"/>
          </p:cNvSpPr>
          <p:nvPr/>
        </p:nvSpPr>
        <p:spPr bwMode="auto">
          <a:xfrm>
            <a:off x="5181600" y="1295400"/>
            <a:ext cx="1295400" cy="461665"/>
          </a:xfrm>
          <a:prstGeom prst="rect">
            <a:avLst/>
          </a:prstGeom>
          <a:noFill/>
          <a:ln w="9525">
            <a:noFill/>
            <a:miter lim="800000"/>
            <a:headEnd/>
            <a:tailEnd/>
          </a:ln>
          <a:effectLst/>
        </p:spPr>
        <p:txBody>
          <a:bodyPr wrap="square">
            <a:spAutoFit/>
          </a:bodyPr>
          <a:lstStyle/>
          <a:p>
            <a:r>
              <a:rPr lang="en-US" sz="2400" b="1" dirty="0">
                <a:solidFill>
                  <a:schemeClr val="bg1"/>
                </a:solidFill>
              </a:rPr>
              <a:t>Server</a:t>
            </a:r>
          </a:p>
        </p:txBody>
      </p:sp>
      <p:sp>
        <p:nvSpPr>
          <p:cNvPr id="21510" name="Line 6"/>
          <p:cNvSpPr>
            <a:spLocks noChangeShapeType="1"/>
          </p:cNvSpPr>
          <p:nvPr/>
        </p:nvSpPr>
        <p:spPr bwMode="auto">
          <a:xfrm>
            <a:off x="3429000" y="2057399"/>
            <a:ext cx="1447800" cy="287159"/>
          </a:xfrm>
          <a:prstGeom prst="line">
            <a:avLst/>
          </a:prstGeom>
          <a:noFill/>
          <a:ln w="9525">
            <a:solidFill>
              <a:schemeClr val="bg1"/>
            </a:solidFill>
            <a:round/>
            <a:headEnd/>
            <a:tailEnd type="triangle" w="med" len="med"/>
          </a:ln>
          <a:effectLst/>
        </p:spPr>
        <p:txBody>
          <a:bodyPr/>
          <a:lstStyle/>
          <a:p>
            <a:endParaRPr lang="en-IN" sz="2400" dirty="0">
              <a:solidFill>
                <a:schemeClr val="bg1"/>
              </a:solidFill>
            </a:endParaRPr>
          </a:p>
        </p:txBody>
      </p:sp>
      <p:sp>
        <p:nvSpPr>
          <p:cNvPr id="21511" name="Line 7"/>
          <p:cNvSpPr>
            <a:spLocks noChangeShapeType="1"/>
          </p:cNvSpPr>
          <p:nvPr/>
        </p:nvSpPr>
        <p:spPr bwMode="auto">
          <a:xfrm flipH="1">
            <a:off x="3352800" y="2514599"/>
            <a:ext cx="1447800" cy="574319"/>
          </a:xfrm>
          <a:prstGeom prst="line">
            <a:avLst/>
          </a:prstGeom>
          <a:noFill/>
          <a:ln w="9525">
            <a:solidFill>
              <a:schemeClr val="bg1"/>
            </a:solidFill>
            <a:round/>
            <a:headEnd/>
            <a:tailEnd type="triangle" w="med" len="med"/>
          </a:ln>
          <a:effectLst/>
        </p:spPr>
        <p:txBody>
          <a:bodyPr/>
          <a:lstStyle/>
          <a:p>
            <a:endParaRPr lang="en-IN" sz="2400" dirty="0">
              <a:solidFill>
                <a:schemeClr val="bg1"/>
              </a:solidFill>
            </a:endParaRPr>
          </a:p>
        </p:txBody>
      </p:sp>
      <p:sp>
        <p:nvSpPr>
          <p:cNvPr id="21512" name="Line 8"/>
          <p:cNvSpPr>
            <a:spLocks noChangeShapeType="1"/>
          </p:cNvSpPr>
          <p:nvPr/>
        </p:nvSpPr>
        <p:spPr bwMode="auto">
          <a:xfrm>
            <a:off x="3352800" y="3124199"/>
            <a:ext cx="1447800" cy="382879"/>
          </a:xfrm>
          <a:prstGeom prst="line">
            <a:avLst/>
          </a:prstGeom>
          <a:noFill/>
          <a:ln w="9525">
            <a:solidFill>
              <a:schemeClr val="bg1"/>
            </a:solidFill>
            <a:round/>
            <a:headEnd/>
            <a:tailEnd type="triangle" w="med" len="med"/>
          </a:ln>
          <a:effectLst/>
        </p:spPr>
        <p:txBody>
          <a:bodyPr/>
          <a:lstStyle/>
          <a:p>
            <a:endParaRPr lang="en-IN" sz="2400" dirty="0">
              <a:solidFill>
                <a:schemeClr val="bg1"/>
              </a:solidFill>
            </a:endParaRPr>
          </a:p>
        </p:txBody>
      </p:sp>
      <p:sp>
        <p:nvSpPr>
          <p:cNvPr id="21513" name="Line 9"/>
          <p:cNvSpPr>
            <a:spLocks noChangeShapeType="1"/>
          </p:cNvSpPr>
          <p:nvPr/>
        </p:nvSpPr>
        <p:spPr bwMode="auto">
          <a:xfrm flipH="1">
            <a:off x="3352800" y="3657600"/>
            <a:ext cx="1447800" cy="861478"/>
          </a:xfrm>
          <a:prstGeom prst="line">
            <a:avLst/>
          </a:prstGeom>
          <a:noFill/>
          <a:ln w="9525">
            <a:solidFill>
              <a:schemeClr val="bg1"/>
            </a:solidFill>
            <a:round/>
            <a:headEnd/>
            <a:tailEnd type="triangle" w="med" len="med"/>
          </a:ln>
          <a:effectLst/>
        </p:spPr>
        <p:txBody>
          <a:bodyPr/>
          <a:lstStyle/>
          <a:p>
            <a:endParaRPr lang="en-IN" sz="2400" dirty="0">
              <a:solidFill>
                <a:schemeClr val="bg1"/>
              </a:solidFill>
            </a:endParaRPr>
          </a:p>
        </p:txBody>
      </p:sp>
      <p:sp>
        <p:nvSpPr>
          <p:cNvPr id="21514" name="Line 10"/>
          <p:cNvSpPr>
            <a:spLocks noChangeShapeType="1"/>
          </p:cNvSpPr>
          <p:nvPr/>
        </p:nvSpPr>
        <p:spPr bwMode="auto">
          <a:xfrm>
            <a:off x="3429000" y="4648200"/>
            <a:ext cx="1447800" cy="382879"/>
          </a:xfrm>
          <a:prstGeom prst="line">
            <a:avLst/>
          </a:prstGeom>
          <a:noFill/>
          <a:ln w="9525">
            <a:solidFill>
              <a:schemeClr val="bg1"/>
            </a:solidFill>
            <a:round/>
            <a:headEnd/>
            <a:tailEnd type="triangle" w="med" len="med"/>
          </a:ln>
          <a:effectLst/>
        </p:spPr>
        <p:txBody>
          <a:bodyPr/>
          <a:lstStyle/>
          <a:p>
            <a:endParaRPr lang="en-IN" sz="2400" dirty="0">
              <a:solidFill>
                <a:schemeClr val="bg1"/>
              </a:solidFill>
            </a:endParaRPr>
          </a:p>
        </p:txBody>
      </p:sp>
      <p:sp>
        <p:nvSpPr>
          <p:cNvPr id="21515" name="Text Box 11"/>
          <p:cNvSpPr txBox="1">
            <a:spLocks noChangeArrowheads="1"/>
          </p:cNvSpPr>
          <p:nvPr/>
        </p:nvSpPr>
        <p:spPr bwMode="auto">
          <a:xfrm>
            <a:off x="381000" y="152399"/>
            <a:ext cx="7315200" cy="461665"/>
          </a:xfrm>
          <a:prstGeom prst="rect">
            <a:avLst/>
          </a:prstGeom>
          <a:noFill/>
          <a:ln w="9525">
            <a:noFill/>
            <a:miter lim="800000"/>
            <a:headEnd/>
            <a:tailEnd/>
          </a:ln>
          <a:effectLst/>
        </p:spPr>
        <p:txBody>
          <a:bodyPr wrap="square">
            <a:spAutoFit/>
          </a:bodyPr>
          <a:lstStyle/>
          <a:p>
            <a:endParaRPr lang="en-US" sz="2400" dirty="0">
              <a:solidFill>
                <a:schemeClr val="bg1"/>
              </a:solidFill>
            </a:endParaRPr>
          </a:p>
        </p:txBody>
      </p:sp>
      <p:sp>
        <p:nvSpPr>
          <p:cNvPr id="21517" name="Rectangle 13"/>
          <p:cNvSpPr>
            <a:spLocks noChangeArrowheads="1"/>
          </p:cNvSpPr>
          <p:nvPr/>
        </p:nvSpPr>
        <p:spPr bwMode="auto">
          <a:xfrm>
            <a:off x="457200" y="-1"/>
            <a:ext cx="8229600" cy="1052917"/>
          </a:xfrm>
          <a:prstGeom prst="rect">
            <a:avLst/>
          </a:prstGeom>
          <a:noFill/>
          <a:ln w="9525">
            <a:noFill/>
            <a:miter lim="800000"/>
            <a:headEnd/>
            <a:tailEnd/>
          </a:ln>
          <a:effectLst/>
        </p:spPr>
        <p:txBody>
          <a:bodyPr anchor="ctr"/>
          <a:lstStyle/>
          <a:p>
            <a:pPr algn="ctr"/>
            <a:r>
              <a:rPr lang="en-US" sz="3200" b="1" i="1" dirty="0" smtClean="0">
                <a:ln w="18000">
                  <a:solidFill>
                    <a:schemeClr val="accent2">
                      <a:satMod val="140000"/>
                    </a:schemeClr>
                  </a:solidFill>
                  <a:prstDash val="solid"/>
                  <a:miter lim="800000"/>
                </a:ln>
                <a:solidFill>
                  <a:schemeClr val="bg1"/>
                </a:solidFill>
                <a:effectLst>
                  <a:outerShdw blurRad="25500" dist="23000" dir="7020000" algn="tl">
                    <a:srgbClr val="000000">
                      <a:alpha val="50000"/>
                    </a:srgbClr>
                  </a:outerShdw>
                </a:effectLst>
                <a:latin typeface="+mj-lt"/>
              </a:rPr>
              <a:t>AN HTTP CONVERSATION</a:t>
            </a:r>
            <a:endParaRPr lang="en-US" sz="3200" b="1" i="1" dirty="0">
              <a:ln w="18000">
                <a:solidFill>
                  <a:schemeClr val="accent2">
                    <a:satMod val="140000"/>
                  </a:schemeClr>
                </a:solidFill>
                <a:prstDash val="solid"/>
                <a:miter lim="800000"/>
              </a:ln>
              <a:solidFill>
                <a:schemeClr val="bg1"/>
              </a:solidFill>
              <a:effectLst>
                <a:outerShdw blurRad="25500" dist="23000" dir="7020000" algn="tl">
                  <a:srgbClr val="000000">
                    <a:alpha val="50000"/>
                  </a:srgbClr>
                </a:outerShdw>
              </a:effectLst>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10200"/>
          </a:xfrm>
        </p:spPr>
        <p:txBody>
          <a:bodyPr/>
          <a:lstStyle/>
          <a:p>
            <a:pPr>
              <a:buClr>
                <a:schemeClr val="bg1"/>
              </a:buClr>
              <a:buFont typeface="Wingdings" pitchFamily="2" charset="2"/>
              <a:buChar char="v"/>
            </a:pPr>
            <a:r>
              <a:rPr lang="en-US" sz="2800" dirty="0" smtClean="0">
                <a:solidFill>
                  <a:schemeClr val="bg1"/>
                </a:solidFill>
              </a:rPr>
              <a:t> HTTP is an application layer protocol.</a:t>
            </a:r>
          </a:p>
          <a:p>
            <a:pPr>
              <a:buClr>
                <a:schemeClr val="bg1"/>
              </a:buClr>
              <a:buNone/>
            </a:pPr>
            <a:r>
              <a:rPr lang="en-US" sz="2800" dirty="0" smtClean="0">
                <a:solidFill>
                  <a:schemeClr val="bg1"/>
                </a:solidFill>
              </a:rPr>
              <a:t>   </a:t>
            </a:r>
          </a:p>
          <a:p>
            <a:pPr>
              <a:buClr>
                <a:schemeClr val="bg1"/>
              </a:buClr>
              <a:buNone/>
            </a:pPr>
            <a:r>
              <a:rPr lang="en-US" sz="2800" dirty="0" smtClean="0">
                <a:solidFill>
                  <a:schemeClr val="bg1"/>
                </a:solidFill>
              </a:rPr>
              <a:t>                     </a:t>
            </a:r>
          </a:p>
          <a:p>
            <a:pPr>
              <a:buClr>
                <a:schemeClr val="bg1"/>
              </a:buClr>
              <a:buNone/>
            </a:pPr>
            <a:endParaRPr lang="en-US" sz="2800" dirty="0" smtClean="0">
              <a:solidFill>
                <a:schemeClr val="bg1"/>
              </a:solidFill>
            </a:endParaRPr>
          </a:p>
          <a:p>
            <a:pPr>
              <a:buClr>
                <a:schemeClr val="bg1"/>
              </a:buClr>
              <a:buNone/>
            </a:pPr>
            <a:endParaRPr lang="en-US" sz="2800" dirty="0" smtClean="0">
              <a:solidFill>
                <a:schemeClr val="bg1"/>
              </a:solidFill>
            </a:endParaRPr>
          </a:p>
          <a:p>
            <a:pPr>
              <a:buClr>
                <a:schemeClr val="bg1"/>
              </a:buClr>
              <a:buFont typeface="Wingdings" pitchFamily="2" charset="2"/>
              <a:buChar char="v"/>
            </a:pPr>
            <a:endParaRPr lang="en-US" sz="2800" dirty="0" smtClean="0">
              <a:solidFill>
                <a:schemeClr val="bg1"/>
              </a:solidFill>
            </a:endParaRPr>
          </a:p>
          <a:p>
            <a:pPr>
              <a:buClr>
                <a:schemeClr val="bg1"/>
              </a:buClr>
              <a:buFont typeface="Wingdings" pitchFamily="2" charset="2"/>
              <a:buChar char="v"/>
            </a:pPr>
            <a:endParaRPr lang="en-US" sz="2800" dirty="0" smtClean="0">
              <a:solidFill>
                <a:schemeClr val="bg1"/>
              </a:solidFill>
            </a:endParaRPr>
          </a:p>
          <a:p>
            <a:pPr>
              <a:buClr>
                <a:schemeClr val="bg1"/>
              </a:buClr>
              <a:buFont typeface="Wingdings" pitchFamily="2" charset="2"/>
              <a:buChar char="v"/>
            </a:pPr>
            <a:r>
              <a:rPr lang="en-US" sz="2800" dirty="0" smtClean="0">
                <a:solidFill>
                  <a:schemeClr val="bg1"/>
                </a:solidFill>
              </a:rPr>
              <a:t>Application layer programs do useful work like retrieving Web pages, sending and receiving email or transferring files</a:t>
            </a:r>
          </a:p>
          <a:p>
            <a:pPr>
              <a:buClr>
                <a:schemeClr val="bg1"/>
              </a:buClr>
            </a:pPr>
            <a:endParaRPr lang="en-US" sz="2800" dirty="0" smtClean="0">
              <a:solidFill>
                <a:schemeClr val="bg1"/>
              </a:solidFill>
            </a:endParaRPr>
          </a:p>
        </p:txBody>
      </p:sp>
      <p:pic>
        <p:nvPicPr>
          <p:cNvPr id="4" name="Picture 4" descr="ClServer"/>
          <p:cNvPicPr>
            <a:picLocks noChangeAspect="1" noChangeArrowheads="1"/>
          </p:cNvPicPr>
          <p:nvPr/>
        </p:nvPicPr>
        <p:blipFill>
          <a:blip r:embed="rId2"/>
          <a:srcRect/>
          <a:stretch>
            <a:fillRect/>
          </a:stretch>
        </p:blipFill>
        <p:spPr bwMode="auto">
          <a:xfrm>
            <a:off x="685800" y="1524000"/>
            <a:ext cx="7696200" cy="2286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Clr>
                <a:schemeClr val="bg1"/>
              </a:buClr>
              <a:buNone/>
            </a:pPr>
            <a:endParaRPr lang="en-IN" sz="3600" dirty="0" smtClean="0">
              <a:solidFill>
                <a:schemeClr val="bg1"/>
              </a:solidFill>
            </a:endParaRPr>
          </a:p>
          <a:p>
            <a:pPr algn="ctr">
              <a:buClr>
                <a:schemeClr val="bg1"/>
              </a:buClr>
              <a:buNone/>
            </a:pPr>
            <a:endParaRPr lang="en-IN" sz="3600" dirty="0" smtClean="0">
              <a:solidFill>
                <a:schemeClr val="bg1"/>
              </a:solidFill>
            </a:endParaRPr>
          </a:p>
          <a:p>
            <a:pPr algn="ctr">
              <a:buClr>
                <a:schemeClr val="bg1"/>
              </a:buClr>
              <a:buNone/>
            </a:pPr>
            <a:r>
              <a:rPr lang="en-IN" sz="3600" dirty="0" smtClean="0">
                <a:solidFill>
                  <a:schemeClr val="bg1"/>
                </a:solidFill>
              </a:rPr>
              <a:t>Two types of http messages:</a:t>
            </a:r>
          </a:p>
          <a:p>
            <a:pPr algn="ctr">
              <a:buClr>
                <a:schemeClr val="bg1"/>
              </a:buClr>
              <a:buFont typeface="Wingdings" pitchFamily="2" charset="2"/>
              <a:buChar char="Ø"/>
            </a:pPr>
            <a:r>
              <a:rPr lang="en-IN" sz="3600" dirty="0" smtClean="0">
                <a:solidFill>
                  <a:schemeClr val="bg1"/>
                </a:solidFill>
              </a:rPr>
              <a:t> </a:t>
            </a:r>
            <a:r>
              <a:rPr lang="en-IN" sz="3600" i="1" dirty="0" smtClean="0">
                <a:solidFill>
                  <a:schemeClr val="bg1"/>
                </a:solidFill>
              </a:rPr>
              <a:t>REQUEST</a:t>
            </a:r>
          </a:p>
          <a:p>
            <a:pPr algn="ctr">
              <a:buClr>
                <a:schemeClr val="bg1"/>
              </a:buClr>
              <a:buFont typeface="Wingdings" pitchFamily="2" charset="2"/>
              <a:buChar char="Ø"/>
            </a:pPr>
            <a:r>
              <a:rPr lang="en-US" sz="3600" i="1" dirty="0" smtClean="0">
                <a:solidFill>
                  <a:schemeClr val="bg1"/>
                </a:solidFill>
              </a:rPr>
              <a:t>RESPONSE</a:t>
            </a:r>
            <a:endParaRPr lang="en-IN" sz="3600" i="1" dirty="0" smtClean="0">
              <a:solidFill>
                <a:schemeClr val="bg1"/>
              </a:solidFill>
            </a:endParaRPr>
          </a:p>
          <a:p>
            <a:pPr algn="ctr">
              <a:buClr>
                <a:schemeClr val="bg1"/>
              </a:buClr>
              <a:buFont typeface="Wingdings" pitchFamily="2" charset="2"/>
              <a:buChar char="Ø"/>
            </a:pPr>
            <a:endParaRPr lang="en-IN" sz="3600" dirty="0">
              <a:solidFill>
                <a:schemeClr val="bg1"/>
              </a:solidFill>
            </a:endParaRPr>
          </a:p>
        </p:txBody>
      </p:sp>
      <p:sp>
        <p:nvSpPr>
          <p:cNvPr id="3" name="Title 2"/>
          <p:cNvSpPr>
            <a:spLocks noGrp="1"/>
          </p:cNvSpPr>
          <p:nvPr>
            <p:ph type="title"/>
          </p:nvPr>
        </p:nvSpPr>
        <p:spPr/>
        <p:txBody>
          <a:bodyPr/>
          <a:lstStyle/>
          <a:p>
            <a:pPr algn="ctr"/>
            <a:r>
              <a:rPr lang="en-IN" dirty="0" smtClean="0">
                <a:solidFill>
                  <a:schemeClr val="bg1"/>
                </a:solidFill>
              </a:rPr>
              <a:t>HTTP  MESSAGE FORMAT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Grp="1" noChangeAspect="1" noChangeArrowheads="1"/>
          </p:cNvPicPr>
          <p:nvPr>
            <p:ph idx="1"/>
          </p:nvPr>
        </p:nvPicPr>
        <p:blipFill>
          <a:blip r:embed="rId2"/>
          <a:srcRect/>
          <a:stretch>
            <a:fillRect/>
          </a:stretch>
        </p:blipFill>
        <p:spPr bwMode="auto">
          <a:xfrm>
            <a:off x="457200" y="838200"/>
            <a:ext cx="82296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759</Words>
  <Application>Microsoft Office PowerPoint</Application>
  <PresentationFormat>On-screen Show (4:3)</PresentationFormat>
  <Paragraphs>157</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Calibri</vt:lpstr>
      <vt:lpstr>Calibri (Headings)</vt:lpstr>
      <vt:lpstr>Cambria</vt:lpstr>
      <vt:lpstr>Times New Roman</vt:lpstr>
      <vt:lpstr>Wingdings</vt:lpstr>
      <vt:lpstr>Wingdings 2</vt:lpstr>
      <vt:lpstr>Paper</vt:lpstr>
      <vt:lpstr>HYPERTEXT TRANSFER PROTOCOL</vt:lpstr>
      <vt:lpstr>PowerPoint Presentation</vt:lpstr>
      <vt:lpstr>PowerPoint Presentation</vt:lpstr>
      <vt:lpstr>        OVERVIEW OF HTTP </vt:lpstr>
      <vt:lpstr>HTTP - URLs</vt:lpstr>
      <vt:lpstr>PowerPoint Presentation</vt:lpstr>
      <vt:lpstr>PowerPoint Presentation</vt:lpstr>
      <vt:lpstr>HTTP  MESSAGE FORMAT</vt:lpstr>
      <vt:lpstr>PowerPoint Presentation</vt:lpstr>
      <vt:lpstr>REQUEST AND STATUS LINES</vt:lpstr>
      <vt:lpstr>http request message methods </vt:lpstr>
      <vt:lpstr>PowerPoint Presentation</vt:lpstr>
      <vt:lpstr>GENERAL HEADER FIELD</vt:lpstr>
      <vt:lpstr>GENERAL HEADER</vt:lpstr>
      <vt:lpstr>REQUEST HEADER</vt:lpstr>
      <vt:lpstr>REQUEST HEADER</vt:lpstr>
      <vt:lpstr>RESPONSE HEADER</vt:lpstr>
      <vt:lpstr>RESPONSE HEADER</vt:lpstr>
      <vt:lpstr>ENTITY HEADER</vt:lpstr>
      <vt:lpstr>ENTITY HEADER</vt:lpstr>
      <vt:lpstr>PowerPoint Presentation</vt:lpstr>
      <vt:lpstr>PowerPoint Presentation</vt:lpstr>
      <vt:lpstr>PowerPoint Presentation</vt:lpstr>
      <vt:lpstr>   Status Code </vt:lpstr>
      <vt:lpstr>Status Codes</vt:lpstr>
      <vt:lpstr>Statelessness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HYPERTEXT TRANSFER PROTOCOL</dc:title>
  <dc:creator>W.Regis Anne</dc:creator>
  <cp:lastModifiedBy>Nirmala</cp:lastModifiedBy>
  <cp:revision>17</cp:revision>
  <dcterms:created xsi:type="dcterms:W3CDTF">2006-08-16T00:00:00Z</dcterms:created>
  <dcterms:modified xsi:type="dcterms:W3CDTF">2022-06-13T03:50:11Z</dcterms:modified>
</cp:coreProperties>
</file>