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81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60" r:id="rId13"/>
    <p:sldId id="290" r:id="rId14"/>
    <p:sldId id="291" r:id="rId15"/>
    <p:sldId id="292" r:id="rId16"/>
    <p:sldId id="262" r:id="rId17"/>
    <p:sldId id="263" r:id="rId18"/>
    <p:sldId id="293" r:id="rId19"/>
    <p:sldId id="265" r:id="rId20"/>
    <p:sldId id="294" r:id="rId21"/>
    <p:sldId id="295" r:id="rId22"/>
    <p:sldId id="297" r:id="rId23"/>
    <p:sldId id="298" r:id="rId24"/>
    <p:sldId id="299" r:id="rId25"/>
    <p:sldId id="300" r:id="rId26"/>
    <p:sldId id="301" r:id="rId27"/>
    <p:sldId id="302" r:id="rId28"/>
    <p:sldId id="309" r:id="rId29"/>
    <p:sldId id="313" r:id="rId30"/>
    <p:sldId id="311" r:id="rId31"/>
    <p:sldId id="304" r:id="rId32"/>
    <p:sldId id="305" r:id="rId33"/>
    <p:sldId id="307" r:id="rId34"/>
    <p:sldId id="308" r:id="rId35"/>
    <p:sldId id="306" r:id="rId3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ucida Sans Unicode" panose="020B0602030504020204" pitchFamily="34" charset="0"/>
      <p:regular r:id="rId46"/>
    </p:embeddedFont>
    <p:embeddedFont>
      <p:font typeface="Playfair Display" panose="020B060402020202020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Trebuchet MS" panose="020B0603020202020204" pitchFamily="34" charset="0"/>
      <p:regular r:id="rId53"/>
      <p:bold r:id="rId54"/>
      <p:italic r:id="rId55"/>
      <p:boldItalic r:id="rId56"/>
    </p:embeddedFont>
    <p:embeddedFont>
      <p:font typeface="Tahoma" panose="020B0604030504040204" pitchFamily="3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8093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6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16d6bfa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16d6bfa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1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03edd5ff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03edd5ff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85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16d6bf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16d6bf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5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16d6bf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16d6bf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93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16d6bfa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116d6bfa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1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3edd5f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3edd5f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9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16d6bfa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16d6bfa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1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16d6bfa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116d6bfa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9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116d6bf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116d6bf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54416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208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10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110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95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044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70546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1959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27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7875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06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1511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70508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7275-8308-4A61-8AB1-025F7ABA34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Electronic Mail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SMTP,POP3 &amp;IMAP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F492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6" y="1204913"/>
            <a:ext cx="66675" cy="66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196" y="1738313"/>
            <a:ext cx="66675" cy="66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196" y="2271713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196" y="3071812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196" y="3338512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196" y="4138612"/>
            <a:ext cx="66675" cy="66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8087" y="1070480"/>
            <a:ext cx="7519353" cy="352109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723583">
              <a:lnSpc>
                <a:spcPct val="116700"/>
              </a:lnSpc>
              <a:spcBef>
                <a:spcPts val="45"/>
              </a:spcBef>
            </a:pP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2" dirty="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scenario,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sender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receiver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e-mail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1500" spc="-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nn</a:t>
            </a:r>
            <a:r>
              <a:rPr sz="1500" spc="102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500" spc="-13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500" spc="102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3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50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48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500" spc="-48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3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3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500" spc="88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63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5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500" spc="102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500" spc="73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500" spc="102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500" spc="-158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  <a:p>
            <a:pPr marL="6350" marR="2540">
              <a:lnSpc>
                <a:spcPts val="2100"/>
              </a:lnSpc>
              <a:spcBef>
                <a:spcPts val="120"/>
              </a:spcBef>
            </a:pP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3" dirty="0">
                <a:solidFill>
                  <a:srgbClr val="FFFFFF"/>
                </a:solidFill>
                <a:latin typeface="Lucida Sans Unicode"/>
                <a:cs typeface="Lucida Sans Unicode"/>
              </a:rPr>
              <a:t>agents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3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7" dirty="0">
                <a:solidFill>
                  <a:srgbClr val="FFFFFF"/>
                </a:solidFill>
                <a:latin typeface="Lucida Sans Unicode"/>
                <a:cs typeface="Lucida Sans Unicode"/>
              </a:rPr>
              <a:t>mail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transfer: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agent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(UA),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 </a:t>
            </a:r>
            <a:r>
              <a:rPr sz="1500" spc="-4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transfer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agent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(MTA),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8" dirty="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agent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(MAA).</a:t>
            </a:r>
            <a:endParaRPr sz="1500">
              <a:latin typeface="Lucida Sans Unicode"/>
              <a:cs typeface="Lucida Sans Unicode"/>
            </a:endParaRPr>
          </a:p>
          <a:p>
            <a:pPr marL="6350" marR="20955">
              <a:lnSpc>
                <a:spcPts val="2100"/>
              </a:lnSpc>
            </a:pP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Bob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18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MAA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retrieve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his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3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messages.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sends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3" dirty="0">
                <a:solidFill>
                  <a:srgbClr val="FFFFFF"/>
                </a:solidFill>
                <a:latin typeface="Lucida Sans Unicode"/>
                <a:cs typeface="Lucida Sans Unicode"/>
              </a:rPr>
              <a:t>request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500" spc="-4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server,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8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8" dirty="0">
                <a:solidFill>
                  <a:srgbClr val="FFFFFF"/>
                </a:solidFill>
                <a:latin typeface="Lucida Sans Unicode"/>
                <a:cs typeface="Lucida Sans Unicode"/>
              </a:rPr>
              <a:t>running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3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time,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requests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transfer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3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messages.</a:t>
            </a:r>
            <a:endParaRPr sz="1500">
              <a:latin typeface="Lucida Sans Unicode"/>
              <a:cs typeface="Lucida Sans Unicode"/>
            </a:endParaRPr>
          </a:p>
          <a:p>
            <a:pPr marL="6350">
              <a:spcBef>
                <a:spcPts val="180"/>
              </a:spcBef>
            </a:pPr>
            <a:r>
              <a:rPr sz="1500" spc="13" dirty="0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sz="1500" spc="-7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3" dirty="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3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important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points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500" spc="-7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3" dirty="0">
                <a:solidFill>
                  <a:srgbClr val="FFFFFF"/>
                </a:solidFill>
                <a:latin typeface="Lucida Sans Unicode"/>
                <a:cs typeface="Lucida Sans Unicode"/>
              </a:rPr>
              <a:t>emphasize.</a:t>
            </a:r>
            <a:endParaRPr sz="1500">
              <a:latin typeface="Lucida Sans Unicode"/>
              <a:cs typeface="Lucida Sans Unicode"/>
            </a:endParaRPr>
          </a:p>
          <a:p>
            <a:pPr marL="6350" marR="92710">
              <a:lnSpc>
                <a:spcPts val="2100"/>
              </a:lnSpc>
              <a:spcBef>
                <a:spcPts val="120"/>
              </a:spcBef>
            </a:pPr>
            <a:r>
              <a:rPr sz="1500" spc="-53" dirty="0">
                <a:solidFill>
                  <a:srgbClr val="FFFFFF"/>
                </a:solidFill>
                <a:latin typeface="Lucida Sans Unicode"/>
                <a:cs typeface="Lucida Sans Unicode"/>
              </a:rPr>
              <a:t>First,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Bob </a:t>
            </a:r>
            <a:r>
              <a:rPr sz="1500" spc="78" dirty="0">
                <a:solidFill>
                  <a:srgbClr val="FFFFFF"/>
                </a:solidFill>
                <a:latin typeface="Lucida Sans Unicode"/>
                <a:cs typeface="Lucida Sans Unicode"/>
              </a:rPr>
              <a:t>cannot 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bypass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500" spc="57" dirty="0">
                <a:solidFill>
                  <a:srgbClr val="FFFFFF"/>
                </a:solidFill>
                <a:latin typeface="Lucida Sans Unicode"/>
                <a:cs typeface="Lucida Sans Unicode"/>
              </a:rPr>
              <a:t>mail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 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use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500" spc="-43" dirty="0">
                <a:solidFill>
                  <a:srgbClr val="FFFFFF"/>
                </a:solidFill>
                <a:latin typeface="Lucida Sans Unicode"/>
                <a:cs typeface="Lucida Sans Unicode"/>
              </a:rPr>
              <a:t>MTA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directly. 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500" spc="-4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43" dirty="0">
                <a:solidFill>
                  <a:srgbClr val="FFFFFF"/>
                </a:solidFill>
                <a:latin typeface="Lucida Sans Unicode"/>
                <a:cs typeface="Lucida Sans Unicode"/>
              </a:rPr>
              <a:t>MTA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directly,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Bob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would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run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43" dirty="0">
                <a:solidFill>
                  <a:srgbClr val="FFFFFF"/>
                </a:solidFill>
                <a:latin typeface="Lucida Sans Unicode"/>
                <a:cs typeface="Lucida Sans Unicode"/>
              </a:rPr>
              <a:t>MTA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3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sz="1500" spc="-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sz="1500" spc="-7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3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does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know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8" dirty="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98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Lucida Sans Unicode"/>
                <a:cs typeface="Lucida Sans Unicode"/>
              </a:rPr>
              <a:t>arrive.</a:t>
            </a:r>
            <a:endParaRPr sz="1500">
              <a:latin typeface="Lucida Sans Unicode"/>
              <a:cs typeface="Lucida Sans Unicode"/>
            </a:endParaRPr>
          </a:p>
          <a:p>
            <a:pPr marL="6350" marR="173990">
              <a:lnSpc>
                <a:spcPts val="2100"/>
              </a:lnSpc>
            </a:pPr>
            <a:r>
              <a:rPr sz="150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Second,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Bob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needs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3" dirty="0">
                <a:solidFill>
                  <a:srgbClr val="FFFFFF"/>
                </a:solidFill>
                <a:latin typeface="Lucida Sans Unicode"/>
                <a:cs typeface="Lucida Sans Unicode"/>
              </a:rPr>
              <a:t>another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pair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client-server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programs:</a:t>
            </a:r>
            <a:r>
              <a:rPr sz="1500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8" dirty="0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sz="1500" spc="-4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4910" y="490695"/>
            <a:ext cx="8299450" cy="36804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  <a:tabLst>
                <a:tab pos="3058160" algn="l"/>
                <a:tab pos="8292783" algn="l"/>
              </a:tabLst>
            </a:pPr>
            <a:r>
              <a:rPr sz="23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50" u="heavy" spc="10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Fourth</a:t>
            </a:r>
            <a:r>
              <a:rPr sz="2350" u="heavy" spc="-11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350" u="heavy" spc="183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Scenario	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6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E4D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757" y="206937"/>
            <a:ext cx="6386512" cy="35623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14350" y="521495"/>
            <a:ext cx="81153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281" y="759778"/>
            <a:ext cx="66675" cy="666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350" y="3976222"/>
            <a:ext cx="8315326" cy="590887"/>
          </a:xfrm>
          <a:prstGeom prst="rect">
            <a:avLst/>
          </a:prstGeom>
        </p:spPr>
        <p:txBody>
          <a:bodyPr vert="horz" wrap="square" lIns="0" tIns="204172" rIns="0" bIns="0" rtlCol="0" anchor="ctr">
            <a:spAutoFit/>
          </a:bodyPr>
          <a:lstStyle/>
          <a:p>
            <a:pPr marL="436245" marR="2540">
              <a:lnSpc>
                <a:spcPts val="1500"/>
              </a:lnSpc>
              <a:spcBef>
                <a:spcPts val="370"/>
              </a:spcBef>
            </a:pPr>
            <a:r>
              <a:rPr sz="1500" spc="-33" dirty="0">
                <a:latin typeface="Lucida Sans Unicode"/>
                <a:cs typeface="Lucida Sans Unicode"/>
              </a:rPr>
              <a:t>This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because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18" dirty="0">
                <a:latin typeface="Lucida Sans Unicode"/>
                <a:cs typeface="Lucida Sans Unicode"/>
              </a:rPr>
              <a:t>an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43" dirty="0">
                <a:latin typeface="Lucida Sans Unicode"/>
                <a:cs typeface="Lucida Sans Unicode"/>
              </a:rPr>
              <a:t>MTA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client-server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program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push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program: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client </a:t>
            </a:r>
            <a:r>
              <a:rPr sz="1500" spc="-465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pushes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" dirty="0">
                <a:latin typeface="Lucida Sans Unicode"/>
                <a:cs typeface="Lucida Sans Unicode"/>
              </a:rPr>
              <a:t>server.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Bob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pull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program.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200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this UA?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B0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957" y="506297"/>
            <a:ext cx="2201863" cy="550151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60"/>
              </a:spcBef>
            </a:pPr>
            <a:r>
              <a:rPr sz="3525" spc="115" dirty="0">
                <a:latin typeface="Tahoma"/>
                <a:cs typeface="Tahoma"/>
              </a:rPr>
              <a:t>U</a:t>
            </a:r>
            <a:r>
              <a:rPr sz="3525" spc="-40" dirty="0">
                <a:latin typeface="Tahoma"/>
                <a:cs typeface="Tahoma"/>
              </a:rPr>
              <a:t>s</a:t>
            </a:r>
            <a:r>
              <a:rPr sz="3525" spc="-57" dirty="0">
                <a:latin typeface="Tahoma"/>
                <a:cs typeface="Tahoma"/>
              </a:rPr>
              <a:t>e</a:t>
            </a:r>
            <a:r>
              <a:rPr sz="3525" spc="108" dirty="0">
                <a:latin typeface="Tahoma"/>
                <a:cs typeface="Tahoma"/>
              </a:rPr>
              <a:t>r</a:t>
            </a:r>
            <a:r>
              <a:rPr sz="3525" spc="-595" dirty="0">
                <a:latin typeface="Tahoma"/>
                <a:cs typeface="Tahoma"/>
              </a:rPr>
              <a:t> </a:t>
            </a:r>
            <a:r>
              <a:rPr sz="3525" spc="628" dirty="0">
                <a:latin typeface="Tahoma"/>
                <a:cs typeface="Tahoma"/>
              </a:rPr>
              <a:t>A</a:t>
            </a:r>
            <a:r>
              <a:rPr sz="3525" spc="-30" dirty="0">
                <a:latin typeface="Tahoma"/>
                <a:cs typeface="Tahoma"/>
              </a:rPr>
              <a:t>g</a:t>
            </a:r>
            <a:r>
              <a:rPr sz="3525" spc="-57" dirty="0">
                <a:latin typeface="Tahoma"/>
                <a:cs typeface="Tahoma"/>
              </a:rPr>
              <a:t>e</a:t>
            </a:r>
            <a:r>
              <a:rPr sz="3525" spc="38" dirty="0">
                <a:latin typeface="Tahoma"/>
                <a:cs typeface="Tahoma"/>
              </a:rPr>
              <a:t>n</a:t>
            </a:r>
            <a:r>
              <a:rPr sz="3525" spc="-60" dirty="0">
                <a:latin typeface="Tahoma"/>
                <a:cs typeface="Tahoma"/>
              </a:rPr>
              <a:t>t</a:t>
            </a:r>
            <a:endParaRPr sz="3525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13" y="1412182"/>
            <a:ext cx="67679" cy="67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713" y="1953614"/>
            <a:ext cx="67679" cy="67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13" y="2224331"/>
            <a:ext cx="67679" cy="6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13" y="3307195"/>
            <a:ext cx="67679" cy="6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713" y="3848628"/>
            <a:ext cx="67679" cy="676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108" y="1275820"/>
            <a:ext cx="7781608" cy="302454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2540">
              <a:lnSpc>
                <a:spcPct val="116500"/>
              </a:lnSpc>
              <a:spcBef>
                <a:spcPts val="45"/>
              </a:spcBef>
            </a:pPr>
            <a:r>
              <a:rPr sz="1525" spc="-13" dirty="0">
                <a:latin typeface="Lucida Sans Unicode"/>
                <a:cs typeface="Lucida Sans Unicode"/>
              </a:rPr>
              <a:t>A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user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83" dirty="0">
                <a:latin typeface="Lucida Sans Unicode"/>
                <a:cs typeface="Lucida Sans Unicode"/>
              </a:rPr>
              <a:t>agent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-20" dirty="0">
                <a:latin typeface="Lucida Sans Unicode"/>
                <a:cs typeface="Lucida Sans Unicode"/>
              </a:rPr>
              <a:t>is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00" dirty="0">
                <a:latin typeface="Lucida Sans Unicode"/>
                <a:cs typeface="Lucida Sans Unicode"/>
              </a:rPr>
              <a:t>a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software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02" dirty="0">
                <a:latin typeface="Lucida Sans Unicode"/>
                <a:cs typeface="Lucida Sans Unicode"/>
              </a:rPr>
              <a:t>package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98" dirty="0">
                <a:latin typeface="Lucida Sans Unicode"/>
                <a:cs typeface="Lucida Sans Unicode"/>
              </a:rPr>
              <a:t>(program)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53" dirty="0">
                <a:latin typeface="Lucida Sans Unicode"/>
                <a:cs typeface="Lucida Sans Unicode"/>
              </a:rPr>
              <a:t>that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0" dirty="0">
                <a:latin typeface="Lucida Sans Unicode"/>
                <a:cs typeface="Lucida Sans Unicode"/>
              </a:rPr>
              <a:t>composes,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30" dirty="0">
                <a:latin typeface="Lucida Sans Unicode"/>
                <a:cs typeface="Lucida Sans Unicode"/>
              </a:rPr>
              <a:t>reads,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replies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-48" dirty="0">
                <a:latin typeface="Lucida Sans Unicode"/>
                <a:cs typeface="Lucida Sans Unicode"/>
              </a:rPr>
              <a:t>to, </a:t>
            </a:r>
            <a:r>
              <a:rPr sz="1525" spc="-475" dirty="0">
                <a:latin typeface="Lucida Sans Unicode"/>
                <a:cs typeface="Lucida Sans Unicode"/>
              </a:rPr>
              <a:t> </a:t>
            </a:r>
            <a:r>
              <a:rPr sz="1525" spc="105" dirty="0">
                <a:latin typeface="Lucida Sans Unicode"/>
                <a:cs typeface="Lucida Sans Unicode"/>
              </a:rPr>
              <a:t>and</a:t>
            </a:r>
            <a:r>
              <a:rPr sz="1525" spc="-75" dirty="0">
                <a:latin typeface="Lucida Sans Unicode"/>
                <a:cs typeface="Lucida Sans Unicode"/>
              </a:rPr>
              <a:t> </a:t>
            </a:r>
            <a:r>
              <a:rPr sz="1525" spc="35" dirty="0">
                <a:latin typeface="Lucida Sans Unicode"/>
                <a:cs typeface="Lucida Sans Unicode"/>
              </a:rPr>
              <a:t>forwards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63" dirty="0">
                <a:latin typeface="Lucida Sans Unicode"/>
                <a:cs typeface="Lucida Sans Unicode"/>
              </a:rPr>
              <a:t>messages.</a:t>
            </a:r>
            <a:endParaRPr sz="1525">
              <a:latin typeface="Lucida Sans Unicode"/>
              <a:cs typeface="Lucida Sans Unicode"/>
            </a:endParaRPr>
          </a:p>
          <a:p>
            <a:pPr marL="6350">
              <a:spcBef>
                <a:spcPts val="303"/>
              </a:spcBef>
            </a:pPr>
            <a:r>
              <a:rPr sz="1525" spc="13" dirty="0">
                <a:latin typeface="Lucida Sans Unicode"/>
                <a:cs typeface="Lucida Sans Unicode"/>
              </a:rPr>
              <a:t>There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83" dirty="0">
                <a:latin typeface="Lucida Sans Unicode"/>
                <a:cs typeface="Lucida Sans Unicode"/>
              </a:rPr>
              <a:t>are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0" dirty="0">
                <a:latin typeface="Lucida Sans Unicode"/>
                <a:cs typeface="Lucida Sans Unicode"/>
              </a:rPr>
              <a:t>two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3" dirty="0">
                <a:latin typeface="Lucida Sans Unicode"/>
                <a:cs typeface="Lucida Sans Unicode"/>
              </a:rPr>
              <a:t>types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-3" dirty="0">
                <a:latin typeface="Lucida Sans Unicode"/>
                <a:cs typeface="Lucida Sans Unicode"/>
              </a:rPr>
              <a:t>of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user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0" dirty="0">
                <a:latin typeface="Lucida Sans Unicode"/>
                <a:cs typeface="Lucida Sans Unicode"/>
              </a:rPr>
              <a:t>agents: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70" dirty="0">
                <a:latin typeface="Lucida Sans Unicode"/>
                <a:cs typeface="Lucida Sans Unicode"/>
              </a:rPr>
              <a:t>command-driven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05" dirty="0">
                <a:latin typeface="Lucida Sans Unicode"/>
                <a:cs typeface="Lucida Sans Unicode"/>
              </a:rPr>
              <a:t>and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30" dirty="0">
                <a:latin typeface="Lucida Sans Unicode"/>
                <a:cs typeface="Lucida Sans Unicode"/>
              </a:rPr>
              <a:t>GUI-based.</a:t>
            </a:r>
            <a:endParaRPr sz="1525">
              <a:latin typeface="Lucida Sans Unicode"/>
              <a:cs typeface="Lucida Sans Unicode"/>
            </a:endParaRPr>
          </a:p>
          <a:p>
            <a:pPr marL="6350" marR="93980">
              <a:lnSpc>
                <a:spcPct val="116500"/>
              </a:lnSpc>
            </a:pPr>
            <a:r>
              <a:rPr sz="1525" spc="-13" dirty="0">
                <a:latin typeface="Lucida Sans Unicode"/>
                <a:cs typeface="Lucida Sans Unicode"/>
              </a:rPr>
              <a:t>A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70" dirty="0">
                <a:latin typeface="Lucida Sans Unicode"/>
                <a:cs typeface="Lucida Sans Unicode"/>
              </a:rPr>
              <a:t>command-driven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user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83" dirty="0">
                <a:latin typeface="Lucida Sans Unicode"/>
                <a:cs typeface="Lucida Sans Unicode"/>
              </a:rPr>
              <a:t>agent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normally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00" dirty="0">
                <a:latin typeface="Lucida Sans Unicode"/>
                <a:cs typeface="Lucida Sans Unicode"/>
              </a:rPr>
              <a:t>accepts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00" dirty="0">
                <a:latin typeface="Lucida Sans Unicode"/>
                <a:cs typeface="Lucida Sans Unicode"/>
              </a:rPr>
              <a:t>a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63" dirty="0">
                <a:latin typeface="Lucida Sans Unicode"/>
                <a:cs typeface="Lucida Sans Unicode"/>
              </a:rPr>
              <a:t>one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80" dirty="0">
                <a:latin typeface="Lucida Sans Unicode"/>
                <a:cs typeface="Lucida Sans Unicode"/>
              </a:rPr>
              <a:t>character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20" dirty="0">
                <a:latin typeface="Lucida Sans Unicode"/>
                <a:cs typeface="Lucida Sans Unicode"/>
              </a:rPr>
              <a:t>command </a:t>
            </a:r>
            <a:r>
              <a:rPr sz="1525" spc="123" dirty="0">
                <a:latin typeface="Lucida Sans Unicode"/>
                <a:cs typeface="Lucida Sans Unicode"/>
              </a:rPr>
              <a:t> </a:t>
            </a:r>
            <a:r>
              <a:rPr sz="1525" spc="25" dirty="0">
                <a:latin typeface="Lucida Sans Unicode"/>
                <a:cs typeface="Lucida Sans Unicode"/>
              </a:rPr>
              <a:t>from </a:t>
            </a:r>
            <a:r>
              <a:rPr sz="1525" spc="43" dirty="0">
                <a:latin typeface="Lucida Sans Unicode"/>
                <a:cs typeface="Lucida Sans Unicode"/>
              </a:rPr>
              <a:t>the </a:t>
            </a:r>
            <a:r>
              <a:rPr sz="1525" spc="53" dirty="0">
                <a:latin typeface="Lucida Sans Unicode"/>
                <a:cs typeface="Lucida Sans Unicode"/>
              </a:rPr>
              <a:t>keyboard </a:t>
            </a:r>
            <a:r>
              <a:rPr sz="1525" spc="18" dirty="0">
                <a:latin typeface="Lucida Sans Unicode"/>
                <a:cs typeface="Lucida Sans Unicode"/>
              </a:rPr>
              <a:t>to </a:t>
            </a:r>
            <a:r>
              <a:rPr sz="1525" spc="33" dirty="0">
                <a:latin typeface="Lucida Sans Unicode"/>
                <a:cs typeface="Lucida Sans Unicode"/>
              </a:rPr>
              <a:t>perform </a:t>
            </a:r>
            <a:r>
              <a:rPr sz="1525" spc="-18" dirty="0">
                <a:latin typeface="Lucida Sans Unicode"/>
                <a:cs typeface="Lucida Sans Unicode"/>
              </a:rPr>
              <a:t>its </a:t>
            </a:r>
            <a:r>
              <a:rPr sz="1525" spc="-10" dirty="0">
                <a:latin typeface="Lucida Sans Unicode"/>
                <a:cs typeface="Lucida Sans Unicode"/>
              </a:rPr>
              <a:t>task. </a:t>
            </a:r>
            <a:r>
              <a:rPr sz="1525" spc="-15" dirty="0">
                <a:latin typeface="Lucida Sans Unicode"/>
                <a:cs typeface="Lucida Sans Unicode"/>
              </a:rPr>
              <a:t>For </a:t>
            </a:r>
            <a:r>
              <a:rPr sz="1525" spc="25" dirty="0">
                <a:latin typeface="Lucida Sans Unicode"/>
                <a:cs typeface="Lucida Sans Unicode"/>
              </a:rPr>
              <a:t>example, </a:t>
            </a:r>
            <a:r>
              <a:rPr sz="1525" spc="200" dirty="0">
                <a:latin typeface="Lucida Sans Unicode"/>
                <a:cs typeface="Lucida Sans Unicode"/>
              </a:rPr>
              <a:t>a </a:t>
            </a:r>
            <a:r>
              <a:rPr sz="1525" spc="28" dirty="0">
                <a:latin typeface="Lucida Sans Unicode"/>
                <a:cs typeface="Lucida Sans Unicode"/>
              </a:rPr>
              <a:t>user </a:t>
            </a:r>
            <a:r>
              <a:rPr sz="1525" spc="130" dirty="0">
                <a:latin typeface="Lucida Sans Unicode"/>
                <a:cs typeface="Lucida Sans Unicode"/>
              </a:rPr>
              <a:t>can </a:t>
            </a:r>
            <a:r>
              <a:rPr sz="1525" spc="60" dirty="0">
                <a:latin typeface="Lucida Sans Unicode"/>
                <a:cs typeface="Lucida Sans Unicode"/>
              </a:rPr>
              <a:t>type </a:t>
            </a:r>
            <a:r>
              <a:rPr sz="1525" spc="43" dirty="0">
                <a:latin typeface="Lucida Sans Unicode"/>
                <a:cs typeface="Lucida Sans Unicode"/>
              </a:rPr>
              <a:t>the </a:t>
            </a:r>
            <a:r>
              <a:rPr sz="1525" spc="45" dirty="0">
                <a:latin typeface="Lucida Sans Unicode"/>
                <a:cs typeface="Lucida Sans Unicode"/>
              </a:rPr>
              <a:t> </a:t>
            </a:r>
            <a:r>
              <a:rPr sz="1525" spc="80" dirty="0">
                <a:latin typeface="Lucida Sans Unicode"/>
                <a:cs typeface="Lucida Sans Unicode"/>
              </a:rPr>
              <a:t>character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-115" dirty="0">
                <a:latin typeface="Lucida Sans Unicode"/>
                <a:cs typeface="Lucida Sans Unicode"/>
              </a:rPr>
              <a:t>r,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93" dirty="0">
                <a:latin typeface="Lucida Sans Unicode"/>
                <a:cs typeface="Lucida Sans Unicode"/>
              </a:rPr>
              <a:t>at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20" dirty="0">
                <a:latin typeface="Lucida Sans Unicode"/>
                <a:cs typeface="Lucida Sans Unicode"/>
              </a:rPr>
              <a:t>command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prompt,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reply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0" dirty="0">
                <a:latin typeface="Lucida Sans Unicode"/>
                <a:cs typeface="Lucida Sans Unicode"/>
              </a:rPr>
              <a:t>sender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-3" dirty="0">
                <a:latin typeface="Lucida Sans Unicode"/>
                <a:cs typeface="Lucida Sans Unicode"/>
              </a:rPr>
              <a:t>of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65" dirty="0">
                <a:latin typeface="Lucida Sans Unicode"/>
                <a:cs typeface="Lucida Sans Unicode"/>
              </a:rPr>
              <a:t>message,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-3" dirty="0">
                <a:latin typeface="Lucida Sans Unicode"/>
                <a:cs typeface="Lucida Sans Unicode"/>
              </a:rPr>
              <a:t>or </a:t>
            </a:r>
            <a:r>
              <a:rPr sz="1525" spc="-475" dirty="0">
                <a:latin typeface="Lucida Sans Unicode"/>
                <a:cs typeface="Lucida Sans Unicode"/>
              </a:rPr>
              <a:t> </a:t>
            </a:r>
            <a:r>
              <a:rPr sz="1525" spc="60" dirty="0">
                <a:latin typeface="Lucida Sans Unicode"/>
                <a:cs typeface="Lucida Sans Unicode"/>
              </a:rPr>
              <a:t>type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80" dirty="0">
                <a:latin typeface="Lucida Sans Unicode"/>
                <a:cs typeface="Lucida Sans Unicode"/>
              </a:rPr>
              <a:t>character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-28" dirty="0">
                <a:latin typeface="Lucida Sans Unicode"/>
                <a:cs typeface="Lucida Sans Unicode"/>
              </a:rPr>
              <a:t>R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reply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0" dirty="0">
                <a:latin typeface="Lucida Sans Unicode"/>
                <a:cs typeface="Lucida Sans Unicode"/>
              </a:rPr>
              <a:t>sender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05" dirty="0">
                <a:latin typeface="Lucida Sans Unicode"/>
                <a:cs typeface="Lucida Sans Unicode"/>
              </a:rPr>
              <a:t>and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23" dirty="0">
                <a:latin typeface="Lucida Sans Unicode"/>
                <a:cs typeface="Lucida Sans Unicode"/>
              </a:rPr>
              <a:t>all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3" dirty="0">
                <a:latin typeface="Lucida Sans Unicode"/>
                <a:cs typeface="Lucida Sans Unicode"/>
              </a:rPr>
              <a:t>recipients.</a:t>
            </a:r>
            <a:endParaRPr sz="1525">
              <a:latin typeface="Lucida Sans Unicode"/>
              <a:cs typeface="Lucida Sans Unicode"/>
            </a:endParaRPr>
          </a:p>
          <a:p>
            <a:pPr marL="6350" marR="132080">
              <a:lnSpc>
                <a:spcPct val="116500"/>
              </a:lnSpc>
            </a:pPr>
            <a:r>
              <a:rPr sz="1525" spc="20" dirty="0">
                <a:latin typeface="Lucida Sans Unicode"/>
                <a:cs typeface="Lucida Sans Unicode"/>
              </a:rPr>
              <a:t>They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57" dirty="0">
                <a:latin typeface="Lucida Sans Unicode"/>
                <a:cs typeface="Lucida Sans Unicode"/>
              </a:rPr>
              <a:t>contain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63" dirty="0">
                <a:latin typeface="Lucida Sans Unicode"/>
                <a:cs typeface="Lucida Sans Unicode"/>
              </a:rPr>
              <a:t>graphical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user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5" dirty="0">
                <a:latin typeface="Lucida Sans Unicode"/>
                <a:cs typeface="Lucida Sans Unicode"/>
              </a:rPr>
              <a:t>interface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83" dirty="0">
                <a:latin typeface="Lucida Sans Unicode"/>
                <a:cs typeface="Lucida Sans Unicode"/>
              </a:rPr>
              <a:t>(GUI)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68" dirty="0">
                <a:latin typeface="Lucida Sans Unicode"/>
                <a:cs typeface="Lucida Sans Unicode"/>
              </a:rPr>
              <a:t>components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53" dirty="0">
                <a:latin typeface="Lucida Sans Unicode"/>
                <a:cs typeface="Lucida Sans Unicode"/>
              </a:rPr>
              <a:t>that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0" dirty="0">
                <a:latin typeface="Lucida Sans Unicode"/>
                <a:cs typeface="Lucida Sans Unicode"/>
              </a:rPr>
              <a:t>allow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28" dirty="0">
                <a:latin typeface="Lucida Sans Unicode"/>
                <a:cs typeface="Lucida Sans Unicode"/>
              </a:rPr>
              <a:t>user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 </a:t>
            </a:r>
            <a:r>
              <a:rPr sz="1525" spc="-475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interact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3" dirty="0">
                <a:latin typeface="Lucida Sans Unicode"/>
                <a:cs typeface="Lucida Sans Unicode"/>
              </a:rPr>
              <a:t>with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software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75" dirty="0">
                <a:latin typeface="Lucida Sans Unicode"/>
                <a:cs typeface="Lucida Sans Unicode"/>
              </a:rPr>
              <a:t>by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25" dirty="0">
                <a:latin typeface="Lucida Sans Unicode"/>
                <a:cs typeface="Lucida Sans Unicode"/>
              </a:rPr>
              <a:t>using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38" dirty="0">
                <a:latin typeface="Lucida Sans Unicode"/>
                <a:cs typeface="Lucida Sans Unicode"/>
              </a:rPr>
              <a:t>both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3" dirty="0">
                <a:latin typeface="Lucida Sans Unicode"/>
                <a:cs typeface="Lucida Sans Unicode"/>
              </a:rPr>
              <a:t>keyboard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05" dirty="0">
                <a:latin typeface="Lucida Sans Unicode"/>
                <a:cs typeface="Lucida Sans Unicode"/>
              </a:rPr>
              <a:t>and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35" dirty="0">
                <a:latin typeface="Lucida Sans Unicode"/>
                <a:cs typeface="Lucida Sans Unicode"/>
              </a:rPr>
              <a:t>mouse.</a:t>
            </a:r>
            <a:endParaRPr sz="1525">
              <a:latin typeface="Lucida Sans Unicode"/>
              <a:cs typeface="Lucida Sans Unicode"/>
            </a:endParaRPr>
          </a:p>
          <a:p>
            <a:pPr marL="6350" marR="35560" indent="52070">
              <a:lnSpc>
                <a:spcPct val="116500"/>
              </a:lnSpc>
            </a:pPr>
            <a:r>
              <a:rPr sz="1525" spc="20" dirty="0">
                <a:latin typeface="Lucida Sans Unicode"/>
                <a:cs typeface="Lucida Sans Unicode"/>
              </a:rPr>
              <a:t>They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02" dirty="0">
                <a:latin typeface="Lucida Sans Unicode"/>
                <a:cs typeface="Lucida Sans Unicode"/>
              </a:rPr>
              <a:t>have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63" dirty="0">
                <a:latin typeface="Lucida Sans Unicode"/>
                <a:cs typeface="Lucida Sans Unicode"/>
              </a:rPr>
              <a:t>graphical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68" dirty="0">
                <a:latin typeface="Lucida Sans Unicode"/>
                <a:cs typeface="Lucida Sans Unicode"/>
              </a:rPr>
              <a:t>components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63" dirty="0">
                <a:latin typeface="Lucida Sans Unicode"/>
                <a:cs typeface="Lucida Sans Unicode"/>
              </a:rPr>
              <a:t>such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113" dirty="0">
                <a:latin typeface="Lucida Sans Unicode"/>
                <a:cs typeface="Lucida Sans Unicode"/>
              </a:rPr>
              <a:t>as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3" dirty="0">
                <a:latin typeface="Lucida Sans Unicode"/>
                <a:cs typeface="Lucida Sans Unicode"/>
              </a:rPr>
              <a:t>icons,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85" dirty="0">
                <a:latin typeface="Lucida Sans Unicode"/>
                <a:cs typeface="Lucida Sans Unicode"/>
              </a:rPr>
              <a:t>menu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15" dirty="0">
                <a:latin typeface="Lucida Sans Unicode"/>
                <a:cs typeface="Lucida Sans Unicode"/>
              </a:rPr>
              <a:t>bars,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105" dirty="0">
                <a:latin typeface="Lucida Sans Unicode"/>
                <a:cs typeface="Lucida Sans Unicode"/>
              </a:rPr>
              <a:t>and</a:t>
            </a:r>
            <a:r>
              <a:rPr sz="1525" spc="-68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windows</a:t>
            </a:r>
            <a:r>
              <a:rPr sz="1525" spc="-70" dirty="0">
                <a:latin typeface="Lucida Sans Unicode"/>
                <a:cs typeface="Lucida Sans Unicode"/>
              </a:rPr>
              <a:t> </a:t>
            </a:r>
            <a:r>
              <a:rPr sz="1525" spc="53" dirty="0">
                <a:latin typeface="Lucida Sans Unicode"/>
                <a:cs typeface="Lucida Sans Unicode"/>
              </a:rPr>
              <a:t>that </a:t>
            </a:r>
            <a:r>
              <a:rPr sz="1525" spc="-475" dirty="0">
                <a:latin typeface="Lucida Sans Unicode"/>
                <a:cs typeface="Lucida Sans Unicode"/>
              </a:rPr>
              <a:t> </a:t>
            </a:r>
            <a:r>
              <a:rPr sz="1525" spc="90" dirty="0">
                <a:latin typeface="Lucida Sans Unicode"/>
                <a:cs typeface="Lucida Sans Unicode"/>
              </a:rPr>
              <a:t>make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43" dirty="0">
                <a:latin typeface="Lucida Sans Unicode"/>
                <a:cs typeface="Lucida Sans Unicode"/>
              </a:rPr>
              <a:t>the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45" dirty="0">
                <a:latin typeface="Lucida Sans Unicode"/>
                <a:cs typeface="Lucida Sans Unicode"/>
              </a:rPr>
              <a:t>services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98" dirty="0">
                <a:latin typeface="Lucida Sans Unicode"/>
                <a:cs typeface="Lucida Sans Unicode"/>
              </a:rPr>
              <a:t>easy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18" dirty="0">
                <a:latin typeface="Lucida Sans Unicode"/>
                <a:cs typeface="Lucida Sans Unicode"/>
              </a:rPr>
              <a:t>to</a:t>
            </a:r>
            <a:r>
              <a:rPr sz="1525" spc="-73" dirty="0">
                <a:latin typeface="Lucida Sans Unicode"/>
                <a:cs typeface="Lucida Sans Unicode"/>
              </a:rPr>
              <a:t> </a:t>
            </a:r>
            <a:r>
              <a:rPr sz="1525" spc="70" dirty="0">
                <a:latin typeface="Lucida Sans Unicode"/>
                <a:cs typeface="Lucida Sans Unicode"/>
              </a:rPr>
              <a:t>access.</a:t>
            </a:r>
            <a:endParaRPr sz="1525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5460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9A7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3" name="object 3"/>
          <p:cNvGrpSpPr/>
          <p:nvPr/>
        </p:nvGrpSpPr>
        <p:grpSpPr>
          <a:xfrm>
            <a:off x="276947" y="244600"/>
            <a:ext cx="8286750" cy="4491355"/>
            <a:chOff x="553893" y="489200"/>
            <a:chExt cx="16573500" cy="8982710"/>
          </a:xfrm>
        </p:grpSpPr>
        <p:sp>
          <p:nvSpPr>
            <p:cNvPr id="4" name="object 4"/>
            <p:cNvSpPr/>
            <p:nvPr/>
          </p:nvSpPr>
          <p:spPr>
            <a:xfrm>
              <a:off x="553893" y="1052513"/>
              <a:ext cx="16573500" cy="0"/>
            </a:xfrm>
            <a:custGeom>
              <a:avLst/>
              <a:gdLst/>
              <a:ahLst/>
              <a:cxnLst/>
              <a:rect l="l" t="t" r="r" b="b"/>
              <a:pathLst>
                <a:path w="16573500">
                  <a:moveTo>
                    <a:pt x="0" y="0"/>
                  </a:moveTo>
                  <a:lnTo>
                    <a:pt x="16573505" y="0"/>
                  </a:lnTo>
                </a:path>
              </a:pathLst>
            </a:custGeom>
            <a:ln w="47624">
              <a:solidFill>
                <a:srgbClr val="E7C49E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2467" y="489200"/>
              <a:ext cx="0" cy="8982710"/>
            </a:xfrm>
            <a:custGeom>
              <a:avLst/>
              <a:gdLst/>
              <a:ahLst/>
              <a:cxnLst/>
              <a:rect l="l" t="t" r="r" b="b"/>
              <a:pathLst>
                <a:path h="8982710">
                  <a:moveTo>
                    <a:pt x="0" y="0"/>
                  </a:moveTo>
                  <a:lnTo>
                    <a:pt x="0" y="8982164"/>
                  </a:lnTo>
                </a:path>
              </a:pathLst>
            </a:custGeom>
            <a:ln w="47601">
              <a:solidFill>
                <a:srgbClr val="E7C49E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2541609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105" y="5956109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105" y="7556309"/>
              <a:ext cx="133350" cy="1333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6852" y="669893"/>
            <a:ext cx="1953260" cy="36035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300" spc="83" dirty="0">
                <a:latin typeface="Lucida Sans Unicode"/>
                <a:cs typeface="Lucida Sans Unicode"/>
              </a:rPr>
              <a:t>Sending</a:t>
            </a:r>
            <a:r>
              <a:rPr sz="2300" spc="-168" dirty="0">
                <a:latin typeface="Lucida Sans Unicode"/>
                <a:cs typeface="Lucida Sans Unicode"/>
              </a:rPr>
              <a:t> </a:t>
            </a:r>
            <a:r>
              <a:rPr sz="2300" spc="102" dirty="0">
                <a:latin typeface="Lucida Sans Unicode"/>
                <a:cs typeface="Lucida Sans Unicode"/>
              </a:rPr>
              <a:t>mail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52" y="1136372"/>
            <a:ext cx="7801610" cy="309661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9392" marR="191453">
              <a:lnSpc>
                <a:spcPct val="116700"/>
              </a:lnSpc>
              <a:spcBef>
                <a:spcPts val="45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contains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header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body.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header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defines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8" dirty="0">
                <a:latin typeface="Lucida Sans Unicode"/>
                <a:cs typeface="Lucida Sans Unicode"/>
              </a:rPr>
              <a:t>sender,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receiver,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subject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message,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5" dirty="0">
                <a:latin typeface="Lucida Sans Unicode"/>
                <a:cs typeface="Lucida Sans Unicode"/>
              </a:rPr>
              <a:t>some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other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information.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body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contains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5" dirty="0">
                <a:latin typeface="Lucida Sans Unicode"/>
                <a:cs typeface="Lucida Sans Unicode"/>
              </a:rPr>
              <a:t>actual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information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 </a:t>
            </a:r>
            <a:r>
              <a:rPr sz="1500" spc="95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read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by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recipient.</a:t>
            </a:r>
            <a:endParaRPr sz="1500">
              <a:latin typeface="Lucida Sans Unicode"/>
              <a:cs typeface="Lucida Sans Unicode"/>
            </a:endParaRPr>
          </a:p>
          <a:p>
            <a:pPr marL="6350">
              <a:spcBef>
                <a:spcPts val="1363"/>
              </a:spcBef>
            </a:pPr>
            <a:r>
              <a:rPr sz="2300" spc="73" dirty="0">
                <a:latin typeface="Lucida Sans Unicode"/>
                <a:cs typeface="Lucida Sans Unicode"/>
              </a:rPr>
              <a:t>Receiving</a:t>
            </a:r>
            <a:r>
              <a:rPr sz="2300" spc="-145" dirty="0">
                <a:latin typeface="Lucida Sans Unicode"/>
                <a:cs typeface="Lucida Sans Unicode"/>
              </a:rPr>
              <a:t> </a:t>
            </a:r>
            <a:r>
              <a:rPr sz="2300" spc="102" dirty="0">
                <a:latin typeface="Lucida Sans Unicode"/>
                <a:cs typeface="Lucida Sans Unicode"/>
              </a:rPr>
              <a:t>mail</a:t>
            </a:r>
            <a:endParaRPr sz="2300">
              <a:latin typeface="Lucida Sans Unicode"/>
              <a:cs typeface="Lucida Sans Unicode"/>
            </a:endParaRPr>
          </a:p>
          <a:p>
            <a:pPr marL="334328" marR="2540">
              <a:lnSpc>
                <a:spcPct val="116700"/>
              </a:lnSpc>
              <a:spcBef>
                <a:spcPts val="920"/>
              </a:spcBef>
            </a:pPr>
            <a:r>
              <a:rPr sz="1500" spc="-57" dirty="0">
                <a:latin typeface="Lucida Sans Unicode"/>
                <a:cs typeface="Lucida Sans Unicode"/>
              </a:rPr>
              <a:t>If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8" dirty="0">
                <a:latin typeface="Lucida Sans Unicode"/>
                <a:cs typeface="Lucida Sans Unicode"/>
              </a:rPr>
              <a:t>has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mail,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5" dirty="0">
                <a:latin typeface="Lucida Sans Unicode"/>
                <a:cs typeface="Lucida Sans Unicode"/>
              </a:rPr>
              <a:t>UA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informs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with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notice.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57" dirty="0">
                <a:latin typeface="Lucida Sans Unicode"/>
                <a:cs typeface="Lucida Sans Unicode"/>
              </a:rPr>
              <a:t>If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ready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 </a:t>
            </a:r>
            <a:r>
              <a:rPr sz="1500" spc="23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read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mail,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28" dirty="0">
                <a:latin typeface="Lucida Sans Unicode"/>
                <a:cs typeface="Lucida Sans Unicode"/>
              </a:rPr>
              <a:t>list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displayed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which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23" dirty="0">
                <a:latin typeface="Lucida Sans Unicode"/>
                <a:cs typeface="Lucida Sans Unicode"/>
              </a:rPr>
              <a:t>each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line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contains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5" dirty="0">
                <a:latin typeface="Lucida Sans Unicode"/>
                <a:cs typeface="Lucida Sans Unicode"/>
              </a:rPr>
              <a:t>summary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information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about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particular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mailbox.</a:t>
            </a:r>
            <a:endParaRPr sz="1500">
              <a:latin typeface="Lucida Sans Unicode"/>
              <a:cs typeface="Lucida Sans Unicode"/>
            </a:endParaRPr>
          </a:p>
          <a:p>
            <a:pPr marL="334328" marR="88265" indent="51435">
              <a:lnSpc>
                <a:spcPts val="2100"/>
              </a:lnSpc>
              <a:spcBef>
                <a:spcPts val="53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5" dirty="0">
                <a:latin typeface="Lucida Sans Unicode"/>
                <a:cs typeface="Lucida Sans Unicode"/>
              </a:rPr>
              <a:t>summary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usually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includes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address,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subject,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48" dirty="0">
                <a:latin typeface="Lucida Sans Unicode"/>
                <a:cs typeface="Lucida Sans Unicode"/>
              </a:rPr>
              <a:t>time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2" dirty="0">
                <a:latin typeface="Lucida Sans Unicode"/>
                <a:cs typeface="Lucida Sans Unicode"/>
              </a:rPr>
              <a:t>was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sent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or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received.</a:t>
            </a:r>
            <a:endParaRPr sz="15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86926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49E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514350" y="521494"/>
            <a:ext cx="81153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7075" y="669894"/>
            <a:ext cx="1552893" cy="36035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300" spc="65" dirty="0">
                <a:latin typeface="Lucida Sans Unicode"/>
                <a:cs typeface="Lucida Sans Unicode"/>
              </a:rPr>
              <a:t>Addresses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" y="1270805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087" y="1804205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3414968"/>
            <a:ext cx="66675" cy="66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6166" y="1136373"/>
            <a:ext cx="7615555" cy="345825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" marR="28893">
              <a:lnSpc>
                <a:spcPct val="116700"/>
              </a:lnSpc>
              <a:spcBef>
                <a:spcPts val="45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address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consists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parts: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local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part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domain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name,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separated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by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118" dirty="0">
                <a:latin typeface="Lucida Sans Unicode"/>
                <a:cs typeface="Lucida Sans Unicode"/>
              </a:rPr>
              <a:t>an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50" dirty="0">
                <a:latin typeface="Lucida Sans Unicode"/>
                <a:cs typeface="Lucida Sans Unicode"/>
              </a:rPr>
              <a:t>@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sign.</a:t>
            </a:r>
            <a:endParaRPr sz="1500">
              <a:latin typeface="Lucida Sans Unicode"/>
              <a:cs typeface="Lucida Sans Unicode"/>
            </a:endParaRPr>
          </a:p>
          <a:p>
            <a:pPr marL="29845" marR="2540">
              <a:lnSpc>
                <a:spcPts val="2100"/>
              </a:lnSpc>
              <a:spcBef>
                <a:spcPts val="120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local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part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defines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name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special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file,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called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mailbox,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where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all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57" dirty="0">
                <a:latin typeface="Lucida Sans Unicode"/>
                <a:cs typeface="Lucida Sans Unicode"/>
              </a:rPr>
              <a:t>mail </a:t>
            </a:r>
            <a:r>
              <a:rPr sz="1500" spc="63" dirty="0">
                <a:latin typeface="Lucida Sans Unicode"/>
                <a:cs typeface="Lucida Sans Unicode"/>
              </a:rPr>
              <a:t>received </a:t>
            </a:r>
            <a:r>
              <a:rPr sz="1500" spc="-18" dirty="0">
                <a:latin typeface="Lucida Sans Unicode"/>
                <a:cs typeface="Lucida Sans Unicode"/>
              </a:rPr>
              <a:t>for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30" dirty="0">
                <a:latin typeface="Lucida Sans Unicode"/>
                <a:cs typeface="Lucida Sans Unicode"/>
              </a:rPr>
              <a:t>user </a:t>
            </a:r>
            <a:r>
              <a:rPr sz="1500" spc="-18" dirty="0">
                <a:latin typeface="Lucida Sans Unicode"/>
                <a:cs typeface="Lucida Sans Unicode"/>
              </a:rPr>
              <a:t>is </a:t>
            </a:r>
            <a:r>
              <a:rPr sz="1500" spc="33" dirty="0">
                <a:latin typeface="Lucida Sans Unicode"/>
                <a:cs typeface="Lucida Sans Unicode"/>
              </a:rPr>
              <a:t>stored </a:t>
            </a:r>
            <a:r>
              <a:rPr sz="1500" spc="-18" dirty="0">
                <a:latin typeface="Lucida Sans Unicode"/>
                <a:cs typeface="Lucida Sans Unicode"/>
              </a:rPr>
              <a:t>for </a:t>
            </a:r>
            <a:r>
              <a:rPr sz="1500" spc="28" dirty="0">
                <a:latin typeface="Lucida Sans Unicode"/>
                <a:cs typeface="Lucida Sans Unicode"/>
              </a:rPr>
              <a:t>retrieval </a:t>
            </a:r>
            <a:r>
              <a:rPr sz="1500" spc="75" dirty="0">
                <a:latin typeface="Lucida Sans Unicode"/>
                <a:cs typeface="Lucida Sans Unicode"/>
              </a:rPr>
              <a:t>by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100" dirty="0">
                <a:latin typeface="Lucida Sans Unicode"/>
                <a:cs typeface="Lucida Sans Unicode"/>
              </a:rPr>
              <a:t>message </a:t>
            </a:r>
            <a:r>
              <a:rPr sz="1500" spc="108" dirty="0">
                <a:latin typeface="Lucida Sans Unicode"/>
                <a:cs typeface="Lucida Sans Unicode"/>
              </a:rPr>
              <a:t>access </a:t>
            </a:r>
            <a:r>
              <a:rPr sz="1500" spc="11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agent.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second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part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address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domain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name.</a:t>
            </a:r>
            <a:endParaRPr sz="1500">
              <a:latin typeface="Lucida Sans Unicode"/>
              <a:cs typeface="Lucida Sans Unicode"/>
            </a:endParaRPr>
          </a:p>
          <a:p>
            <a:pPr>
              <a:spcBef>
                <a:spcPts val="33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L="26353">
              <a:spcBef>
                <a:spcPts val="3"/>
              </a:spcBef>
            </a:pPr>
            <a:r>
              <a:rPr sz="2300" spc="48" dirty="0">
                <a:latin typeface="Lucida Sans Unicode"/>
                <a:cs typeface="Lucida Sans Unicode"/>
              </a:rPr>
              <a:t>Mailing</a:t>
            </a:r>
            <a:r>
              <a:rPr sz="2300" spc="-135" dirty="0">
                <a:latin typeface="Lucida Sans Unicode"/>
                <a:cs typeface="Lucida Sans Unicode"/>
              </a:rPr>
              <a:t> </a:t>
            </a:r>
            <a:r>
              <a:rPr sz="2300" spc="-18" dirty="0">
                <a:latin typeface="Lucida Sans Unicode"/>
                <a:cs typeface="Lucida Sans Unicode"/>
              </a:rPr>
              <a:t>list</a:t>
            </a:r>
            <a:r>
              <a:rPr sz="2300" spc="-1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or</a:t>
            </a:r>
            <a:r>
              <a:rPr sz="2300" spc="-133" dirty="0">
                <a:latin typeface="Lucida Sans Unicode"/>
                <a:cs typeface="Lucida Sans Unicode"/>
              </a:rPr>
              <a:t> </a:t>
            </a:r>
            <a:r>
              <a:rPr sz="2300" spc="55" dirty="0">
                <a:latin typeface="Lucida Sans Unicode"/>
                <a:cs typeface="Lucida Sans Unicode"/>
              </a:rPr>
              <a:t>Group</a:t>
            </a:r>
            <a:r>
              <a:rPr sz="2300" spc="-135" dirty="0">
                <a:latin typeface="Lucida Sans Unicode"/>
                <a:cs typeface="Lucida Sans Unicode"/>
              </a:rPr>
              <a:t> </a:t>
            </a:r>
            <a:r>
              <a:rPr sz="2300" spc="-55" dirty="0">
                <a:latin typeface="Lucida Sans Unicode"/>
                <a:cs typeface="Lucida Sans Unicode"/>
              </a:rPr>
              <a:t>List</a:t>
            </a:r>
            <a:endParaRPr sz="2300">
              <a:latin typeface="Lucida Sans Unicode"/>
              <a:cs typeface="Lucida Sans Unicode"/>
            </a:endParaRPr>
          </a:p>
          <a:p>
            <a:pPr marL="6350" marR="64135">
              <a:lnSpc>
                <a:spcPct val="116700"/>
              </a:lnSpc>
              <a:spcBef>
                <a:spcPts val="1393"/>
              </a:spcBef>
            </a:pPr>
            <a:r>
              <a:rPr sz="1500" spc="28" dirty="0">
                <a:latin typeface="Lucida Sans Unicode"/>
                <a:cs typeface="Lucida Sans Unicode"/>
              </a:rPr>
              <a:t>Electronic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allows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one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name,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118" dirty="0">
                <a:latin typeface="Lucida Sans Unicode"/>
                <a:cs typeface="Lucida Sans Unicode"/>
              </a:rPr>
              <a:t>an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alias,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represent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several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different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e-mail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addresses;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this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called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mailing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list.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Every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8" dirty="0">
                <a:latin typeface="Lucida Sans Unicode"/>
                <a:cs typeface="Lucida Sans Unicode"/>
              </a:rPr>
              <a:t>time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sent,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4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system checks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15" dirty="0">
                <a:latin typeface="Lucida Sans Unicode"/>
                <a:cs typeface="Lucida Sans Unicode"/>
              </a:rPr>
              <a:t>recipient’s </a:t>
            </a:r>
            <a:r>
              <a:rPr sz="1500" spc="125" dirty="0">
                <a:latin typeface="Lucida Sans Unicode"/>
                <a:cs typeface="Lucida Sans Unicode"/>
              </a:rPr>
              <a:t>name </a:t>
            </a:r>
            <a:r>
              <a:rPr sz="1500" spc="68" dirty="0">
                <a:latin typeface="Lucida Sans Unicode"/>
                <a:cs typeface="Lucida Sans Unicode"/>
              </a:rPr>
              <a:t>against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57" dirty="0">
                <a:latin typeface="Lucida Sans Unicode"/>
                <a:cs typeface="Lucida Sans Unicode"/>
              </a:rPr>
              <a:t>alias </a:t>
            </a:r>
            <a:r>
              <a:rPr sz="1500" spc="88" dirty="0">
                <a:latin typeface="Lucida Sans Unicode"/>
                <a:cs typeface="Lucida Sans Unicode"/>
              </a:rPr>
              <a:t>database; </a:t>
            </a:r>
            <a:r>
              <a:rPr sz="1500" spc="-57" dirty="0">
                <a:latin typeface="Lucida Sans Unicode"/>
                <a:cs typeface="Lucida Sans Unicode"/>
              </a:rPr>
              <a:t>if </a:t>
            </a:r>
            <a:r>
              <a:rPr sz="1500" spc="38" dirty="0">
                <a:latin typeface="Lucida Sans Unicode"/>
                <a:cs typeface="Lucida Sans Unicode"/>
              </a:rPr>
              <a:t>there </a:t>
            </a:r>
            <a:r>
              <a:rPr sz="1500" spc="-18" dirty="0">
                <a:latin typeface="Lucida Sans Unicode"/>
                <a:cs typeface="Lucida Sans Unicode"/>
              </a:rPr>
              <a:t>is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20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mailing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28" dirty="0">
                <a:latin typeface="Lucida Sans Unicode"/>
                <a:cs typeface="Lucida Sans Unicode"/>
              </a:rPr>
              <a:t>list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for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defined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alias,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separate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0" dirty="0">
                <a:latin typeface="Lucida Sans Unicode"/>
                <a:cs typeface="Lucida Sans Unicode"/>
              </a:rPr>
              <a:t>messages,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one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for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23" dirty="0">
                <a:latin typeface="Lucida Sans Unicode"/>
                <a:cs typeface="Lucida Sans Unicode"/>
              </a:rPr>
              <a:t>each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entry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48" dirty="0">
                <a:latin typeface="Lucida Sans Unicode"/>
                <a:cs typeface="Lucida Sans Unicode"/>
              </a:rPr>
              <a:t> </a:t>
            </a:r>
            <a:r>
              <a:rPr sz="1500" spc="-63" dirty="0">
                <a:latin typeface="Lucida Sans Unicode"/>
                <a:cs typeface="Lucida Sans Unicode"/>
              </a:rPr>
              <a:t>li</a:t>
            </a:r>
            <a:r>
              <a:rPr sz="1500" spc="25" dirty="0">
                <a:latin typeface="Lucida Sans Unicode"/>
                <a:cs typeface="Lucida Sans Unicode"/>
              </a:rPr>
              <a:t>s</a:t>
            </a:r>
            <a:r>
              <a:rPr sz="1500" spc="-13" dirty="0">
                <a:latin typeface="Lucida Sans Unicode"/>
                <a:cs typeface="Lucida Sans Unicode"/>
              </a:rPr>
              <a:t>t</a:t>
            </a:r>
            <a:r>
              <a:rPr sz="1500" spc="-175" dirty="0">
                <a:latin typeface="Lucida Sans Unicode"/>
                <a:cs typeface="Lucida Sans Unicode"/>
              </a:rPr>
              <a:t>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63" dirty="0">
                <a:latin typeface="Lucida Sans Unicode"/>
                <a:cs typeface="Lucida Sans Unicode"/>
              </a:rPr>
              <a:t>m</a:t>
            </a:r>
            <a:r>
              <a:rPr sz="1500" spc="38" dirty="0">
                <a:latin typeface="Lucida Sans Unicode"/>
                <a:cs typeface="Lucida Sans Unicode"/>
              </a:rPr>
              <a:t>u</a:t>
            </a:r>
            <a:r>
              <a:rPr sz="1500" spc="25" dirty="0">
                <a:latin typeface="Lucida Sans Unicode"/>
                <a:cs typeface="Lucida Sans Unicode"/>
              </a:rPr>
              <a:t>s</a:t>
            </a:r>
            <a:r>
              <a:rPr sz="1500" spc="-10" dirty="0">
                <a:latin typeface="Lucida Sans Unicode"/>
                <a:cs typeface="Lucida Sans Unicode"/>
              </a:rPr>
              <a:t>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b</a:t>
            </a:r>
            <a:r>
              <a:rPr sz="1500" spc="105" dirty="0">
                <a:latin typeface="Lucida Sans Unicode"/>
                <a:cs typeface="Lucida Sans Unicode"/>
              </a:rPr>
              <a:t>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p</a:t>
            </a:r>
            <a:r>
              <a:rPr sz="1500" spc="-50" dirty="0">
                <a:latin typeface="Lucida Sans Unicode"/>
                <a:cs typeface="Lucida Sans Unicode"/>
              </a:rPr>
              <a:t>r</a:t>
            </a:r>
            <a:r>
              <a:rPr sz="1500" spc="102" dirty="0">
                <a:latin typeface="Lucida Sans Unicode"/>
                <a:cs typeface="Lucida Sans Unicode"/>
              </a:rPr>
              <a:t>e</a:t>
            </a:r>
            <a:r>
              <a:rPr sz="1500" spc="80" dirty="0">
                <a:latin typeface="Lucida Sans Unicode"/>
                <a:cs typeface="Lucida Sans Unicode"/>
              </a:rPr>
              <a:t>p</a:t>
            </a:r>
            <a:r>
              <a:rPr sz="1500" spc="195" dirty="0">
                <a:latin typeface="Lucida Sans Unicode"/>
                <a:cs typeface="Lucida Sans Unicode"/>
              </a:rPr>
              <a:t>a</a:t>
            </a:r>
            <a:r>
              <a:rPr sz="1500" spc="-50" dirty="0">
                <a:latin typeface="Lucida Sans Unicode"/>
                <a:cs typeface="Lucida Sans Unicode"/>
              </a:rPr>
              <a:t>r</a:t>
            </a:r>
            <a:r>
              <a:rPr sz="1500" spc="102" dirty="0">
                <a:latin typeface="Lucida Sans Unicode"/>
                <a:cs typeface="Lucida Sans Unicode"/>
              </a:rPr>
              <a:t>e</a:t>
            </a:r>
            <a:r>
              <a:rPr sz="1500" spc="83" dirty="0">
                <a:latin typeface="Lucida Sans Unicode"/>
                <a:cs typeface="Lucida Sans Unicode"/>
              </a:rPr>
              <a:t>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5" dirty="0">
                <a:latin typeface="Lucida Sans Unicode"/>
                <a:cs typeface="Lucida Sans Unicode"/>
              </a:rPr>
              <a:t>a</a:t>
            </a:r>
            <a:r>
              <a:rPr sz="1500" spc="38" dirty="0">
                <a:latin typeface="Lucida Sans Unicode"/>
                <a:cs typeface="Lucida Sans Unicode"/>
              </a:rPr>
              <a:t>n</a:t>
            </a:r>
            <a:r>
              <a:rPr sz="1500" spc="83" dirty="0">
                <a:latin typeface="Lucida Sans Unicode"/>
                <a:cs typeface="Lucida Sans Unicode"/>
              </a:rPr>
              <a:t>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h</a:t>
            </a:r>
            <a:r>
              <a:rPr sz="1500" spc="195" dirty="0">
                <a:latin typeface="Lucida Sans Unicode"/>
                <a:cs typeface="Lucida Sans Unicode"/>
              </a:rPr>
              <a:t>a</a:t>
            </a:r>
            <a:r>
              <a:rPr sz="1500" spc="38" dirty="0">
                <a:latin typeface="Lucida Sans Unicode"/>
                <a:cs typeface="Lucida Sans Unicode"/>
              </a:rPr>
              <a:t>n</a:t>
            </a:r>
            <a:r>
              <a:rPr sz="1500" spc="80" dirty="0">
                <a:latin typeface="Lucida Sans Unicode"/>
                <a:cs typeface="Lucida Sans Unicode"/>
              </a:rPr>
              <a:t>d</a:t>
            </a:r>
            <a:r>
              <a:rPr sz="1500" spc="102" dirty="0">
                <a:latin typeface="Lucida Sans Unicode"/>
                <a:cs typeface="Lucida Sans Unicode"/>
              </a:rPr>
              <a:t>e</a:t>
            </a:r>
            <a:r>
              <a:rPr sz="1500" spc="83" dirty="0">
                <a:latin typeface="Lucida Sans Unicode"/>
                <a:cs typeface="Lucida Sans Unicode"/>
              </a:rPr>
              <a:t>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t</a:t>
            </a:r>
            <a:r>
              <a:rPr sz="1500" spc="50" dirty="0">
                <a:latin typeface="Lucida Sans Unicode"/>
                <a:cs typeface="Lucida Sans Unicode"/>
              </a:rPr>
              <a:t>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t</a:t>
            </a:r>
            <a:r>
              <a:rPr sz="1500" spc="38" dirty="0">
                <a:latin typeface="Lucida Sans Unicode"/>
                <a:cs typeface="Lucida Sans Unicode"/>
              </a:rPr>
              <a:t>h</a:t>
            </a:r>
            <a:r>
              <a:rPr sz="1500" spc="105" dirty="0">
                <a:latin typeface="Lucida Sans Unicode"/>
                <a:cs typeface="Lucida Sans Unicode"/>
              </a:rPr>
              <a:t>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M</a:t>
            </a:r>
            <a:r>
              <a:rPr sz="1500" spc="-130" dirty="0">
                <a:latin typeface="Lucida Sans Unicode"/>
                <a:cs typeface="Lucida Sans Unicode"/>
              </a:rPr>
              <a:t>T</a:t>
            </a:r>
            <a:r>
              <a:rPr sz="1500" spc="-15" dirty="0">
                <a:latin typeface="Lucida Sans Unicode"/>
                <a:cs typeface="Lucida Sans Unicode"/>
              </a:rPr>
              <a:t>A</a:t>
            </a:r>
            <a:r>
              <a:rPr sz="1500" spc="-158" dirty="0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5022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13" y="86350"/>
            <a:ext cx="70595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Transfer Agent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E4D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821960"/>
            <a:ext cx="8115300" cy="22621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000" y="315956"/>
            <a:ext cx="8128000" cy="361959"/>
          </a:xfrm>
          <a:prstGeom prst="rect">
            <a:avLst/>
          </a:prstGeom>
        </p:spPr>
        <p:txBody>
          <a:bodyPr vert="horz" wrap="square" lIns="0" tIns="7938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63"/>
              </a:spcBef>
              <a:tabLst>
                <a:tab pos="2043430" algn="l"/>
                <a:tab pos="8121333" algn="l"/>
              </a:tabLst>
            </a:pPr>
            <a:r>
              <a:rPr sz="2300" u="heavy" spc="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u="heavy" spc="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2300" u="heavy" spc="-3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2300" u="heavy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sz="2300" u="heavy" spc="-22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sz="2300" u="heavy" spc="-11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300" u="heavy" spc="-20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2300" u="heavy" spc="-5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R</a:t>
            </a:r>
            <a:r>
              <a:rPr sz="2300" u="heavy" spc="-3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2300" u="heavy" spc="-7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2300" u="heavy" spc="1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2300" u="heavy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F</a:t>
            </a:r>
            <a:r>
              <a:rPr sz="2300" u="heavy" spc="-6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2300" u="heavy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R</a:t>
            </a:r>
            <a:r>
              <a:rPr sz="2300" u="heavy" spc="-11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300" u="heavy" spc="-3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2300" u="heavy" spc="1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G</a:t>
            </a:r>
            <a:r>
              <a:rPr sz="2300" u="heavy" spc="-6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2300" u="heavy" spc="-7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2300" u="heavy" spc="-20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2300" u="heavy" spc="-2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:</a:t>
            </a:r>
            <a:r>
              <a:rPr sz="2300" u="heavy" spc="-113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300" u="heavy" spc="1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2300" u="heavy" spc="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2300" u="heavy" spc="-20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2300" u="heavy" spc="6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	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3299634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3833034"/>
            <a:ext cx="66675" cy="66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6166" y="3165201"/>
            <a:ext cx="7758113" cy="163596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11748">
              <a:lnSpc>
                <a:spcPct val="116700"/>
              </a:lnSpc>
              <a:spcBef>
                <a:spcPts val="45"/>
              </a:spcBef>
            </a:pPr>
            <a:r>
              <a:rPr sz="1500" spc="95" dirty="0">
                <a:latin typeface="Lucida Sans Unicode"/>
                <a:cs typeface="Lucida Sans Unicode"/>
              </a:rPr>
              <a:t>Based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on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2" dirty="0">
                <a:latin typeface="Lucida Sans Unicode"/>
                <a:cs typeface="Lucida Sans Unicode"/>
              </a:rPr>
              <a:t>common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scenario,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5" dirty="0">
                <a:latin typeface="Lucida Sans Unicode"/>
                <a:cs typeface="Lucida Sans Unicode"/>
              </a:rPr>
              <a:t>we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refer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-30" dirty="0">
                <a:latin typeface="Lucida Sans Unicode"/>
                <a:cs typeface="Lucida Sans Unicode"/>
              </a:rPr>
              <a:t>first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second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13" dirty="0">
                <a:latin typeface="Lucida Sans Unicode"/>
                <a:cs typeface="Lucida Sans Unicode"/>
              </a:rPr>
              <a:t>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Message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Transfer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Agents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8" dirty="0">
                <a:latin typeface="Lucida Sans Unicode"/>
                <a:cs typeface="Lucida Sans Unicode"/>
              </a:rPr>
              <a:t>(MTAs),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third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13" dirty="0">
                <a:latin typeface="Lucida Sans Unicode"/>
                <a:cs typeface="Lucida Sans Unicode"/>
              </a:rPr>
              <a:t>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Access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Agent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(MAA).</a:t>
            </a:r>
            <a:endParaRPr sz="1500">
              <a:latin typeface="Lucida Sans Unicode"/>
              <a:cs typeface="Lucida Sans Unicode"/>
            </a:endParaRPr>
          </a:p>
          <a:p>
            <a:pPr marL="6350" marR="2540">
              <a:lnSpc>
                <a:spcPts val="2100"/>
              </a:lnSpc>
              <a:spcBef>
                <a:spcPts val="53"/>
              </a:spcBef>
            </a:pPr>
            <a:r>
              <a:rPr sz="1500" spc="5" dirty="0">
                <a:latin typeface="Lucida Sans Unicode"/>
                <a:cs typeface="Lucida Sans Unicode"/>
              </a:rPr>
              <a:t>The </a:t>
            </a:r>
            <a:r>
              <a:rPr sz="1500" spc="40" dirty="0">
                <a:latin typeface="Lucida Sans Unicode"/>
                <a:cs typeface="Lucida Sans Unicode"/>
              </a:rPr>
              <a:t>formal </a:t>
            </a:r>
            <a:r>
              <a:rPr sz="1500" spc="30" dirty="0">
                <a:latin typeface="Lucida Sans Unicode"/>
                <a:cs typeface="Lucida Sans Unicode"/>
              </a:rPr>
              <a:t>protocol </a:t>
            </a:r>
            <a:r>
              <a:rPr sz="1500" spc="53" dirty="0">
                <a:latin typeface="Lucida Sans Unicode"/>
                <a:cs typeface="Lucida Sans Unicode"/>
              </a:rPr>
              <a:t>that </a:t>
            </a:r>
            <a:r>
              <a:rPr sz="1500" spc="33" dirty="0">
                <a:latin typeface="Lucida Sans Unicode"/>
                <a:cs typeface="Lucida Sans Unicode"/>
              </a:rPr>
              <a:t>defines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-43" dirty="0">
                <a:latin typeface="Lucida Sans Unicode"/>
                <a:cs typeface="Lucida Sans Unicode"/>
              </a:rPr>
              <a:t>MTA </a:t>
            </a:r>
            <a:r>
              <a:rPr sz="1500" spc="25" dirty="0">
                <a:latin typeface="Lucida Sans Unicode"/>
                <a:cs typeface="Lucida Sans Unicode"/>
              </a:rPr>
              <a:t>client </a:t>
            </a:r>
            <a:r>
              <a:rPr sz="1500" spc="105" dirty="0">
                <a:latin typeface="Lucida Sans Unicode"/>
                <a:cs typeface="Lucida Sans Unicode"/>
              </a:rPr>
              <a:t>and </a:t>
            </a:r>
            <a:r>
              <a:rPr sz="1500" spc="35" dirty="0">
                <a:latin typeface="Lucida Sans Unicode"/>
                <a:cs typeface="Lucida Sans Unicode"/>
              </a:rPr>
              <a:t>server </a:t>
            </a:r>
            <a:r>
              <a:rPr sz="1500" spc="-13" dirty="0">
                <a:latin typeface="Lucida Sans Unicode"/>
                <a:cs typeface="Lucida Sans Unicode"/>
              </a:rPr>
              <a:t>in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18" dirty="0">
                <a:latin typeface="Lucida Sans Unicode"/>
                <a:cs typeface="Lucida Sans Unicode"/>
              </a:rPr>
              <a:t>Internet </a:t>
            </a:r>
            <a:r>
              <a:rPr sz="1500" spc="-18" dirty="0">
                <a:latin typeface="Lucida Sans Unicode"/>
                <a:cs typeface="Lucida Sans Unicode"/>
              </a:rPr>
              <a:t>is 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called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Simple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Transfer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Protocol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(SMTP).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" dirty="0">
                <a:latin typeface="Lucida Sans Unicode"/>
                <a:cs typeface="Lucida Sans Unicode"/>
              </a:rPr>
              <a:t>SMTP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used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" dirty="0">
                <a:latin typeface="Lucida Sans Unicode"/>
                <a:cs typeface="Lucida Sans Unicode"/>
              </a:rPr>
              <a:t>times,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between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 </a:t>
            </a:r>
            <a:r>
              <a:rPr sz="1500" spc="105" dirty="0">
                <a:latin typeface="Lucida Sans Unicode"/>
                <a:cs typeface="Lucida Sans Unicode"/>
              </a:rPr>
              <a:t>and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23" dirty="0">
                <a:latin typeface="Lucida Sans Unicode"/>
                <a:cs typeface="Lucida Sans Unicode"/>
              </a:rPr>
              <a:t>sender’s </a:t>
            </a:r>
            <a:r>
              <a:rPr sz="1500" spc="57" dirty="0">
                <a:latin typeface="Lucida Sans Unicode"/>
                <a:cs typeface="Lucida Sans Unicode"/>
              </a:rPr>
              <a:t>mail </a:t>
            </a:r>
            <a:r>
              <a:rPr sz="1500" spc="35" dirty="0">
                <a:latin typeface="Lucida Sans Unicode"/>
                <a:cs typeface="Lucida Sans Unicode"/>
              </a:rPr>
              <a:t>server </a:t>
            </a:r>
            <a:r>
              <a:rPr sz="1500" spc="105" dirty="0">
                <a:latin typeface="Lucida Sans Unicode"/>
                <a:cs typeface="Lucida Sans Unicode"/>
              </a:rPr>
              <a:t>and </a:t>
            </a:r>
            <a:r>
              <a:rPr sz="1500" spc="73" dirty="0">
                <a:latin typeface="Lucida Sans Unicode"/>
                <a:cs typeface="Lucida Sans Unicode"/>
              </a:rPr>
              <a:t>between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43" dirty="0">
                <a:latin typeface="Lucida Sans Unicode"/>
                <a:cs typeface="Lucida Sans Unicode"/>
              </a:rPr>
              <a:t>two </a:t>
            </a:r>
            <a:r>
              <a:rPr sz="1500" spc="57" dirty="0">
                <a:latin typeface="Lucida Sans Unicode"/>
                <a:cs typeface="Lucida Sans Unicode"/>
              </a:rPr>
              <a:t>mail </a:t>
            </a:r>
            <a:r>
              <a:rPr sz="1500" spc="10" dirty="0">
                <a:latin typeface="Lucida Sans Unicode"/>
                <a:cs typeface="Lucida Sans Unicode"/>
              </a:rPr>
              <a:t>servers. </a:t>
            </a:r>
            <a:r>
              <a:rPr sz="1500" spc="3" dirty="0">
                <a:latin typeface="Lucida Sans Unicode"/>
                <a:cs typeface="Lucida Sans Unicode"/>
              </a:rPr>
              <a:t>SMTP </a:t>
            </a:r>
            <a:r>
              <a:rPr sz="1500" spc="5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simply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defines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how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8" dirty="0">
                <a:latin typeface="Lucida Sans Unicode"/>
                <a:cs typeface="Lucida Sans Unicode"/>
              </a:rPr>
              <a:t>commands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responses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must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sent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back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3" dirty="0">
                <a:latin typeface="Lucida Sans Unicode"/>
                <a:cs typeface="Lucida Sans Unicode"/>
              </a:rPr>
              <a:t>forth.</a:t>
            </a:r>
            <a:endParaRPr sz="15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162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58" dirty="0" smtClean="0">
                <a:latin typeface="Tahoma"/>
                <a:cs typeface="Tahoma"/>
              </a:rPr>
              <a:t>E</a:t>
            </a:r>
            <a:r>
              <a:rPr lang="en-US" spc="30" dirty="0" smtClean="0">
                <a:latin typeface="Tahoma"/>
                <a:cs typeface="Tahoma"/>
              </a:rPr>
              <a:t>l</a:t>
            </a:r>
            <a:r>
              <a:rPr lang="en-US" spc="53" dirty="0" smtClean="0">
                <a:latin typeface="Tahoma"/>
                <a:cs typeface="Tahoma"/>
              </a:rPr>
              <a:t>e</a:t>
            </a:r>
            <a:r>
              <a:rPr lang="en-US" spc="313" dirty="0" smtClean="0">
                <a:latin typeface="Tahoma"/>
                <a:cs typeface="Tahoma"/>
              </a:rPr>
              <a:t>c</a:t>
            </a:r>
            <a:r>
              <a:rPr lang="en-US" spc="-85" dirty="0" smtClean="0">
                <a:latin typeface="Tahoma"/>
                <a:cs typeface="Tahoma"/>
              </a:rPr>
              <a:t>t</a:t>
            </a:r>
            <a:r>
              <a:rPr lang="en-US" spc="143" dirty="0" smtClean="0">
                <a:latin typeface="Tahoma"/>
                <a:cs typeface="Tahoma"/>
              </a:rPr>
              <a:t>r</a:t>
            </a:r>
            <a:r>
              <a:rPr lang="en-US" spc="268" dirty="0" smtClean="0">
                <a:latin typeface="Tahoma"/>
                <a:cs typeface="Tahoma"/>
              </a:rPr>
              <a:t>o</a:t>
            </a:r>
            <a:r>
              <a:rPr lang="en-US" spc="183" dirty="0" smtClean="0">
                <a:latin typeface="Tahoma"/>
                <a:cs typeface="Tahoma"/>
              </a:rPr>
              <a:t>n</a:t>
            </a:r>
            <a:r>
              <a:rPr lang="en-US" spc="15" dirty="0" smtClean="0">
                <a:latin typeface="Tahoma"/>
                <a:cs typeface="Tahoma"/>
              </a:rPr>
              <a:t>i</a:t>
            </a:r>
            <a:r>
              <a:rPr lang="en-US" spc="315" dirty="0" smtClean="0">
                <a:latin typeface="Tahoma"/>
                <a:cs typeface="Tahoma"/>
              </a:rPr>
              <a:t>c</a:t>
            </a:r>
            <a:r>
              <a:rPr lang="en-US" spc="-543" dirty="0" smtClean="0">
                <a:latin typeface="Tahoma"/>
                <a:cs typeface="Tahoma"/>
              </a:rPr>
              <a:t> </a:t>
            </a:r>
            <a:r>
              <a:rPr lang="en-US" spc="480" dirty="0" smtClean="0">
                <a:latin typeface="Tahoma"/>
                <a:cs typeface="Tahoma"/>
              </a:rPr>
              <a:t>M</a:t>
            </a:r>
            <a:r>
              <a:rPr lang="en-US" spc="340" dirty="0" smtClean="0">
                <a:latin typeface="Tahoma"/>
                <a:cs typeface="Tahoma"/>
              </a:rPr>
              <a:t>a</a:t>
            </a:r>
            <a:r>
              <a:rPr lang="en-US" spc="15" dirty="0" smtClean="0">
                <a:latin typeface="Tahoma"/>
                <a:cs typeface="Tahoma"/>
              </a:rPr>
              <a:t>i</a:t>
            </a:r>
            <a:r>
              <a:rPr lang="en-US" spc="33" dirty="0" smtClean="0">
                <a:latin typeface="Tahoma"/>
                <a:cs typeface="Tahoma"/>
              </a:rPr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1978"/>
            <a:ext cx="7886700" cy="3688918"/>
          </a:xfrm>
        </p:spPr>
        <p:txBody>
          <a:bodyPr>
            <a:noAutofit/>
          </a:bodyPr>
          <a:lstStyle/>
          <a:p>
            <a:pPr marL="6350" algn="just">
              <a:spcBef>
                <a:spcPts val="345"/>
              </a:spcBef>
            </a:pPr>
            <a:r>
              <a:rPr lang="en-US" sz="1400" spc="63" dirty="0" smtClean="0">
                <a:latin typeface="Lucida Sans Unicode"/>
                <a:cs typeface="Lucida Sans Unicode"/>
              </a:rPr>
              <a:t>Electronic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88" dirty="0" smtClean="0">
                <a:latin typeface="Lucida Sans Unicode"/>
                <a:cs typeface="Lucida Sans Unicode"/>
              </a:rPr>
              <a:t>mail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3" dirty="0" smtClean="0">
                <a:latin typeface="Lucida Sans Unicode"/>
                <a:cs typeface="Lucida Sans Unicode"/>
              </a:rPr>
              <a:t>(or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105" dirty="0" smtClean="0">
                <a:latin typeface="Lucida Sans Unicode"/>
                <a:cs typeface="Lucida Sans Unicode"/>
              </a:rPr>
              <a:t>e-mail)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allows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60" dirty="0" smtClean="0">
                <a:latin typeface="Lucida Sans Unicode"/>
                <a:cs typeface="Lucida Sans Unicode"/>
              </a:rPr>
              <a:t>users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38" dirty="0" smtClean="0">
                <a:latin typeface="Lucida Sans Unicode"/>
                <a:cs typeface="Lucida Sans Unicode"/>
              </a:rPr>
              <a:t>to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100" dirty="0" smtClean="0">
                <a:latin typeface="Lucida Sans Unicode"/>
                <a:cs typeface="Lucida Sans Unicode"/>
              </a:rPr>
              <a:t>exchange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8" dirty="0" smtClean="0">
                <a:latin typeface="Lucida Sans Unicode"/>
                <a:cs typeface="Lucida Sans Unicode"/>
              </a:rPr>
              <a:t>messages.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6350" marR="219710" algn="just">
              <a:lnSpc>
                <a:spcPts val="2100"/>
              </a:lnSpc>
              <a:spcBef>
                <a:spcPts val="120"/>
              </a:spcBef>
            </a:pPr>
            <a:r>
              <a:rPr lang="en-US" sz="1400" spc="8" dirty="0" smtClean="0">
                <a:latin typeface="Lucida Sans Unicode"/>
                <a:cs typeface="Lucida Sans Unicode"/>
              </a:rPr>
              <a:t>In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38" dirty="0" smtClean="0">
                <a:latin typeface="Lucida Sans Unicode"/>
                <a:cs typeface="Lucida Sans Unicode"/>
              </a:rPr>
              <a:t>an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88" dirty="0" smtClean="0">
                <a:latin typeface="Lucida Sans Unicode"/>
                <a:cs typeface="Lucida Sans Unicode"/>
              </a:rPr>
              <a:t>application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3" dirty="0" smtClean="0">
                <a:latin typeface="Lucida Sans Unicode"/>
                <a:cs typeface="Lucida Sans Unicode"/>
              </a:rPr>
              <a:t>such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30" dirty="0" smtClean="0">
                <a:latin typeface="Lucida Sans Unicode"/>
                <a:cs typeface="Lucida Sans Unicode"/>
              </a:rPr>
              <a:t>as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-38" dirty="0" smtClean="0">
                <a:latin typeface="Lucida Sans Unicode"/>
                <a:cs typeface="Lucida Sans Unicode"/>
              </a:rPr>
              <a:t>HTTP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8" dirty="0" smtClean="0">
                <a:latin typeface="Lucida Sans Unicode"/>
                <a:cs typeface="Lucida Sans Unicode"/>
              </a:rPr>
              <a:t>or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-45" dirty="0" smtClean="0">
                <a:latin typeface="Lucida Sans Unicode"/>
                <a:cs typeface="Lucida Sans Unicode"/>
              </a:rPr>
              <a:t>FTP,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server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00" dirty="0" smtClean="0">
                <a:latin typeface="Lucida Sans Unicode"/>
                <a:cs typeface="Lucida Sans Unicode"/>
              </a:rPr>
              <a:t>program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53" dirty="0" smtClean="0">
                <a:latin typeface="Lucida Sans Unicode"/>
                <a:cs typeface="Lucida Sans Unicode"/>
              </a:rPr>
              <a:t>running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50" dirty="0" smtClean="0">
                <a:latin typeface="Lucida Sans Unicode"/>
                <a:cs typeface="Lucida Sans Unicode"/>
              </a:rPr>
              <a:t>all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 </a:t>
            </a:r>
            <a:r>
              <a:rPr lang="en-US" sz="1400" spc="-468" dirty="0" smtClean="0">
                <a:latin typeface="Lucida Sans Unicode"/>
                <a:cs typeface="Lucida Sans Unicode"/>
              </a:rPr>
              <a:t> </a:t>
            </a:r>
            <a:r>
              <a:rPr lang="en-US" sz="1400" spc="35" dirty="0" smtClean="0">
                <a:latin typeface="Lucida Sans Unicode"/>
                <a:cs typeface="Lucida Sans Unicode"/>
              </a:rPr>
              <a:t>time,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73" dirty="0" smtClean="0">
                <a:latin typeface="Lucida Sans Unicode"/>
                <a:cs typeface="Lucida Sans Unicode"/>
              </a:rPr>
              <a:t>waiting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" dirty="0" smtClean="0">
                <a:latin typeface="Lucida Sans Unicode"/>
                <a:cs typeface="Lucida Sans Unicode"/>
              </a:rPr>
              <a:t>for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5" dirty="0" smtClean="0">
                <a:latin typeface="Lucida Sans Unicode"/>
                <a:cs typeface="Lucida Sans Unicode"/>
              </a:rPr>
              <a:t>request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5" dirty="0" smtClean="0">
                <a:latin typeface="Lucida Sans Unicode"/>
                <a:cs typeface="Lucida Sans Unicode"/>
              </a:rPr>
              <a:t>from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33" dirty="0" smtClean="0">
                <a:latin typeface="Lucida Sans Unicode"/>
                <a:cs typeface="Lucida Sans Unicode"/>
              </a:rPr>
              <a:t>client.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6350" marR="108585" algn="just">
              <a:lnSpc>
                <a:spcPts val="2100"/>
              </a:lnSpc>
            </a:pPr>
            <a:r>
              <a:rPr lang="en-US" sz="1400" spc="123" dirty="0" smtClean="0">
                <a:latin typeface="Lucida Sans Unicode"/>
                <a:cs typeface="Lucida Sans Unicode"/>
              </a:rPr>
              <a:t>When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5" dirty="0" smtClean="0">
                <a:latin typeface="Lucida Sans Unicode"/>
                <a:cs typeface="Lucida Sans Unicode"/>
              </a:rPr>
              <a:t>request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40" dirty="0" smtClean="0">
                <a:latin typeface="Lucida Sans Unicode"/>
                <a:cs typeface="Lucida Sans Unicode"/>
              </a:rPr>
              <a:t>arrives,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server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provides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7" dirty="0" smtClean="0">
                <a:latin typeface="Lucida Sans Unicode"/>
                <a:cs typeface="Lucida Sans Unicode"/>
              </a:rPr>
              <a:t>service.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45" dirty="0" smtClean="0">
                <a:latin typeface="Lucida Sans Unicode"/>
                <a:cs typeface="Lucida Sans Unicode"/>
              </a:rPr>
              <a:t>There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5" dirty="0" smtClean="0">
                <a:latin typeface="Lucida Sans Unicode"/>
                <a:cs typeface="Lucida Sans Unicode"/>
              </a:rPr>
              <a:t>request </a:t>
            </a:r>
            <a:r>
              <a:rPr lang="en-US" sz="1400" spc="-468" dirty="0" smtClean="0">
                <a:latin typeface="Lucida Sans Unicode"/>
                <a:cs typeface="Lucida Sans Unicode"/>
              </a:rPr>
              <a:t> </a:t>
            </a:r>
            <a:r>
              <a:rPr lang="en-US" sz="1400" spc="130" dirty="0" smtClean="0">
                <a:latin typeface="Lucida Sans Unicode"/>
                <a:cs typeface="Lucida Sans Unicode"/>
              </a:rPr>
              <a:t>and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there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7" dirty="0" smtClean="0">
                <a:latin typeface="Lucida Sans Unicode"/>
                <a:cs typeface="Lucida Sans Unicode"/>
              </a:rPr>
              <a:t>response.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6350" marR="177800" algn="just">
              <a:lnSpc>
                <a:spcPts val="2100"/>
              </a:lnSpc>
            </a:pPr>
            <a:r>
              <a:rPr lang="en-US" sz="1400" spc="8" dirty="0" smtClean="0">
                <a:latin typeface="Lucida Sans Unicode"/>
                <a:cs typeface="Lucida Sans Unicode"/>
              </a:rPr>
              <a:t>In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 </a:t>
            </a:r>
            <a:r>
              <a:rPr lang="en-US" sz="1400" spc="148" dirty="0" smtClean="0">
                <a:latin typeface="Lucida Sans Unicode"/>
                <a:cs typeface="Lucida Sans Unicode"/>
              </a:rPr>
              <a:t>case </a:t>
            </a:r>
            <a:r>
              <a:rPr lang="en-US" sz="1400" spc="18" dirty="0" smtClean="0">
                <a:latin typeface="Lucida Sans Unicode"/>
                <a:cs typeface="Lucida Sans Unicode"/>
              </a:rPr>
              <a:t>of </a:t>
            </a:r>
            <a:r>
              <a:rPr lang="en-US" sz="1400" spc="75" dirty="0" smtClean="0">
                <a:latin typeface="Lucida Sans Unicode"/>
                <a:cs typeface="Lucida Sans Unicode"/>
              </a:rPr>
              <a:t>electronic </a:t>
            </a:r>
            <a:r>
              <a:rPr lang="en-US" sz="1400" spc="43" dirty="0" smtClean="0">
                <a:latin typeface="Lucida Sans Unicode"/>
                <a:cs typeface="Lucida Sans Unicode"/>
              </a:rPr>
              <a:t>mail, </a:t>
            </a:r>
            <a:r>
              <a:rPr lang="en-US" sz="1400" spc="80" dirty="0" smtClean="0">
                <a:latin typeface="Lucida Sans Unicode"/>
                <a:cs typeface="Lucida Sans Unicode"/>
              </a:rPr>
              <a:t>response </a:t>
            </a:r>
            <a:r>
              <a:rPr lang="en-US" sz="1400" dirty="0" smtClean="0">
                <a:latin typeface="Lucida Sans Unicode"/>
                <a:cs typeface="Lucida Sans Unicode"/>
              </a:rPr>
              <a:t>is </a:t>
            </a:r>
            <a:r>
              <a:rPr lang="en-US" sz="1400" spc="50" dirty="0" smtClean="0">
                <a:latin typeface="Lucida Sans Unicode"/>
                <a:cs typeface="Lucida Sans Unicode"/>
              </a:rPr>
              <a:t>not </a:t>
            </a:r>
            <a:r>
              <a:rPr lang="en-US" sz="1400" spc="93" dirty="0" smtClean="0">
                <a:latin typeface="Lucida Sans Unicode"/>
                <a:cs typeface="Lucida Sans Unicode"/>
              </a:rPr>
              <a:t>mandatory. </a:t>
            </a:r>
            <a:r>
              <a:rPr lang="en-US" sz="1400" spc="60" dirty="0" smtClean="0">
                <a:latin typeface="Lucida Sans Unicode"/>
                <a:cs typeface="Lucida Sans Unicode"/>
              </a:rPr>
              <a:t>E-mail </a:t>
            </a:r>
            <a:r>
              <a:rPr lang="en-US" sz="1400" dirty="0" smtClean="0">
                <a:latin typeface="Lucida Sans Unicode"/>
                <a:cs typeface="Lucida Sans Unicode"/>
              </a:rPr>
              <a:t>is 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85" dirty="0" smtClean="0">
                <a:latin typeface="Lucida Sans Unicode"/>
                <a:cs typeface="Lucida Sans Unicode"/>
              </a:rPr>
              <a:t>considered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105" dirty="0" smtClean="0">
                <a:latin typeface="Lucida Sans Unicode"/>
                <a:cs typeface="Lucida Sans Unicode"/>
              </a:rPr>
              <a:t>one-way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transaction.</a:t>
            </a:r>
            <a:r>
              <a:rPr lang="en-US" sz="1400" spc="13" dirty="0" smtClean="0">
                <a:latin typeface="Lucida Sans Unicode"/>
                <a:cs typeface="Lucida Sans Unicode"/>
              </a:rPr>
              <a:t> </a:t>
            </a:r>
            <a:r>
              <a:rPr lang="en-US" sz="1400" spc="-38" dirty="0" smtClean="0">
                <a:latin typeface="Lucida Sans Unicode"/>
                <a:cs typeface="Lucida Sans Unicode"/>
              </a:rPr>
              <a:t>If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there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13" dirty="0" smtClean="0">
                <a:latin typeface="Lucida Sans Unicode"/>
                <a:cs typeface="Lucida Sans Unicode"/>
              </a:rPr>
              <a:t> </a:t>
            </a:r>
            <a:r>
              <a:rPr lang="en-US" sz="1400" spc="55" dirty="0" smtClean="0">
                <a:latin typeface="Lucida Sans Unicode"/>
                <a:cs typeface="Lucida Sans Unicode"/>
              </a:rPr>
              <a:t>response,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-18" dirty="0" smtClean="0">
                <a:latin typeface="Lucida Sans Unicode"/>
                <a:cs typeface="Lucida Sans Unicode"/>
              </a:rPr>
              <a:t>it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13" dirty="0" smtClean="0">
                <a:latin typeface="Lucida Sans Unicode"/>
                <a:cs typeface="Lucida Sans Unicode"/>
              </a:rPr>
              <a:t> </a:t>
            </a:r>
            <a:r>
              <a:rPr lang="en-US" sz="1400" spc="85" dirty="0" smtClean="0">
                <a:latin typeface="Lucida Sans Unicode"/>
                <a:cs typeface="Lucida Sans Unicode"/>
              </a:rPr>
              <a:t>another</a:t>
            </a:r>
            <a:r>
              <a:rPr lang="en-US" sz="1400" spc="10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one- </a:t>
            </a:r>
            <a:r>
              <a:rPr lang="en-US" sz="1400" spc="-468" dirty="0" smtClean="0">
                <a:latin typeface="Lucida Sans Unicode"/>
                <a:cs typeface="Lucida Sans Unicode"/>
              </a:rPr>
              <a:t> </a:t>
            </a:r>
            <a:r>
              <a:rPr lang="en-US" sz="1400" spc="143" dirty="0" smtClean="0">
                <a:latin typeface="Lucida Sans Unicode"/>
                <a:cs typeface="Lucida Sans Unicode"/>
              </a:rPr>
              <a:t>way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transaction.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6350" marR="329248" indent="56198" algn="just">
              <a:lnSpc>
                <a:spcPts val="2100"/>
              </a:lnSpc>
            </a:pPr>
            <a:r>
              <a:rPr lang="en-US" sz="1400" spc="-15" dirty="0" smtClean="0">
                <a:latin typeface="Lucida Sans Unicode"/>
                <a:cs typeface="Lucida Sans Unicode"/>
              </a:rPr>
              <a:t>It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latin typeface="Lucida Sans Unicode"/>
                <a:cs typeface="Lucida Sans Unicode"/>
              </a:rPr>
              <a:t>is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55" dirty="0" smtClean="0">
                <a:latin typeface="Lucida Sans Unicode"/>
                <a:cs typeface="Lucida Sans Unicode"/>
              </a:rPr>
              <a:t>neither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75" dirty="0" smtClean="0">
                <a:latin typeface="Lucida Sans Unicode"/>
                <a:cs typeface="Lucida Sans Unicode"/>
              </a:rPr>
              <a:t>feasible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38" dirty="0" smtClean="0">
                <a:latin typeface="Lucida Sans Unicode"/>
                <a:cs typeface="Lucida Sans Unicode"/>
              </a:rPr>
              <a:t>nor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75" dirty="0" smtClean="0">
                <a:latin typeface="Lucida Sans Unicode"/>
                <a:cs typeface="Lucida Sans Unicode"/>
              </a:rPr>
              <a:t>logical</a:t>
            </a:r>
            <a:r>
              <a:rPr lang="en-US" sz="1400" spc="8" dirty="0" smtClean="0">
                <a:latin typeface="Lucida Sans Unicode"/>
                <a:cs typeface="Lucida Sans Unicode"/>
              </a:rPr>
              <a:t> for </a:t>
            </a:r>
            <a:r>
              <a:rPr lang="en-US" sz="1400" spc="108" dirty="0" smtClean="0">
                <a:latin typeface="Lucida Sans Unicode"/>
                <a:cs typeface="Lucida Sans Unicode"/>
              </a:rPr>
              <a:t>someone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38" dirty="0" smtClean="0">
                <a:latin typeface="Lucida Sans Unicode"/>
                <a:cs typeface="Lucida Sans Unicode"/>
              </a:rPr>
              <a:t>to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35" dirty="0" smtClean="0">
                <a:latin typeface="Lucida Sans Unicode"/>
                <a:cs typeface="Lucida Sans Unicode"/>
              </a:rPr>
              <a:t>run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98" dirty="0" smtClean="0">
                <a:latin typeface="Lucida Sans Unicode"/>
                <a:cs typeface="Lucida Sans Unicode"/>
              </a:rPr>
              <a:t>a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68" dirty="0" smtClean="0">
                <a:latin typeface="Lucida Sans Unicode"/>
                <a:cs typeface="Lucida Sans Unicode"/>
              </a:rPr>
              <a:t>server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00" dirty="0" smtClean="0">
                <a:latin typeface="Lucida Sans Unicode"/>
                <a:cs typeface="Lucida Sans Unicode"/>
              </a:rPr>
              <a:t>program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30" dirty="0" smtClean="0">
                <a:latin typeface="Lucida Sans Unicode"/>
                <a:cs typeface="Lucida Sans Unicode"/>
              </a:rPr>
              <a:t>and </a:t>
            </a:r>
            <a:r>
              <a:rPr lang="en-US" sz="1400" spc="-468" dirty="0" smtClean="0">
                <a:latin typeface="Lucida Sans Unicode"/>
                <a:cs typeface="Lucida Sans Unicode"/>
              </a:rPr>
              <a:t> </a:t>
            </a:r>
            <a:r>
              <a:rPr lang="en-US" sz="1400" spc="80" dirty="0" smtClean="0">
                <a:latin typeface="Lucida Sans Unicode"/>
                <a:cs typeface="Lucida Sans Unicode"/>
              </a:rPr>
              <a:t>wait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20" dirty="0" smtClean="0">
                <a:latin typeface="Lucida Sans Unicode"/>
                <a:cs typeface="Lucida Sans Unicode"/>
              </a:rPr>
              <a:t>until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3" dirty="0" smtClean="0">
                <a:latin typeface="Lucida Sans Unicode"/>
                <a:cs typeface="Lucida Sans Unicode"/>
              </a:rPr>
              <a:t>sender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5" dirty="0" smtClean="0">
                <a:latin typeface="Lucida Sans Unicode"/>
                <a:cs typeface="Lucida Sans Unicode"/>
              </a:rPr>
              <a:t>sends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38" dirty="0" smtClean="0">
                <a:latin typeface="Lucida Sans Unicode"/>
                <a:cs typeface="Lucida Sans Unicode"/>
              </a:rPr>
              <a:t>an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3" dirty="0" smtClean="0">
                <a:latin typeface="Lucida Sans Unicode"/>
                <a:cs typeface="Lucida Sans Unicode"/>
              </a:rPr>
              <a:t>e-mail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38" dirty="0" smtClean="0">
                <a:latin typeface="Lucida Sans Unicode"/>
                <a:cs typeface="Lucida Sans Unicode"/>
              </a:rPr>
              <a:t>to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7" dirty="0" smtClean="0">
                <a:latin typeface="Lucida Sans Unicode"/>
                <a:cs typeface="Lucida Sans Unicode"/>
              </a:rPr>
              <a:t>them.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6350" marR="2540" algn="just">
              <a:lnSpc>
                <a:spcPts val="2100"/>
              </a:lnSpc>
            </a:pPr>
            <a:r>
              <a:rPr lang="en-US" sz="1400" spc="-3" dirty="0" smtClean="0">
                <a:latin typeface="Lucida Sans Unicode"/>
                <a:cs typeface="Lucida Sans Unicode"/>
              </a:rPr>
              <a:t>This </a:t>
            </a:r>
            <a:r>
              <a:rPr lang="en-US" sz="1400" spc="135" dirty="0" smtClean="0">
                <a:latin typeface="Lucida Sans Unicode"/>
                <a:cs typeface="Lucida Sans Unicode"/>
              </a:rPr>
              <a:t>means </a:t>
            </a:r>
            <a:r>
              <a:rPr lang="en-US" sz="1400" spc="83" dirty="0" smtClean="0">
                <a:latin typeface="Lucida Sans Unicode"/>
                <a:cs typeface="Lucida Sans Unicode"/>
              </a:rPr>
              <a:t>that </a:t>
            </a:r>
            <a:r>
              <a:rPr lang="en-US" sz="1400" spc="70" dirty="0" smtClean="0">
                <a:latin typeface="Lucida Sans Unicode"/>
                <a:cs typeface="Lucida Sans Unicode"/>
              </a:rPr>
              <a:t>the </a:t>
            </a:r>
            <a:r>
              <a:rPr lang="en-US" sz="1400" spc="108" dirty="0" smtClean="0">
                <a:latin typeface="Lucida Sans Unicode"/>
                <a:cs typeface="Lucida Sans Unicode"/>
              </a:rPr>
              <a:t>idea </a:t>
            </a:r>
            <a:r>
              <a:rPr lang="en-US" sz="1400" spc="18" dirty="0" smtClean="0">
                <a:latin typeface="Lucida Sans Unicode"/>
                <a:cs typeface="Lucida Sans Unicode"/>
              </a:rPr>
              <a:t>of </a:t>
            </a:r>
            <a:r>
              <a:rPr lang="en-US" sz="1400" spc="57" dirty="0" smtClean="0">
                <a:latin typeface="Lucida Sans Unicode"/>
                <a:cs typeface="Lucida Sans Unicode"/>
              </a:rPr>
              <a:t>client/server </a:t>
            </a:r>
            <a:r>
              <a:rPr lang="en-US" sz="1400" spc="98" dirty="0" smtClean="0">
                <a:latin typeface="Lucida Sans Unicode"/>
                <a:cs typeface="Lucida Sans Unicode"/>
              </a:rPr>
              <a:t>programming </a:t>
            </a:r>
            <a:r>
              <a:rPr lang="en-US" sz="1400" spc="60" dirty="0" smtClean="0">
                <a:latin typeface="Lucida Sans Unicode"/>
                <a:cs typeface="Lucida Sans Unicode"/>
              </a:rPr>
              <a:t>should </a:t>
            </a:r>
            <a:r>
              <a:rPr lang="en-US" sz="1400" spc="110" dirty="0" smtClean="0">
                <a:latin typeface="Lucida Sans Unicode"/>
                <a:cs typeface="Lucida Sans Unicode"/>
              </a:rPr>
              <a:t>be </a:t>
            </a:r>
            <a:r>
              <a:rPr lang="en-US" sz="1400" spc="113" dirty="0" smtClean="0">
                <a:latin typeface="Lucida Sans Unicode"/>
                <a:cs typeface="Lucida Sans Unicode"/>
              </a:rPr>
              <a:t> </a:t>
            </a:r>
            <a:r>
              <a:rPr lang="en-US" sz="1400" spc="98" dirty="0" smtClean="0">
                <a:latin typeface="Lucida Sans Unicode"/>
                <a:cs typeface="Lucida Sans Unicode"/>
              </a:rPr>
              <a:t>implemented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" dirty="0" smtClean="0">
                <a:latin typeface="Lucida Sans Unicode"/>
                <a:cs typeface="Lucida Sans Unicode"/>
              </a:rPr>
              <a:t>in </a:t>
            </a:r>
            <a:r>
              <a:rPr lang="en-US" sz="1400" spc="85" dirty="0" smtClean="0">
                <a:latin typeface="Lucida Sans Unicode"/>
                <a:cs typeface="Lucida Sans Unicode"/>
              </a:rPr>
              <a:t>another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78" dirty="0" smtClean="0">
                <a:latin typeface="Lucida Sans Unicode"/>
                <a:cs typeface="Lucida Sans Unicode"/>
              </a:rPr>
              <a:t>way: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7" dirty="0" smtClean="0">
                <a:latin typeface="Lucida Sans Unicode"/>
                <a:cs typeface="Lucida Sans Unicode"/>
              </a:rPr>
              <a:t>using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113" dirty="0" smtClean="0">
                <a:latin typeface="Lucida Sans Unicode"/>
                <a:cs typeface="Lucida Sans Unicode"/>
              </a:rPr>
              <a:t>some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85" dirty="0" smtClean="0">
                <a:latin typeface="Lucida Sans Unicode"/>
                <a:cs typeface="Lucida Sans Unicode"/>
              </a:rPr>
              <a:t>intermediate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5" dirty="0" smtClean="0">
                <a:latin typeface="Lucida Sans Unicode"/>
                <a:cs typeface="Lucida Sans Unicode"/>
              </a:rPr>
              <a:t>computers</a:t>
            </a:r>
            <a:r>
              <a:rPr lang="en-US" sz="1400" spc="8" dirty="0" smtClean="0">
                <a:latin typeface="Lucida Sans Unicode"/>
                <a:cs typeface="Lucida Sans Unicode"/>
              </a:rPr>
              <a:t> </a:t>
            </a:r>
            <a:r>
              <a:rPr lang="en-US" sz="1400" spc="83" dirty="0" smtClean="0">
                <a:latin typeface="Lucida Sans Unicode"/>
                <a:cs typeface="Lucida Sans Unicode"/>
              </a:rPr>
              <a:t>(servers). </a:t>
            </a:r>
            <a:r>
              <a:rPr lang="en-US" sz="1400" spc="-468" dirty="0" smtClean="0">
                <a:latin typeface="Lucida Sans Unicode"/>
                <a:cs typeface="Lucida Sans Unicode"/>
              </a:rPr>
              <a:t> </a:t>
            </a:r>
            <a:r>
              <a:rPr lang="en-US" sz="1400" spc="30" dirty="0" smtClean="0">
                <a:latin typeface="Lucida Sans Unicode"/>
                <a:cs typeface="Lucida Sans Unicode"/>
              </a:rPr>
              <a:t>The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60" dirty="0" smtClean="0">
                <a:latin typeface="Lucida Sans Unicode"/>
                <a:cs typeface="Lucida Sans Unicode"/>
              </a:rPr>
              <a:t>users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35" dirty="0" smtClean="0">
                <a:latin typeface="Lucida Sans Unicode"/>
                <a:cs typeface="Lucida Sans Unicode"/>
              </a:rPr>
              <a:t>run</a:t>
            </a:r>
            <a:r>
              <a:rPr lang="en-US" sz="1400" spc="3" dirty="0" smtClean="0">
                <a:latin typeface="Lucida Sans Unicode"/>
                <a:cs typeface="Lucida Sans Unicode"/>
              </a:rPr>
              <a:t> </a:t>
            </a:r>
            <a:r>
              <a:rPr lang="en-US" sz="1400" spc="53" dirty="0" smtClean="0">
                <a:latin typeface="Lucida Sans Unicode"/>
                <a:cs typeface="Lucida Sans Unicode"/>
              </a:rPr>
              <a:t>only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57" dirty="0" smtClean="0">
                <a:latin typeface="Lucida Sans Unicode"/>
                <a:cs typeface="Lucida Sans Unicode"/>
              </a:rPr>
              <a:t>client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5" dirty="0" smtClean="0">
                <a:latin typeface="Lucida Sans Unicode"/>
                <a:cs typeface="Lucida Sans Unicode"/>
              </a:rPr>
              <a:t>programs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95" dirty="0" smtClean="0">
                <a:latin typeface="Lucida Sans Unicode"/>
                <a:cs typeface="Lucida Sans Unicode"/>
              </a:rPr>
              <a:t>when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80" dirty="0" smtClean="0">
                <a:latin typeface="Lucida Sans Unicode"/>
                <a:cs typeface="Lucida Sans Unicode"/>
              </a:rPr>
              <a:t>they</a:t>
            </a:r>
            <a:r>
              <a:rPr lang="en-US" sz="1400" spc="5" dirty="0" smtClean="0">
                <a:latin typeface="Lucida Sans Unicode"/>
                <a:cs typeface="Lucida Sans Unicode"/>
              </a:rPr>
              <a:t> </a:t>
            </a:r>
            <a:r>
              <a:rPr lang="en-US" sz="1400" spc="108" dirty="0" smtClean="0">
                <a:latin typeface="Lucida Sans Unicode"/>
                <a:cs typeface="Lucida Sans Unicode"/>
              </a:rPr>
              <a:t>want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algn="just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4113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49E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3" name="object 3"/>
          <p:cNvGrpSpPr/>
          <p:nvPr/>
        </p:nvGrpSpPr>
        <p:grpSpPr>
          <a:xfrm>
            <a:off x="204230" y="2781302"/>
            <a:ext cx="8556308" cy="2152650"/>
            <a:chOff x="408459" y="5562603"/>
            <a:chExt cx="17112615" cy="4305300"/>
          </a:xfrm>
        </p:grpSpPr>
        <p:sp>
          <p:nvSpPr>
            <p:cNvPr id="4" name="object 4"/>
            <p:cNvSpPr/>
            <p:nvPr/>
          </p:nvSpPr>
          <p:spPr>
            <a:xfrm>
              <a:off x="408459" y="5562603"/>
              <a:ext cx="16106775" cy="4305300"/>
            </a:xfrm>
            <a:custGeom>
              <a:avLst/>
              <a:gdLst/>
              <a:ahLst/>
              <a:cxnLst/>
              <a:rect l="l" t="t" r="r" b="b"/>
              <a:pathLst>
                <a:path w="16106775" h="4305300">
                  <a:moveTo>
                    <a:pt x="15946053" y="4305297"/>
                  </a:moveTo>
                  <a:lnTo>
                    <a:pt x="160721" y="4305297"/>
                  </a:lnTo>
                  <a:lnTo>
                    <a:pt x="109999" y="4297090"/>
                  </a:lnTo>
                  <a:lnTo>
                    <a:pt x="65889" y="4274250"/>
                  </a:lnTo>
                  <a:lnTo>
                    <a:pt x="31068" y="4239453"/>
                  </a:lnTo>
                  <a:lnTo>
                    <a:pt x="8213" y="4195374"/>
                  </a:lnTo>
                  <a:lnTo>
                    <a:pt x="0" y="4144687"/>
                  </a:lnTo>
                  <a:lnTo>
                    <a:pt x="0" y="160609"/>
                  </a:lnTo>
                  <a:lnTo>
                    <a:pt x="8213" y="109922"/>
                  </a:lnTo>
                  <a:lnTo>
                    <a:pt x="31068" y="65843"/>
                  </a:lnTo>
                  <a:lnTo>
                    <a:pt x="65889" y="31046"/>
                  </a:lnTo>
                  <a:lnTo>
                    <a:pt x="109999" y="8207"/>
                  </a:lnTo>
                  <a:lnTo>
                    <a:pt x="160721" y="0"/>
                  </a:lnTo>
                  <a:lnTo>
                    <a:pt x="15946053" y="0"/>
                  </a:lnTo>
                  <a:lnTo>
                    <a:pt x="15996775" y="8207"/>
                  </a:lnTo>
                  <a:lnTo>
                    <a:pt x="16040885" y="31046"/>
                  </a:lnTo>
                  <a:lnTo>
                    <a:pt x="16075705" y="65843"/>
                  </a:lnTo>
                  <a:lnTo>
                    <a:pt x="16098561" y="109922"/>
                  </a:lnTo>
                  <a:lnTo>
                    <a:pt x="16106774" y="160609"/>
                  </a:lnTo>
                  <a:lnTo>
                    <a:pt x="16106774" y="4144687"/>
                  </a:lnTo>
                  <a:lnTo>
                    <a:pt x="16098561" y="4195374"/>
                  </a:lnTo>
                  <a:lnTo>
                    <a:pt x="16075705" y="4239453"/>
                  </a:lnTo>
                  <a:lnTo>
                    <a:pt x="16040885" y="4274250"/>
                  </a:lnTo>
                  <a:lnTo>
                    <a:pt x="15996775" y="4297090"/>
                  </a:lnTo>
                  <a:lnTo>
                    <a:pt x="15946053" y="4305297"/>
                  </a:lnTo>
                  <a:close/>
                </a:path>
              </a:pathLst>
            </a:custGeom>
            <a:solidFill>
              <a:srgbClr val="CC9A7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73" y="6089999"/>
              <a:ext cx="16687799" cy="32575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6949" y="2486095"/>
            <a:ext cx="1751330" cy="429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750" i="1" spc="123" dirty="0">
                <a:solidFill>
                  <a:srgbClr val="6F492D"/>
                </a:solidFill>
                <a:latin typeface="Cambria"/>
                <a:cs typeface="Cambria"/>
              </a:rPr>
              <a:t>Commands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3004" y="89367"/>
            <a:ext cx="5310505" cy="56041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3600" spc="165" dirty="0">
                <a:solidFill>
                  <a:srgbClr val="6F492D"/>
                </a:solidFill>
              </a:rPr>
              <a:t>Commands</a:t>
            </a:r>
            <a:r>
              <a:rPr sz="3600" spc="-90" dirty="0">
                <a:solidFill>
                  <a:srgbClr val="6F492D"/>
                </a:solidFill>
              </a:rPr>
              <a:t> </a:t>
            </a:r>
            <a:r>
              <a:rPr sz="3600" spc="68" dirty="0">
                <a:solidFill>
                  <a:srgbClr val="6F492D"/>
                </a:solidFill>
              </a:rPr>
              <a:t>and</a:t>
            </a:r>
            <a:r>
              <a:rPr sz="3600" spc="-90" dirty="0">
                <a:solidFill>
                  <a:srgbClr val="6F492D"/>
                </a:solidFill>
              </a:rPr>
              <a:t> </a:t>
            </a:r>
            <a:r>
              <a:rPr sz="3600" spc="138" dirty="0">
                <a:solidFill>
                  <a:srgbClr val="6F492D"/>
                </a:solidFill>
              </a:rPr>
              <a:t>Responses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917" y="897108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917" y="1440033"/>
            <a:ext cx="66675" cy="666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917" y="1982958"/>
            <a:ext cx="66675" cy="666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520" y="758674"/>
            <a:ext cx="8590598" cy="13806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4900"/>
              </a:lnSpc>
              <a:spcBef>
                <a:spcPts val="50"/>
              </a:spcBef>
            </a:pPr>
            <a:r>
              <a:rPr sz="1550" spc="-10" dirty="0">
                <a:latin typeface="Lucida Sans Unicode"/>
                <a:cs typeface="Lucida Sans Unicode"/>
              </a:rPr>
              <a:t>SMTP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uses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98" dirty="0">
                <a:latin typeface="Lucida Sans Unicode"/>
                <a:cs typeface="Lucida Sans Unicode"/>
              </a:rPr>
              <a:t>commands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95" dirty="0">
                <a:latin typeface="Lucida Sans Unicode"/>
                <a:cs typeface="Lucida Sans Unicode"/>
              </a:rPr>
              <a:t>and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responses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" dirty="0">
                <a:latin typeface="Lucida Sans Unicode"/>
                <a:cs typeface="Lucida Sans Unicode"/>
              </a:rPr>
              <a:t>to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transfer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messages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between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an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18" dirty="0">
                <a:latin typeface="Lucida Sans Unicode"/>
                <a:cs typeface="Lucida Sans Unicode"/>
              </a:rPr>
              <a:t>client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95" dirty="0">
                <a:latin typeface="Lucida Sans Unicode"/>
                <a:cs typeface="Lucida Sans Unicode"/>
              </a:rPr>
              <a:t>and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an</a:t>
            </a:r>
            <a:r>
              <a:rPr sz="1550" spc="-80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-3" dirty="0">
                <a:latin typeface="Lucida Sans Unicode"/>
                <a:cs typeface="Lucida Sans Unicode"/>
              </a:rPr>
              <a:t>server.</a:t>
            </a:r>
            <a:endParaRPr sz="1550">
              <a:latin typeface="Lucida Sans Unicode"/>
              <a:cs typeface="Lucida Sans Unicode"/>
            </a:endParaRPr>
          </a:p>
          <a:p>
            <a:pPr marL="6350" marR="24448">
              <a:lnSpc>
                <a:spcPct val="114900"/>
              </a:lnSpc>
            </a:pPr>
            <a:r>
              <a:rPr sz="1550" spc="-8" dirty="0">
                <a:latin typeface="Lucida Sans Unicode"/>
                <a:cs typeface="Lucida Sans Unicode"/>
              </a:rPr>
              <a:t>The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command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25" dirty="0">
                <a:latin typeface="Lucida Sans Unicode"/>
                <a:cs typeface="Lucida Sans Unicode"/>
              </a:rPr>
              <a:t>is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from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an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8" dirty="0">
                <a:latin typeface="Lucida Sans Unicode"/>
                <a:cs typeface="Lucida Sans Unicode"/>
              </a:rPr>
              <a:t>client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10" dirty="0">
                <a:latin typeface="Lucida Sans Unicode"/>
                <a:cs typeface="Lucida Sans Unicode"/>
              </a:rPr>
              <a:t>to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an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" dirty="0">
                <a:latin typeface="Lucida Sans Unicode"/>
                <a:cs typeface="Lucida Sans Unicode"/>
              </a:rPr>
              <a:t>server;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the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response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25" dirty="0">
                <a:latin typeface="Lucida Sans Unicode"/>
                <a:cs typeface="Lucida Sans Unicode"/>
              </a:rPr>
              <a:t>is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from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an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serv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10" dirty="0">
                <a:latin typeface="Lucida Sans Unicode"/>
                <a:cs typeface="Lucida Sans Unicode"/>
              </a:rPr>
              <a:t>to</a:t>
            </a:r>
            <a:r>
              <a:rPr sz="1550" spc="-80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the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-57" dirty="0">
                <a:latin typeface="Lucida Sans Unicode"/>
                <a:cs typeface="Lucida Sans Unicode"/>
              </a:rPr>
              <a:t>MTA</a:t>
            </a:r>
            <a:r>
              <a:rPr sz="1550" spc="-78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client.</a:t>
            </a:r>
            <a:endParaRPr sz="1550">
              <a:latin typeface="Lucida Sans Unicode"/>
              <a:cs typeface="Lucida Sans Unicode"/>
            </a:endParaRPr>
          </a:p>
          <a:p>
            <a:pPr marL="6350">
              <a:spcBef>
                <a:spcPts val="278"/>
              </a:spcBef>
            </a:pPr>
            <a:r>
              <a:rPr sz="1550" spc="78" dirty="0">
                <a:latin typeface="Lucida Sans Unicode"/>
                <a:cs typeface="Lucida Sans Unicode"/>
              </a:rPr>
              <a:t>Each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command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-10" dirty="0">
                <a:latin typeface="Lucida Sans Unicode"/>
                <a:cs typeface="Lucida Sans Unicode"/>
              </a:rPr>
              <a:t>or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20" dirty="0">
                <a:latin typeface="Lucida Sans Unicode"/>
                <a:cs typeface="Lucida Sans Unicode"/>
              </a:rPr>
              <a:t>reply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-25" dirty="0">
                <a:latin typeface="Lucida Sans Unicode"/>
                <a:cs typeface="Lucida Sans Unicode"/>
              </a:rPr>
              <a:t>is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terminated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by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190" dirty="0">
                <a:latin typeface="Lucida Sans Unicode"/>
                <a:cs typeface="Lucida Sans Unicode"/>
              </a:rPr>
              <a:t>a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two-character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5" dirty="0">
                <a:latin typeface="Lucida Sans Unicode"/>
                <a:cs typeface="Lucida Sans Unicode"/>
              </a:rPr>
              <a:t>end-of-line</a:t>
            </a:r>
            <a:r>
              <a:rPr sz="1550" spc="-73" dirty="0">
                <a:latin typeface="Lucida Sans Unicode"/>
                <a:cs typeface="Lucida Sans Unicode"/>
              </a:rPr>
              <a:t> </a:t>
            </a:r>
            <a:r>
              <a:rPr sz="1550" spc="-23" dirty="0">
                <a:latin typeface="Lucida Sans Unicode"/>
                <a:cs typeface="Lucida Sans Unicode"/>
              </a:rPr>
              <a:t>token.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855" y="21877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</p:spTree>
    <p:extLst>
      <p:ext uri="{BB962C8B-B14F-4D97-AF65-F5344CB8AC3E}">
        <p14:creationId xmlns:p14="http://schemas.microsoft.com/office/powerpoint/2010/main" val="50200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283" y="242050"/>
            <a:ext cx="8562975" cy="4506278"/>
            <a:chOff x="352565" y="484100"/>
            <a:chExt cx="17125950" cy="9012555"/>
          </a:xfrm>
        </p:grpSpPr>
        <p:sp>
          <p:nvSpPr>
            <p:cNvPr id="3" name="object 3"/>
            <p:cNvSpPr/>
            <p:nvPr/>
          </p:nvSpPr>
          <p:spPr>
            <a:xfrm>
              <a:off x="352565" y="484100"/>
              <a:ext cx="16125825" cy="7877175"/>
            </a:xfrm>
            <a:custGeom>
              <a:avLst/>
              <a:gdLst/>
              <a:ahLst/>
              <a:cxnLst/>
              <a:rect l="l" t="t" r="r" b="b"/>
              <a:pathLst>
                <a:path w="16125825" h="7877175">
                  <a:moveTo>
                    <a:pt x="15965062" y="7877172"/>
                  </a:moveTo>
                  <a:lnTo>
                    <a:pt x="160760" y="7877172"/>
                  </a:lnTo>
                  <a:lnTo>
                    <a:pt x="110025" y="7868953"/>
                  </a:lnTo>
                  <a:lnTo>
                    <a:pt x="65905" y="7846082"/>
                  </a:lnTo>
                  <a:lnTo>
                    <a:pt x="31076" y="7811236"/>
                  </a:lnTo>
                  <a:lnTo>
                    <a:pt x="8215" y="7767095"/>
                  </a:lnTo>
                  <a:lnTo>
                    <a:pt x="0" y="7716336"/>
                  </a:lnTo>
                  <a:lnTo>
                    <a:pt x="0" y="160836"/>
                  </a:lnTo>
                  <a:lnTo>
                    <a:pt x="8215" y="110078"/>
                  </a:lnTo>
                  <a:lnTo>
                    <a:pt x="31076" y="65936"/>
                  </a:lnTo>
                  <a:lnTo>
                    <a:pt x="65905" y="31090"/>
                  </a:lnTo>
                  <a:lnTo>
                    <a:pt x="110025" y="8219"/>
                  </a:lnTo>
                  <a:lnTo>
                    <a:pt x="160760" y="0"/>
                  </a:lnTo>
                  <a:lnTo>
                    <a:pt x="15965062" y="0"/>
                  </a:lnTo>
                  <a:lnTo>
                    <a:pt x="16015796" y="8219"/>
                  </a:lnTo>
                  <a:lnTo>
                    <a:pt x="16059917" y="31090"/>
                  </a:lnTo>
                  <a:lnTo>
                    <a:pt x="16094746" y="65936"/>
                  </a:lnTo>
                  <a:lnTo>
                    <a:pt x="16117607" y="110078"/>
                  </a:lnTo>
                  <a:lnTo>
                    <a:pt x="16125822" y="160836"/>
                  </a:lnTo>
                  <a:lnTo>
                    <a:pt x="16125822" y="7716336"/>
                  </a:lnTo>
                  <a:lnTo>
                    <a:pt x="16117607" y="7767095"/>
                  </a:lnTo>
                  <a:lnTo>
                    <a:pt x="16094746" y="7811236"/>
                  </a:lnTo>
                  <a:lnTo>
                    <a:pt x="16059917" y="7846082"/>
                  </a:lnTo>
                  <a:lnTo>
                    <a:pt x="16015796" y="7868953"/>
                  </a:lnTo>
                  <a:lnTo>
                    <a:pt x="15965062" y="7877172"/>
                  </a:lnTo>
                  <a:close/>
                </a:path>
              </a:pathLst>
            </a:custGeom>
            <a:solidFill>
              <a:srgbClr val="E7C49E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16449674" cy="8467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91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658" y="177271"/>
            <a:ext cx="7818438" cy="4779645"/>
            <a:chOff x="847316" y="354542"/>
            <a:chExt cx="15636875" cy="9559290"/>
          </a:xfrm>
        </p:grpSpPr>
        <p:sp>
          <p:nvSpPr>
            <p:cNvPr id="3" name="object 3"/>
            <p:cNvSpPr/>
            <p:nvPr/>
          </p:nvSpPr>
          <p:spPr>
            <a:xfrm>
              <a:off x="847316" y="354542"/>
              <a:ext cx="14649450" cy="7877175"/>
            </a:xfrm>
            <a:custGeom>
              <a:avLst/>
              <a:gdLst/>
              <a:ahLst/>
              <a:cxnLst/>
              <a:rect l="l" t="t" r="r" b="b"/>
              <a:pathLst>
                <a:path w="14649450" h="7877175">
                  <a:moveTo>
                    <a:pt x="14488680" y="7877175"/>
                  </a:moveTo>
                  <a:lnTo>
                    <a:pt x="160768" y="7877175"/>
                  </a:lnTo>
                  <a:lnTo>
                    <a:pt x="110031" y="7868956"/>
                  </a:lnTo>
                  <a:lnTo>
                    <a:pt x="65908" y="7846084"/>
                  </a:lnTo>
                  <a:lnTo>
                    <a:pt x="31077" y="7811238"/>
                  </a:lnTo>
                  <a:lnTo>
                    <a:pt x="8215" y="7767097"/>
                  </a:lnTo>
                  <a:lnTo>
                    <a:pt x="0" y="7716338"/>
                  </a:lnTo>
                  <a:lnTo>
                    <a:pt x="0" y="160836"/>
                  </a:lnTo>
                  <a:lnTo>
                    <a:pt x="8215" y="110078"/>
                  </a:lnTo>
                  <a:lnTo>
                    <a:pt x="31077" y="65936"/>
                  </a:lnTo>
                  <a:lnTo>
                    <a:pt x="65908" y="31090"/>
                  </a:lnTo>
                  <a:lnTo>
                    <a:pt x="110031" y="8219"/>
                  </a:lnTo>
                  <a:lnTo>
                    <a:pt x="160768" y="0"/>
                  </a:lnTo>
                  <a:lnTo>
                    <a:pt x="14488680" y="0"/>
                  </a:lnTo>
                  <a:lnTo>
                    <a:pt x="14539418" y="8219"/>
                  </a:lnTo>
                  <a:lnTo>
                    <a:pt x="14583540" y="31090"/>
                  </a:lnTo>
                  <a:lnTo>
                    <a:pt x="14618371" y="65936"/>
                  </a:lnTo>
                  <a:lnTo>
                    <a:pt x="14641233" y="110078"/>
                  </a:lnTo>
                  <a:lnTo>
                    <a:pt x="14649449" y="160836"/>
                  </a:lnTo>
                  <a:lnTo>
                    <a:pt x="14649449" y="7716338"/>
                  </a:lnTo>
                  <a:lnTo>
                    <a:pt x="14641233" y="7767097"/>
                  </a:lnTo>
                  <a:lnTo>
                    <a:pt x="14618371" y="7811238"/>
                  </a:lnTo>
                  <a:lnTo>
                    <a:pt x="14583540" y="7846084"/>
                  </a:lnTo>
                  <a:lnTo>
                    <a:pt x="14539418" y="7868956"/>
                  </a:lnTo>
                  <a:lnTo>
                    <a:pt x="14488680" y="7877175"/>
                  </a:lnTo>
                  <a:close/>
                </a:path>
              </a:pathLst>
            </a:custGeom>
            <a:solidFill>
              <a:srgbClr val="E7C49E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359" y="722868"/>
              <a:ext cx="14973299" cy="919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68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F492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272135" y="0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4" y="0"/>
                </a:lnTo>
                <a:lnTo>
                  <a:pt x="476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95" y="2067583"/>
            <a:ext cx="57150" cy="57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95" y="3043895"/>
            <a:ext cx="57150" cy="57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95" y="3262970"/>
            <a:ext cx="57150" cy="57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95" y="3482045"/>
            <a:ext cx="57150" cy="57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95" y="3701120"/>
            <a:ext cx="57150" cy="571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0657" y="1303760"/>
            <a:ext cx="7654290" cy="2482411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116840">
              <a:spcBef>
                <a:spcPts val="48"/>
              </a:spcBef>
            </a:pPr>
            <a:r>
              <a:rPr sz="245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</a:t>
            </a:r>
            <a:r>
              <a:rPr sz="2450" spc="-14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ESTABLISH</a:t>
            </a:r>
            <a:endParaRPr sz="2450">
              <a:latin typeface="Lucida Sans Unicode"/>
              <a:cs typeface="Lucida Sans Unicode"/>
            </a:endParaRPr>
          </a:p>
          <a:p>
            <a:pPr marL="276543" marR="2540">
              <a:lnSpc>
                <a:spcPct val="114999"/>
              </a:lnSpc>
              <a:spcBef>
                <a:spcPts val="2188"/>
              </a:spcBef>
            </a:pP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8" dirty="0">
                <a:solidFill>
                  <a:srgbClr val="FFFFFF"/>
                </a:solidFill>
                <a:latin typeface="Lucida Sans Unicode"/>
                <a:cs typeface="Lucida Sans Unicode"/>
              </a:rPr>
              <a:t>SMTP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8" dirty="0">
                <a:solidFill>
                  <a:srgbClr val="FFFFFF"/>
                </a:solidFill>
                <a:latin typeface="Lucida Sans Unicode"/>
                <a:cs typeface="Lucida Sans Unicode"/>
              </a:rPr>
              <a:t>starts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phase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3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63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made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TCP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8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50" spc="-38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port</a:t>
            </a:r>
            <a:r>
              <a:rPr sz="1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73" dirty="0">
                <a:solidFill>
                  <a:srgbClr val="FFFFFF"/>
                </a:solidFill>
                <a:latin typeface="Lucida Sans Unicode"/>
                <a:cs typeface="Lucida Sans Unicode"/>
              </a:rPr>
              <a:t>25.</a:t>
            </a:r>
            <a:endParaRPr sz="1250">
              <a:latin typeface="Lucida Sans Unicode"/>
              <a:cs typeface="Lucida Sans Unicode"/>
            </a:endParaRPr>
          </a:p>
          <a:p>
            <a:pPr>
              <a:spcBef>
                <a:spcPts val="3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6350"/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STEPS:</a:t>
            </a:r>
            <a:endParaRPr sz="1800">
              <a:latin typeface="Lucida Sans Unicode"/>
              <a:cs typeface="Lucida Sans Unicode"/>
            </a:endParaRPr>
          </a:p>
          <a:p>
            <a:pPr marL="276543" marR="3980180">
              <a:lnSpc>
                <a:spcPct val="114999"/>
              </a:lnSpc>
              <a:spcBef>
                <a:spcPts val="78"/>
              </a:spcBef>
            </a:pP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sends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3" dirty="0">
                <a:solidFill>
                  <a:srgbClr val="FFFFFF"/>
                </a:solidFill>
                <a:latin typeface="Lucida Sans Unicode"/>
                <a:cs typeface="Lucida Sans Unicode"/>
              </a:rPr>
              <a:t>220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48" dirty="0">
                <a:solidFill>
                  <a:srgbClr val="FFFFFF"/>
                </a:solidFill>
                <a:latin typeface="Lucida Sans Unicode"/>
                <a:cs typeface="Lucida Sans Unicode"/>
              </a:rPr>
              <a:t>(service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ready). </a:t>
            </a:r>
            <a:r>
              <a:rPr sz="1250" spc="-38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3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3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3" dirty="0">
                <a:solidFill>
                  <a:srgbClr val="FFFFFF"/>
                </a:solidFill>
                <a:latin typeface="Lucida Sans Unicode"/>
                <a:cs typeface="Lucida Sans Unicode"/>
              </a:rPr>
              <a:t>ready,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sends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250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3" dirty="0">
                <a:solidFill>
                  <a:srgbClr val="FFFFFF"/>
                </a:solidFill>
                <a:latin typeface="Lucida Sans Unicode"/>
                <a:cs typeface="Lucida Sans Unicode"/>
              </a:rPr>
              <a:t>421.</a:t>
            </a:r>
            <a:endParaRPr sz="1250">
              <a:latin typeface="Lucida Sans Unicode"/>
              <a:cs typeface="Lucida Sans Unicode"/>
            </a:endParaRPr>
          </a:p>
          <a:p>
            <a:pPr marL="276543" marR="712470">
              <a:lnSpc>
                <a:spcPct val="114999"/>
              </a:lnSpc>
            </a:pP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sends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3" dirty="0">
                <a:solidFill>
                  <a:srgbClr val="FFFFFF"/>
                </a:solidFill>
                <a:latin typeface="Lucida Sans Unicode"/>
                <a:cs typeface="Lucida Sans Unicode"/>
              </a:rPr>
              <a:t>HELO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73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8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itself,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3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domain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93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3" dirty="0">
                <a:solidFill>
                  <a:srgbClr val="FFFFFF"/>
                </a:solidFill>
                <a:latin typeface="Lucida Sans Unicode"/>
                <a:cs typeface="Lucida Sans Unicode"/>
              </a:rPr>
              <a:t>address. </a:t>
            </a:r>
            <a:r>
              <a:rPr sz="1250" spc="-38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responds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250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8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3" dirty="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depending</a:t>
            </a:r>
            <a:r>
              <a:rPr sz="1250" spc="-57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situation.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21311" y="492332"/>
            <a:ext cx="6744335" cy="62196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4000" spc="615" dirty="0">
                <a:solidFill>
                  <a:srgbClr val="FFFFFF"/>
                </a:solidFill>
              </a:rPr>
              <a:t>MAIL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spc="565" dirty="0">
                <a:solidFill>
                  <a:srgbClr val="FFFFFF"/>
                </a:solidFill>
              </a:rPr>
              <a:t>TRANSFER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spc="623" dirty="0">
                <a:solidFill>
                  <a:srgbClr val="FFFFFF"/>
                </a:solidFill>
              </a:rPr>
              <a:t>PHASES</a:t>
            </a:r>
            <a:endParaRPr sz="4000"/>
          </a:p>
        </p:txBody>
      </p:sp>
      <p:sp>
        <p:nvSpPr>
          <p:cNvPr id="11" name="object 11"/>
          <p:cNvSpPr/>
          <p:nvPr/>
        </p:nvSpPr>
        <p:spPr>
          <a:xfrm>
            <a:off x="367368" y="0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4" y="0"/>
                </a:lnTo>
                <a:lnTo>
                  <a:pt x="4762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</p:spTree>
    <p:extLst>
      <p:ext uri="{BB962C8B-B14F-4D97-AF65-F5344CB8AC3E}">
        <p14:creationId xmlns:p14="http://schemas.microsoft.com/office/powerpoint/2010/main" val="157796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F492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272135" y="2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47624" y="0"/>
                </a:moveTo>
                <a:lnTo>
                  <a:pt x="47624" y="10286996"/>
                </a:lnTo>
                <a:lnTo>
                  <a:pt x="0" y="10286996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311" y="491616"/>
            <a:ext cx="3045778" cy="383118"/>
          </a:xfrm>
          <a:prstGeom prst="rect">
            <a:avLst/>
          </a:prstGeom>
        </p:spPr>
        <p:txBody>
          <a:bodyPr vert="horz" wrap="square" lIns="0" tIns="6033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48"/>
              </a:spcBef>
            </a:pPr>
            <a:r>
              <a:rPr sz="24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2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TRANSFER</a:t>
            </a:r>
            <a:endParaRPr sz="24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1172938"/>
            <a:ext cx="56378" cy="563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2136062"/>
            <a:ext cx="56378" cy="563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2568293"/>
            <a:ext cx="56378" cy="563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2784408"/>
            <a:ext cx="56378" cy="563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3000524"/>
            <a:ext cx="56378" cy="563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58" y="3216639"/>
            <a:ext cx="56378" cy="563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3432755"/>
            <a:ext cx="56378" cy="563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3648870"/>
            <a:ext cx="56378" cy="563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58" y="4297217"/>
            <a:ext cx="56378" cy="5637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84041" y="874734"/>
            <a:ext cx="9101810" cy="3858429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477520" marR="158750">
              <a:lnSpc>
                <a:spcPct val="115799"/>
              </a:lnSpc>
              <a:spcBef>
                <a:spcPts val="48"/>
              </a:spcBef>
            </a:pPr>
            <a:r>
              <a:rPr spc="-8" dirty="0"/>
              <a:t>After</a:t>
            </a:r>
            <a:r>
              <a:rPr spc="-60" dirty="0"/>
              <a:t> </a:t>
            </a:r>
            <a:r>
              <a:rPr spc="40" dirty="0"/>
              <a:t>connection</a:t>
            </a:r>
            <a:r>
              <a:rPr spc="-60" dirty="0"/>
              <a:t> </a:t>
            </a:r>
            <a:r>
              <a:rPr spc="68" dirty="0"/>
              <a:t>has</a:t>
            </a:r>
            <a:r>
              <a:rPr spc="-57" dirty="0"/>
              <a:t> </a:t>
            </a:r>
            <a:r>
              <a:rPr spc="63" dirty="0"/>
              <a:t>been</a:t>
            </a:r>
            <a:r>
              <a:rPr spc="-60" dirty="0"/>
              <a:t> </a:t>
            </a:r>
            <a:r>
              <a:rPr spc="35" dirty="0"/>
              <a:t>established</a:t>
            </a:r>
            <a:r>
              <a:rPr spc="-57" dirty="0"/>
              <a:t> </a:t>
            </a:r>
            <a:r>
              <a:rPr spc="55" dirty="0"/>
              <a:t>between</a:t>
            </a:r>
            <a:r>
              <a:rPr spc="-60" dirty="0"/>
              <a:t> </a:t>
            </a:r>
            <a:r>
              <a:rPr spc="33" dirty="0"/>
              <a:t>the</a:t>
            </a:r>
            <a:r>
              <a:rPr spc="-60" dirty="0"/>
              <a:t> </a:t>
            </a:r>
            <a:r>
              <a:rPr spc="-3" dirty="0"/>
              <a:t>SMTP</a:t>
            </a:r>
            <a:r>
              <a:rPr spc="-57" dirty="0"/>
              <a:t> </a:t>
            </a:r>
            <a:r>
              <a:rPr spc="18" dirty="0"/>
              <a:t>client</a:t>
            </a:r>
            <a:r>
              <a:rPr spc="-60" dirty="0"/>
              <a:t> </a:t>
            </a:r>
            <a:r>
              <a:rPr spc="80" dirty="0"/>
              <a:t>and</a:t>
            </a:r>
            <a:r>
              <a:rPr spc="-57" dirty="0"/>
              <a:t> </a:t>
            </a:r>
            <a:r>
              <a:rPr dirty="0"/>
              <a:t>server,</a:t>
            </a:r>
            <a:r>
              <a:rPr spc="-60" dirty="0"/>
              <a:t> </a:t>
            </a:r>
            <a:r>
              <a:rPr spc="158" dirty="0"/>
              <a:t>a</a:t>
            </a:r>
            <a:r>
              <a:rPr spc="-60" dirty="0"/>
              <a:t> </a:t>
            </a:r>
            <a:r>
              <a:rPr sz="1600" spc="15" dirty="0"/>
              <a:t>single</a:t>
            </a:r>
            <a:r>
              <a:rPr sz="1600" spc="-57" dirty="0"/>
              <a:t> </a:t>
            </a:r>
            <a:r>
              <a:rPr sz="1600" spc="78" dirty="0"/>
              <a:t>message </a:t>
            </a:r>
            <a:r>
              <a:rPr sz="1600" spc="-380" dirty="0"/>
              <a:t> </a:t>
            </a:r>
            <a:r>
              <a:rPr sz="1600" spc="55" dirty="0"/>
              <a:t>between</a:t>
            </a:r>
            <a:r>
              <a:rPr sz="1600" spc="-63" dirty="0"/>
              <a:t> </a:t>
            </a:r>
            <a:r>
              <a:rPr sz="1600" spc="158" dirty="0"/>
              <a:t>a</a:t>
            </a:r>
            <a:r>
              <a:rPr sz="1600" spc="-60" dirty="0"/>
              <a:t> </a:t>
            </a:r>
            <a:r>
              <a:rPr sz="1600" spc="38" dirty="0"/>
              <a:t>sender</a:t>
            </a:r>
            <a:r>
              <a:rPr sz="1600" spc="-60" dirty="0"/>
              <a:t> </a:t>
            </a:r>
            <a:r>
              <a:rPr sz="1600" spc="80" dirty="0"/>
              <a:t>and</a:t>
            </a:r>
            <a:r>
              <a:rPr sz="1600" spc="-60" dirty="0"/>
              <a:t> </a:t>
            </a:r>
            <a:r>
              <a:rPr sz="1600" spc="48" dirty="0"/>
              <a:t>one</a:t>
            </a:r>
            <a:r>
              <a:rPr sz="1600" spc="-60" dirty="0"/>
              <a:t> </a:t>
            </a:r>
            <a:r>
              <a:rPr sz="1600" spc="-5" dirty="0"/>
              <a:t>or</a:t>
            </a:r>
            <a:r>
              <a:rPr sz="1600" spc="-60" dirty="0"/>
              <a:t> </a:t>
            </a:r>
            <a:r>
              <a:rPr sz="1600" spc="50" dirty="0"/>
              <a:t>more</a:t>
            </a:r>
            <a:r>
              <a:rPr sz="1600" spc="-60" dirty="0"/>
              <a:t> </a:t>
            </a:r>
            <a:r>
              <a:rPr sz="1600" spc="23" dirty="0"/>
              <a:t>recipients</a:t>
            </a:r>
            <a:r>
              <a:rPr sz="1600" spc="-60" dirty="0"/>
              <a:t> </a:t>
            </a:r>
            <a:r>
              <a:rPr sz="1600" spc="100" dirty="0"/>
              <a:t>can</a:t>
            </a:r>
            <a:r>
              <a:rPr sz="1600" spc="-60" dirty="0"/>
              <a:t> </a:t>
            </a:r>
            <a:r>
              <a:rPr sz="1600" spc="70" dirty="0"/>
              <a:t>be</a:t>
            </a:r>
            <a:r>
              <a:rPr sz="1600" spc="-60" dirty="0"/>
              <a:t> </a:t>
            </a:r>
            <a:r>
              <a:rPr sz="1600" spc="33" dirty="0"/>
              <a:t>exchanged.</a:t>
            </a:r>
          </a:p>
          <a:p>
            <a:pPr marL="204788">
              <a:lnSpc>
                <a:spcPct val="100000"/>
              </a:lnSpc>
              <a:spcBef>
                <a:spcPts val="15"/>
              </a:spcBef>
            </a:pPr>
            <a:endParaRPr sz="1050" dirty="0"/>
          </a:p>
          <a:p>
            <a:pPr marL="211138">
              <a:lnSpc>
                <a:spcPct val="100000"/>
              </a:lnSpc>
            </a:pPr>
            <a:r>
              <a:rPr sz="1200" spc="-25" dirty="0"/>
              <a:t>STEPS:</a:t>
            </a:r>
            <a:endParaRPr sz="1200" dirty="0"/>
          </a:p>
          <a:p>
            <a:pPr marL="477520" marR="192088">
              <a:lnSpc>
                <a:spcPct val="115799"/>
              </a:lnSpc>
              <a:spcBef>
                <a:spcPts val="75"/>
              </a:spcBef>
            </a:pPr>
            <a:r>
              <a:rPr sz="1600" dirty="0"/>
              <a:t>The</a:t>
            </a:r>
            <a:r>
              <a:rPr sz="1600" spc="-57" dirty="0"/>
              <a:t> </a:t>
            </a:r>
            <a:r>
              <a:rPr sz="1600" spc="18" dirty="0"/>
              <a:t>client</a:t>
            </a:r>
            <a:r>
              <a:rPr sz="1600" spc="-57" dirty="0"/>
              <a:t> </a:t>
            </a:r>
            <a:r>
              <a:rPr sz="1600" spc="40" dirty="0"/>
              <a:t>sends</a:t>
            </a:r>
            <a:r>
              <a:rPr sz="1600" spc="-57" dirty="0"/>
              <a:t> </a:t>
            </a:r>
            <a:r>
              <a:rPr sz="1600" spc="33" dirty="0"/>
              <a:t>the</a:t>
            </a:r>
            <a:r>
              <a:rPr sz="1600" spc="-55" dirty="0"/>
              <a:t> </a:t>
            </a:r>
            <a:r>
              <a:rPr sz="1600" spc="-48" dirty="0"/>
              <a:t>MAIL</a:t>
            </a:r>
            <a:r>
              <a:rPr sz="1600" spc="-57" dirty="0"/>
              <a:t> </a:t>
            </a:r>
            <a:r>
              <a:rPr sz="1600" spc="-10" dirty="0"/>
              <a:t>FROM</a:t>
            </a:r>
            <a:r>
              <a:rPr sz="1600" spc="-57" dirty="0"/>
              <a:t> </a:t>
            </a:r>
            <a:r>
              <a:rPr sz="1600" spc="78" dirty="0"/>
              <a:t>message</a:t>
            </a:r>
            <a:r>
              <a:rPr sz="1600" spc="-55" dirty="0"/>
              <a:t> </a:t>
            </a:r>
            <a:r>
              <a:rPr sz="1600" spc="25" dirty="0"/>
              <a:t>(for</a:t>
            </a:r>
            <a:r>
              <a:rPr sz="1600" spc="-57" dirty="0"/>
              <a:t> </a:t>
            </a:r>
            <a:r>
              <a:rPr sz="1600" spc="8" dirty="0"/>
              <a:t>returning</a:t>
            </a:r>
            <a:r>
              <a:rPr sz="1600" spc="-57" dirty="0"/>
              <a:t> </a:t>
            </a:r>
            <a:r>
              <a:rPr sz="1600" dirty="0"/>
              <a:t>errors</a:t>
            </a:r>
            <a:r>
              <a:rPr sz="1600" spc="-57" dirty="0"/>
              <a:t> </a:t>
            </a:r>
            <a:r>
              <a:rPr sz="1600" spc="80" dirty="0"/>
              <a:t>and</a:t>
            </a:r>
            <a:r>
              <a:rPr sz="1600" spc="-55" dirty="0"/>
              <a:t> </a:t>
            </a:r>
            <a:r>
              <a:rPr sz="1600" spc="80" dirty="0"/>
              <a:t>messages)</a:t>
            </a:r>
            <a:r>
              <a:rPr sz="1600" spc="-57" dirty="0"/>
              <a:t> </a:t>
            </a:r>
            <a:r>
              <a:rPr sz="1600" spc="38" dirty="0"/>
              <a:t>which</a:t>
            </a:r>
            <a:r>
              <a:rPr sz="1600" spc="-57" dirty="0"/>
              <a:t> </a:t>
            </a:r>
            <a:r>
              <a:rPr sz="1600" spc="28" dirty="0"/>
              <a:t>includes </a:t>
            </a:r>
            <a:r>
              <a:rPr sz="1600" spc="-380" dirty="0"/>
              <a:t> </a:t>
            </a:r>
            <a:r>
              <a:rPr sz="1600" spc="33" dirty="0"/>
              <a:t>the</a:t>
            </a:r>
            <a:r>
              <a:rPr sz="1600" spc="-63" dirty="0"/>
              <a:t> </a:t>
            </a:r>
            <a:r>
              <a:rPr sz="1600" spc="43" dirty="0"/>
              <a:t>mail</a:t>
            </a:r>
            <a:r>
              <a:rPr sz="1600" spc="-60" dirty="0"/>
              <a:t> </a:t>
            </a:r>
            <a:r>
              <a:rPr sz="1600" spc="50" dirty="0"/>
              <a:t>address</a:t>
            </a:r>
            <a:r>
              <a:rPr sz="1600" spc="-60" dirty="0"/>
              <a:t> </a:t>
            </a:r>
            <a:r>
              <a:rPr sz="1600" spc="-5" dirty="0"/>
              <a:t>of</a:t>
            </a:r>
            <a:r>
              <a:rPr sz="1600" spc="-60" dirty="0"/>
              <a:t> </a:t>
            </a:r>
            <a:r>
              <a:rPr sz="1600" spc="33" dirty="0"/>
              <a:t>the</a:t>
            </a:r>
            <a:r>
              <a:rPr sz="1600" spc="-60" dirty="0"/>
              <a:t> </a:t>
            </a:r>
            <a:r>
              <a:rPr sz="1600" spc="13" dirty="0"/>
              <a:t>sender.</a:t>
            </a:r>
          </a:p>
          <a:p>
            <a:pPr marL="477520" marR="2140585">
              <a:lnSpc>
                <a:spcPts val="1700"/>
              </a:lnSpc>
              <a:spcBef>
                <a:spcPts val="98"/>
              </a:spcBef>
            </a:pP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25" dirty="0"/>
              <a:t>server</a:t>
            </a:r>
            <a:r>
              <a:rPr sz="1600" spc="-60" dirty="0"/>
              <a:t> </a:t>
            </a:r>
            <a:r>
              <a:rPr sz="1600" spc="33" dirty="0"/>
              <a:t>responds</a:t>
            </a:r>
            <a:r>
              <a:rPr sz="1600" spc="-57" dirty="0"/>
              <a:t> </a:t>
            </a:r>
            <a:r>
              <a:rPr sz="1600" spc="8" dirty="0"/>
              <a:t>with</a:t>
            </a:r>
            <a:r>
              <a:rPr sz="1600" spc="-60" dirty="0"/>
              <a:t> </a:t>
            </a:r>
            <a:r>
              <a:rPr sz="1600" spc="73" dirty="0"/>
              <a:t>code</a:t>
            </a:r>
            <a:r>
              <a:rPr sz="1600" spc="-57" dirty="0"/>
              <a:t> </a:t>
            </a:r>
            <a:r>
              <a:rPr sz="1600" spc="-25" dirty="0"/>
              <a:t>250</a:t>
            </a:r>
            <a:r>
              <a:rPr sz="1600" spc="-60" dirty="0"/>
              <a:t> </a:t>
            </a:r>
            <a:r>
              <a:rPr sz="1600" spc="-5" dirty="0"/>
              <a:t>or</a:t>
            </a:r>
            <a:r>
              <a:rPr sz="1600" spc="-57" dirty="0"/>
              <a:t> </a:t>
            </a:r>
            <a:r>
              <a:rPr sz="1600" spc="65" dirty="0"/>
              <a:t>some</a:t>
            </a:r>
            <a:r>
              <a:rPr sz="1600" spc="-60" dirty="0"/>
              <a:t> </a:t>
            </a:r>
            <a:r>
              <a:rPr sz="1600" spc="18" dirty="0"/>
              <a:t>other</a:t>
            </a:r>
            <a:r>
              <a:rPr sz="1600" spc="-57" dirty="0"/>
              <a:t> </a:t>
            </a:r>
            <a:r>
              <a:rPr sz="1600" spc="40" dirty="0"/>
              <a:t>appropriate</a:t>
            </a:r>
            <a:r>
              <a:rPr sz="1600" spc="-60" dirty="0"/>
              <a:t> </a:t>
            </a:r>
            <a:r>
              <a:rPr sz="1600" spc="33" dirty="0"/>
              <a:t>code. </a:t>
            </a:r>
            <a:r>
              <a:rPr sz="1600" spc="-380" dirty="0"/>
              <a:t> </a:t>
            </a:r>
            <a:r>
              <a:rPr sz="1600" spc="-110" dirty="0"/>
              <a:t>T</a:t>
            </a:r>
            <a:r>
              <a:rPr sz="1600" spc="28" dirty="0"/>
              <a:t>h</a:t>
            </a:r>
            <a:r>
              <a:rPr sz="1600" spc="83" dirty="0"/>
              <a:t>e</a:t>
            </a:r>
            <a:r>
              <a:rPr sz="1600" spc="-60" dirty="0"/>
              <a:t> </a:t>
            </a:r>
            <a:r>
              <a:rPr sz="1600" spc="118" dirty="0"/>
              <a:t>c</a:t>
            </a:r>
            <a:r>
              <a:rPr sz="1600" spc="-55" dirty="0"/>
              <a:t>li</a:t>
            </a:r>
            <a:r>
              <a:rPr sz="1600" spc="80" dirty="0"/>
              <a:t>e</a:t>
            </a:r>
            <a:r>
              <a:rPr sz="1600" spc="28" dirty="0"/>
              <a:t>n</a:t>
            </a:r>
            <a:r>
              <a:rPr sz="1600" spc="-10" dirty="0"/>
              <a:t>t</a:t>
            </a:r>
            <a:r>
              <a:rPr sz="1600" spc="-60" dirty="0"/>
              <a:t> </a:t>
            </a:r>
            <a:r>
              <a:rPr sz="1600" spc="18" dirty="0"/>
              <a:t>s</a:t>
            </a:r>
            <a:r>
              <a:rPr sz="1600" spc="80" dirty="0"/>
              <a:t>e</a:t>
            </a:r>
            <a:r>
              <a:rPr sz="1600" spc="28" dirty="0"/>
              <a:t>n</a:t>
            </a:r>
            <a:r>
              <a:rPr sz="1600" spc="60" dirty="0"/>
              <a:t>d</a:t>
            </a:r>
            <a:r>
              <a:rPr sz="1600" spc="20" dirty="0"/>
              <a:t>s</a:t>
            </a:r>
            <a:r>
              <a:rPr sz="1600" spc="-60" dirty="0"/>
              <a:t> </a:t>
            </a:r>
            <a:r>
              <a:rPr sz="1600" spc="-13" dirty="0"/>
              <a:t>t</a:t>
            </a:r>
            <a:r>
              <a:rPr sz="1600" spc="28" dirty="0"/>
              <a:t>h</a:t>
            </a:r>
            <a:r>
              <a:rPr sz="1600" spc="83" dirty="0"/>
              <a:t>e</a:t>
            </a:r>
            <a:r>
              <a:rPr sz="1600" spc="-60" dirty="0"/>
              <a:t> </a:t>
            </a:r>
            <a:r>
              <a:rPr sz="1600" spc="-28" dirty="0"/>
              <a:t>R</a:t>
            </a:r>
            <a:r>
              <a:rPr sz="1600" spc="102" dirty="0"/>
              <a:t>C</a:t>
            </a:r>
            <a:r>
              <a:rPr sz="1600" spc="35" dirty="0"/>
              <a:t>P</a:t>
            </a:r>
            <a:r>
              <a:rPr sz="1600" spc="-108" dirty="0"/>
              <a:t>T</a:t>
            </a:r>
            <a:r>
              <a:rPr sz="1600" spc="-60" dirty="0"/>
              <a:t> </a:t>
            </a:r>
            <a:r>
              <a:rPr sz="1600" spc="-110" dirty="0"/>
              <a:t>T</a:t>
            </a:r>
            <a:r>
              <a:rPr sz="1600" spc="18" dirty="0"/>
              <a:t>O</a:t>
            </a:r>
            <a:r>
              <a:rPr sz="1600" spc="-60" dirty="0"/>
              <a:t> </a:t>
            </a:r>
            <a:r>
              <a:rPr sz="1600" spc="125" dirty="0"/>
              <a:t>m</a:t>
            </a:r>
            <a:r>
              <a:rPr sz="1600" spc="80" dirty="0"/>
              <a:t>e</a:t>
            </a:r>
            <a:r>
              <a:rPr sz="1600" spc="18" dirty="0"/>
              <a:t>ss</a:t>
            </a:r>
            <a:r>
              <a:rPr sz="1600" spc="155" dirty="0"/>
              <a:t>a</a:t>
            </a:r>
            <a:r>
              <a:rPr sz="1600" spc="68" dirty="0"/>
              <a:t>g</a:t>
            </a:r>
            <a:r>
              <a:rPr sz="1600" spc="80" dirty="0"/>
              <a:t>e</a:t>
            </a:r>
            <a:r>
              <a:rPr sz="1600" spc="-130" dirty="0"/>
              <a:t>.</a:t>
            </a:r>
          </a:p>
          <a:p>
            <a:pPr marL="477520" marR="2049145">
              <a:lnSpc>
                <a:spcPts val="1700"/>
              </a:lnSpc>
              <a:spcBef>
                <a:spcPts val="3"/>
              </a:spcBef>
            </a:pPr>
            <a:r>
              <a:rPr sz="1600" dirty="0"/>
              <a:t>The </a:t>
            </a:r>
            <a:r>
              <a:rPr sz="1600" spc="25" dirty="0"/>
              <a:t>server </a:t>
            </a:r>
            <a:r>
              <a:rPr sz="1600" spc="33" dirty="0"/>
              <a:t>responds </a:t>
            </a:r>
            <a:r>
              <a:rPr sz="1600" spc="8" dirty="0"/>
              <a:t>with </a:t>
            </a:r>
            <a:r>
              <a:rPr sz="1600" spc="73" dirty="0"/>
              <a:t>code </a:t>
            </a:r>
            <a:r>
              <a:rPr sz="1600" spc="-25" dirty="0"/>
              <a:t>250 </a:t>
            </a:r>
            <a:r>
              <a:rPr sz="1600" spc="-5" dirty="0"/>
              <a:t>or </a:t>
            </a:r>
            <a:r>
              <a:rPr sz="1600" spc="65" dirty="0"/>
              <a:t>some </a:t>
            </a:r>
            <a:r>
              <a:rPr sz="1600" spc="18" dirty="0"/>
              <a:t>other </a:t>
            </a:r>
            <a:r>
              <a:rPr sz="1600" spc="40" dirty="0"/>
              <a:t>appropriate </a:t>
            </a:r>
            <a:r>
              <a:rPr sz="1600" spc="33" dirty="0"/>
              <a:t>code. </a:t>
            </a:r>
            <a:r>
              <a:rPr sz="1600" spc="-383" dirty="0"/>
              <a:t> </a:t>
            </a: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18" dirty="0"/>
              <a:t>client</a:t>
            </a:r>
            <a:r>
              <a:rPr sz="1600" spc="-57" dirty="0"/>
              <a:t> </a:t>
            </a:r>
            <a:r>
              <a:rPr sz="1600" spc="40" dirty="0"/>
              <a:t>sends</a:t>
            </a:r>
            <a:r>
              <a:rPr sz="1600" spc="-57" dirty="0"/>
              <a:t> </a:t>
            </a:r>
            <a:r>
              <a:rPr sz="1600" spc="33" dirty="0"/>
              <a:t>the</a:t>
            </a:r>
            <a:r>
              <a:rPr sz="1600" spc="-57" dirty="0"/>
              <a:t> </a:t>
            </a:r>
            <a:r>
              <a:rPr sz="1600" spc="-48" dirty="0"/>
              <a:t>DATA</a:t>
            </a:r>
            <a:r>
              <a:rPr sz="1600" spc="-57" dirty="0"/>
              <a:t> </a:t>
            </a:r>
            <a:r>
              <a:rPr sz="1600" spc="78" dirty="0"/>
              <a:t>message</a:t>
            </a:r>
            <a:r>
              <a:rPr sz="1600" spc="-57" dirty="0"/>
              <a:t> </a:t>
            </a:r>
            <a:r>
              <a:rPr sz="1600" spc="13" dirty="0"/>
              <a:t>to</a:t>
            </a:r>
            <a:r>
              <a:rPr sz="1600" spc="-57" dirty="0"/>
              <a:t> </a:t>
            </a:r>
            <a:r>
              <a:rPr sz="1600" spc="-18" dirty="0"/>
              <a:t>initialize</a:t>
            </a:r>
            <a:r>
              <a:rPr sz="1600" spc="-57" dirty="0"/>
              <a:t> </a:t>
            </a:r>
            <a:r>
              <a:rPr sz="1600" spc="33" dirty="0"/>
              <a:t>the</a:t>
            </a:r>
            <a:r>
              <a:rPr sz="1600" spc="-57" dirty="0"/>
              <a:t> </a:t>
            </a:r>
            <a:r>
              <a:rPr sz="1600" spc="78" dirty="0"/>
              <a:t>message</a:t>
            </a:r>
            <a:r>
              <a:rPr sz="1600" spc="-57" dirty="0"/>
              <a:t> </a:t>
            </a:r>
            <a:r>
              <a:rPr sz="1600" dirty="0"/>
              <a:t>transfer.</a:t>
            </a:r>
          </a:p>
          <a:p>
            <a:pPr marL="477520">
              <a:lnSpc>
                <a:spcPct val="100000"/>
              </a:lnSpc>
              <a:spcBef>
                <a:spcPts val="138"/>
              </a:spcBef>
            </a:pP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25" dirty="0"/>
              <a:t>server</a:t>
            </a:r>
            <a:r>
              <a:rPr sz="1600" spc="-57" dirty="0"/>
              <a:t> </a:t>
            </a:r>
            <a:r>
              <a:rPr sz="1600" spc="33" dirty="0"/>
              <a:t>responds</a:t>
            </a:r>
            <a:r>
              <a:rPr sz="1600" spc="-57" dirty="0"/>
              <a:t> </a:t>
            </a:r>
            <a:r>
              <a:rPr sz="1600" spc="8" dirty="0"/>
              <a:t>with</a:t>
            </a:r>
            <a:r>
              <a:rPr sz="1600" spc="-60" dirty="0"/>
              <a:t> </a:t>
            </a:r>
            <a:r>
              <a:rPr sz="1600" spc="73" dirty="0"/>
              <a:t>code</a:t>
            </a:r>
            <a:r>
              <a:rPr sz="1600" spc="-57" dirty="0"/>
              <a:t> </a:t>
            </a:r>
            <a:r>
              <a:rPr sz="1600" spc="-18" dirty="0"/>
              <a:t>354</a:t>
            </a:r>
            <a:r>
              <a:rPr sz="1600" spc="-57" dirty="0"/>
              <a:t> </a:t>
            </a:r>
            <a:r>
              <a:rPr sz="1600" spc="-5" dirty="0"/>
              <a:t>or</a:t>
            </a:r>
            <a:r>
              <a:rPr sz="1600" spc="-57" dirty="0"/>
              <a:t> </a:t>
            </a:r>
            <a:r>
              <a:rPr sz="1600" spc="65" dirty="0"/>
              <a:t>some</a:t>
            </a:r>
            <a:r>
              <a:rPr sz="1600" spc="-60" dirty="0"/>
              <a:t> </a:t>
            </a:r>
            <a:r>
              <a:rPr sz="1600" spc="18" dirty="0"/>
              <a:t>other</a:t>
            </a:r>
            <a:r>
              <a:rPr sz="1600" spc="-57" dirty="0"/>
              <a:t> </a:t>
            </a:r>
            <a:r>
              <a:rPr sz="1600" spc="40" dirty="0"/>
              <a:t>appropriate</a:t>
            </a:r>
            <a:r>
              <a:rPr sz="1600" spc="-57" dirty="0"/>
              <a:t> </a:t>
            </a:r>
            <a:r>
              <a:rPr sz="1600" spc="50" dirty="0"/>
              <a:t>message.</a:t>
            </a:r>
          </a:p>
          <a:p>
            <a:pPr marL="477520" marR="2540">
              <a:lnSpc>
                <a:spcPts val="1700"/>
              </a:lnSpc>
              <a:spcBef>
                <a:spcPts val="98"/>
              </a:spcBef>
            </a:pP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18" dirty="0"/>
              <a:t>client</a:t>
            </a:r>
            <a:r>
              <a:rPr sz="1600" spc="-57" dirty="0"/>
              <a:t> </a:t>
            </a:r>
            <a:r>
              <a:rPr sz="1600" spc="40" dirty="0"/>
              <a:t>sends</a:t>
            </a:r>
            <a:r>
              <a:rPr sz="1600" spc="-57" dirty="0"/>
              <a:t> </a:t>
            </a:r>
            <a:r>
              <a:rPr sz="1600" spc="33" dirty="0"/>
              <a:t>the</a:t>
            </a:r>
            <a:r>
              <a:rPr sz="1600" spc="-57" dirty="0"/>
              <a:t> </a:t>
            </a:r>
            <a:r>
              <a:rPr sz="1600" spc="35" dirty="0"/>
              <a:t>contents</a:t>
            </a:r>
            <a:r>
              <a:rPr sz="1600" spc="-60" dirty="0"/>
              <a:t> </a:t>
            </a:r>
            <a:r>
              <a:rPr sz="1600" spc="-5" dirty="0"/>
              <a:t>of</a:t>
            </a:r>
            <a:r>
              <a:rPr sz="1600" spc="-57" dirty="0"/>
              <a:t> </a:t>
            </a:r>
            <a:r>
              <a:rPr sz="1600" spc="33" dirty="0"/>
              <a:t>the</a:t>
            </a:r>
            <a:r>
              <a:rPr sz="1600" spc="-57" dirty="0"/>
              <a:t> </a:t>
            </a:r>
            <a:r>
              <a:rPr sz="1600" spc="78" dirty="0"/>
              <a:t>message</a:t>
            </a:r>
            <a:r>
              <a:rPr sz="1600" spc="-57" dirty="0"/>
              <a:t> </a:t>
            </a:r>
            <a:r>
              <a:rPr sz="1600" spc="-13" dirty="0"/>
              <a:t>in</a:t>
            </a:r>
            <a:r>
              <a:rPr sz="1600" spc="-57" dirty="0"/>
              <a:t> </a:t>
            </a:r>
            <a:r>
              <a:rPr sz="1600" spc="45" dirty="0"/>
              <a:t>consecutive</a:t>
            </a:r>
            <a:r>
              <a:rPr sz="1600" spc="-60" dirty="0"/>
              <a:t> </a:t>
            </a:r>
            <a:r>
              <a:rPr sz="1600" spc="-20" dirty="0"/>
              <a:t>lines.</a:t>
            </a:r>
            <a:r>
              <a:rPr sz="1600" spc="-57" dirty="0"/>
              <a:t> </a:t>
            </a:r>
            <a:r>
              <a:rPr sz="1600" spc="68" dirty="0"/>
              <a:t>Each</a:t>
            </a:r>
            <a:r>
              <a:rPr sz="1600" spc="-57" dirty="0"/>
              <a:t> </a:t>
            </a:r>
            <a:r>
              <a:rPr sz="1600" dirty="0"/>
              <a:t>line</a:t>
            </a:r>
            <a:r>
              <a:rPr sz="1600" spc="-57" dirty="0"/>
              <a:t> </a:t>
            </a:r>
            <a:r>
              <a:rPr sz="1600" spc="-18" dirty="0"/>
              <a:t>is</a:t>
            </a:r>
            <a:r>
              <a:rPr sz="1600" spc="-57" dirty="0"/>
              <a:t> </a:t>
            </a:r>
            <a:r>
              <a:rPr sz="1600" spc="40" dirty="0"/>
              <a:t>terminated</a:t>
            </a:r>
            <a:r>
              <a:rPr sz="1600" spc="-60" dirty="0"/>
              <a:t> </a:t>
            </a:r>
            <a:r>
              <a:rPr sz="1600" spc="57" dirty="0"/>
              <a:t>by</a:t>
            </a:r>
            <a:r>
              <a:rPr sz="1600" spc="-57" dirty="0"/>
              <a:t> </a:t>
            </a:r>
            <a:r>
              <a:rPr sz="1600" spc="158" dirty="0"/>
              <a:t>a </a:t>
            </a:r>
            <a:r>
              <a:rPr sz="1600" spc="160" dirty="0"/>
              <a:t> </a:t>
            </a:r>
            <a:r>
              <a:rPr sz="1600" spc="48" dirty="0"/>
              <a:t>two-character</a:t>
            </a:r>
            <a:r>
              <a:rPr sz="1600" spc="-57" dirty="0"/>
              <a:t> </a:t>
            </a:r>
            <a:r>
              <a:rPr sz="1600" spc="8" dirty="0"/>
              <a:t>end-of-line</a:t>
            </a:r>
            <a:r>
              <a:rPr sz="1600" spc="-55" dirty="0"/>
              <a:t> </a:t>
            </a:r>
            <a:r>
              <a:rPr sz="1600" spc="10" dirty="0"/>
              <a:t>token</a:t>
            </a:r>
            <a:r>
              <a:rPr sz="1600" spc="-55" dirty="0"/>
              <a:t> </a:t>
            </a:r>
            <a:r>
              <a:rPr sz="1600" spc="65" dirty="0"/>
              <a:t>(carriage</a:t>
            </a:r>
            <a:r>
              <a:rPr sz="1600" spc="-55" dirty="0"/>
              <a:t> </a:t>
            </a:r>
            <a:r>
              <a:rPr sz="1600" spc="5" dirty="0"/>
              <a:t>return</a:t>
            </a:r>
            <a:r>
              <a:rPr sz="1600" spc="-55" dirty="0"/>
              <a:t> </a:t>
            </a:r>
            <a:r>
              <a:rPr sz="1600" spc="80" dirty="0"/>
              <a:t>and</a:t>
            </a:r>
            <a:r>
              <a:rPr sz="1600" spc="-57" dirty="0"/>
              <a:t> </a:t>
            </a:r>
            <a:r>
              <a:rPr sz="1600" dirty="0"/>
              <a:t>line</a:t>
            </a:r>
            <a:r>
              <a:rPr sz="1600" spc="-55" dirty="0"/>
              <a:t> </a:t>
            </a:r>
            <a:r>
              <a:rPr sz="1600" spc="33" dirty="0"/>
              <a:t>feed).</a:t>
            </a:r>
            <a:r>
              <a:rPr sz="1600" spc="-55" dirty="0"/>
              <a:t> </a:t>
            </a:r>
            <a:r>
              <a:rPr sz="1600" dirty="0"/>
              <a:t>The</a:t>
            </a:r>
            <a:r>
              <a:rPr sz="1600" spc="-55" dirty="0"/>
              <a:t> </a:t>
            </a:r>
            <a:r>
              <a:rPr sz="1600" spc="78" dirty="0"/>
              <a:t>message</a:t>
            </a:r>
            <a:r>
              <a:rPr sz="1600" spc="-55" dirty="0"/>
              <a:t> </a:t>
            </a:r>
            <a:r>
              <a:rPr sz="1600" spc="-18" dirty="0"/>
              <a:t>is</a:t>
            </a:r>
            <a:r>
              <a:rPr sz="1600" spc="-55" dirty="0"/>
              <a:t> </a:t>
            </a:r>
            <a:r>
              <a:rPr sz="1600" spc="40" dirty="0"/>
              <a:t>terminated</a:t>
            </a:r>
            <a:r>
              <a:rPr sz="1600" spc="-57" dirty="0"/>
              <a:t> </a:t>
            </a:r>
            <a:r>
              <a:rPr sz="1600" spc="57" dirty="0"/>
              <a:t>by </a:t>
            </a:r>
            <a:r>
              <a:rPr sz="1600" spc="-380" dirty="0"/>
              <a:t> </a:t>
            </a:r>
            <a:r>
              <a:rPr sz="1600" spc="158" dirty="0"/>
              <a:t>a</a:t>
            </a:r>
            <a:r>
              <a:rPr sz="1600" spc="-60" dirty="0"/>
              <a:t> </a:t>
            </a:r>
            <a:r>
              <a:rPr sz="1600" dirty="0"/>
              <a:t>line</a:t>
            </a:r>
            <a:r>
              <a:rPr sz="1600" spc="-60" dirty="0"/>
              <a:t> </a:t>
            </a:r>
            <a:r>
              <a:rPr sz="1600" spc="33" dirty="0"/>
              <a:t>containing</a:t>
            </a:r>
            <a:r>
              <a:rPr sz="1600" spc="-60" dirty="0"/>
              <a:t> </a:t>
            </a:r>
            <a:r>
              <a:rPr sz="1600" spc="-10" dirty="0"/>
              <a:t>just</a:t>
            </a:r>
            <a:r>
              <a:rPr sz="1600" spc="-60" dirty="0"/>
              <a:t> </a:t>
            </a:r>
            <a:r>
              <a:rPr sz="1600" spc="48" dirty="0"/>
              <a:t>one</a:t>
            </a:r>
            <a:r>
              <a:rPr sz="1600" spc="-60" dirty="0"/>
              <a:t> </a:t>
            </a:r>
            <a:r>
              <a:rPr sz="1600" dirty="0"/>
              <a:t>period.</a:t>
            </a:r>
          </a:p>
          <a:p>
            <a:pPr marL="477520">
              <a:lnSpc>
                <a:spcPct val="100000"/>
              </a:lnSpc>
              <a:spcBef>
                <a:spcPts val="140"/>
              </a:spcBef>
            </a:pP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25" dirty="0"/>
              <a:t>server</a:t>
            </a:r>
            <a:r>
              <a:rPr sz="1600" spc="-57" dirty="0"/>
              <a:t> </a:t>
            </a:r>
            <a:r>
              <a:rPr sz="1600" spc="33" dirty="0"/>
              <a:t>responds</a:t>
            </a:r>
            <a:r>
              <a:rPr sz="1600" spc="-60" dirty="0"/>
              <a:t> </a:t>
            </a:r>
            <a:r>
              <a:rPr sz="1600" spc="8" dirty="0"/>
              <a:t>with</a:t>
            </a:r>
            <a:r>
              <a:rPr sz="1600" spc="-57" dirty="0"/>
              <a:t> </a:t>
            </a:r>
            <a:r>
              <a:rPr sz="1600" spc="73" dirty="0"/>
              <a:t>code</a:t>
            </a:r>
            <a:r>
              <a:rPr sz="1600" spc="-60" dirty="0"/>
              <a:t> </a:t>
            </a:r>
            <a:r>
              <a:rPr sz="1600" spc="-25" dirty="0"/>
              <a:t>250</a:t>
            </a:r>
            <a:r>
              <a:rPr sz="1600" spc="-57" dirty="0"/>
              <a:t> </a:t>
            </a:r>
            <a:r>
              <a:rPr sz="1600" spc="68" dirty="0"/>
              <a:t>(OK)</a:t>
            </a:r>
            <a:r>
              <a:rPr sz="1600" spc="-57" dirty="0"/>
              <a:t> </a:t>
            </a:r>
            <a:r>
              <a:rPr sz="1600" spc="-5" dirty="0"/>
              <a:t>or</a:t>
            </a:r>
            <a:r>
              <a:rPr sz="1600" spc="-60" dirty="0"/>
              <a:t> </a:t>
            </a:r>
            <a:r>
              <a:rPr sz="1600" spc="65" dirty="0"/>
              <a:t>some</a:t>
            </a:r>
            <a:r>
              <a:rPr sz="1600" spc="-57" dirty="0"/>
              <a:t> </a:t>
            </a:r>
            <a:r>
              <a:rPr sz="1600" spc="18" dirty="0"/>
              <a:t>other</a:t>
            </a:r>
            <a:r>
              <a:rPr sz="1600" spc="-60" dirty="0"/>
              <a:t> </a:t>
            </a:r>
            <a:r>
              <a:rPr sz="1600" spc="40" dirty="0"/>
              <a:t>appropriate</a:t>
            </a:r>
            <a:r>
              <a:rPr sz="1600" spc="-57" dirty="0"/>
              <a:t> </a:t>
            </a:r>
            <a:r>
              <a:rPr sz="1600" spc="33" dirty="0"/>
              <a:t>code.</a:t>
            </a:r>
          </a:p>
        </p:txBody>
      </p:sp>
      <p:sp>
        <p:nvSpPr>
          <p:cNvPr id="15" name="object 15"/>
          <p:cNvSpPr/>
          <p:nvPr/>
        </p:nvSpPr>
        <p:spPr>
          <a:xfrm>
            <a:off x="367368" y="2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4" y="0"/>
                </a:lnTo>
                <a:lnTo>
                  <a:pt x="47624" y="10286995"/>
                </a:lnTo>
                <a:lnTo>
                  <a:pt x="0" y="10286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</p:spTree>
    <p:extLst>
      <p:ext uri="{BB962C8B-B14F-4D97-AF65-F5344CB8AC3E}">
        <p14:creationId xmlns:p14="http://schemas.microsoft.com/office/powerpoint/2010/main" val="125453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F492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272135" y="0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4" y="0"/>
                </a:lnTo>
                <a:lnTo>
                  <a:pt x="476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155" y="978821"/>
            <a:ext cx="5243195" cy="475451"/>
          </a:xfrm>
          <a:prstGeom prst="rect">
            <a:avLst/>
          </a:prstGeom>
        </p:spPr>
        <p:txBody>
          <a:bodyPr vert="horz" wrap="square" lIns="0" tIns="6033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48"/>
              </a:spcBef>
            </a:pP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</a:t>
            </a:r>
            <a:r>
              <a:rPr sz="3050" spc="-19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TERMINATION</a:t>
            </a:r>
            <a:endParaRPr sz="30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23" y="2016290"/>
            <a:ext cx="63041" cy="630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423" y="2851587"/>
            <a:ext cx="63041" cy="630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23" y="3093246"/>
            <a:ext cx="63041" cy="630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2230" y="1923888"/>
            <a:ext cx="7533958" cy="12458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4483">
              <a:spcBef>
                <a:spcPts val="55"/>
              </a:spcBef>
            </a:pPr>
            <a:r>
              <a:rPr sz="1375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3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83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-23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transferred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3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successfully,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3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8" dirty="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8" dirty="0">
                <a:solidFill>
                  <a:srgbClr val="FFFFFF"/>
                </a:solidFill>
                <a:latin typeface="Lucida Sans Unicode"/>
                <a:cs typeface="Lucida Sans Unicode"/>
              </a:rPr>
              <a:t>terminates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3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connection.</a:t>
            </a:r>
            <a:endParaRPr sz="1375">
              <a:latin typeface="Lucida Sans Unicode"/>
              <a:cs typeface="Lucida Sans Unicode"/>
            </a:endParaRPr>
          </a:p>
          <a:p>
            <a:pPr>
              <a:spcBef>
                <a:spcPts val="3"/>
              </a:spcBef>
            </a:pPr>
            <a:endParaRPr sz="1425">
              <a:latin typeface="Lucida Sans Unicode"/>
              <a:cs typeface="Lucida Sans Unicode"/>
            </a:endParaRPr>
          </a:p>
          <a:p>
            <a:pPr marL="6350"/>
            <a:r>
              <a:rPr sz="20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STEPS:</a:t>
            </a:r>
            <a:endParaRPr sz="2000">
              <a:latin typeface="Lucida Sans Unicode"/>
              <a:cs typeface="Lucida Sans Unicode"/>
            </a:endParaRPr>
          </a:p>
          <a:p>
            <a:pPr marL="304483">
              <a:spcBef>
                <a:spcPts val="335"/>
              </a:spcBef>
            </a:pPr>
            <a:r>
              <a:rPr sz="1375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75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75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75" spc="-63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1375" spc="88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75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75" spc="-13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75" spc="88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75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75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75" spc="18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75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75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1375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75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375" spc="-123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75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75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mm</a:t>
            </a:r>
            <a:r>
              <a:rPr sz="1375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75" spc="28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75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75" spc="-148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375">
              <a:latin typeface="Lucida Sans Unicode"/>
              <a:cs typeface="Lucida Sans Unicode"/>
            </a:endParaRPr>
          </a:p>
          <a:p>
            <a:pPr marL="304483">
              <a:spcBef>
                <a:spcPts val="253"/>
              </a:spcBef>
            </a:pPr>
            <a:r>
              <a:rPr sz="1375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3" dirty="0">
                <a:solidFill>
                  <a:srgbClr val="FFFFFF"/>
                </a:solidFill>
                <a:latin typeface="Lucida Sans Unicode"/>
                <a:cs typeface="Lucida Sans Unicode"/>
              </a:rPr>
              <a:t>responds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75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221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-8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375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18" dirty="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sz="1375" spc="-6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43" dirty="0">
                <a:solidFill>
                  <a:srgbClr val="FFFFFF"/>
                </a:solidFill>
                <a:latin typeface="Lucida Sans Unicode"/>
                <a:cs typeface="Lucida Sans Unicode"/>
              </a:rPr>
              <a:t>appropriate</a:t>
            </a:r>
            <a:r>
              <a:rPr sz="1375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75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code.</a:t>
            </a:r>
            <a:endParaRPr sz="1375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368" y="0"/>
            <a:ext cx="23813" cy="51435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4" y="0"/>
                </a:lnTo>
                <a:lnTo>
                  <a:pt x="4762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</p:spTree>
    <p:extLst>
      <p:ext uri="{BB962C8B-B14F-4D97-AF65-F5344CB8AC3E}">
        <p14:creationId xmlns:p14="http://schemas.microsoft.com/office/powerpoint/2010/main" val="167943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49E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609392" y="695224"/>
            <a:ext cx="7924800" cy="4243388"/>
          </a:xfrm>
          <a:custGeom>
            <a:avLst/>
            <a:gdLst/>
            <a:ahLst/>
            <a:cxnLst/>
            <a:rect l="l" t="t" r="r" b="b"/>
            <a:pathLst>
              <a:path w="15849600" h="8486775">
                <a:moveTo>
                  <a:pt x="15688857" y="8486737"/>
                </a:moveTo>
                <a:lnTo>
                  <a:pt x="160740" y="8486737"/>
                </a:lnTo>
                <a:lnTo>
                  <a:pt x="110012" y="8478524"/>
                </a:lnTo>
                <a:lnTo>
                  <a:pt x="65897" y="8455670"/>
                </a:lnTo>
                <a:lnTo>
                  <a:pt x="31072" y="8420851"/>
                </a:lnTo>
                <a:lnTo>
                  <a:pt x="8214" y="8376744"/>
                </a:lnTo>
                <a:lnTo>
                  <a:pt x="0" y="8326025"/>
                </a:lnTo>
                <a:lnTo>
                  <a:pt x="0" y="160711"/>
                </a:lnTo>
                <a:lnTo>
                  <a:pt x="8214" y="109992"/>
                </a:lnTo>
                <a:lnTo>
                  <a:pt x="31072" y="65885"/>
                </a:lnTo>
                <a:lnTo>
                  <a:pt x="65897" y="31066"/>
                </a:lnTo>
                <a:lnTo>
                  <a:pt x="110012" y="8212"/>
                </a:lnTo>
                <a:lnTo>
                  <a:pt x="160740" y="0"/>
                </a:lnTo>
                <a:lnTo>
                  <a:pt x="15688857" y="0"/>
                </a:lnTo>
                <a:lnTo>
                  <a:pt x="15739585" y="8212"/>
                </a:lnTo>
                <a:lnTo>
                  <a:pt x="15783701" y="31066"/>
                </a:lnTo>
                <a:lnTo>
                  <a:pt x="15818526" y="65885"/>
                </a:lnTo>
                <a:lnTo>
                  <a:pt x="15841384" y="109992"/>
                </a:lnTo>
                <a:lnTo>
                  <a:pt x="15849598" y="160711"/>
                </a:lnTo>
                <a:lnTo>
                  <a:pt x="15849598" y="8326025"/>
                </a:lnTo>
                <a:lnTo>
                  <a:pt x="15841384" y="8376744"/>
                </a:lnTo>
                <a:lnTo>
                  <a:pt x="15818526" y="8420851"/>
                </a:lnTo>
                <a:lnTo>
                  <a:pt x="15783701" y="8455670"/>
                </a:lnTo>
                <a:lnTo>
                  <a:pt x="15739585" y="8478524"/>
                </a:lnTo>
                <a:lnTo>
                  <a:pt x="15688857" y="8486737"/>
                </a:lnTo>
                <a:close/>
              </a:path>
            </a:pathLst>
          </a:custGeom>
          <a:solidFill>
            <a:srgbClr val="CC9A7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4401" y="254255"/>
            <a:ext cx="3287395" cy="515205"/>
          </a:xfrm>
          <a:prstGeom prst="rect">
            <a:avLst/>
          </a:prstGeom>
        </p:spPr>
        <p:txBody>
          <a:bodyPr vert="horz" wrap="square" lIns="0" tIns="7302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7"/>
              </a:spcBef>
            </a:pPr>
            <a:r>
              <a:rPr spc="758" dirty="0"/>
              <a:t>E</a:t>
            </a:r>
            <a:r>
              <a:rPr spc="968" dirty="0"/>
              <a:t>X</a:t>
            </a:r>
            <a:r>
              <a:rPr spc="923" dirty="0"/>
              <a:t>A</a:t>
            </a:r>
            <a:r>
              <a:rPr spc="598" dirty="0"/>
              <a:t>M</a:t>
            </a:r>
            <a:r>
              <a:rPr spc="1000" dirty="0"/>
              <a:t>P</a:t>
            </a:r>
            <a:r>
              <a:rPr spc="780" dirty="0"/>
              <a:t>L</a:t>
            </a:r>
            <a:r>
              <a:rPr spc="76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9857" y="1260194"/>
            <a:ext cx="6641465" cy="2796599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033" marR="2540" algn="ctr">
              <a:lnSpc>
                <a:spcPct val="116900"/>
              </a:lnSpc>
              <a:spcBef>
                <a:spcPts val="48"/>
              </a:spcBef>
            </a:pPr>
            <a:r>
              <a:rPr sz="1550" spc="-23" dirty="0">
                <a:latin typeface="Lucida Sans Unicode"/>
                <a:cs typeface="Lucida Sans Unicode"/>
              </a:rPr>
              <a:t>To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show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the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three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mail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transfer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75" dirty="0">
                <a:latin typeface="Lucida Sans Unicode"/>
                <a:cs typeface="Lucida Sans Unicode"/>
              </a:rPr>
              <a:t>phases,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118" dirty="0">
                <a:latin typeface="Lucida Sans Unicode"/>
                <a:cs typeface="Lucida Sans Unicode"/>
              </a:rPr>
              <a:t>we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show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all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of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the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steps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93" dirty="0">
                <a:latin typeface="Lucida Sans Unicode"/>
                <a:cs typeface="Lucida Sans Unicode"/>
              </a:rPr>
              <a:t>described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35" dirty="0">
                <a:latin typeface="Lucida Sans Unicode"/>
                <a:cs typeface="Lucida Sans Unicode"/>
              </a:rPr>
              <a:t>above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using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the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information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00" dirty="0">
                <a:latin typeface="Lucida Sans Unicode"/>
                <a:cs typeface="Lucida Sans Unicode"/>
              </a:rPr>
              <a:t>depicted</a:t>
            </a:r>
            <a:r>
              <a:rPr sz="1550" spc="8" dirty="0">
                <a:latin typeface="Lucida Sans Unicode"/>
                <a:cs typeface="Lucida Sans Unicode"/>
              </a:rPr>
              <a:t> in </a:t>
            </a:r>
            <a:r>
              <a:rPr sz="1550" spc="45" dirty="0">
                <a:latin typeface="Lucida Sans Unicode"/>
                <a:cs typeface="Lucida Sans Unicode"/>
              </a:rPr>
              <a:t>Figure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-113" dirty="0">
                <a:latin typeface="Lucida Sans Unicode"/>
                <a:cs typeface="Lucida Sans Unicode"/>
              </a:rPr>
              <a:t>26.16.</a:t>
            </a:r>
            <a:endParaRPr sz="1550">
              <a:latin typeface="Lucida Sans Unicode"/>
              <a:cs typeface="Lucida Sans Unicode"/>
            </a:endParaRPr>
          </a:p>
          <a:p>
            <a:pPr marL="52070" marR="48260" algn="ctr">
              <a:lnSpc>
                <a:spcPct val="116900"/>
              </a:lnSpc>
            </a:pPr>
            <a:r>
              <a:rPr sz="1550" spc="8" dirty="0">
                <a:latin typeface="Lucida Sans Unicode"/>
                <a:cs typeface="Lucida Sans Unicode"/>
              </a:rPr>
              <a:t>In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18" dirty="0">
                <a:latin typeface="Lucida Sans Unicode"/>
                <a:cs typeface="Lucida Sans Unicode"/>
              </a:rPr>
              <a:t>figure, </a:t>
            </a:r>
            <a:r>
              <a:rPr sz="1550" spc="118" dirty="0">
                <a:latin typeface="Lucida Sans Unicode"/>
                <a:cs typeface="Lucida Sans Unicode"/>
              </a:rPr>
              <a:t>we </a:t>
            </a:r>
            <a:r>
              <a:rPr sz="1550" spc="135" dirty="0">
                <a:latin typeface="Lucida Sans Unicode"/>
                <a:cs typeface="Lucida Sans Unicode"/>
              </a:rPr>
              <a:t>have </a:t>
            </a:r>
            <a:r>
              <a:rPr sz="1550" spc="118" dirty="0">
                <a:latin typeface="Lucida Sans Unicode"/>
                <a:cs typeface="Lucida Sans Unicode"/>
              </a:rPr>
              <a:t>separated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127" dirty="0">
                <a:latin typeface="Lucida Sans Unicode"/>
                <a:cs typeface="Lucida Sans Unicode"/>
              </a:rPr>
              <a:t>messages </a:t>
            </a:r>
            <a:r>
              <a:rPr sz="1550" spc="85" dirty="0">
                <a:latin typeface="Lucida Sans Unicode"/>
                <a:cs typeface="Lucida Sans Unicode"/>
              </a:rPr>
              <a:t>related </a:t>
            </a:r>
            <a:r>
              <a:rPr sz="1550" spc="38" dirty="0">
                <a:latin typeface="Lucida Sans Unicode"/>
                <a:cs typeface="Lucida Sans Unicode"/>
              </a:rPr>
              <a:t>to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73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envelope, </a:t>
            </a:r>
            <a:r>
              <a:rPr sz="1550" spc="78" dirty="0">
                <a:latin typeface="Lucida Sans Unicode"/>
                <a:cs typeface="Lucida Sans Unicode"/>
              </a:rPr>
              <a:t>header, </a:t>
            </a:r>
            <a:r>
              <a:rPr sz="1550" spc="133" dirty="0">
                <a:latin typeface="Lucida Sans Unicode"/>
                <a:cs typeface="Lucida Sans Unicode"/>
              </a:rPr>
              <a:t>and </a:t>
            </a:r>
            <a:r>
              <a:rPr sz="1550" spc="100" dirty="0">
                <a:latin typeface="Lucida Sans Unicode"/>
                <a:cs typeface="Lucida Sans Unicode"/>
              </a:rPr>
              <a:t>body </a:t>
            </a:r>
            <a:r>
              <a:rPr sz="1550" spc="8" dirty="0">
                <a:latin typeface="Lucida Sans Unicode"/>
                <a:cs typeface="Lucida Sans Unicode"/>
              </a:rPr>
              <a:t>in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148" dirty="0">
                <a:latin typeface="Lucida Sans Unicode"/>
                <a:cs typeface="Lucida Sans Unicode"/>
              </a:rPr>
              <a:t>data </a:t>
            </a:r>
            <a:r>
              <a:rPr sz="1550" spc="60" dirty="0">
                <a:latin typeface="Lucida Sans Unicode"/>
                <a:cs typeface="Lucida Sans Unicode"/>
              </a:rPr>
              <a:t>transfer </a:t>
            </a:r>
            <a:r>
              <a:rPr sz="1550" spc="50" dirty="0">
                <a:latin typeface="Lucida Sans Unicode"/>
                <a:cs typeface="Lucida Sans Unicode"/>
              </a:rPr>
              <a:t>section. </a:t>
            </a:r>
            <a:r>
              <a:rPr sz="1550" spc="55" dirty="0">
                <a:latin typeface="Lucida Sans Unicode"/>
                <a:cs typeface="Lucida Sans Unicode"/>
              </a:rPr>
              <a:t>Note </a:t>
            </a:r>
            <a:r>
              <a:rPr sz="1550" spc="57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that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78" dirty="0">
                <a:latin typeface="Lucida Sans Unicode"/>
                <a:cs typeface="Lucida Sans Unicode"/>
              </a:rPr>
              <a:t>steps </a:t>
            </a:r>
            <a:r>
              <a:rPr sz="1550" spc="8" dirty="0">
                <a:latin typeface="Lucida Sans Unicode"/>
                <a:cs typeface="Lucida Sans Unicode"/>
              </a:rPr>
              <a:t>in </a:t>
            </a:r>
            <a:r>
              <a:rPr sz="1550" spc="28" dirty="0">
                <a:latin typeface="Lucida Sans Unicode"/>
                <a:cs typeface="Lucida Sans Unicode"/>
              </a:rPr>
              <a:t>this </a:t>
            </a:r>
            <a:r>
              <a:rPr sz="1550" spc="43" dirty="0">
                <a:latin typeface="Lucida Sans Unicode"/>
                <a:cs typeface="Lucida Sans Unicode"/>
              </a:rPr>
              <a:t>figure </a:t>
            </a:r>
            <a:r>
              <a:rPr sz="1550" spc="113" dirty="0">
                <a:latin typeface="Lucida Sans Unicode"/>
                <a:cs typeface="Lucida Sans Unicode"/>
              </a:rPr>
              <a:t>are repeated </a:t>
            </a:r>
            <a:r>
              <a:rPr sz="1550" spc="68" dirty="0">
                <a:latin typeface="Lucida Sans Unicode"/>
                <a:cs typeface="Lucida Sans Unicode"/>
              </a:rPr>
              <a:t>two </a:t>
            </a:r>
            <a:r>
              <a:rPr sz="1550" spc="75" dirty="0">
                <a:latin typeface="Lucida Sans Unicode"/>
                <a:cs typeface="Lucida Sans Unicode"/>
              </a:rPr>
              <a:t>times </a:t>
            </a:r>
            <a:r>
              <a:rPr sz="1550" spc="8" dirty="0">
                <a:latin typeface="Lucida Sans Unicode"/>
                <a:cs typeface="Lucida Sans Unicode"/>
              </a:rPr>
              <a:t>in </a:t>
            </a:r>
            <a:r>
              <a:rPr sz="1550" spc="155" dirty="0">
                <a:latin typeface="Lucida Sans Unicode"/>
                <a:cs typeface="Lucida Sans Unicode"/>
              </a:rPr>
              <a:t>each </a:t>
            </a:r>
            <a:r>
              <a:rPr sz="1550" spc="55" dirty="0">
                <a:latin typeface="Lucida Sans Unicode"/>
                <a:cs typeface="Lucida Sans Unicode"/>
              </a:rPr>
              <a:t>e-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mail </a:t>
            </a:r>
            <a:r>
              <a:rPr sz="1550" spc="40" dirty="0">
                <a:latin typeface="Lucida Sans Unicode"/>
                <a:cs typeface="Lucida Sans Unicode"/>
              </a:rPr>
              <a:t>transfer: </a:t>
            </a:r>
            <a:r>
              <a:rPr sz="1550" spc="118" dirty="0">
                <a:latin typeface="Lucida Sans Unicode"/>
                <a:cs typeface="Lucida Sans Unicode"/>
              </a:rPr>
              <a:t>once </a:t>
            </a:r>
            <a:r>
              <a:rPr sz="1550" spc="55" dirty="0">
                <a:latin typeface="Lucida Sans Unicode"/>
                <a:cs typeface="Lucida Sans Unicode"/>
              </a:rPr>
              <a:t>from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85" dirty="0">
                <a:latin typeface="Lucida Sans Unicode"/>
                <a:cs typeface="Lucida Sans Unicode"/>
              </a:rPr>
              <a:t>e-mail </a:t>
            </a:r>
            <a:r>
              <a:rPr sz="1550" spc="83" dirty="0">
                <a:latin typeface="Lucida Sans Unicode"/>
                <a:cs typeface="Lucida Sans Unicode"/>
              </a:rPr>
              <a:t>sender </a:t>
            </a:r>
            <a:r>
              <a:rPr sz="1550" spc="38" dirty="0">
                <a:latin typeface="Lucida Sans Unicode"/>
                <a:cs typeface="Lucida Sans Unicode"/>
              </a:rPr>
              <a:t>to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88" dirty="0">
                <a:latin typeface="Lucida Sans Unicode"/>
                <a:cs typeface="Lucida Sans Unicode"/>
              </a:rPr>
              <a:t>local mail </a:t>
            </a:r>
            <a:r>
              <a:rPr sz="1550" spc="9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server </a:t>
            </a:r>
            <a:r>
              <a:rPr sz="1550" spc="133" dirty="0">
                <a:latin typeface="Lucida Sans Unicode"/>
                <a:cs typeface="Lucida Sans Unicode"/>
              </a:rPr>
              <a:t>and </a:t>
            </a:r>
            <a:r>
              <a:rPr sz="1550" spc="118" dirty="0">
                <a:latin typeface="Lucida Sans Unicode"/>
                <a:cs typeface="Lucida Sans Unicode"/>
              </a:rPr>
              <a:t>once </a:t>
            </a:r>
            <a:r>
              <a:rPr sz="1550" spc="55" dirty="0">
                <a:latin typeface="Lucida Sans Unicode"/>
                <a:cs typeface="Lucida Sans Unicode"/>
              </a:rPr>
              <a:t>from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88" dirty="0">
                <a:latin typeface="Lucida Sans Unicode"/>
                <a:cs typeface="Lucida Sans Unicode"/>
              </a:rPr>
              <a:t>local mail </a:t>
            </a:r>
            <a:r>
              <a:rPr sz="1550" spc="68" dirty="0">
                <a:latin typeface="Lucida Sans Unicode"/>
                <a:cs typeface="Lucida Sans Unicode"/>
              </a:rPr>
              <a:t>server </a:t>
            </a:r>
            <a:r>
              <a:rPr sz="1550" spc="38" dirty="0">
                <a:latin typeface="Lucida Sans Unicode"/>
                <a:cs typeface="Lucida Sans Unicode"/>
              </a:rPr>
              <a:t>to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93" dirty="0">
                <a:latin typeface="Lucida Sans Unicode"/>
                <a:cs typeface="Lucida Sans Unicode"/>
              </a:rPr>
              <a:t>remote </a:t>
            </a:r>
            <a:r>
              <a:rPr sz="1550" spc="88" dirty="0">
                <a:latin typeface="Lucida Sans Unicode"/>
                <a:cs typeface="Lucida Sans Unicode"/>
              </a:rPr>
              <a:t>mail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40" dirty="0">
                <a:latin typeface="Lucida Sans Unicode"/>
                <a:cs typeface="Lucida Sans Unicode"/>
              </a:rPr>
              <a:t>server. </a:t>
            </a:r>
            <a:r>
              <a:rPr sz="1550" spc="30" dirty="0">
                <a:latin typeface="Lucida Sans Unicode"/>
                <a:cs typeface="Lucida Sans Unicode"/>
              </a:rPr>
              <a:t>The </a:t>
            </a:r>
            <a:r>
              <a:rPr sz="1550" spc="88" dirty="0">
                <a:latin typeface="Lucida Sans Unicode"/>
                <a:cs typeface="Lucida Sans Unicode"/>
              </a:rPr>
              <a:t>local mail </a:t>
            </a:r>
            <a:r>
              <a:rPr sz="1550" spc="38" dirty="0">
                <a:latin typeface="Lucida Sans Unicode"/>
                <a:cs typeface="Lucida Sans Unicode"/>
              </a:rPr>
              <a:t>server, </a:t>
            </a:r>
            <a:r>
              <a:rPr sz="1550" spc="70" dirty="0">
                <a:latin typeface="Lucida Sans Unicode"/>
                <a:cs typeface="Lucida Sans Unicode"/>
              </a:rPr>
              <a:t>after </a:t>
            </a:r>
            <a:r>
              <a:rPr sz="1550" spc="78" dirty="0">
                <a:latin typeface="Lucida Sans Unicode"/>
                <a:cs typeface="Lucida Sans Unicode"/>
              </a:rPr>
              <a:t>receiving </a:t>
            </a:r>
            <a:r>
              <a:rPr sz="1550" spc="70" dirty="0">
                <a:latin typeface="Lucida Sans Unicode"/>
                <a:cs typeface="Lucida Sans Unicode"/>
              </a:rPr>
              <a:t>the </a:t>
            </a:r>
            <a:r>
              <a:rPr sz="1550" spc="75" dirty="0">
                <a:latin typeface="Lucida Sans Unicode"/>
                <a:cs typeface="Lucida Sans Unicode"/>
              </a:rPr>
              <a:t>whole </a:t>
            </a:r>
            <a:r>
              <a:rPr sz="1550" spc="85" dirty="0">
                <a:latin typeface="Lucida Sans Unicode"/>
                <a:cs typeface="Lucida Sans Unicode"/>
              </a:rPr>
              <a:t>e-mail </a:t>
            </a:r>
            <a:r>
              <a:rPr sz="1550" spc="88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message,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173" dirty="0">
                <a:latin typeface="Lucida Sans Unicode"/>
                <a:cs typeface="Lucida Sans Unicode"/>
              </a:rPr>
              <a:t>may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spool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-18" dirty="0">
                <a:latin typeface="Lucida Sans Unicode"/>
                <a:cs typeface="Lucida Sans Unicode"/>
              </a:rPr>
              <a:t>it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133" dirty="0">
                <a:latin typeface="Lucida Sans Unicode"/>
                <a:cs typeface="Lucida Sans Unicode"/>
              </a:rPr>
              <a:t>and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93" dirty="0">
                <a:latin typeface="Lucida Sans Unicode"/>
                <a:cs typeface="Lucida Sans Unicode"/>
              </a:rPr>
              <a:t>send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-18" dirty="0">
                <a:latin typeface="Lucida Sans Unicode"/>
                <a:cs typeface="Lucida Sans Unicode"/>
              </a:rPr>
              <a:t>it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to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the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93" dirty="0">
                <a:latin typeface="Lucida Sans Unicode"/>
                <a:cs typeface="Lucida Sans Unicode"/>
              </a:rPr>
              <a:t>remote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mail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server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15" dirty="0">
                <a:latin typeface="Lucida Sans Unicode"/>
                <a:cs typeface="Lucida Sans Unicode"/>
              </a:rPr>
              <a:t>at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another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time.</a:t>
            </a:r>
            <a:endParaRPr sz="155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2271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2519" y="177271"/>
            <a:ext cx="4452937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9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Access Agent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98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49E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0" y="620441"/>
            <a:ext cx="8028622" cy="515205"/>
          </a:xfrm>
          <a:prstGeom prst="rect">
            <a:avLst/>
          </a:prstGeom>
        </p:spPr>
        <p:txBody>
          <a:bodyPr vert="horz" wrap="square" lIns="0" tIns="7302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7"/>
              </a:spcBef>
            </a:pPr>
            <a:r>
              <a:rPr spc="663" dirty="0"/>
              <a:t>MESSAGE</a:t>
            </a:r>
            <a:r>
              <a:rPr spc="-105" dirty="0"/>
              <a:t> </a:t>
            </a:r>
            <a:r>
              <a:rPr spc="635" dirty="0"/>
              <a:t>ACCESS</a:t>
            </a:r>
            <a:r>
              <a:rPr spc="-105" dirty="0"/>
              <a:t> </a:t>
            </a:r>
            <a:r>
              <a:rPr spc="643" dirty="0"/>
              <a:t>AGENT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1932247"/>
            <a:ext cx="71437" cy="714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2208472"/>
            <a:ext cx="71437" cy="71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2484697"/>
            <a:ext cx="71437" cy="714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2760922"/>
            <a:ext cx="71437" cy="714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3037147"/>
            <a:ext cx="71437" cy="714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3313372"/>
            <a:ext cx="71437" cy="714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3589597"/>
            <a:ext cx="71437" cy="7143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6510" y="1794271"/>
            <a:ext cx="5601018" cy="1957395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 marR="2540">
              <a:lnSpc>
                <a:spcPct val="116900"/>
              </a:lnSpc>
              <a:spcBef>
                <a:spcPts val="48"/>
              </a:spcBef>
            </a:pPr>
            <a:r>
              <a:rPr sz="1550" spc="30" dirty="0">
                <a:latin typeface="Lucida Sans Unicode"/>
                <a:cs typeface="Lucida Sans Unicode"/>
              </a:rPr>
              <a:t>The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first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33" dirty="0">
                <a:latin typeface="Lucida Sans Unicode"/>
                <a:cs typeface="Lucida Sans Unicode"/>
              </a:rPr>
              <a:t>and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second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105" dirty="0">
                <a:latin typeface="Lucida Sans Unicode"/>
                <a:cs typeface="Lucida Sans Unicode"/>
              </a:rPr>
              <a:t>stages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of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mail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delivery</a:t>
            </a:r>
            <a:r>
              <a:rPr sz="1550" spc="8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use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SMTP.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33" dirty="0">
                <a:latin typeface="Lucida Sans Unicode"/>
                <a:cs typeface="Lucida Sans Unicode"/>
              </a:rPr>
              <a:t>SMTP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is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203" dirty="0">
                <a:latin typeface="Lucida Sans Unicode"/>
                <a:cs typeface="Lucida Sans Unicode"/>
              </a:rPr>
              <a:t>a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75" dirty="0">
                <a:latin typeface="Lucida Sans Unicode"/>
                <a:cs typeface="Lucida Sans Unicode"/>
              </a:rPr>
              <a:t>push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protocol.</a:t>
            </a:r>
            <a:endParaRPr sz="1550" dirty="0">
              <a:latin typeface="Lucida Sans Unicode"/>
              <a:cs typeface="Lucida Sans Unicode"/>
            </a:endParaRPr>
          </a:p>
          <a:p>
            <a:pPr marL="6350" marR="1720215">
              <a:lnSpc>
                <a:spcPct val="116900"/>
              </a:lnSpc>
            </a:pPr>
            <a:r>
              <a:rPr sz="1550" spc="3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third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15" dirty="0">
                <a:latin typeface="Lucida Sans Unicode"/>
                <a:cs typeface="Lucida Sans Unicode"/>
              </a:rPr>
              <a:t>stage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needs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203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28" dirty="0">
                <a:latin typeface="Lucida Sans Unicode"/>
                <a:cs typeface="Lucida Sans Unicode"/>
              </a:rPr>
              <a:t>pull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protocol.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-18" dirty="0">
                <a:latin typeface="Lucida Sans Unicode"/>
                <a:cs typeface="Lucida Sans Unicode"/>
              </a:rPr>
              <a:t>It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uses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203" dirty="0">
                <a:latin typeface="Lucida Sans Unicode"/>
                <a:cs typeface="Lucida Sans Unicode"/>
              </a:rPr>
              <a:t>a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138" dirty="0">
                <a:latin typeface="Lucida Sans Unicode"/>
                <a:cs typeface="Lucida Sans Unicode"/>
              </a:rPr>
              <a:t>message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access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75" dirty="0">
                <a:latin typeface="Lucida Sans Unicode"/>
                <a:cs typeface="Lucida Sans Unicode"/>
              </a:rPr>
              <a:t>agent.</a:t>
            </a:r>
            <a:endParaRPr sz="1550" dirty="0">
              <a:latin typeface="Lucida Sans Unicode"/>
              <a:cs typeface="Lucida Sans Unicode"/>
            </a:endParaRPr>
          </a:p>
          <a:p>
            <a:pPr marL="6350" marR="848995">
              <a:lnSpc>
                <a:spcPct val="116900"/>
              </a:lnSpc>
            </a:pPr>
            <a:r>
              <a:rPr sz="1550" spc="28" dirty="0">
                <a:latin typeface="Lucida Sans Unicode"/>
                <a:cs typeface="Lucida Sans Unicode"/>
              </a:rPr>
              <a:t>Two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38" dirty="0">
                <a:latin typeface="Lucida Sans Unicode"/>
                <a:cs typeface="Lucida Sans Unicode"/>
              </a:rPr>
              <a:t>message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access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protocols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13" dirty="0">
                <a:latin typeface="Lucida Sans Unicode"/>
                <a:cs typeface="Lucida Sans Unicode"/>
              </a:rPr>
              <a:t>are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available: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b="1" spc="50" dirty="0">
                <a:latin typeface="Lucida Sans Unicode"/>
                <a:cs typeface="Lucida Sans Unicode"/>
              </a:rPr>
              <a:t>POP3-Post</a:t>
            </a:r>
            <a:r>
              <a:rPr sz="1550" b="1" spc="3" dirty="0">
                <a:latin typeface="Lucida Sans Unicode"/>
                <a:cs typeface="Lucida Sans Unicode"/>
              </a:rPr>
              <a:t> </a:t>
            </a:r>
            <a:r>
              <a:rPr sz="1550" b="1" spc="50" dirty="0">
                <a:latin typeface="Lucida Sans Unicode"/>
                <a:cs typeface="Lucida Sans Unicode"/>
              </a:rPr>
              <a:t>Office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40" dirty="0">
                <a:latin typeface="Lucida Sans Unicode"/>
                <a:cs typeface="Lucida Sans Unicode"/>
              </a:rPr>
              <a:t>Protocol,</a:t>
            </a:r>
            <a:r>
              <a:rPr sz="1550" b="1" spc="3" dirty="0">
                <a:latin typeface="Lucida Sans Unicode"/>
                <a:cs typeface="Lucida Sans Unicode"/>
              </a:rPr>
              <a:t> </a:t>
            </a:r>
            <a:r>
              <a:rPr sz="1550" b="1" spc="60" dirty="0">
                <a:latin typeface="Lucida Sans Unicode"/>
                <a:cs typeface="Lucida Sans Unicode"/>
              </a:rPr>
              <a:t>version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-57" dirty="0">
                <a:latin typeface="Lucida Sans Unicode"/>
                <a:cs typeface="Lucida Sans Unicode"/>
              </a:rPr>
              <a:t>3</a:t>
            </a:r>
            <a:endParaRPr sz="1550" b="1" dirty="0">
              <a:latin typeface="Lucida Sans Unicode"/>
              <a:cs typeface="Lucida Sans Unicode"/>
            </a:endParaRPr>
          </a:p>
          <a:p>
            <a:pPr marL="6350">
              <a:spcBef>
                <a:spcPts val="315"/>
              </a:spcBef>
            </a:pPr>
            <a:r>
              <a:rPr sz="1550" b="1" spc="28" dirty="0">
                <a:latin typeface="Lucida Sans Unicode"/>
                <a:cs typeface="Lucida Sans Unicode"/>
              </a:rPr>
              <a:t>IMAP4</a:t>
            </a:r>
            <a:r>
              <a:rPr sz="1550" b="1" spc="3" dirty="0">
                <a:latin typeface="Lucida Sans Unicode"/>
                <a:cs typeface="Lucida Sans Unicode"/>
              </a:rPr>
              <a:t> </a:t>
            </a:r>
            <a:r>
              <a:rPr sz="1550" b="1" spc="-35" dirty="0">
                <a:latin typeface="Lucida Sans Unicode"/>
                <a:cs typeface="Lucida Sans Unicode"/>
              </a:rPr>
              <a:t>-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53" dirty="0">
                <a:latin typeface="Lucida Sans Unicode"/>
                <a:cs typeface="Lucida Sans Unicode"/>
              </a:rPr>
              <a:t>Internet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50" dirty="0">
                <a:latin typeface="Lucida Sans Unicode"/>
                <a:cs typeface="Lucida Sans Unicode"/>
              </a:rPr>
              <a:t>Mail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108" dirty="0">
                <a:latin typeface="Lucida Sans Unicode"/>
                <a:cs typeface="Lucida Sans Unicode"/>
              </a:rPr>
              <a:t>Access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40" dirty="0">
                <a:latin typeface="Lucida Sans Unicode"/>
                <a:cs typeface="Lucida Sans Unicode"/>
              </a:rPr>
              <a:t>Protocol,</a:t>
            </a:r>
            <a:r>
              <a:rPr sz="1550" b="1" spc="5" dirty="0">
                <a:latin typeface="Lucida Sans Unicode"/>
                <a:cs typeface="Lucida Sans Unicode"/>
              </a:rPr>
              <a:t> </a:t>
            </a:r>
            <a:r>
              <a:rPr sz="1550" b="1" spc="60" dirty="0">
                <a:latin typeface="Lucida Sans Unicode"/>
                <a:cs typeface="Lucida Sans Unicode"/>
              </a:rPr>
              <a:t>version</a:t>
            </a:r>
            <a:r>
              <a:rPr sz="1550" b="1" spc="5" dirty="0">
                <a:latin typeface="Lucida Sans Unicode"/>
                <a:cs typeface="Lucida Sans Unicode"/>
              </a:rPr>
              <a:t> 4</a:t>
            </a:r>
            <a:endParaRPr sz="1550" b="1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740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57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9A7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572" y="1109098"/>
            <a:ext cx="4572000" cy="29241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262" y="173036"/>
            <a:ext cx="1398905" cy="660437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4250" spc="175" dirty="0">
                <a:latin typeface="Lucida Sans Unicode"/>
                <a:cs typeface="Lucida Sans Unicode"/>
              </a:rPr>
              <a:t>P</a:t>
            </a:r>
            <a:r>
              <a:rPr sz="4250" spc="28" dirty="0">
                <a:latin typeface="Lucida Sans Unicode"/>
                <a:cs typeface="Lucida Sans Unicode"/>
              </a:rPr>
              <a:t>O</a:t>
            </a:r>
            <a:r>
              <a:rPr sz="4250" spc="175" dirty="0">
                <a:latin typeface="Lucida Sans Unicode"/>
                <a:cs typeface="Lucida Sans Unicode"/>
              </a:rPr>
              <a:t>P</a:t>
            </a:r>
            <a:r>
              <a:rPr sz="4250" spc="-165" dirty="0">
                <a:latin typeface="Lucida Sans Unicode"/>
                <a:cs typeface="Lucida Sans Unicode"/>
              </a:rPr>
              <a:t>3</a:t>
            </a:r>
            <a:endParaRPr sz="42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02" y="1002359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02" y="2088209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02" y="3174059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02" y="3716984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402" y="4259909"/>
            <a:ext cx="66675" cy="666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1005" y="863926"/>
            <a:ext cx="3787775" cy="38466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108585">
              <a:lnSpc>
                <a:spcPct val="114900"/>
              </a:lnSpc>
              <a:spcBef>
                <a:spcPts val="50"/>
              </a:spcBef>
            </a:pP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client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POP3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software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installed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on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57" dirty="0">
                <a:latin typeface="Lucida Sans Unicode"/>
                <a:cs typeface="Lucida Sans Unicode"/>
              </a:rPr>
              <a:t>recipient </a:t>
            </a:r>
            <a:r>
              <a:rPr sz="1550" spc="75" dirty="0">
                <a:latin typeface="Lucida Sans Unicode"/>
                <a:cs typeface="Lucida Sans Unicode"/>
              </a:rPr>
              <a:t>computer;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63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server </a:t>
            </a:r>
            <a:r>
              <a:rPr sz="1550" spc="35" dirty="0">
                <a:latin typeface="Lucida Sans Unicode"/>
                <a:cs typeface="Lucida Sans Unicode"/>
              </a:rPr>
              <a:t>POP3 </a:t>
            </a:r>
            <a:r>
              <a:rPr sz="1550" spc="68" dirty="0">
                <a:latin typeface="Lucida Sans Unicode"/>
                <a:cs typeface="Lucida Sans Unicode"/>
              </a:rPr>
              <a:t>software </a:t>
            </a:r>
            <a:r>
              <a:rPr sz="1550" spc="-8" dirty="0">
                <a:latin typeface="Lucida Sans Unicode"/>
                <a:cs typeface="Lucida Sans Unicode"/>
              </a:rPr>
              <a:t>is </a:t>
            </a:r>
            <a:r>
              <a:rPr sz="1550" spc="53" dirty="0">
                <a:latin typeface="Lucida Sans Unicode"/>
                <a:cs typeface="Lucida Sans Unicode"/>
              </a:rPr>
              <a:t>installed on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3" dirty="0">
                <a:latin typeface="Lucida Sans Unicode"/>
                <a:cs typeface="Lucida Sans Unicode"/>
              </a:rPr>
              <a:t>server.</a:t>
            </a:r>
            <a:endParaRPr sz="1550">
              <a:latin typeface="Lucida Sans Unicode"/>
              <a:cs typeface="Lucida Sans Unicode"/>
            </a:endParaRPr>
          </a:p>
          <a:p>
            <a:pPr marL="6350" marR="2540">
              <a:lnSpc>
                <a:spcPct val="114900"/>
              </a:lnSpc>
            </a:pPr>
            <a:r>
              <a:rPr sz="1550" spc="43" dirty="0">
                <a:latin typeface="Lucida Sans Unicode"/>
                <a:cs typeface="Lucida Sans Unicode"/>
              </a:rPr>
              <a:t>Mail </a:t>
            </a:r>
            <a:r>
              <a:rPr sz="1550" spc="133" dirty="0">
                <a:latin typeface="Lucida Sans Unicode"/>
                <a:cs typeface="Lucida Sans Unicode"/>
              </a:rPr>
              <a:t>access </a:t>
            </a:r>
            <a:r>
              <a:rPr sz="1550" spc="55" dirty="0">
                <a:latin typeface="Lucida Sans Unicode"/>
                <a:cs typeface="Lucida Sans Unicode"/>
              </a:rPr>
              <a:t>starts </a:t>
            </a:r>
            <a:r>
              <a:rPr sz="1550" spc="33" dirty="0">
                <a:latin typeface="Lucida Sans Unicode"/>
                <a:cs typeface="Lucida Sans Unicode"/>
              </a:rPr>
              <a:t>with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50" dirty="0">
                <a:latin typeface="Lucida Sans Unicode"/>
                <a:cs typeface="Lucida Sans Unicode"/>
              </a:rPr>
              <a:t>client </a:t>
            </a:r>
            <a:r>
              <a:rPr sz="1550" spc="53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when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93" dirty="0">
                <a:latin typeface="Lucida Sans Unicode"/>
                <a:cs typeface="Lucida Sans Unicode"/>
              </a:rPr>
              <a:t>needs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to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download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" dirty="0">
                <a:latin typeface="Lucida Sans Unicode"/>
                <a:cs typeface="Lucida Sans Unicode"/>
              </a:rPr>
              <a:t>its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75" dirty="0">
                <a:latin typeface="Lucida Sans Unicode"/>
                <a:cs typeface="Lucida Sans Unicode"/>
              </a:rPr>
              <a:t>e-mail </a:t>
            </a:r>
            <a:r>
              <a:rPr sz="1550" spc="45" dirty="0">
                <a:latin typeface="Lucida Sans Unicode"/>
                <a:cs typeface="Lucida Sans Unicode"/>
              </a:rPr>
              <a:t>from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48" dirty="0">
                <a:latin typeface="Lucida Sans Unicode"/>
                <a:cs typeface="Lucida Sans Unicode"/>
              </a:rPr>
              <a:t>mailbox </a:t>
            </a:r>
            <a:r>
              <a:rPr sz="1550" spc="53" dirty="0">
                <a:latin typeface="Lucida Sans Unicode"/>
                <a:cs typeface="Lucida Sans Unicode"/>
              </a:rPr>
              <a:t>on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80" dirty="0">
                <a:latin typeface="Lucida Sans Unicode"/>
                <a:cs typeface="Lucida Sans Unicode"/>
              </a:rPr>
              <a:t>mail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33" dirty="0">
                <a:latin typeface="Lucida Sans Unicode"/>
                <a:cs typeface="Lucida Sans Unicode"/>
              </a:rPr>
              <a:t>server.</a:t>
            </a:r>
            <a:endParaRPr sz="1550">
              <a:latin typeface="Lucida Sans Unicode"/>
              <a:cs typeface="Lucida Sans Unicode"/>
            </a:endParaRPr>
          </a:p>
          <a:p>
            <a:pPr marL="16510" marR="28258" indent="-10478">
              <a:lnSpc>
                <a:spcPct val="114900"/>
              </a:lnSpc>
            </a:pP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client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opens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90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connection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to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server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on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3" dirty="0">
                <a:latin typeface="Lucida Sans Unicode"/>
                <a:cs typeface="Lucida Sans Unicode"/>
              </a:rPr>
              <a:t>TCP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port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-258" dirty="0">
                <a:latin typeface="Lucida Sans Unicode"/>
                <a:cs typeface="Lucida Sans Unicode"/>
              </a:rPr>
              <a:t>110.</a:t>
            </a:r>
            <a:endParaRPr sz="1550">
              <a:latin typeface="Lucida Sans Unicode"/>
              <a:cs typeface="Lucida Sans Unicode"/>
            </a:endParaRPr>
          </a:p>
          <a:p>
            <a:pPr marL="6350" marR="285115">
              <a:lnSpc>
                <a:spcPct val="114900"/>
              </a:lnSpc>
            </a:pPr>
            <a:r>
              <a:rPr sz="1550" spc="-23" dirty="0">
                <a:latin typeface="Lucida Sans Unicode"/>
                <a:cs typeface="Lucida Sans Unicode"/>
              </a:rPr>
              <a:t>It </a:t>
            </a:r>
            <a:r>
              <a:rPr sz="1550" spc="63" dirty="0">
                <a:latin typeface="Lucida Sans Unicode"/>
                <a:cs typeface="Lucida Sans Unicode"/>
              </a:rPr>
              <a:t>then </a:t>
            </a:r>
            <a:r>
              <a:rPr sz="1550" spc="78" dirty="0">
                <a:latin typeface="Lucida Sans Unicode"/>
                <a:cs typeface="Lucida Sans Unicode"/>
              </a:rPr>
              <a:t>sends </a:t>
            </a:r>
            <a:r>
              <a:rPr sz="1550" spc="3" dirty="0">
                <a:latin typeface="Lucida Sans Unicode"/>
                <a:cs typeface="Lucida Sans Unicode"/>
              </a:rPr>
              <a:t>its </a:t>
            </a:r>
            <a:r>
              <a:rPr sz="1550" spc="50" dirty="0">
                <a:latin typeface="Lucida Sans Unicode"/>
                <a:cs typeface="Lucida Sans Unicode"/>
              </a:rPr>
              <a:t>user </a:t>
            </a:r>
            <a:r>
              <a:rPr sz="1550" spc="145" dirty="0">
                <a:latin typeface="Lucida Sans Unicode"/>
                <a:cs typeface="Lucida Sans Unicode"/>
              </a:rPr>
              <a:t>name </a:t>
            </a:r>
            <a:r>
              <a:rPr sz="1550" spc="123" dirty="0">
                <a:latin typeface="Lucida Sans Unicode"/>
                <a:cs typeface="Lucida Sans Unicode"/>
              </a:rPr>
              <a:t>and </a:t>
            </a:r>
            <a:r>
              <a:rPr sz="1550" spc="125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password </a:t>
            </a:r>
            <a:r>
              <a:rPr sz="1550" spc="30" dirty="0">
                <a:latin typeface="Lucida Sans Unicode"/>
                <a:cs typeface="Lucida Sans Unicode"/>
              </a:rPr>
              <a:t>to </a:t>
            </a:r>
            <a:r>
              <a:rPr sz="1550" spc="133" dirty="0">
                <a:latin typeface="Lucida Sans Unicode"/>
                <a:cs typeface="Lucida Sans Unicode"/>
              </a:rPr>
              <a:t>access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25" dirty="0">
                <a:latin typeface="Lucida Sans Unicode"/>
                <a:cs typeface="Lucida Sans Unicode"/>
              </a:rPr>
              <a:t>mailbox. </a:t>
            </a:r>
            <a:r>
              <a:rPr sz="1550" spc="28" dirty="0">
                <a:latin typeface="Lucida Sans Unicode"/>
                <a:cs typeface="Lucida Sans Unicode"/>
              </a:rPr>
              <a:t> </a:t>
            </a: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148" dirty="0">
                <a:latin typeface="Lucida Sans Unicode"/>
                <a:cs typeface="Lucida Sans Unicode"/>
              </a:rPr>
              <a:t>can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then</a:t>
            </a:r>
            <a:r>
              <a:rPr sz="1550" spc="-5" dirty="0">
                <a:latin typeface="Lucida Sans Unicode"/>
                <a:cs typeface="Lucida Sans Unicode"/>
              </a:rPr>
              <a:t> list </a:t>
            </a:r>
            <a:r>
              <a:rPr sz="1550" spc="123" dirty="0">
                <a:latin typeface="Lucida Sans Unicode"/>
                <a:cs typeface="Lucida Sans Unicode"/>
              </a:rPr>
              <a:t>and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retrieve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messages,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one</a:t>
            </a:r>
            <a:r>
              <a:rPr sz="1550" spc="-5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by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28" dirty="0">
                <a:latin typeface="Lucida Sans Unicode"/>
                <a:cs typeface="Lucida Sans Unicode"/>
              </a:rPr>
              <a:t>one.</a:t>
            </a:r>
            <a:endParaRPr sz="155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77912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98" y="833930"/>
            <a:ext cx="66675" cy="66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8" y="1648317"/>
            <a:ext cx="66675" cy="66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8" y="1919780"/>
            <a:ext cx="66675" cy="66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8" y="2191242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8" y="3005630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8" y="3548554"/>
            <a:ext cx="66675" cy="66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4301" y="695497"/>
            <a:ext cx="7952422" cy="3026278"/>
          </a:xfrm>
          <a:prstGeom prst="rect">
            <a:avLst/>
          </a:prstGeom>
        </p:spPr>
        <p:txBody>
          <a:bodyPr vert="horz" wrap="square" lIns="0" tIns="41593" rIns="0" bIns="0" rtlCol="0">
            <a:spAutoFit/>
          </a:bodyPr>
          <a:lstStyle/>
          <a:p>
            <a:pPr marL="6350">
              <a:spcBef>
                <a:spcPts val="328"/>
              </a:spcBef>
            </a:pPr>
            <a:r>
              <a:rPr sz="1550" spc="35" dirty="0">
                <a:latin typeface="Lucida Sans Unicode"/>
                <a:cs typeface="Lucida Sans Unicode"/>
              </a:rPr>
              <a:t>There</a:t>
            </a:r>
            <a:r>
              <a:rPr sz="1550" spc="-13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are</a:t>
            </a:r>
            <a:r>
              <a:rPr sz="1550" spc="-10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two</a:t>
            </a:r>
            <a:r>
              <a:rPr sz="1550" spc="-1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modes:</a:t>
            </a:r>
            <a:endParaRPr sz="1550">
              <a:latin typeface="Lucida Sans Unicode"/>
              <a:cs typeface="Lucida Sans Unicode"/>
            </a:endParaRPr>
          </a:p>
          <a:p>
            <a:pPr marL="303848" marR="6822758">
              <a:lnSpc>
                <a:spcPct val="114900"/>
              </a:lnSpc>
            </a:pPr>
            <a:r>
              <a:rPr sz="1550" spc="-447" dirty="0">
                <a:latin typeface="Lucida Sans Unicode"/>
                <a:cs typeface="Lucida Sans Unicode"/>
              </a:rPr>
              <a:t>1</a:t>
            </a:r>
            <a:r>
              <a:rPr sz="1550" spc="-165" dirty="0">
                <a:latin typeface="Lucida Sans Unicode"/>
                <a:cs typeface="Lucida Sans Unicode"/>
              </a:rPr>
              <a:t>.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-30" dirty="0">
                <a:latin typeface="Lucida Sans Unicode"/>
                <a:cs typeface="Lucida Sans Unicode"/>
              </a:rPr>
              <a:t>D</a:t>
            </a:r>
            <a:r>
              <a:rPr sz="1550" spc="133" dirty="0">
                <a:latin typeface="Lucida Sans Unicode"/>
                <a:cs typeface="Lucida Sans Unicode"/>
              </a:rPr>
              <a:t>e</a:t>
            </a:r>
            <a:r>
              <a:rPr sz="1550" spc="-30" dirty="0">
                <a:latin typeface="Lucida Sans Unicode"/>
                <a:cs typeface="Lucida Sans Unicode"/>
              </a:rPr>
              <a:t>l</a:t>
            </a:r>
            <a:r>
              <a:rPr sz="1550" spc="133" dirty="0">
                <a:latin typeface="Lucida Sans Unicode"/>
                <a:cs typeface="Lucida Sans Unicode"/>
              </a:rPr>
              <a:t>e</a:t>
            </a:r>
            <a:r>
              <a:rPr sz="1550" spc="20" dirty="0">
                <a:latin typeface="Lucida Sans Unicode"/>
                <a:cs typeface="Lucida Sans Unicode"/>
              </a:rPr>
              <a:t>t</a:t>
            </a:r>
            <a:r>
              <a:rPr sz="1550" spc="68" dirty="0">
                <a:latin typeface="Lucida Sans Unicode"/>
                <a:cs typeface="Lucida Sans Unicode"/>
              </a:rPr>
              <a:t>e  </a:t>
            </a:r>
            <a:r>
              <a:rPr sz="1550" spc="18" dirty="0">
                <a:latin typeface="Lucida Sans Unicode"/>
                <a:cs typeface="Lucida Sans Unicode"/>
              </a:rPr>
              <a:t>2.Keep</a:t>
            </a:r>
            <a:endParaRPr sz="1550">
              <a:latin typeface="Lucida Sans Unicode"/>
              <a:cs typeface="Lucida Sans Unicode"/>
            </a:endParaRPr>
          </a:p>
          <a:p>
            <a:pPr marL="6350" marR="106045">
              <a:lnSpc>
                <a:spcPct val="114900"/>
              </a:lnSpc>
            </a:pPr>
            <a:r>
              <a:rPr sz="1550" dirty="0">
                <a:latin typeface="Lucida Sans Unicode"/>
                <a:cs typeface="Lucida Sans Unicode"/>
              </a:rPr>
              <a:t>In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delete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mode,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deleted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from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mailbox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after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43" dirty="0">
                <a:latin typeface="Lucida Sans Unicode"/>
                <a:cs typeface="Lucida Sans Unicode"/>
              </a:rPr>
              <a:t>each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retrieval.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In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keep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mode,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remains</a:t>
            </a:r>
            <a:r>
              <a:rPr sz="1550" dirty="0">
                <a:latin typeface="Lucida Sans Unicode"/>
                <a:cs typeface="Lucida Sans Unicode"/>
              </a:rPr>
              <a:t> in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mailbox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after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retrieval.</a:t>
            </a:r>
            <a:endParaRPr sz="1550">
              <a:latin typeface="Lucida Sans Unicode"/>
              <a:cs typeface="Lucida Sans Unicode"/>
            </a:endParaRPr>
          </a:p>
          <a:p>
            <a:pPr marL="6350" marR="2540">
              <a:lnSpc>
                <a:spcPct val="114900"/>
              </a:lnSpc>
            </a:pP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delete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18" dirty="0">
                <a:latin typeface="Lucida Sans Unicode"/>
                <a:cs typeface="Lucida Sans Unicode"/>
              </a:rPr>
              <a:t>mode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normally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used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when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working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05" dirty="0">
                <a:latin typeface="Lucida Sans Unicode"/>
                <a:cs typeface="Lucida Sans Unicode"/>
              </a:rPr>
              <a:t>at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her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98" dirty="0">
                <a:latin typeface="Lucida Sans Unicode"/>
                <a:cs typeface="Lucida Sans Unicode"/>
              </a:rPr>
              <a:t>permanent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90" dirty="0">
                <a:latin typeface="Lucida Sans Unicode"/>
                <a:cs typeface="Lucida Sans Unicode"/>
              </a:rPr>
              <a:t>computer </a:t>
            </a:r>
            <a:r>
              <a:rPr sz="1550" spc="123" dirty="0">
                <a:latin typeface="Lucida Sans Unicode"/>
                <a:cs typeface="Lucida Sans Unicode"/>
              </a:rPr>
              <a:t>and </a:t>
            </a:r>
            <a:r>
              <a:rPr sz="1550" spc="148" dirty="0">
                <a:latin typeface="Lucida Sans Unicode"/>
                <a:cs typeface="Lucida Sans Unicode"/>
              </a:rPr>
              <a:t>can </a:t>
            </a:r>
            <a:r>
              <a:rPr sz="1550" spc="120" dirty="0">
                <a:latin typeface="Lucida Sans Unicode"/>
                <a:cs typeface="Lucida Sans Unicode"/>
              </a:rPr>
              <a:t>save </a:t>
            </a:r>
            <a:r>
              <a:rPr sz="1550" spc="123" dirty="0">
                <a:latin typeface="Lucida Sans Unicode"/>
                <a:cs typeface="Lucida Sans Unicode"/>
              </a:rPr>
              <a:t>and </a:t>
            </a:r>
            <a:r>
              <a:rPr sz="1550" spc="48" dirty="0">
                <a:latin typeface="Lucida Sans Unicode"/>
                <a:cs typeface="Lucida Sans Unicode"/>
              </a:rPr>
              <a:t>organize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88" dirty="0">
                <a:latin typeface="Lucida Sans Unicode"/>
                <a:cs typeface="Lucida Sans Unicode"/>
              </a:rPr>
              <a:t>received </a:t>
            </a:r>
            <a:r>
              <a:rPr sz="1550" spc="80" dirty="0">
                <a:latin typeface="Lucida Sans Unicode"/>
                <a:cs typeface="Lucida Sans Unicode"/>
              </a:rPr>
              <a:t>mail </a:t>
            </a:r>
            <a:r>
              <a:rPr sz="1550" spc="60" dirty="0">
                <a:latin typeface="Lucida Sans Unicode"/>
                <a:cs typeface="Lucida Sans Unicode"/>
              </a:rPr>
              <a:t>after </a:t>
            </a:r>
            <a:r>
              <a:rPr sz="1550" spc="80" dirty="0">
                <a:latin typeface="Lucida Sans Unicode"/>
                <a:cs typeface="Lucida Sans Unicode"/>
              </a:rPr>
              <a:t>reading </a:t>
            </a:r>
            <a:r>
              <a:rPr sz="1550" spc="10" dirty="0">
                <a:latin typeface="Lucida Sans Unicode"/>
                <a:cs typeface="Lucida Sans Unicode"/>
              </a:rPr>
              <a:t>or </a:t>
            </a:r>
            <a:r>
              <a:rPr sz="1550" spc="13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replying.</a:t>
            </a:r>
            <a:endParaRPr sz="1550">
              <a:latin typeface="Lucida Sans Unicode"/>
              <a:cs typeface="Lucida Sans Unicode"/>
            </a:endParaRPr>
          </a:p>
          <a:p>
            <a:pPr marL="6350" marR="26670">
              <a:lnSpc>
                <a:spcPct val="114900"/>
              </a:lnSpc>
            </a:pP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keep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18" dirty="0">
                <a:latin typeface="Lucida Sans Unicode"/>
                <a:cs typeface="Lucida Sans Unicode"/>
              </a:rPr>
              <a:t>mode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normally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used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when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25" dirty="0">
                <a:latin typeface="Lucida Sans Unicode"/>
                <a:cs typeface="Lucida Sans Unicode"/>
              </a:rPr>
              <a:t>accesses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her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58" dirty="0">
                <a:latin typeface="Lucida Sans Unicode"/>
                <a:cs typeface="Lucida Sans Unicode"/>
              </a:rPr>
              <a:t>away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from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her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primary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computer.</a:t>
            </a:r>
            <a:endParaRPr sz="1550">
              <a:latin typeface="Lucida Sans Unicode"/>
              <a:cs typeface="Lucida Sans Unicode"/>
            </a:endParaRPr>
          </a:p>
          <a:p>
            <a:pPr marL="6350">
              <a:spcBef>
                <a:spcPts val="278"/>
              </a:spcBef>
            </a:pPr>
            <a:r>
              <a:rPr sz="1550" spc="2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mail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read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but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kept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in</a:t>
            </a:r>
            <a:r>
              <a:rPr sz="1550" spc="5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system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3" dirty="0">
                <a:latin typeface="Lucida Sans Unicode"/>
                <a:cs typeface="Lucida Sans Unicode"/>
              </a:rPr>
              <a:t>for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later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retrieval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23" dirty="0">
                <a:latin typeface="Lucida Sans Unicode"/>
                <a:cs typeface="Lucida Sans Unicode"/>
              </a:rPr>
              <a:t>and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25" dirty="0">
                <a:latin typeface="Lucida Sans Unicode"/>
                <a:cs typeface="Lucida Sans Unicode"/>
              </a:rPr>
              <a:t>organizing.</a:t>
            </a:r>
            <a:endParaRPr sz="155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4735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96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311700" y="346750"/>
            <a:ext cx="8505600" cy="4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			 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❑  A user can check the e-mail header prior to downloading.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		 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❑  A user can search the contents of the e-mail for a specific string of characters prior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to downloading.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 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❑  A user can partially download e-mail. This is especially useful if bandwidth is lim- ited and the e-mail contains multimedia with high bandwidth requirements.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 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❑  A user can create, delete, or rename mailboxes on the mail server.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17">
                <a:latin typeface="Arial"/>
                <a:ea typeface="Arial"/>
                <a:cs typeface="Arial"/>
                <a:sym typeface="Arial"/>
              </a:rPr>
              <a:t>							 							</a:t>
            </a:r>
            <a:br>
              <a:rPr lang="en" sz="1217">
                <a:latin typeface="Arial"/>
                <a:ea typeface="Arial"/>
                <a:cs typeface="Arial"/>
                <a:sym typeface="Arial"/>
              </a:rPr>
            </a:br>
            <a:r>
              <a:rPr lang="en" sz="1125">
                <a:latin typeface="Arial"/>
                <a:ea typeface="Arial"/>
                <a:cs typeface="Arial"/>
                <a:sym typeface="Arial"/>
              </a:rPr>
              <a:t>❑  A user can create a hierarchy of mailboxes in a folder for e-mail storage. </a:t>
            </a:r>
            <a:br>
              <a:rPr lang="en" sz="1125">
                <a:latin typeface="Arial"/>
                <a:ea typeface="Arial"/>
                <a:cs typeface="Arial"/>
                <a:sym typeface="Arial"/>
              </a:rPr>
            </a:br>
            <a:r>
              <a:rPr lang="en" sz="1217">
                <a:latin typeface="Arial"/>
                <a:ea typeface="Arial"/>
                <a:cs typeface="Arial"/>
                <a:sym typeface="Arial"/>
              </a:rPr>
              <a:t> 						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217">
                <a:latin typeface="Arial"/>
                <a:ea typeface="Arial"/>
                <a:cs typeface="Arial"/>
                <a:sym typeface="Arial"/>
              </a:rPr>
              <a:t>					 				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217">
                <a:latin typeface="Arial"/>
                <a:ea typeface="Arial"/>
                <a:cs typeface="Arial"/>
                <a:sym typeface="Arial"/>
              </a:rPr>
              <a:t>			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217">
                <a:latin typeface="Arial"/>
                <a:ea typeface="Arial"/>
                <a:cs typeface="Arial"/>
                <a:sym typeface="Arial"/>
              </a:rPr>
              <a:t>		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</p:spTree>
    <p:extLst>
      <p:ext uri="{BB962C8B-B14F-4D97-AF65-F5344CB8AC3E}">
        <p14:creationId xmlns:p14="http://schemas.microsoft.com/office/powerpoint/2010/main" val="1701242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9A7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0" y="197752"/>
            <a:ext cx="1826260" cy="627736"/>
          </a:xfrm>
          <a:prstGeom prst="rect">
            <a:avLst/>
          </a:prstGeom>
        </p:spPr>
        <p:txBody>
          <a:bodyPr vert="horz" wrap="square" lIns="0" tIns="8255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65"/>
              </a:spcBef>
            </a:pPr>
            <a:r>
              <a:rPr sz="4025" spc="610" dirty="0"/>
              <a:t>IMAP4</a:t>
            </a:r>
            <a:endParaRPr sz="4025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1098617"/>
            <a:ext cx="66675" cy="66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1370079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2484504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2755967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3298892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4113279"/>
            <a:ext cx="66675" cy="666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" y="4384742"/>
            <a:ext cx="66675" cy="666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1863" y="960155"/>
            <a:ext cx="8225790" cy="3531801"/>
          </a:xfrm>
          <a:prstGeom prst="rect">
            <a:avLst/>
          </a:prstGeom>
        </p:spPr>
        <p:txBody>
          <a:bodyPr vert="horz" wrap="square" lIns="0" tIns="41593" rIns="0" bIns="0" rtlCol="0">
            <a:spAutoFit/>
          </a:bodyPr>
          <a:lstStyle/>
          <a:p>
            <a:pPr marL="340678">
              <a:spcBef>
                <a:spcPts val="328"/>
              </a:spcBef>
            </a:pPr>
            <a:r>
              <a:rPr sz="1550" spc="48" dirty="0">
                <a:latin typeface="Lucida Sans Unicode"/>
                <a:cs typeface="Lucida Sans Unicode"/>
              </a:rPr>
              <a:t>More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features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20" dirty="0">
                <a:latin typeface="Lucida Sans Unicode"/>
                <a:cs typeface="Lucida Sans Unicode"/>
              </a:rPr>
              <a:t>and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more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powerful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20" dirty="0">
                <a:latin typeface="Lucida Sans Unicode"/>
                <a:cs typeface="Lucida Sans Unicode"/>
              </a:rPr>
              <a:t>and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complex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5" dirty="0">
                <a:latin typeface="Lucida Sans Unicode"/>
                <a:cs typeface="Lucida Sans Unicode"/>
              </a:rPr>
              <a:t>than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dirty="0">
                <a:latin typeface="Lucida Sans Unicode"/>
                <a:cs typeface="Lucida Sans Unicode"/>
              </a:rPr>
              <a:t>POP3.</a:t>
            </a:r>
            <a:endParaRPr sz="1550">
              <a:latin typeface="Lucida Sans Unicode"/>
              <a:cs typeface="Lucida Sans Unicode"/>
            </a:endParaRPr>
          </a:p>
          <a:p>
            <a:pPr marL="340678" marR="453390">
              <a:lnSpc>
                <a:spcPct val="114900"/>
              </a:lnSpc>
            </a:pPr>
            <a:r>
              <a:rPr sz="1550" spc="33" dirty="0">
                <a:latin typeface="Lucida Sans Unicode"/>
                <a:cs typeface="Lucida Sans Unicode"/>
              </a:rPr>
              <a:t>POP3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does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0" dirty="0">
                <a:latin typeface="Lucida Sans Unicode"/>
                <a:cs typeface="Lucida Sans Unicode"/>
              </a:rPr>
              <a:t>not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allow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to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organize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8" dirty="0">
                <a:latin typeface="Lucida Sans Unicode"/>
                <a:cs typeface="Lucida Sans Unicode"/>
              </a:rPr>
              <a:t>her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mail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on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server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20" dirty="0">
                <a:latin typeface="Lucida Sans Unicode"/>
                <a:cs typeface="Lucida Sans Unicode"/>
              </a:rPr>
              <a:t>and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also </a:t>
            </a:r>
            <a:r>
              <a:rPr sz="1550" spc="-485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doesn't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3" dirty="0">
                <a:latin typeface="Lucida Sans Unicode"/>
                <a:cs typeface="Lucida Sans Unicode"/>
              </a:rPr>
              <a:t>allow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5" dirty="0">
                <a:latin typeface="Lucida Sans Unicode"/>
                <a:cs typeface="Lucida Sans Unicode"/>
              </a:rPr>
              <a:t>partial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90" dirty="0">
                <a:latin typeface="Lucida Sans Unicode"/>
                <a:cs typeface="Lucida Sans Unicode"/>
              </a:rPr>
              <a:t>check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" dirty="0">
                <a:latin typeface="Lucida Sans Unicode"/>
                <a:cs typeface="Lucida Sans Unicode"/>
              </a:rPr>
              <a:t>of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contents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before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downloading.</a:t>
            </a:r>
            <a:endParaRPr sz="1550">
              <a:latin typeface="Lucida Sans Unicode"/>
              <a:cs typeface="Lucida Sans Unicode"/>
            </a:endParaRPr>
          </a:p>
          <a:p>
            <a:pPr>
              <a:spcBef>
                <a:spcPts val="33"/>
              </a:spcBef>
            </a:pPr>
            <a:endParaRPr sz="1550">
              <a:latin typeface="Lucida Sans Unicode"/>
              <a:cs typeface="Lucida Sans Unicode"/>
            </a:endParaRPr>
          </a:p>
          <a:p>
            <a:pPr marL="6350"/>
            <a:r>
              <a:rPr sz="1700" spc="35" dirty="0">
                <a:latin typeface="Lucida Sans Unicode"/>
                <a:cs typeface="Lucida Sans Unicode"/>
              </a:rPr>
              <a:t>Functions:</a:t>
            </a:r>
            <a:endParaRPr sz="1700">
              <a:latin typeface="Lucida Sans Unicode"/>
              <a:cs typeface="Lucida Sans Unicode"/>
            </a:endParaRPr>
          </a:p>
          <a:p>
            <a:pPr marL="340678">
              <a:spcBef>
                <a:spcPts val="323"/>
              </a:spcBef>
            </a:pPr>
            <a:r>
              <a:rPr sz="1550" spc="-28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can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90" dirty="0">
                <a:latin typeface="Lucida Sans Unicode"/>
                <a:cs typeface="Lucida Sans Unicode"/>
              </a:rPr>
              <a:t>check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e-mail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header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prior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to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downloading.</a:t>
            </a:r>
            <a:endParaRPr sz="1550">
              <a:latin typeface="Lucida Sans Unicode"/>
              <a:cs typeface="Lucida Sans Unicode"/>
            </a:endParaRPr>
          </a:p>
          <a:p>
            <a:pPr marL="340678" marR="996315">
              <a:lnSpc>
                <a:spcPct val="114900"/>
              </a:lnSpc>
            </a:pPr>
            <a:r>
              <a:rPr sz="1550" spc="-28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can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00" dirty="0">
                <a:latin typeface="Lucida Sans Unicode"/>
                <a:cs typeface="Lucida Sans Unicode"/>
              </a:rPr>
              <a:t>search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contents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8" dirty="0">
                <a:latin typeface="Lucida Sans Unicode"/>
                <a:cs typeface="Lucida Sans Unicode"/>
              </a:rPr>
              <a:t>of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e-mail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3" dirty="0">
                <a:latin typeface="Lucida Sans Unicode"/>
                <a:cs typeface="Lucida Sans Unicode"/>
              </a:rPr>
              <a:t>for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90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8" dirty="0">
                <a:latin typeface="Lucida Sans Unicode"/>
                <a:cs typeface="Lucida Sans Unicode"/>
              </a:rPr>
              <a:t>specific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28" dirty="0">
                <a:latin typeface="Lucida Sans Unicode"/>
                <a:cs typeface="Lucida Sans Unicode"/>
              </a:rPr>
              <a:t>string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" dirty="0">
                <a:latin typeface="Lucida Sans Unicode"/>
                <a:cs typeface="Lucida Sans Unicode"/>
              </a:rPr>
              <a:t>of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102" dirty="0">
                <a:latin typeface="Lucida Sans Unicode"/>
                <a:cs typeface="Lucida Sans Unicode"/>
              </a:rPr>
              <a:t>characters</a:t>
            </a:r>
            <a:r>
              <a:rPr sz="1550" spc="-3" dirty="0">
                <a:latin typeface="Lucida Sans Unicode"/>
                <a:cs typeface="Lucida Sans Unicode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prior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to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downloading.</a:t>
            </a:r>
            <a:endParaRPr sz="1550">
              <a:latin typeface="Lucida Sans Unicode"/>
              <a:cs typeface="Lucida Sans Unicode"/>
            </a:endParaRPr>
          </a:p>
          <a:p>
            <a:pPr marL="340678" marR="2540">
              <a:lnSpc>
                <a:spcPct val="114900"/>
              </a:lnSpc>
              <a:spcBef>
                <a:spcPts val="3"/>
              </a:spcBef>
            </a:pPr>
            <a:r>
              <a:rPr sz="1550" spc="-28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can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partially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8" dirty="0">
                <a:latin typeface="Lucida Sans Unicode"/>
                <a:cs typeface="Lucida Sans Unicode"/>
              </a:rPr>
              <a:t>download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e-mail.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-13" dirty="0">
                <a:latin typeface="Lucida Sans Unicode"/>
                <a:cs typeface="Lucida Sans Unicode"/>
              </a:rPr>
              <a:t>This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0" dirty="0">
                <a:latin typeface="Lucida Sans Unicode"/>
                <a:cs typeface="Lucida Sans Unicode"/>
              </a:rPr>
              <a:t>especially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8" dirty="0">
                <a:latin typeface="Lucida Sans Unicode"/>
                <a:cs typeface="Lucida Sans Unicode"/>
              </a:rPr>
              <a:t>useful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45" dirty="0">
                <a:latin typeface="Lucida Sans Unicode"/>
                <a:cs typeface="Lucida Sans Unicode"/>
              </a:rPr>
              <a:t>if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3" dirty="0">
                <a:latin typeface="Lucida Sans Unicode"/>
                <a:cs typeface="Lucida Sans Unicode"/>
              </a:rPr>
              <a:t>bandwidth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-8" dirty="0">
                <a:latin typeface="Lucida Sans Unicode"/>
                <a:cs typeface="Lucida Sans Unicode"/>
              </a:rPr>
              <a:t>is </a:t>
            </a:r>
            <a:r>
              <a:rPr sz="1550" spc="-48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limited </a:t>
            </a:r>
            <a:r>
              <a:rPr sz="1550" spc="120" dirty="0">
                <a:latin typeface="Lucida Sans Unicode"/>
                <a:cs typeface="Lucida Sans Unicode"/>
              </a:rPr>
              <a:t>and </a:t>
            </a:r>
            <a:r>
              <a:rPr sz="1550" spc="60" dirty="0">
                <a:latin typeface="Lucida Sans Unicode"/>
                <a:cs typeface="Lucida Sans Unicode"/>
              </a:rPr>
              <a:t>the </a:t>
            </a:r>
            <a:r>
              <a:rPr sz="1550" spc="73" dirty="0">
                <a:latin typeface="Lucida Sans Unicode"/>
                <a:cs typeface="Lucida Sans Unicode"/>
              </a:rPr>
              <a:t>e-mail </a:t>
            </a:r>
            <a:r>
              <a:rPr sz="1550" spc="78" dirty="0">
                <a:latin typeface="Lucida Sans Unicode"/>
                <a:cs typeface="Lucida Sans Unicode"/>
              </a:rPr>
              <a:t>contains </a:t>
            </a:r>
            <a:r>
              <a:rPr sz="1550" spc="80" dirty="0">
                <a:latin typeface="Lucida Sans Unicode"/>
                <a:cs typeface="Lucida Sans Unicode"/>
              </a:rPr>
              <a:t>multimedia </a:t>
            </a:r>
            <a:r>
              <a:rPr sz="1550" spc="33" dirty="0">
                <a:latin typeface="Lucida Sans Unicode"/>
                <a:cs typeface="Lucida Sans Unicode"/>
              </a:rPr>
              <a:t>with </a:t>
            </a:r>
            <a:r>
              <a:rPr sz="1550" spc="45" dirty="0">
                <a:latin typeface="Lucida Sans Unicode"/>
                <a:cs typeface="Lucida Sans Unicode"/>
              </a:rPr>
              <a:t>high </a:t>
            </a:r>
            <a:r>
              <a:rPr sz="1550" spc="83" dirty="0">
                <a:latin typeface="Lucida Sans Unicode"/>
                <a:cs typeface="Lucida Sans Unicode"/>
              </a:rPr>
              <a:t>bandwidth </a:t>
            </a:r>
            <a:r>
              <a:rPr sz="1550" spc="85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requirements.</a:t>
            </a:r>
            <a:endParaRPr sz="1550">
              <a:latin typeface="Lucida Sans Unicode"/>
              <a:cs typeface="Lucida Sans Unicode"/>
            </a:endParaRPr>
          </a:p>
          <a:p>
            <a:pPr marL="340678">
              <a:spcBef>
                <a:spcPts val="278"/>
              </a:spcBef>
            </a:pPr>
            <a:r>
              <a:rPr sz="1550" spc="-28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can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create,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45" dirty="0">
                <a:latin typeface="Lucida Sans Unicode"/>
                <a:cs typeface="Lucida Sans Unicode"/>
              </a:rPr>
              <a:t>delete,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0" dirty="0">
                <a:latin typeface="Lucida Sans Unicode"/>
                <a:cs typeface="Lucida Sans Unicode"/>
              </a:rPr>
              <a:t>or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15" dirty="0">
                <a:latin typeface="Lucida Sans Unicode"/>
                <a:cs typeface="Lucida Sans Unicode"/>
              </a:rPr>
              <a:t>rename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mailboxes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3" dirty="0">
                <a:latin typeface="Lucida Sans Unicode"/>
                <a:cs typeface="Lucida Sans Unicode"/>
              </a:rPr>
              <a:t>on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60" dirty="0">
                <a:latin typeface="Lucida Sans Unicode"/>
                <a:cs typeface="Lucida Sans Unicode"/>
              </a:rPr>
              <a:t>the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8" dirty="0">
                <a:latin typeface="Lucida Sans Unicode"/>
                <a:cs typeface="Lucida Sans Unicode"/>
              </a:rPr>
              <a:t>mail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30" dirty="0">
                <a:latin typeface="Lucida Sans Unicode"/>
                <a:cs typeface="Lucida Sans Unicode"/>
              </a:rPr>
              <a:t>server.</a:t>
            </a:r>
            <a:endParaRPr sz="1550">
              <a:latin typeface="Lucida Sans Unicode"/>
              <a:cs typeface="Lucida Sans Unicode"/>
            </a:endParaRPr>
          </a:p>
          <a:p>
            <a:pPr marL="340678">
              <a:spcBef>
                <a:spcPts val="278"/>
              </a:spcBef>
            </a:pPr>
            <a:r>
              <a:rPr sz="1550" spc="-28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0" dirty="0">
                <a:latin typeface="Lucida Sans Unicode"/>
                <a:cs typeface="Lucida Sans Unicode"/>
              </a:rPr>
              <a:t>user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45" dirty="0">
                <a:latin typeface="Lucida Sans Unicode"/>
                <a:cs typeface="Lucida Sans Unicode"/>
              </a:rPr>
              <a:t>can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08" dirty="0">
                <a:latin typeface="Lucida Sans Unicode"/>
                <a:cs typeface="Lucida Sans Unicode"/>
              </a:rPr>
              <a:t>create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190" dirty="0">
                <a:latin typeface="Lucida Sans Unicode"/>
                <a:cs typeface="Lucida Sans Unicode"/>
              </a:rPr>
              <a:t>a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hierarchy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8" dirty="0">
                <a:latin typeface="Lucida Sans Unicode"/>
                <a:cs typeface="Lucida Sans Unicode"/>
              </a:rPr>
              <a:t>of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57" dirty="0">
                <a:latin typeface="Lucida Sans Unicode"/>
                <a:cs typeface="Lucida Sans Unicode"/>
              </a:rPr>
              <a:t>mailboxes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3" dirty="0">
                <a:latin typeface="Lucida Sans Unicode"/>
                <a:cs typeface="Lucida Sans Unicode"/>
              </a:rPr>
              <a:t>in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190" dirty="0">
                <a:latin typeface="Lucida Sans Unicode"/>
                <a:cs typeface="Lucida Sans Unicode"/>
              </a:rPr>
              <a:t>a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35" dirty="0">
                <a:latin typeface="Lucida Sans Unicode"/>
                <a:cs typeface="Lucida Sans Unicode"/>
              </a:rPr>
              <a:t>folder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-3" dirty="0">
                <a:latin typeface="Lucida Sans Unicode"/>
                <a:cs typeface="Lucida Sans Unicode"/>
              </a:rPr>
              <a:t>for</a:t>
            </a:r>
            <a:r>
              <a:rPr sz="1550" dirty="0">
                <a:latin typeface="Lucida Sans Unicode"/>
                <a:cs typeface="Lucida Sans Unicode"/>
              </a:rPr>
              <a:t> </a:t>
            </a:r>
            <a:r>
              <a:rPr sz="1550" spc="73" dirty="0">
                <a:latin typeface="Lucida Sans Unicode"/>
                <a:cs typeface="Lucida Sans Unicode"/>
              </a:rPr>
              <a:t>e-mail</a:t>
            </a:r>
            <a:r>
              <a:rPr sz="1550" spc="3" dirty="0">
                <a:latin typeface="Lucida Sans Unicode"/>
                <a:cs typeface="Lucida Sans Unicode"/>
              </a:rPr>
              <a:t> </a:t>
            </a:r>
            <a:r>
              <a:rPr sz="1550" spc="55" dirty="0">
                <a:latin typeface="Lucida Sans Unicode"/>
                <a:cs typeface="Lucida Sans Unicode"/>
              </a:rPr>
              <a:t>storage.</a:t>
            </a:r>
            <a:endParaRPr sz="155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300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BCC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878616"/>
            <a:ext cx="66675" cy="66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2440591"/>
            <a:ext cx="66675" cy="66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3002566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3564541"/>
            <a:ext cx="66675" cy="666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324" y="204487"/>
            <a:ext cx="8829675" cy="361959"/>
          </a:xfrm>
          <a:prstGeom prst="rect">
            <a:avLst/>
          </a:prstGeom>
        </p:spPr>
        <p:txBody>
          <a:bodyPr vert="horz" wrap="square" lIns="0" tIns="7938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63"/>
              </a:spcBef>
              <a:tabLst>
                <a:tab pos="2959735" algn="l"/>
                <a:tab pos="8121333" algn="l"/>
              </a:tabLst>
            </a:pPr>
            <a:r>
              <a:rPr sz="2300" u="heavy" spc="3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u="heavy" spc="-43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ARCHITECTURE	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149" y="1155811"/>
            <a:ext cx="7976553" cy="31413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350" spc="30" dirty="0">
                <a:latin typeface="Trebuchet MS"/>
                <a:cs typeface="Trebuchet MS"/>
              </a:rPr>
              <a:t>First</a:t>
            </a:r>
            <a:r>
              <a:rPr sz="2350" spc="-118" dirty="0">
                <a:latin typeface="Trebuchet MS"/>
                <a:cs typeface="Trebuchet MS"/>
              </a:rPr>
              <a:t> </a:t>
            </a:r>
            <a:r>
              <a:rPr sz="2350" spc="183" dirty="0">
                <a:latin typeface="Trebuchet MS"/>
                <a:cs typeface="Trebuchet MS"/>
              </a:rPr>
              <a:t>Scenario</a:t>
            </a:r>
            <a:endParaRPr sz="2350">
              <a:latin typeface="Trebuchet MS"/>
              <a:cs typeface="Trebuchet MS"/>
            </a:endParaRPr>
          </a:p>
          <a:p>
            <a:pPr marL="334328" marR="116523">
              <a:lnSpc>
                <a:spcPct val="122900"/>
              </a:lnSpc>
              <a:spcBef>
                <a:spcPts val="1695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receiver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e-mail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users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(or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application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programs) </a:t>
            </a:r>
            <a:r>
              <a:rPr sz="1500" spc="-4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on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23" dirty="0">
                <a:latin typeface="Lucida Sans Unicode"/>
                <a:cs typeface="Lucida Sans Unicode"/>
              </a:rPr>
              <a:t>same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8" dirty="0">
                <a:latin typeface="Lucida Sans Unicode"/>
                <a:cs typeface="Lucida Sans Unicode"/>
              </a:rPr>
              <a:t>server;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they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directly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connected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shared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" dirty="0">
                <a:latin typeface="Lucida Sans Unicode"/>
                <a:cs typeface="Lucida Sans Unicode"/>
              </a:rPr>
              <a:t>server.</a:t>
            </a:r>
            <a:endParaRPr sz="1500">
              <a:latin typeface="Lucida Sans Unicode"/>
              <a:cs typeface="Lucida Sans Unicode"/>
            </a:endParaRPr>
          </a:p>
          <a:p>
            <a:pPr marL="334328" marR="249555">
              <a:lnSpc>
                <a:spcPct val="122900"/>
              </a:lnSpc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administrator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8" dirty="0">
                <a:latin typeface="Lucida Sans Unicode"/>
                <a:cs typeface="Lucida Sans Unicode"/>
              </a:rPr>
              <a:t>has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created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one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mailbox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for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23" dirty="0">
                <a:latin typeface="Lucida Sans Unicode"/>
                <a:cs typeface="Lucida Sans Unicode"/>
              </a:rPr>
              <a:t>each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where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received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messages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stored.</a:t>
            </a:r>
            <a:endParaRPr sz="1500">
              <a:latin typeface="Lucida Sans Unicode"/>
              <a:cs typeface="Lucida Sans Unicode"/>
            </a:endParaRPr>
          </a:p>
          <a:p>
            <a:pPr marL="334328" marR="683578">
              <a:lnSpc>
                <a:spcPct val="122900"/>
              </a:lnSpc>
              <a:spcBef>
                <a:spcPts val="3"/>
              </a:spcBef>
            </a:pPr>
            <a:r>
              <a:rPr sz="1500" spc="95" dirty="0">
                <a:latin typeface="Lucida Sans Unicode"/>
                <a:cs typeface="Lucida Sans Unicode"/>
              </a:rPr>
              <a:t>When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Alice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send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Bob,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runs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agent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(UA)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program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prepare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store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5" dirty="0">
                <a:latin typeface="Lucida Sans Unicode"/>
                <a:cs typeface="Lucida Sans Unicode"/>
              </a:rPr>
              <a:t>it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Bob’s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mailbox.</a:t>
            </a:r>
            <a:endParaRPr sz="1500">
              <a:latin typeface="Lucida Sans Unicode"/>
              <a:cs typeface="Lucida Sans Unicode"/>
            </a:endParaRPr>
          </a:p>
          <a:p>
            <a:pPr marL="334328" marR="2540" algn="just">
              <a:lnSpc>
                <a:spcPct val="122900"/>
              </a:lnSpc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8" dirty="0">
                <a:latin typeface="Lucida Sans Unicode"/>
                <a:cs typeface="Lucida Sans Unicode"/>
              </a:rPr>
              <a:t>has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recipient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mailbox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addresses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120" dirty="0">
                <a:latin typeface="Lucida Sans Unicode"/>
                <a:cs typeface="Lucida Sans Unicode"/>
              </a:rPr>
              <a:t>(names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files).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95" dirty="0">
                <a:latin typeface="Lucida Sans Unicode"/>
                <a:cs typeface="Lucida Sans Unicode"/>
              </a:rPr>
              <a:t>When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receiver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18" dirty="0">
                <a:latin typeface="Lucida Sans Unicode"/>
                <a:cs typeface="Lucida Sans Unicode"/>
              </a:rPr>
              <a:t>an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e-mail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on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23" dirty="0">
                <a:latin typeface="Lucida Sans Unicode"/>
                <a:cs typeface="Lucida Sans Unicode"/>
              </a:rPr>
              <a:t>same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server,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5" dirty="0">
                <a:latin typeface="Lucida Sans Unicode"/>
                <a:cs typeface="Lucida Sans Unicode"/>
              </a:rPr>
              <a:t>we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need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only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agents.</a:t>
            </a:r>
            <a:endParaRPr sz="15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7342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E4D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202" y="1585262"/>
            <a:ext cx="6372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9A7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071036"/>
            <a:ext cx="66675" cy="66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985436"/>
            <a:ext cx="66675" cy="66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2899836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3509435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3814235"/>
            <a:ext cx="66675" cy="66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6166" y="898503"/>
            <a:ext cx="7800022" cy="338284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2540" algn="just">
              <a:lnSpc>
                <a:spcPct val="133300"/>
              </a:lnSpc>
              <a:spcBef>
                <a:spcPts val="45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57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receiver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e-mail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users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on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different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servers.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sent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over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Internet.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Here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95" dirty="0">
                <a:latin typeface="Lucida Sans Unicode"/>
                <a:cs typeface="Lucida Sans Unicode"/>
              </a:rPr>
              <a:t>we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need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agents</a:t>
            </a:r>
            <a:r>
              <a:rPr sz="1500" spc="-13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(UA)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transfer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agents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(MTAs).</a:t>
            </a:r>
            <a:endParaRPr sz="1500">
              <a:latin typeface="Lucida Sans Unicode"/>
              <a:cs typeface="Lucida Sans Unicode"/>
            </a:endParaRPr>
          </a:p>
          <a:p>
            <a:pPr marL="6350" marR="3493" algn="just">
              <a:lnSpc>
                <a:spcPct val="133300"/>
              </a:lnSpc>
              <a:spcBef>
                <a:spcPts val="3"/>
              </a:spcBef>
            </a:pPr>
            <a:r>
              <a:rPr sz="1500" spc="23" dirty="0">
                <a:latin typeface="Lucida Sans Unicode"/>
                <a:cs typeface="Lucida Sans Unicode"/>
              </a:rPr>
              <a:t>Alice</a:t>
            </a:r>
            <a:r>
              <a:rPr sz="1500" spc="-53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use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53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agent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program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send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her</a:t>
            </a:r>
            <a:r>
              <a:rPr sz="1500" spc="-53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server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at </a:t>
            </a:r>
            <a:r>
              <a:rPr sz="1500" spc="30" dirty="0">
                <a:latin typeface="Lucida Sans Unicode"/>
                <a:cs typeface="Lucida Sans Unicode"/>
              </a:rPr>
              <a:t>her </a:t>
            </a:r>
            <a:r>
              <a:rPr sz="1500" spc="57" dirty="0">
                <a:latin typeface="Lucida Sans Unicode"/>
                <a:cs typeface="Lucida Sans Unicode"/>
              </a:rPr>
              <a:t>own </a:t>
            </a:r>
            <a:r>
              <a:rPr sz="1500" spc="-20" dirty="0">
                <a:latin typeface="Lucida Sans Unicode"/>
                <a:cs typeface="Lucida Sans Unicode"/>
              </a:rPr>
              <a:t>site.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 </a:t>
            </a:r>
            <a:r>
              <a:rPr sz="1500" spc="57" dirty="0">
                <a:latin typeface="Lucida Sans Unicode"/>
                <a:cs typeface="Lucida Sans Unicode"/>
              </a:rPr>
              <a:t>mail </a:t>
            </a:r>
            <a:r>
              <a:rPr sz="1500" spc="35" dirty="0">
                <a:latin typeface="Lucida Sans Unicode"/>
                <a:cs typeface="Lucida Sans Unicode"/>
              </a:rPr>
              <a:t>server </a:t>
            </a:r>
            <a:r>
              <a:rPr sz="1500" spc="93" dirty="0">
                <a:latin typeface="Lucida Sans Unicode"/>
                <a:cs typeface="Lucida Sans Unicode"/>
              </a:rPr>
              <a:t>at </a:t>
            </a:r>
            <a:r>
              <a:rPr sz="1500" spc="30" dirty="0">
                <a:latin typeface="Lucida Sans Unicode"/>
                <a:cs typeface="Lucida Sans Unicode"/>
              </a:rPr>
              <a:t>her </a:t>
            </a:r>
            <a:r>
              <a:rPr sz="1500" spc="15" dirty="0">
                <a:latin typeface="Lucida Sans Unicode"/>
                <a:cs typeface="Lucida Sans Unicode"/>
              </a:rPr>
              <a:t>site </a:t>
            </a:r>
            <a:r>
              <a:rPr sz="1500" spc="48" dirty="0">
                <a:latin typeface="Lucida Sans Unicode"/>
                <a:cs typeface="Lucida Sans Unicode"/>
              </a:rPr>
              <a:t>uses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73" dirty="0">
                <a:latin typeface="Lucida Sans Unicode"/>
                <a:cs typeface="Lucida Sans Unicode"/>
              </a:rPr>
              <a:t>queue </a:t>
            </a:r>
            <a:r>
              <a:rPr sz="1500" spc="78" dirty="0">
                <a:latin typeface="Lucida Sans Unicode"/>
                <a:cs typeface="Lucida Sans Unicode"/>
              </a:rPr>
              <a:t>(spool) </a:t>
            </a:r>
            <a:r>
              <a:rPr sz="1500" spc="20" dirty="0">
                <a:latin typeface="Lucida Sans Unicode"/>
                <a:cs typeface="Lucida Sans Unicode"/>
              </a:rPr>
              <a:t>to </a:t>
            </a:r>
            <a:r>
              <a:rPr sz="1500" spc="23" dirty="0">
                <a:latin typeface="Lucida Sans Unicode"/>
                <a:cs typeface="Lucida Sans Unicode"/>
              </a:rPr>
              <a:t>store </a:t>
            </a:r>
            <a:r>
              <a:rPr sz="1500" spc="25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messages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waiting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sent.</a:t>
            </a:r>
            <a:endParaRPr sz="1500">
              <a:latin typeface="Lucida Sans Unicode"/>
              <a:cs typeface="Lucida Sans Unicode"/>
            </a:endParaRPr>
          </a:p>
          <a:p>
            <a:pPr marL="6350" marR="5398" algn="just">
              <a:lnSpc>
                <a:spcPct val="133300"/>
              </a:lnSpc>
            </a:pPr>
            <a:r>
              <a:rPr sz="1500" spc="65" dirty="0">
                <a:latin typeface="Lucida Sans Unicode"/>
                <a:cs typeface="Lucida Sans Unicode"/>
              </a:rPr>
              <a:t>Bob </a:t>
            </a:r>
            <a:r>
              <a:rPr sz="1500" spc="53" dirty="0">
                <a:latin typeface="Lucida Sans Unicode"/>
                <a:cs typeface="Lucida Sans Unicode"/>
              </a:rPr>
              <a:t>also </a:t>
            </a:r>
            <a:r>
              <a:rPr sz="1500" spc="70" dirty="0">
                <a:latin typeface="Lucida Sans Unicode"/>
                <a:cs typeface="Lucida Sans Unicode"/>
              </a:rPr>
              <a:t>needs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30" dirty="0">
                <a:latin typeface="Lucida Sans Unicode"/>
                <a:cs typeface="Lucida Sans Unicode"/>
              </a:rPr>
              <a:t>user </a:t>
            </a:r>
            <a:r>
              <a:rPr sz="1500" spc="83" dirty="0">
                <a:latin typeface="Lucida Sans Unicode"/>
                <a:cs typeface="Lucida Sans Unicode"/>
              </a:rPr>
              <a:t>agent </a:t>
            </a:r>
            <a:r>
              <a:rPr sz="1500" spc="68" dirty="0">
                <a:latin typeface="Lucida Sans Unicode"/>
                <a:cs typeface="Lucida Sans Unicode"/>
              </a:rPr>
              <a:t>program </a:t>
            </a:r>
            <a:r>
              <a:rPr sz="1500" spc="20" dirty="0">
                <a:latin typeface="Lucida Sans Unicode"/>
                <a:cs typeface="Lucida Sans Unicode"/>
              </a:rPr>
              <a:t>to </a:t>
            </a:r>
            <a:r>
              <a:rPr sz="1500" spc="25" dirty="0">
                <a:latin typeface="Lucida Sans Unicode"/>
                <a:cs typeface="Lucida Sans Unicode"/>
              </a:rPr>
              <a:t>retrieve </a:t>
            </a:r>
            <a:r>
              <a:rPr sz="1500" spc="90" dirty="0">
                <a:latin typeface="Lucida Sans Unicode"/>
                <a:cs typeface="Lucida Sans Unicode"/>
              </a:rPr>
              <a:t>messages </a:t>
            </a:r>
            <a:r>
              <a:rPr sz="1500" spc="33" dirty="0">
                <a:latin typeface="Lucida Sans Unicode"/>
                <a:cs typeface="Lucida Sans Unicode"/>
              </a:rPr>
              <a:t>stored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1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4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mailbox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system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at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his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20" dirty="0">
                <a:latin typeface="Lucida Sans Unicode"/>
                <a:cs typeface="Lucida Sans Unicode"/>
              </a:rPr>
              <a:t>site.</a:t>
            </a:r>
            <a:endParaRPr sz="1500">
              <a:latin typeface="Lucida Sans Unicode"/>
              <a:cs typeface="Lucida Sans Unicode"/>
            </a:endParaRPr>
          </a:p>
          <a:p>
            <a:pPr marL="6350" marR="3175" indent="51435" algn="just">
              <a:lnSpc>
                <a:spcPct val="133300"/>
              </a:lnSpc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sent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through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8" dirty="0">
                <a:latin typeface="Lucida Sans Unicode"/>
                <a:cs typeface="Lucida Sans Unicode"/>
              </a:rPr>
              <a:t>Internet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from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Alice’s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site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Bob’s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20" dirty="0">
                <a:latin typeface="Lucida Sans Unicode"/>
                <a:cs typeface="Lucida Sans Unicode"/>
              </a:rPr>
              <a:t>site.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server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needs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run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all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3" dirty="0">
                <a:latin typeface="Lucida Sans Unicode"/>
                <a:cs typeface="Lucida Sans Unicode"/>
              </a:rPr>
              <a:t>time,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client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can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triggered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by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1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system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when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there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queue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sent.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8223" y="490697"/>
            <a:ext cx="2543175" cy="36804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350" spc="240" dirty="0">
                <a:latin typeface="Trebuchet MS"/>
                <a:cs typeface="Trebuchet MS"/>
              </a:rPr>
              <a:t>Second</a:t>
            </a:r>
            <a:r>
              <a:rPr sz="2350" spc="-127" dirty="0">
                <a:latin typeface="Trebuchet MS"/>
                <a:cs typeface="Trebuchet MS"/>
              </a:rPr>
              <a:t> </a:t>
            </a:r>
            <a:r>
              <a:rPr sz="2350" spc="183" dirty="0">
                <a:latin typeface="Trebuchet MS"/>
                <a:cs typeface="Trebuchet MS"/>
              </a:rPr>
              <a:t>Scenario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5913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F492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514" y="1378435"/>
            <a:ext cx="7034212" cy="23860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4350" y="516561"/>
            <a:ext cx="8115300" cy="4081780"/>
            <a:chOff x="1028700" y="1033122"/>
            <a:chExt cx="16230600" cy="8163559"/>
          </a:xfrm>
        </p:grpSpPr>
        <p:sp>
          <p:nvSpPr>
            <p:cNvPr id="5" name="object 5"/>
            <p:cNvSpPr/>
            <p:nvPr/>
          </p:nvSpPr>
          <p:spPr>
            <a:xfrm>
              <a:off x="1028700" y="1441497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99734" y="1033122"/>
              <a:ext cx="0" cy="8163559"/>
            </a:xfrm>
            <a:custGeom>
              <a:avLst/>
              <a:gdLst/>
              <a:ahLst/>
              <a:cxnLst/>
              <a:rect l="l" t="t" r="r" b="b"/>
              <a:pathLst>
                <a:path h="8163559">
                  <a:moveTo>
                    <a:pt x="0" y="8163008"/>
                  </a:moveTo>
                  <a:lnTo>
                    <a:pt x="0" y="0"/>
                  </a:lnTo>
                </a:path>
              </a:pathLst>
            </a:custGeom>
            <a:ln w="475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  <p:extLst>
      <p:ext uri="{BB962C8B-B14F-4D97-AF65-F5344CB8AC3E}">
        <p14:creationId xmlns:p14="http://schemas.microsoft.com/office/powerpoint/2010/main" val="26991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49E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701" y="1228844"/>
            <a:ext cx="5910262" cy="3400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49" y="490695"/>
            <a:ext cx="8128000" cy="36804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  <a:tabLst>
                <a:tab pos="8121333" algn="l"/>
              </a:tabLst>
            </a:pPr>
            <a:r>
              <a:rPr sz="2350" u="heavy" spc="8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Third</a:t>
            </a:r>
            <a:r>
              <a:rPr sz="2350" u="heavy" spc="-11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350" u="heavy" spc="18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	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520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BCC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3" name="object 3"/>
          <p:cNvGrpSpPr/>
          <p:nvPr/>
        </p:nvGrpSpPr>
        <p:grpSpPr>
          <a:xfrm>
            <a:off x="276947" y="244588"/>
            <a:ext cx="8286750" cy="4386580"/>
            <a:chOff x="553893" y="489175"/>
            <a:chExt cx="16573500" cy="8773160"/>
          </a:xfrm>
        </p:grpSpPr>
        <p:sp>
          <p:nvSpPr>
            <p:cNvPr id="4" name="object 4"/>
            <p:cNvSpPr/>
            <p:nvPr/>
          </p:nvSpPr>
          <p:spPr>
            <a:xfrm>
              <a:off x="553893" y="1052514"/>
              <a:ext cx="16573500" cy="0"/>
            </a:xfrm>
            <a:custGeom>
              <a:avLst/>
              <a:gdLst/>
              <a:ahLst/>
              <a:cxnLst/>
              <a:rect l="l" t="t" r="r" b="b"/>
              <a:pathLst>
                <a:path w="16573500">
                  <a:moveTo>
                    <a:pt x="0" y="0"/>
                  </a:moveTo>
                  <a:lnTo>
                    <a:pt x="16573505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2490" y="489175"/>
              <a:ext cx="0" cy="8773160"/>
            </a:xfrm>
            <a:custGeom>
              <a:avLst/>
              <a:gdLst/>
              <a:ahLst/>
              <a:cxnLst/>
              <a:rect l="l" t="t" r="r" b="b"/>
              <a:pathLst>
                <a:path h="8773160">
                  <a:moveTo>
                    <a:pt x="0" y="0"/>
                  </a:moveTo>
                  <a:lnTo>
                    <a:pt x="0" y="8772570"/>
                  </a:lnTo>
                </a:path>
              </a:pathLst>
            </a:custGeom>
            <a:ln w="47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777" y="2008355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777" y="4141955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777" y="5742154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777" y="7342354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777" y="7885279"/>
              <a:ext cx="133350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54780" y="869745"/>
            <a:ext cx="7493953" cy="35098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10795">
              <a:lnSpc>
                <a:spcPct val="116700"/>
              </a:lnSpc>
              <a:spcBef>
                <a:spcPts val="45"/>
              </a:spcBef>
            </a:pPr>
            <a:r>
              <a:rPr sz="1500" spc="5" dirty="0">
                <a:latin typeface="Lucida Sans Unicode"/>
                <a:cs typeface="Lucida Sans Unicode"/>
              </a:rPr>
              <a:t>Bob,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13" dirty="0">
                <a:latin typeface="Lucida Sans Unicode"/>
                <a:cs typeface="Lucida Sans Unicode"/>
              </a:rPr>
              <a:t>as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5" dirty="0">
                <a:latin typeface="Lucida Sans Unicode"/>
                <a:cs typeface="Lucida Sans Unicode"/>
              </a:rPr>
              <a:t>second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scenario,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directly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connected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his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8" dirty="0">
                <a:latin typeface="Lucida Sans Unicode"/>
                <a:cs typeface="Lucida Sans Unicode"/>
              </a:rPr>
              <a:t>server.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Alice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either </a:t>
            </a:r>
            <a:r>
              <a:rPr sz="1500" spc="78" dirty="0">
                <a:latin typeface="Lucida Sans Unicode"/>
                <a:cs typeface="Lucida Sans Unicode"/>
              </a:rPr>
              <a:t>connected </a:t>
            </a:r>
            <a:r>
              <a:rPr sz="1500" spc="20" dirty="0">
                <a:latin typeface="Lucida Sans Unicode"/>
                <a:cs typeface="Lucida Sans Unicode"/>
              </a:rPr>
              <a:t>to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57" dirty="0">
                <a:latin typeface="Lucida Sans Unicode"/>
                <a:cs typeface="Lucida Sans Unicode"/>
              </a:rPr>
              <a:t>mail </a:t>
            </a:r>
            <a:r>
              <a:rPr sz="1500" spc="35" dirty="0">
                <a:latin typeface="Lucida Sans Unicode"/>
                <a:cs typeface="Lucida Sans Unicode"/>
              </a:rPr>
              <a:t>server </a:t>
            </a:r>
            <a:r>
              <a:rPr sz="1500" spc="70" dirty="0">
                <a:latin typeface="Lucida Sans Unicode"/>
                <a:cs typeface="Lucida Sans Unicode"/>
              </a:rPr>
              <a:t>via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10" dirty="0">
                <a:latin typeface="Lucida Sans Unicode"/>
                <a:cs typeface="Lucida Sans Unicode"/>
              </a:rPr>
              <a:t>point-to-point </a:t>
            </a:r>
            <a:r>
              <a:rPr sz="1500" spc="48" dirty="0">
                <a:latin typeface="Lucida Sans Unicode"/>
                <a:cs typeface="Lucida Sans Unicode"/>
              </a:rPr>
              <a:t>WAN </a:t>
            </a:r>
            <a:r>
              <a:rPr sz="1500" dirty="0">
                <a:latin typeface="Lucida Sans Unicode"/>
                <a:cs typeface="Lucida Sans Unicode"/>
              </a:rPr>
              <a:t>or </a:t>
            </a:r>
            <a:r>
              <a:rPr sz="1500" spc="55" dirty="0">
                <a:latin typeface="Lucida Sans Unicode"/>
                <a:cs typeface="Lucida Sans Unicode"/>
              </a:rPr>
              <a:t>she </a:t>
            </a:r>
            <a:r>
              <a:rPr sz="1500" spc="-18" dirty="0">
                <a:latin typeface="Lucida Sans Unicode"/>
                <a:cs typeface="Lucida Sans Unicode"/>
              </a:rPr>
              <a:t>is 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connected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68" dirty="0">
                <a:latin typeface="Lucida Sans Unicode"/>
                <a:cs typeface="Lucida Sans Unicode"/>
              </a:rPr>
              <a:t>LAN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18" dirty="0">
                <a:latin typeface="Lucida Sans Unicode"/>
                <a:cs typeface="Lucida Sans Unicode"/>
              </a:rPr>
              <a:t>an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organization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3" dirty="0">
                <a:latin typeface="Lucida Sans Unicode"/>
                <a:cs typeface="Lucida Sans Unicode"/>
              </a:rPr>
              <a:t>that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8" dirty="0">
                <a:latin typeface="Lucida Sans Unicode"/>
                <a:cs typeface="Lucida Sans Unicode"/>
              </a:rPr>
              <a:t>uses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one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server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for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handling </a:t>
            </a:r>
            <a:r>
              <a:rPr sz="1500" spc="4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e-mails.</a:t>
            </a:r>
            <a:endParaRPr sz="1500">
              <a:latin typeface="Lucida Sans Unicode"/>
              <a:cs typeface="Lucida Sans Unicode"/>
            </a:endParaRPr>
          </a:p>
          <a:p>
            <a:pPr marL="6350" marR="32385">
              <a:lnSpc>
                <a:spcPts val="2100"/>
              </a:lnSpc>
              <a:spcBef>
                <a:spcPts val="120"/>
              </a:spcBef>
            </a:pPr>
            <a:r>
              <a:rPr sz="1500" spc="23" dirty="0">
                <a:latin typeface="Lucida Sans Unicode"/>
                <a:cs typeface="Lucida Sans Unicode"/>
              </a:rPr>
              <a:t>Alice </a:t>
            </a:r>
            <a:r>
              <a:rPr sz="1500" spc="48" dirty="0">
                <a:latin typeface="Lucida Sans Unicode"/>
                <a:cs typeface="Lucida Sans Unicode"/>
              </a:rPr>
              <a:t>uses </a:t>
            </a:r>
            <a:r>
              <a:rPr sz="1500" spc="198" dirty="0">
                <a:latin typeface="Lucida Sans Unicode"/>
                <a:cs typeface="Lucida Sans Unicode"/>
              </a:rPr>
              <a:t>a </a:t>
            </a:r>
            <a:r>
              <a:rPr sz="1500" spc="30" dirty="0">
                <a:latin typeface="Lucida Sans Unicode"/>
                <a:cs typeface="Lucida Sans Unicode"/>
              </a:rPr>
              <a:t>user </a:t>
            </a:r>
            <a:r>
              <a:rPr sz="1500" spc="83" dirty="0">
                <a:latin typeface="Lucida Sans Unicode"/>
                <a:cs typeface="Lucida Sans Unicode"/>
              </a:rPr>
              <a:t>agent </a:t>
            </a:r>
            <a:r>
              <a:rPr sz="1500" spc="20" dirty="0">
                <a:latin typeface="Lucida Sans Unicode"/>
                <a:cs typeface="Lucida Sans Unicode"/>
              </a:rPr>
              <a:t>to </a:t>
            </a:r>
            <a:r>
              <a:rPr sz="1500" spc="65" dirty="0">
                <a:latin typeface="Lucida Sans Unicode"/>
                <a:cs typeface="Lucida Sans Unicode"/>
              </a:rPr>
              <a:t>prepare </a:t>
            </a:r>
            <a:r>
              <a:rPr sz="1500" spc="30" dirty="0">
                <a:latin typeface="Lucida Sans Unicode"/>
                <a:cs typeface="Lucida Sans Unicode"/>
              </a:rPr>
              <a:t>her </a:t>
            </a:r>
            <a:r>
              <a:rPr sz="1500" spc="100" dirty="0">
                <a:latin typeface="Lucida Sans Unicode"/>
                <a:cs typeface="Lucida Sans Unicode"/>
              </a:rPr>
              <a:t>message </a:t>
            </a:r>
            <a:r>
              <a:rPr sz="1500" spc="105" dirty="0">
                <a:latin typeface="Lucida Sans Unicode"/>
                <a:cs typeface="Lucida Sans Unicode"/>
              </a:rPr>
              <a:t>and </a:t>
            </a:r>
            <a:r>
              <a:rPr sz="1500" spc="55" dirty="0">
                <a:latin typeface="Lucida Sans Unicode"/>
                <a:cs typeface="Lucida Sans Unicode"/>
              </a:rPr>
              <a:t>sends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100" dirty="0">
                <a:latin typeface="Lucida Sans Unicode"/>
                <a:cs typeface="Lucida Sans Unicode"/>
              </a:rPr>
              <a:t>message </a:t>
            </a:r>
            <a:r>
              <a:rPr sz="1500" spc="102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through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LAN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WAN.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3" dirty="0">
                <a:latin typeface="Lucida Sans Unicode"/>
                <a:cs typeface="Lucida Sans Unicode"/>
              </a:rPr>
              <a:t>This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30" dirty="0">
                <a:latin typeface="Lucida Sans Unicode"/>
                <a:cs typeface="Lucida Sans Unicode"/>
              </a:rPr>
              <a:t>can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93" dirty="0">
                <a:latin typeface="Lucida Sans Unicode"/>
                <a:cs typeface="Lucida Sans Unicode"/>
              </a:rPr>
              <a:t>be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68" dirty="0">
                <a:latin typeface="Lucida Sans Unicode"/>
                <a:cs typeface="Lucida Sans Unicode"/>
              </a:rPr>
              <a:t>done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8" dirty="0">
                <a:latin typeface="Lucida Sans Unicode"/>
                <a:cs typeface="Lucida Sans Unicode"/>
              </a:rPr>
              <a:t>through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pair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transfer </a:t>
            </a:r>
            <a:r>
              <a:rPr sz="1500" spc="-465" dirty="0">
                <a:latin typeface="Lucida Sans Unicode"/>
                <a:cs typeface="Lucida Sans Unicode"/>
              </a:rPr>
              <a:t> </a:t>
            </a:r>
            <a:r>
              <a:rPr sz="1500" spc="73" dirty="0">
                <a:latin typeface="Lucida Sans Unicode"/>
                <a:cs typeface="Lucida Sans Unicode"/>
              </a:rPr>
              <a:t>agents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(client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server).</a:t>
            </a:r>
            <a:endParaRPr sz="1500">
              <a:latin typeface="Lucida Sans Unicode"/>
              <a:cs typeface="Lucida Sans Unicode"/>
            </a:endParaRPr>
          </a:p>
          <a:p>
            <a:pPr marL="6350" marR="416560" algn="just">
              <a:lnSpc>
                <a:spcPts val="2100"/>
              </a:lnSpc>
            </a:pPr>
            <a:r>
              <a:rPr sz="1500" spc="75" dirty="0">
                <a:latin typeface="Lucida Sans Unicode"/>
                <a:cs typeface="Lucida Sans Unicode"/>
              </a:rPr>
              <a:t>Whenever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3" dirty="0">
                <a:latin typeface="Lucida Sans Unicode"/>
                <a:cs typeface="Lucida Sans Unicode"/>
              </a:rPr>
              <a:t>Alice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8" dirty="0">
                <a:latin typeface="Lucida Sans Unicode"/>
                <a:cs typeface="Lucida Sans Unicode"/>
              </a:rPr>
              <a:t>has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00" dirty="0">
                <a:latin typeface="Lucida Sans Unicode"/>
                <a:cs typeface="Lucida Sans Unicode"/>
              </a:rPr>
              <a:t>message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send,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calls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user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agent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which,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 </a:t>
            </a:r>
            <a:r>
              <a:rPr sz="1500" spc="-468" dirty="0">
                <a:latin typeface="Lucida Sans Unicode"/>
                <a:cs typeface="Lucida Sans Unicode"/>
              </a:rPr>
              <a:t> </a:t>
            </a:r>
            <a:r>
              <a:rPr sz="1500" spc="-33" dirty="0">
                <a:latin typeface="Lucida Sans Unicode"/>
                <a:cs typeface="Lucida Sans Unicode"/>
              </a:rPr>
              <a:t>turn,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calls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43" dirty="0">
                <a:latin typeface="Lucida Sans Unicode"/>
                <a:cs typeface="Lucida Sans Unicode"/>
              </a:rPr>
              <a:t>MTA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client.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43" dirty="0">
                <a:latin typeface="Lucida Sans Unicode"/>
                <a:cs typeface="Lucida Sans Unicode"/>
              </a:rPr>
              <a:t>MTA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client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establishes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connection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3" dirty="0">
                <a:latin typeface="Lucida Sans Unicode"/>
                <a:cs typeface="Lucida Sans Unicode"/>
              </a:rPr>
              <a:t>with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-43" dirty="0">
                <a:latin typeface="Lucida Sans Unicode"/>
                <a:cs typeface="Lucida Sans Unicode"/>
              </a:rPr>
              <a:t>MTA</a:t>
            </a:r>
            <a:r>
              <a:rPr sz="1500" spc="-73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server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on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system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sends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messages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Bob’s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20" dirty="0">
                <a:latin typeface="Lucida Sans Unicode"/>
                <a:cs typeface="Lucida Sans Unicode"/>
              </a:rPr>
              <a:t>site.</a:t>
            </a:r>
            <a:endParaRPr sz="1500">
              <a:latin typeface="Lucida Sans Unicode"/>
              <a:cs typeface="Lucida Sans Unicode"/>
            </a:endParaRPr>
          </a:p>
          <a:p>
            <a:pPr marL="6350" algn="just">
              <a:spcBef>
                <a:spcPts val="180"/>
              </a:spcBef>
            </a:pPr>
            <a:r>
              <a:rPr sz="1500" spc="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63" dirty="0">
                <a:latin typeface="Lucida Sans Unicode"/>
                <a:cs typeface="Lucida Sans Unicode"/>
              </a:rPr>
              <a:t>received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messages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are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33" dirty="0">
                <a:latin typeface="Lucida Sans Unicode"/>
                <a:cs typeface="Lucida Sans Unicode"/>
              </a:rPr>
              <a:t>stored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-13" dirty="0">
                <a:latin typeface="Lucida Sans Unicode"/>
                <a:cs typeface="Lucida Sans Unicode"/>
              </a:rPr>
              <a:t>in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Bob’s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mailbox.</a:t>
            </a:r>
            <a:endParaRPr sz="1500">
              <a:latin typeface="Lucida Sans Unicode"/>
              <a:cs typeface="Lucida Sans Unicode"/>
            </a:endParaRPr>
          </a:p>
          <a:p>
            <a:pPr marL="6350" marR="2540" indent="51435" algn="just">
              <a:lnSpc>
                <a:spcPts val="2140"/>
              </a:lnSpc>
              <a:spcBef>
                <a:spcPts val="48"/>
              </a:spcBef>
            </a:pPr>
            <a:r>
              <a:rPr sz="1500" spc="95" dirty="0">
                <a:latin typeface="Lucida Sans Unicode"/>
                <a:cs typeface="Lucida Sans Unicode"/>
              </a:rPr>
              <a:t>When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sender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8" dirty="0">
                <a:latin typeface="Lucida Sans Unicode"/>
                <a:cs typeface="Lucida Sans Unicode"/>
              </a:rPr>
              <a:t>is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78" dirty="0">
                <a:latin typeface="Lucida Sans Unicode"/>
                <a:cs typeface="Lucida Sans Unicode"/>
              </a:rPr>
              <a:t>connected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5" dirty="0">
                <a:latin typeface="Lucida Sans Unicode"/>
                <a:cs typeface="Lucida Sans Unicode"/>
              </a:rPr>
              <a:t>the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57" dirty="0">
                <a:latin typeface="Lucida Sans Unicode"/>
                <a:cs typeface="Lucida Sans Unicode"/>
              </a:rPr>
              <a:t>mail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server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70" dirty="0">
                <a:latin typeface="Lucida Sans Unicode"/>
                <a:cs typeface="Lucida Sans Unicode"/>
              </a:rPr>
              <a:t>via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68" dirty="0">
                <a:latin typeface="Lucida Sans Unicode"/>
                <a:cs typeface="Lucida Sans Unicode"/>
              </a:rPr>
              <a:t>LAN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or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198" dirty="0">
                <a:latin typeface="Lucida Sans Unicode"/>
                <a:cs typeface="Lucida Sans Unicode"/>
              </a:rPr>
              <a:t>a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10" dirty="0">
                <a:latin typeface="Lucida Sans Unicode"/>
                <a:cs typeface="Lucida Sans Unicode"/>
              </a:rPr>
              <a:t>WAN,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5" dirty="0">
                <a:latin typeface="Lucida Sans Unicode"/>
                <a:cs typeface="Lucida Sans Unicode"/>
              </a:rPr>
              <a:t>we</a:t>
            </a:r>
            <a:r>
              <a:rPr sz="1500" spc="-68" dirty="0">
                <a:latin typeface="Lucida Sans Unicode"/>
                <a:cs typeface="Lucida Sans Unicode"/>
              </a:rPr>
              <a:t> </a:t>
            </a:r>
            <a:r>
              <a:rPr sz="1500" spc="83" dirty="0">
                <a:latin typeface="Lucida Sans Unicode"/>
                <a:cs typeface="Lucida Sans Unicode"/>
              </a:rPr>
              <a:t>need </a:t>
            </a:r>
            <a:r>
              <a:rPr sz="1500" spc="-4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UAs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3" dirty="0">
                <a:latin typeface="Lucida Sans Unicode"/>
                <a:cs typeface="Lucida Sans Unicode"/>
              </a:rPr>
              <a:t>two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8" dirty="0">
                <a:latin typeface="Lucida Sans Unicode"/>
                <a:cs typeface="Lucida Sans Unicode"/>
              </a:rPr>
              <a:t>pairs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3" dirty="0">
                <a:latin typeface="Lucida Sans Unicode"/>
                <a:cs typeface="Lucida Sans Unicode"/>
              </a:rPr>
              <a:t>of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25" dirty="0">
                <a:latin typeface="Lucida Sans Unicode"/>
                <a:cs typeface="Lucida Sans Unicode"/>
              </a:rPr>
              <a:t>MTAs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(client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105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server).</a:t>
            </a:r>
            <a:endParaRPr sz="15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512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2109</Words>
  <Application>Microsoft Office PowerPoint</Application>
  <PresentationFormat>On-screen Show (16:9)</PresentationFormat>
  <Paragraphs>122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Cambria</vt:lpstr>
      <vt:lpstr>Calibri</vt:lpstr>
      <vt:lpstr>Lucida Sans Unicode</vt:lpstr>
      <vt:lpstr>Times New Roman</vt:lpstr>
      <vt:lpstr>Playfair Display</vt:lpstr>
      <vt:lpstr>Arial</vt:lpstr>
      <vt:lpstr>Calibri Light</vt:lpstr>
      <vt:lpstr>Trebuchet MS</vt:lpstr>
      <vt:lpstr>Tahoma</vt:lpstr>
      <vt:lpstr>Office Theme</vt:lpstr>
      <vt:lpstr>Electronic Mail</vt:lpstr>
      <vt:lpstr>Electronic Mail</vt:lpstr>
      <vt:lpstr>Architecture </vt:lpstr>
      <vt:lpstr>  ARCHITECTURE </vt:lpstr>
      <vt:lpstr>PowerPoint Presentation</vt:lpstr>
      <vt:lpstr>Second Scenario</vt:lpstr>
      <vt:lpstr>PowerPoint Presentation</vt:lpstr>
      <vt:lpstr>Third Scenario </vt:lpstr>
      <vt:lpstr>PowerPoint Presentation</vt:lpstr>
      <vt:lpstr>  Fourth Scenario </vt:lpstr>
      <vt:lpstr>This is because an MTA client-server program is a push program: the client  pushes the message to the server. Bob needs a pull program.</vt:lpstr>
      <vt:lpstr>Who’s this UA?</vt:lpstr>
      <vt:lpstr>User Agent</vt:lpstr>
      <vt:lpstr>Sending mail</vt:lpstr>
      <vt:lpstr>Addresses</vt:lpstr>
      <vt:lpstr>PowerPoint Presentation</vt:lpstr>
      <vt:lpstr>Mail Transfer Agent</vt:lpstr>
      <vt:lpstr>  MAIL TRANSFER AGENT: SMTP </vt:lpstr>
      <vt:lpstr>How Does It Work?</vt:lpstr>
      <vt:lpstr>Commands and Responses</vt:lpstr>
      <vt:lpstr>PowerPoint Presentation</vt:lpstr>
      <vt:lpstr>PowerPoint Presentation</vt:lpstr>
      <vt:lpstr>MAIL TRANSFER PHASES</vt:lpstr>
      <vt:lpstr>MESSAGE TRANSFER</vt:lpstr>
      <vt:lpstr>CONNECTION TERMINATION</vt:lpstr>
      <vt:lpstr>EXAMPLE</vt:lpstr>
      <vt:lpstr>PowerPoint Presentation</vt:lpstr>
      <vt:lpstr>Message Access Agent</vt:lpstr>
      <vt:lpstr>MESSAGE ACCESS AGENT</vt:lpstr>
      <vt:lpstr>POP3</vt:lpstr>
      <vt:lpstr>POP3</vt:lpstr>
      <vt:lpstr>PowerPoint Presentation</vt:lpstr>
      <vt:lpstr>IMAP</vt:lpstr>
      <vt:lpstr>PowerPoint Presentation</vt:lpstr>
      <vt:lpstr>IMAP4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Mail</dc:title>
  <dc:creator>Regis</dc:creator>
  <cp:lastModifiedBy>Nirmala</cp:lastModifiedBy>
  <cp:revision>8</cp:revision>
  <dcterms:modified xsi:type="dcterms:W3CDTF">2022-06-13T04:15:32Z</dcterms:modified>
</cp:coreProperties>
</file>