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4"/>
  </p:notesMasterIdLst>
  <p:sldIdLst>
    <p:sldId id="401" r:id="rId5"/>
    <p:sldId id="423" r:id="rId6"/>
    <p:sldId id="424" r:id="rId7"/>
    <p:sldId id="415" r:id="rId8"/>
    <p:sldId id="416" r:id="rId9"/>
    <p:sldId id="425" r:id="rId10"/>
    <p:sldId id="419" r:id="rId11"/>
    <p:sldId id="422" r:id="rId12"/>
    <p:sldId id="426" r:id="rId13"/>
    <p:sldId id="429" r:id="rId14"/>
    <p:sldId id="430" r:id="rId15"/>
    <p:sldId id="440" r:id="rId16"/>
    <p:sldId id="431" r:id="rId17"/>
    <p:sldId id="433" r:id="rId18"/>
    <p:sldId id="432" r:id="rId19"/>
    <p:sldId id="441" r:id="rId20"/>
    <p:sldId id="434" r:id="rId21"/>
    <p:sldId id="435" r:id="rId22"/>
    <p:sldId id="43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99" y="1775989"/>
            <a:ext cx="7996708" cy="3511296"/>
          </a:xfrm>
        </p:spPr>
        <p:txBody>
          <a:bodyPr/>
          <a:lstStyle/>
          <a:p>
            <a:r>
              <a:rPr lang="en-IN" b="0" i="0" dirty="0">
                <a:effectLst/>
                <a:latin typeface="Open Sans" panose="020B0604020202020204" pitchFamily="34" charset="0"/>
              </a:rPr>
              <a:t>Simple Network Management Protocol  (SNMP)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5747" y="4674637"/>
            <a:ext cx="4292082" cy="2048369"/>
          </a:xfrm>
        </p:spPr>
        <p:txBody>
          <a:bodyPr>
            <a:normAutofit/>
          </a:bodyPr>
          <a:lstStyle/>
          <a:p>
            <a:r>
              <a:rPr lang="en-US" sz="2000" dirty="0"/>
              <a:t>DHIVYA DHARSHINI – 20PW09</a:t>
            </a:r>
          </a:p>
          <a:p>
            <a:r>
              <a:rPr lang="en-US" sz="2000" dirty="0"/>
              <a:t>Swetha Muralidharan-20pw35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32B0-D87E-18E3-DD1F-301D50E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18473"/>
            <a:ext cx="10515600" cy="1076730"/>
          </a:xfrm>
        </p:spPr>
        <p:txBody>
          <a:bodyPr/>
          <a:lstStyle/>
          <a:p>
            <a:r>
              <a:rPr lang="en-IN" i="0" dirty="0">
                <a:latin typeface="+mn-lt"/>
              </a:rPr>
              <a:t>Simple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CF35-7954-C3A5-28DA-EDD560D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DE7C051-7AEF-1D73-DADF-B7827C3FF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724498"/>
              </p:ext>
            </p:extLst>
          </p:nvPr>
        </p:nvGraphicFramePr>
        <p:xfrm>
          <a:off x="940843" y="1582156"/>
          <a:ext cx="10515597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35301465"/>
                    </a:ext>
                  </a:extLst>
                </a:gridCol>
                <a:gridCol w="2887825">
                  <a:extLst>
                    <a:ext uri="{9D8B030D-6E8A-4147-A177-3AD203B41FA5}">
                      <a16:colId xmlns:a16="http://schemas.microsoft.com/office/drawing/2014/main" val="3747420160"/>
                    </a:ext>
                  </a:extLst>
                </a:gridCol>
                <a:gridCol w="4122573">
                  <a:extLst>
                    <a:ext uri="{9D8B030D-6E8A-4147-A177-3AD203B41FA5}">
                      <a16:colId xmlns:a16="http://schemas.microsoft.com/office/drawing/2014/main" val="1196395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6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integer with a value between −2^31 and 2^31−1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4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Integer32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Same as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Unsigned32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</a:t>
                      </a:r>
                      <a:r>
                        <a:rPr lang="en-US" dirty="0" err="1"/>
                        <a:t>nsigned</a:t>
                      </a:r>
                      <a:r>
                        <a:rPr lang="en-US" dirty="0"/>
                        <a:t> with a value between 0 and 2^32−1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4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OCTECT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r>
                        <a:rPr lang="en-US" dirty="0" err="1"/>
                        <a:t>yte</a:t>
                      </a:r>
                      <a:r>
                        <a:rPr lang="en-US" dirty="0"/>
                        <a:t>-string up to 65,535 bytes long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1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OBJECT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 object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IPAddress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IP address made of four integers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9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Counter32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integer whose value can be incremented from zero to 232; when it reaches its maximum value it wraps back to zero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48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32B0-D87E-18E3-DD1F-301D50E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i="0" dirty="0">
                <a:latin typeface="+mn-lt"/>
              </a:rPr>
              <a:t>Simple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CF35-7954-C3A5-28DA-EDD560D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8444C918-5342-BA17-CBFB-4B8A44BF5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32067"/>
              </p:ext>
            </p:extLst>
          </p:nvPr>
        </p:nvGraphicFramePr>
        <p:xfrm>
          <a:off x="931510" y="1922106"/>
          <a:ext cx="10422291" cy="384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97">
                  <a:extLst>
                    <a:ext uri="{9D8B030D-6E8A-4147-A177-3AD203B41FA5}">
                      <a16:colId xmlns:a16="http://schemas.microsoft.com/office/drawing/2014/main" val="4248601315"/>
                    </a:ext>
                  </a:extLst>
                </a:gridCol>
                <a:gridCol w="3474097">
                  <a:extLst>
                    <a:ext uri="{9D8B030D-6E8A-4147-A177-3AD203B41FA5}">
                      <a16:colId xmlns:a16="http://schemas.microsoft.com/office/drawing/2014/main" val="72106715"/>
                    </a:ext>
                  </a:extLst>
                </a:gridCol>
                <a:gridCol w="3474097">
                  <a:extLst>
                    <a:ext uri="{9D8B030D-6E8A-4147-A177-3AD203B41FA5}">
                      <a16:colId xmlns:a16="http://schemas.microsoft.com/office/drawing/2014/main" val="2500844880"/>
                    </a:ext>
                  </a:extLst>
                </a:gridCol>
              </a:tblGrid>
              <a:tr h="369162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34814"/>
                  </a:ext>
                </a:extLst>
              </a:tr>
              <a:tr h="369162">
                <a:tc>
                  <a:txBody>
                    <a:bodyPr/>
                    <a:lstStyle/>
                    <a:p>
                      <a:r>
                        <a:rPr lang="en-IN" dirty="0"/>
                        <a:t>Counter64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64-bit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75091"/>
                  </a:ext>
                </a:extLst>
              </a:tr>
              <a:tr h="1456421">
                <a:tc>
                  <a:txBody>
                    <a:bodyPr/>
                    <a:lstStyle/>
                    <a:p>
                      <a:r>
                        <a:rPr lang="en-IN" dirty="0"/>
                        <a:t>Gauge32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Counter32, but when it reaches its maximum value, it does not wrap; it remains there until it is reset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73869"/>
                  </a:ext>
                </a:extLst>
              </a:tr>
              <a:tr h="910263">
                <a:tc>
                  <a:txBody>
                    <a:bodyPr/>
                    <a:lstStyle/>
                    <a:p>
                      <a:r>
                        <a:rPr lang="en-IN" dirty="0"/>
                        <a:t>TimeTicks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counting value that records time in 1/100ths of a second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51113"/>
                  </a:ext>
                </a:extLst>
              </a:tr>
              <a:tr h="369162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 of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589742"/>
                  </a:ext>
                </a:extLst>
              </a:tr>
              <a:tr h="369162">
                <a:tc>
                  <a:txBody>
                    <a:bodyPr/>
                    <a:lstStyle/>
                    <a:p>
                      <a:r>
                        <a:rPr lang="en-US" dirty="0"/>
                        <a:t>Opaque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Uninterpreted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8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42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8FEC-792E-45F4-F2B4-18D44492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64E5AB-DAEF-0C59-4A35-22F13D6D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24" y="1710586"/>
            <a:ext cx="9858669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313E-36D4-1ACB-1EC9-8B164165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Structured data type</a:t>
            </a:r>
            <a:endParaRPr lang="en-IN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2FA1-8F69-DB55-6A85-F4EA76F4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114"/>
            <a:ext cx="10515600" cy="43200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SMI defines two structured data types: </a:t>
            </a:r>
            <a:r>
              <a:rPr lang="en-US" sz="2200" b="1" dirty="0"/>
              <a:t>Sequence</a:t>
            </a:r>
            <a:r>
              <a:rPr lang="en-US" sz="2200" dirty="0"/>
              <a:t> and </a:t>
            </a:r>
            <a:r>
              <a:rPr lang="en-US" sz="2200" b="1" dirty="0"/>
              <a:t>Sequence of.</a:t>
            </a:r>
            <a:r>
              <a:rPr lang="en-US" sz="22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Sequence.</a:t>
            </a: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/>
              <a:t>	combination of simple data types</a:t>
            </a:r>
          </a:p>
          <a:p>
            <a:pPr marL="0" indent="0">
              <a:buNone/>
            </a:pPr>
            <a:r>
              <a:rPr lang="en-US" sz="2200" dirty="0"/>
              <a:t>	analogous to the concept of a struct or a record used in programming languages such as C.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Sequence of. </a:t>
            </a:r>
          </a:p>
          <a:p>
            <a:pPr marL="0" indent="0">
              <a:buNone/>
            </a:pPr>
            <a:r>
              <a:rPr lang="en-US" sz="2200" dirty="0"/>
              <a:t>	combination of simple data types all of the same type </a:t>
            </a:r>
          </a:p>
          <a:p>
            <a:pPr marL="0" indent="0">
              <a:buNone/>
            </a:pPr>
            <a:r>
              <a:rPr lang="en-US" sz="2200" dirty="0"/>
              <a:t>	combination of sequence data types all of the same type. </a:t>
            </a:r>
          </a:p>
          <a:p>
            <a:pPr marL="0" indent="0">
              <a:buNone/>
            </a:pPr>
            <a:r>
              <a:rPr lang="en-US" sz="2200" dirty="0"/>
              <a:t>	analogous to the concept of an array used in programming languages such as C. </a:t>
            </a:r>
            <a:endParaRPr lang="en-IN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4905-D419-726B-74F5-0309690B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7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FF69-03C7-C0AB-7028-3B5D5AB6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Encoding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0BD9-6453-CBD0-0AFE-F13A5174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461"/>
            <a:ext cx="10515600" cy="4752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/>
              <a:t> Basic Encoding Rules (BER)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To encode data to be transmitted over the network.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Each piece of data be encoded in triplet format: </a:t>
            </a:r>
            <a:r>
              <a:rPr lang="en-US" sz="2200" b="1" dirty="0"/>
              <a:t>Tag</a:t>
            </a:r>
            <a:r>
              <a:rPr lang="en-US" sz="2200" dirty="0"/>
              <a:t>, </a:t>
            </a:r>
            <a:r>
              <a:rPr lang="en-US" sz="2200" b="1" dirty="0"/>
              <a:t>length</a:t>
            </a:r>
            <a:r>
              <a:rPr lang="en-US" sz="2200" dirty="0"/>
              <a:t>, and </a:t>
            </a:r>
            <a:r>
              <a:rPr lang="en-US" sz="2200" b="1" dirty="0"/>
              <a:t>value</a:t>
            </a:r>
            <a:r>
              <a:rPr lang="en-US" sz="2200" dirty="0"/>
              <a:t> (TLV)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6A4C-0553-C08D-443B-FD616CC4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743FF-8612-43FF-8B3B-D0A8BE0D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72" y="3332583"/>
            <a:ext cx="7111481" cy="2928257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192D145-FA00-F389-9ADE-76B3887E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5991" y="6173787"/>
            <a:ext cx="4114800" cy="365125"/>
          </a:xfrm>
        </p:spPr>
        <p:txBody>
          <a:bodyPr/>
          <a:lstStyle/>
          <a:p>
            <a:pPr algn="ctr"/>
            <a:r>
              <a:rPr lang="en-US" sz="1400" dirty="0"/>
              <a:t>ENCODING FORMAT</a:t>
            </a:r>
          </a:p>
        </p:txBody>
      </p:sp>
    </p:spTree>
    <p:extLst>
      <p:ext uri="{BB962C8B-B14F-4D97-AF65-F5344CB8AC3E}">
        <p14:creationId xmlns:p14="http://schemas.microsoft.com/office/powerpoint/2010/main" val="27816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FF69-03C7-C0AB-7028-3B5D5AB6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Encoding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0BD9-6453-CBD0-0AFE-F13A5174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209"/>
            <a:ext cx="10515600" cy="3838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Tag </a:t>
            </a:r>
            <a:r>
              <a:rPr lang="en-US" sz="2200" dirty="0"/>
              <a:t> :  1-byte field - defines the type of data</a:t>
            </a:r>
          </a:p>
          <a:p>
            <a:pPr marL="0" indent="0">
              <a:buNone/>
            </a:pPr>
            <a:r>
              <a:rPr lang="en-US" sz="2200" b="1" dirty="0"/>
              <a:t>length field </a:t>
            </a:r>
            <a:r>
              <a:rPr lang="en-US" sz="2200" dirty="0"/>
              <a:t>: can be 1 or more bytes . </a:t>
            </a:r>
          </a:p>
          <a:p>
            <a:pPr marL="0" indent="0">
              <a:buNone/>
            </a:pPr>
            <a:r>
              <a:rPr lang="en-US" sz="2200" dirty="0"/>
              <a:t>If it is 1 byte, the most significant bit must be 0</a:t>
            </a:r>
          </a:p>
          <a:p>
            <a:pPr marL="0" indent="0">
              <a:buNone/>
            </a:pPr>
            <a:r>
              <a:rPr lang="en-US" sz="2200" dirty="0"/>
              <a:t>other 7 bits define the length of the data   </a:t>
            </a:r>
          </a:p>
          <a:p>
            <a:pPr marL="0" indent="0">
              <a:buNone/>
            </a:pPr>
            <a:r>
              <a:rPr lang="en-US" sz="2200" dirty="0"/>
              <a:t> If it is more than 1 byte, the most significant bit of the first byte must be 1</a:t>
            </a:r>
          </a:p>
          <a:p>
            <a:pPr marL="0" indent="0">
              <a:buNone/>
            </a:pPr>
            <a:r>
              <a:rPr lang="en-US" sz="2200" dirty="0"/>
              <a:t>The other 7 bits of the first byte specify the number of bytes needed to define the bit.</a:t>
            </a:r>
          </a:p>
          <a:p>
            <a:pPr marL="0" indent="0">
              <a:buNone/>
            </a:pPr>
            <a:r>
              <a:rPr lang="en-US" sz="2200" b="1" dirty="0"/>
              <a:t>Value Field : </a:t>
            </a:r>
            <a:r>
              <a:rPr lang="en-US" sz="2200" dirty="0"/>
              <a:t>The value field codes the value of the data according to the rules defined in BER.</a:t>
            </a:r>
            <a:endParaRPr lang="en-US" sz="2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6A4C-0553-C08D-443B-FD616CC4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9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FF69-03C7-C0AB-7028-3B5D5AB6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Encoding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6A4C-0553-C08D-443B-FD616CC4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CE8A01-11E7-DBB8-FAF3-2B976681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96971"/>
              </p:ext>
            </p:extLst>
          </p:nvPr>
        </p:nvGraphicFramePr>
        <p:xfrm>
          <a:off x="2032000" y="2260600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6457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6107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69846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6245372"/>
                    </a:ext>
                  </a:extLst>
                </a:gridCol>
              </a:tblGrid>
              <a:tr h="313605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TAG(HEX)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TAG(HEX)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65384"/>
                  </a:ext>
                </a:extLst>
              </a:tr>
              <a:tr h="313605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8582"/>
                  </a:ext>
                </a:extLst>
              </a:tr>
              <a:tr h="313605">
                <a:tc>
                  <a:txBody>
                    <a:bodyPr/>
                    <a:lstStyle/>
                    <a:p>
                      <a:r>
                        <a:rPr lang="en-US" dirty="0"/>
                        <a:t>OCTECT 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90389"/>
                  </a:ext>
                </a:extLst>
              </a:tr>
              <a:tr h="548809">
                <a:tc>
                  <a:txBody>
                    <a:bodyPr/>
                    <a:lstStyle/>
                    <a:p>
                      <a:r>
                        <a:rPr lang="en-US" dirty="0"/>
                        <a:t>OBJETC IDENTIFIER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Gauge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34260"/>
                  </a:ext>
                </a:extLst>
              </a:tr>
              <a:tr h="313605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TimeTicks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00576"/>
                  </a:ext>
                </a:extLst>
              </a:tr>
              <a:tr h="548809">
                <a:tc>
                  <a:txBody>
                    <a:bodyPr/>
                    <a:lstStyle/>
                    <a:p>
                      <a:r>
                        <a:rPr lang="en-US" dirty="0"/>
                        <a:t>SEQUENCE , SEQUENCE OF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Opaque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66013"/>
                  </a:ext>
                </a:extLst>
              </a:tr>
            </a:tbl>
          </a:graphicData>
        </a:graphic>
      </p:graphicFrame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E6D8701-B8C1-6C93-5E07-B8741549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5271" y="5314949"/>
            <a:ext cx="4114800" cy="365125"/>
          </a:xfrm>
        </p:spPr>
        <p:txBody>
          <a:bodyPr/>
          <a:lstStyle/>
          <a:p>
            <a:pPr algn="ctr"/>
            <a:r>
              <a:rPr lang="en-US" sz="1400" dirty="0"/>
              <a:t>CODE FOR DATA TYPES</a:t>
            </a:r>
          </a:p>
        </p:txBody>
      </p:sp>
    </p:spTree>
    <p:extLst>
      <p:ext uri="{BB962C8B-B14F-4D97-AF65-F5344CB8AC3E}">
        <p14:creationId xmlns:p14="http://schemas.microsoft.com/office/powerpoint/2010/main" val="153662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CF8C-7749-439B-5587-924453D9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926"/>
            <a:ext cx="10515600" cy="581927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Define INTEGER 14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DEFINE OCTECT STRING “ HI “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158D-08EF-880B-2E7D-7A229A6F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E4CC6-3EA1-DE85-38FC-6292DA91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06" y="1185672"/>
            <a:ext cx="8820987" cy="1399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D591D-8B0F-797F-B7B6-665CD363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572" y="4063821"/>
            <a:ext cx="7944854" cy="17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4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CF8C-7749-439B-5587-924453D9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926"/>
            <a:ext cx="10515600" cy="581927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Define OBJECT IDENTIFIER 1.3.6.1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DEFINE IPAddress131.21.14.8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158D-08EF-880B-2E7D-7A229A6F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63698-D622-5CF9-7617-087D6C1F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65" y="1274501"/>
            <a:ext cx="8623270" cy="1597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5F350-5FEE-3976-E208-F28C39E2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65" y="4371420"/>
            <a:ext cx="8354246" cy="15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E557-6E4B-1D8F-3071-BF2CD8B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5539" y="2067832"/>
            <a:ext cx="5590592" cy="2196258"/>
          </a:xfrm>
        </p:spPr>
        <p:txBody>
          <a:bodyPr/>
          <a:lstStyle/>
          <a:p>
            <a:r>
              <a:rPr lang="en-US" sz="4000" b="1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D64B-92F7-212C-6E51-AFA8D5E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5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29122-8725-68C3-3DE4-43DAF95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SNMP – Intro.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34C70-2DBA-8686-6342-B9A79B26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8" y="1876634"/>
            <a:ext cx="4114800" cy="42955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A framework for managing devices in an internet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Provides a set of fundamental operations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Uses the concept of manager and agent.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A manager is usually a host, controls and monitors a set of agents</a:t>
            </a:r>
            <a:endParaRPr lang="en-IN" sz="2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E334-6154-7CBF-85B4-ED2747D5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8306" y="5223962"/>
            <a:ext cx="4114800" cy="365125"/>
          </a:xfrm>
        </p:spPr>
        <p:txBody>
          <a:bodyPr/>
          <a:lstStyle/>
          <a:p>
            <a:pPr algn="ctr"/>
            <a:r>
              <a:rPr lang="en-US" sz="1400" dirty="0"/>
              <a:t>SNMP CONCEPT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E2CCA5-17BD-C8F8-4305-A739CAD7E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72" y="1969940"/>
            <a:ext cx="7254869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29122-8725-68C3-3DE4-43DAF95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1045029"/>
            <a:ext cx="5218922" cy="78377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SNMP – Intro.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F72EB-922B-F4A4-AABC-2CB03DB41566}"/>
              </a:ext>
            </a:extLst>
          </p:cNvPr>
          <p:cNvSpPr txBox="1"/>
          <p:nvPr/>
        </p:nvSpPr>
        <p:spPr>
          <a:xfrm>
            <a:off x="831850" y="2297391"/>
            <a:ext cx="104208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It is an application-level protocol.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</a:rPr>
              <a:t>can monitor devices made by different manufacturers and installed on different physical networks.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heterogeneous internet made of different LANs and WANs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defines the format of packets exchanged between a manager and an agent. It reads and changes the status (value) of objects (variables) in SNMP packets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b="1" i="0" dirty="0">
              <a:solidFill>
                <a:srgbClr val="000000"/>
              </a:solidFill>
              <a:effectLst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1599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29122-8725-68C3-3DE4-43DAF95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and Agents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34C70-2DBA-8686-6342-B9A79B260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881049" cy="502735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A </a:t>
            </a:r>
            <a:r>
              <a:rPr lang="en-US" sz="2200" b="1" dirty="0"/>
              <a:t>Management station </a:t>
            </a:r>
            <a:r>
              <a:rPr lang="en-US" sz="2200" dirty="0"/>
              <a:t>, called a </a:t>
            </a:r>
            <a:r>
              <a:rPr lang="en-US" sz="2200" b="1" dirty="0"/>
              <a:t>Manager  </a:t>
            </a:r>
            <a:r>
              <a:rPr lang="en-US" sz="2200" dirty="0"/>
              <a:t>-&gt;  SNMP client program.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A </a:t>
            </a:r>
            <a:r>
              <a:rPr lang="en-US" sz="2200" b="1" dirty="0"/>
              <a:t>Managed station </a:t>
            </a:r>
            <a:r>
              <a:rPr lang="en-US" sz="2200" dirty="0"/>
              <a:t>, called an </a:t>
            </a:r>
            <a:r>
              <a:rPr lang="en-US" sz="2200" b="1" dirty="0"/>
              <a:t>Agent  </a:t>
            </a:r>
            <a:r>
              <a:rPr lang="en-US" sz="2200" dirty="0"/>
              <a:t>-&gt;  SNMP server program.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Through simple interaction between a manager and an agent.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00"/>
                </a:solidFill>
              </a:rPr>
              <a:t>A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gent - keep the information in a database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</a:rPr>
              <a:t>Manager - access the values in the database.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00"/>
                </a:solidFill>
              </a:rPr>
              <a:t>Eg: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 A router can store </a:t>
            </a:r>
            <a:r>
              <a:rPr lang="en-US" sz="2200" dirty="0">
                <a:solidFill>
                  <a:srgbClr val="000000"/>
                </a:solidFill>
              </a:rPr>
              <a:t>in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appropriate variables such as a number of packets received and forwarded while the manager can compare these variables to determine whether the router is congested or not.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Agents  - contribute to the management process.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</a:rPr>
              <a:t> A server program on the agent checks the environment, if something goes wrong, the agent sends a warning message to the manager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2625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29122-8725-68C3-3DE4-43DAF95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basic ideas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34C70-2DBA-8686-6342-B9A79B26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47460"/>
            <a:ext cx="10860800" cy="434302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A manager checks an agent by requesting information that reflects the behavior of the agent.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 A manager forces an agent to perform a task by resetting values in the agent database.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 An agent contributes to the management process by warning the manager of an unusual situation</a:t>
            </a:r>
          </a:p>
        </p:txBody>
      </p:sp>
    </p:spTree>
    <p:extLst>
      <p:ext uri="{BB962C8B-B14F-4D97-AF65-F5344CB8AC3E}">
        <p14:creationId xmlns:p14="http://schemas.microsoft.com/office/powerpoint/2010/main" val="45307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29122-8725-68C3-3DE4-43DAF95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640081"/>
            <a:ext cx="9694475" cy="103943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Management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34C70-2DBA-8686-6342-B9A79B26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" y="1903444"/>
            <a:ext cx="10877068" cy="43327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dirty="0"/>
              <a:t>Structure of Management Information, version 2 (SMIv2)</a:t>
            </a:r>
            <a:r>
              <a:rPr lang="en-US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It emphasizes three attributes to handle an object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 name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 data type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 encoding method.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Its functions are: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 To name objects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 To define the type of data that can be stored in an object. 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 To show how to encode data for transmission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189920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29122-8725-68C3-3DE4-43DAF95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34C70-2DBA-8686-6342-B9A79B260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Have a </a:t>
            </a:r>
            <a:r>
              <a:rPr lang="en-IN" sz="2200" dirty="0"/>
              <a:t>unique name.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dirty="0"/>
              <a:t>object identifier -&gt; globally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hierarchical identifier based on a tree structure</a:t>
            </a: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tree structure starts with an unnamed root.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defined using a sequence of integers separated by dots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define using a sequence of textual names separated by dots.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3BD8928-4705-0D6D-D699-06786903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4951" y="6200410"/>
            <a:ext cx="4114800" cy="365125"/>
          </a:xfrm>
        </p:spPr>
        <p:txBody>
          <a:bodyPr/>
          <a:lstStyle/>
          <a:p>
            <a:pPr algn="ctr"/>
            <a:r>
              <a:rPr lang="en-US" sz="1400" dirty="0"/>
              <a:t>OBJECT IDENTIFIER IN SMI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EEA44-2B62-FE8D-0F9C-8A470462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69" y="614260"/>
            <a:ext cx="5562598" cy="5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3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29122-8725-68C3-3DE4-43DAF95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34C70-2DBA-8686-6342-B9A79B26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515946" cy="372886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The integer-dot representation is used in SNMP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The name-dot notation is used by people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The objects that are used in SNMP are located under the mib-2 object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Identifiers always start with 1.3.6.1.2.1. </a:t>
            </a: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EEA44-2B62-FE8D-0F9C-8A470462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146" y="261289"/>
            <a:ext cx="5473278" cy="5479255"/>
          </a:xfrm>
          <a:prstGeom prst="rect">
            <a:avLst/>
          </a:prstGeom>
        </p:spPr>
      </p:pic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DB0CCF65-5CB0-BC2F-50FF-06E23A20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61" y="5847931"/>
            <a:ext cx="9765671" cy="7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0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32B0-D87E-18E3-DD1F-301D50E8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5C7A-96E3-AB19-3909-BFAAD9CC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Type of data stored in it.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SMI uses </a:t>
            </a:r>
            <a:r>
              <a:rPr lang="en-US" sz="2200" b="1" dirty="0"/>
              <a:t>Abstract Syntax Notation One </a:t>
            </a:r>
            <a:r>
              <a:rPr lang="en-US" sz="2200" dirty="0"/>
              <a:t>(</a:t>
            </a:r>
            <a:r>
              <a:rPr lang="en-US" sz="2200" b="1" dirty="0"/>
              <a:t>ASN.1</a:t>
            </a:r>
            <a:r>
              <a:rPr lang="en-US" sz="2200" dirty="0"/>
              <a:t>) definitions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adds some new definitions.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SMI is both a subset and a superset of ASN.1.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Two broad categories of data types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Simple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Structured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CFB6-9277-AC39-01EC-FC7684D8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Preentation</a:t>
            </a:r>
            <a:r>
              <a:rPr lang="en-US" dirty="0"/>
              <a:t>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CF35-7954-C3A5-28DA-EDD560D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0898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382</TotalTime>
  <Words>950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Cascadia Code</vt:lpstr>
      <vt:lpstr>Century Gothic</vt:lpstr>
      <vt:lpstr>Elephant</vt:lpstr>
      <vt:lpstr>Open Sans</vt:lpstr>
      <vt:lpstr>Times New Roman</vt:lpstr>
      <vt:lpstr>Wingdings</vt:lpstr>
      <vt:lpstr>Brush</vt:lpstr>
      <vt:lpstr>Simple Network Management Protocol  (SNMP)</vt:lpstr>
      <vt:lpstr>SNMP – Intro.</vt:lpstr>
      <vt:lpstr>SNMP – Intro.</vt:lpstr>
      <vt:lpstr>Managers and Agents</vt:lpstr>
      <vt:lpstr>3 basic ideas</vt:lpstr>
      <vt:lpstr>Structure of Management Information</vt:lpstr>
      <vt:lpstr>Name :</vt:lpstr>
      <vt:lpstr>Name :</vt:lpstr>
      <vt:lpstr>Type:</vt:lpstr>
      <vt:lpstr>Simple Type</vt:lpstr>
      <vt:lpstr>Simple Type</vt:lpstr>
      <vt:lpstr>PowerPoint Presentation</vt:lpstr>
      <vt:lpstr>Structured data type</vt:lpstr>
      <vt:lpstr>Encoding Method</vt:lpstr>
      <vt:lpstr>Encoding Method</vt:lpstr>
      <vt:lpstr>Encoding Method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</dc:title>
  <dc:creator>swethasam2014@outlook.com</dc:creator>
  <cp:lastModifiedBy>swethasam2014@outlook.com</cp:lastModifiedBy>
  <cp:revision>33</cp:revision>
  <dcterms:created xsi:type="dcterms:W3CDTF">2022-06-04T16:53:10Z</dcterms:created>
  <dcterms:modified xsi:type="dcterms:W3CDTF">2022-06-10T17:34:42Z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