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msword" PartName="/ppt/embeddings/Microsoft_Office_Word_97_-_2003_Document1.doc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i9awGz8BWanfQD541GQKDkv9CL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2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en.wikipedia.org/wiki/Christopher_Alexand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en.wikipedia.org/wiki/Vocabulary" TargetMode="External"/><Relationship Id="rId4" Type="http://schemas.openxmlformats.org/officeDocument/2006/relationships/hyperlink" Target="http://en.wikipedia.org/wiki/Syntax" TargetMode="External"/><Relationship Id="rId5" Type="http://schemas.openxmlformats.org/officeDocument/2006/relationships/hyperlink" Target="http://en.wikipedia.org/wiki/Gramma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en.wikipedia.org/wiki/Christopher_Alexander" TargetMode="External"/><Relationship Id="rId4" Type="http://schemas.openxmlformats.org/officeDocument/2006/relationships/hyperlink" Target="http://en.wikipedia.org/wiki/Design_patterns" TargetMode="External"/><Relationship Id="rId5" Type="http://schemas.openxmlformats.org/officeDocument/2006/relationships/hyperlink" Target="http://en.wikipedia.org/wiki/A_Pattern_Language" TargetMode="External"/><Relationship Id="rId6" Type="http://schemas.openxmlformats.org/officeDocument/2006/relationships/hyperlink" Target="http://en.wikipedia.org/wiki/The_Oregon_Experi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95574" y="996001"/>
            <a:ext cx="750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pattern is a solution to a pro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lem in a context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81000" y="2438400"/>
            <a:ext cx="8442325" cy="3182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9863" lvl="0" marL="16986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 is the situation in which the pattern applies. The situation is recurring</a:t>
            </a:r>
            <a:endParaRPr/>
          </a:p>
          <a:p>
            <a:pPr indent="-55562" lvl="0" marL="169863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3" lvl="0" marL="169863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refers to the goal we try to achieve in this context</a:t>
            </a:r>
            <a:endParaRPr/>
          </a:p>
          <a:p>
            <a:pPr indent="-173038" lvl="1" marL="4572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also refers to any constraints that occur in the context</a:t>
            </a:r>
            <a:endParaRPr/>
          </a:p>
          <a:p>
            <a:pPr indent="-55562" lvl="0" marL="169863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863" lvl="0" marL="169863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4E84C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is what we are after; a general design that anyone can apply which resolves the goal and set of constraints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95250" y="53975"/>
            <a:ext cx="87534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What is a Pattern?</a:t>
            </a:r>
            <a:endParaRPr sz="4400">
              <a:solidFill>
                <a:srgbClr val="4E84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Pattern Language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</a:t>
            </a:r>
            <a:r>
              <a:rPr b="1" lang="en-US"/>
              <a:t>pattern language</a:t>
            </a:r>
            <a:r>
              <a:rPr lang="en-US"/>
              <a:t>, a term coined by architect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Christopher Alexander</a:t>
            </a:r>
            <a:r>
              <a:rPr lang="en-US"/>
              <a:t>, is a structured method of describing good design practices within a field of expertise.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Advocates of this design approach claim that ordinary people of ordinary intelligence can use it to successfully solve very large, complex design problems.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Pattern Language</a:t>
            </a:r>
            <a:endParaRPr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Like all languages, a pattern language has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vocabulary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syntax</a:t>
            </a:r>
            <a:r>
              <a:rPr lang="en-US"/>
              <a:t>, and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grammar</a:t>
            </a:r>
            <a:r>
              <a:rPr lang="en-US"/>
              <a:t>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odd part is that the language is applied to some complex activity other than communication.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202" name="Google Shape;20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Christopher Alexander, M. Silverstein, S. Angel, S. Ishikawa, and D. Abrams. </a:t>
            </a:r>
            <a:r>
              <a:rPr i="1" lang="en-US" sz="2800"/>
              <a:t>The Oregon Experiment</a:t>
            </a:r>
            <a:r>
              <a:rPr lang="en-US" sz="2800"/>
              <a:t>, volume 3 of </a:t>
            </a:r>
            <a:r>
              <a:rPr i="1" lang="en-US" sz="2800"/>
              <a:t>Center for Environmental Structure Series</a:t>
            </a:r>
            <a:r>
              <a:rPr lang="en-US" sz="2800"/>
              <a:t>. Oxford University Press, New York, NY, 1975.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Erich Gamma, Richard Helm, Ralph Johnson, and John Vlissides. Design Patterns: Abstraction and Reuse in Object-Oriented Designs. In O. M. Nierstrasz, editor, </a:t>
            </a:r>
            <a:r>
              <a:rPr i="1" lang="en-US" sz="2800"/>
              <a:t>ECOOP'93: Object-Oriented Programming - Proc. of the 7th European Conference</a:t>
            </a:r>
            <a:r>
              <a:rPr lang="en-US" sz="2800"/>
              <a:t>, pages 406-431, Berlin, Heidelberg, 1993. Springer.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Erich Gamma, Richard Helm, Ralph Johnson, and John Vlissides. </a:t>
            </a:r>
            <a:r>
              <a:rPr i="1" lang="en-US"/>
              <a:t>Design Patterns: Elements of Reusable Object-Oriented Software</a:t>
            </a:r>
            <a:r>
              <a:rPr lang="en-US"/>
              <a:t>. Addison-Wesley Professional Computing Series. Addison-Wesley Publishing Company, New York, NY, 1995.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Noto Sans Symbols"/>
              <a:buNone/>
            </a:pPr>
            <a:r>
              <a:rPr lang="en-US"/>
              <a:t>Erich Gamma</a:t>
            </a:r>
            <a:endParaRPr/>
          </a:p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Noto Sans Symbols"/>
              <a:buNone/>
            </a:pPr>
            <a:r>
              <a:rPr lang="en-US"/>
              <a:t>Richard Helm</a:t>
            </a:r>
            <a:endParaRPr/>
          </a:p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Noto Sans Symbols"/>
              <a:buNone/>
            </a:pPr>
            <a:r>
              <a:rPr lang="en-US"/>
              <a:t>Ralph Johnson</a:t>
            </a:r>
            <a:endParaRPr/>
          </a:p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Noto Sans Symbols"/>
              <a:buNone/>
            </a:pPr>
            <a:r>
              <a:rPr lang="en-US"/>
              <a:t>John Vlissides</a:t>
            </a:r>
            <a:endParaRPr/>
          </a:p>
        </p:txBody>
      </p:sp>
      <p:sp>
        <p:nvSpPr>
          <p:cNvPr id="214" name="Google Shape;214;p14"/>
          <p:cNvSpPr txBox="1"/>
          <p:nvPr>
            <p:ph type="ctrTitle"/>
          </p:nvPr>
        </p:nvSpPr>
        <p:spPr>
          <a:xfrm>
            <a:off x="685800" y="1371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Patterns</a:t>
            </a:r>
            <a:br>
              <a:rPr lang="en-US"/>
            </a:br>
            <a:r>
              <a:rPr lang="en-US" sz="3600"/>
              <a:t>Elements of Reusable Object Oriented Software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Four essential elements of a pattern</a:t>
            </a:r>
            <a:endParaRPr/>
          </a:p>
        </p:txBody>
      </p:sp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Pattern Name </a:t>
            </a:r>
            <a:r>
              <a:rPr lang="en-US" sz="2400"/>
              <a:t>- is a handle we can use to describe a design problem, its solutions, and consequences in a word or two.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Problem</a:t>
            </a:r>
            <a:r>
              <a:rPr lang="en-US" sz="2400"/>
              <a:t> - describes when to apply the pattern. It explains the problem and its context.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It might describe specific design problems such as how to represent algorithms as objects.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It might describe class or object structures that are symptomatic of an inflexible design.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Sometimes the problem will include a list of conditions that must be met before it makes sense to apply the pattern.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Four essential elements of a pattern</a:t>
            </a:r>
            <a:endParaRPr/>
          </a:p>
        </p:txBody>
      </p:sp>
      <p:sp>
        <p:nvSpPr>
          <p:cNvPr id="228" name="Google Shape;22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Solution</a:t>
            </a:r>
            <a:r>
              <a:rPr lang="en-US"/>
              <a:t> - describes the elements that make up the design, their relationships, responsibilities, and collaborations.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solution doesn't describe a particular concrete design or implementation, because a pattern is like a template that can be applied in many different situations.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Instead, the pattern provides an abstract description of a design problem and how a general arrangement of elements (classes and objects in our case) solves it.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Four essential elements of a pattern</a:t>
            </a:r>
            <a:endParaRPr/>
          </a:p>
        </p:txBody>
      </p:sp>
      <p:sp>
        <p:nvSpPr>
          <p:cNvPr id="235" name="Google Shape;23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b="1" lang="en-US" sz="2800"/>
              <a:t>Consequences </a:t>
            </a:r>
            <a:r>
              <a:rPr lang="en-US"/>
              <a:t>- are the results and trade-offs of applying the pattern.  </a:t>
            </a:r>
            <a:endParaRPr/>
          </a:p>
          <a:p>
            <a:pPr indent="-285750" lvl="1" marL="54864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en-US"/>
              <a:t>Though consequences are often unvoiced when we describe design decisions, they are critical for evaluating design alternatives and for understanding the costs and benefits of applying the pattern. </a:t>
            </a:r>
            <a:endParaRPr/>
          </a:p>
          <a:p>
            <a:pPr indent="-285750" lvl="1" marL="54864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en-US"/>
              <a:t>The consequences for software often concern space and time trade-offs. </a:t>
            </a:r>
            <a:endParaRPr/>
          </a:p>
          <a:p>
            <a:pPr indent="-285750" lvl="1" marL="54864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en-US"/>
              <a:t>They may address language and implementation issues as well. </a:t>
            </a:r>
            <a:endParaRPr/>
          </a:p>
          <a:p>
            <a:pPr indent="-285750" lvl="1" marL="54864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en-US"/>
              <a:t>Since reuse is often a factor in object-oriented design, the consequences of a pattern include its impact on a system's flexibility, extensibility, or portability. Listing these consequences explicitly helps you understand and evaluate them.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Describing Design Patterns</a:t>
            </a:r>
            <a:endParaRPr/>
          </a:p>
        </p:txBody>
      </p:sp>
      <p:sp>
        <p:nvSpPr>
          <p:cNvPr id="241" name="Google Shape;24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b="1" lang="en-US"/>
              <a:t>Pattern Name and Classification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/>
              <a:t>		The pattern's name conveys the essence of the pattern succinctly. A good name is vital, because it will become part of your design vocabulary.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b="1" lang="en-US"/>
              <a:t>Intent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/>
              <a:t>		A short statement that answers the following questions: What does the design pattern do? What is its rationale and intent? What particular design issue or problem does it address?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b="1" lang="en-US"/>
              <a:t>Also Known As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/>
              <a:t>		 Other well-known names for the pattern, if any.</a:t>
            </a:r>
            <a:endParaRPr/>
          </a:p>
          <a:p>
            <a:pPr indent="-10160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10160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Describing Design Patterns</a:t>
            </a:r>
            <a:endParaRPr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457200" y="14478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b="1" lang="en-US" sz="10400"/>
              <a:t>Motivation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0400"/>
              <a:t>	</a:t>
            </a:r>
            <a:r>
              <a:rPr lang="en-US" sz="10400"/>
              <a:t>	A scenario that illustrates a design problem and how the class and object structures in the pattern solve the problem. The scenario will help you understand the more abstract description of the pattern that follows.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en-US" sz="10400"/>
              <a:t>A</a:t>
            </a:r>
            <a:r>
              <a:rPr b="1" lang="en-US" sz="10400"/>
              <a:t>pplicability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10400"/>
              <a:t>		</a:t>
            </a:r>
            <a:r>
              <a:rPr lang="en-US" sz="10400"/>
              <a:t>What are the situations in which the design pattern can be applied? What are examples of poor designs that the pattern can address? How can you recognize these situations?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b="1" lang="en-US" sz="10400"/>
              <a:t>Structure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10400"/>
              <a:t>	A graphical representation of the classes in the pattern using a notation based  on  the  Object  Modeling  Technique  (OMT). We  also  use interaction diagrams to illustrate sequences of requests and collaborations between objects. </a:t>
            </a:r>
            <a:endParaRPr/>
          </a:p>
          <a:p>
            <a:pPr indent="-171132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1" sz="65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500"/>
              <a:t>	</a:t>
            </a:r>
            <a:endParaRPr/>
          </a:p>
          <a:p>
            <a:pPr indent="-2235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161925" y="396875"/>
            <a:ext cx="87534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Patterns – Balance Between Objectives and Constraints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 rot="5400000">
            <a:off x="1673225" y="1922463"/>
            <a:ext cx="1328738" cy="1300162"/>
          </a:xfrm>
          <a:prstGeom prst="homePlate">
            <a:avLst>
              <a:gd fmla="val 37373" name="adj"/>
            </a:avLst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687513" y="1908162"/>
            <a:ext cx="1300162" cy="108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687513" y="3236913"/>
            <a:ext cx="5768975" cy="390525"/>
          </a:xfrm>
          <a:prstGeom prst="rect">
            <a:avLst/>
          </a:prstGeom>
          <a:solidFill>
            <a:srgbClr val="BBB1A5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 flipH="1" rot="5400000">
            <a:off x="6142038" y="3641725"/>
            <a:ext cx="1328737" cy="1300163"/>
          </a:xfrm>
          <a:prstGeom prst="homePlate">
            <a:avLst>
              <a:gd fmla="val 37373" name="adj"/>
            </a:avLst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 flipH="1">
            <a:off x="6156312" y="3870393"/>
            <a:ext cx="1300163" cy="1085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363538" y="5783263"/>
            <a:ext cx="8094662" cy="563562"/>
          </a:xfrm>
          <a:prstGeom prst="rect">
            <a:avLst/>
          </a:prstGeom>
          <a:solidFill>
            <a:srgbClr val="4E84C4"/>
          </a:solidFill>
          <a:ln>
            <a:noFill/>
          </a:ln>
          <a:effectLst>
            <a:outerShdw blurRad="63500" rotWithShape="0" dir="2700000" dist="37357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an Industrial IT solution, constraints are generally more powerful than objectives!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Describing Design Patterns</a:t>
            </a:r>
            <a:endParaRPr/>
          </a:p>
        </p:txBody>
      </p:sp>
      <p:sp>
        <p:nvSpPr>
          <p:cNvPr id="253" name="Google Shape;25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b="1" lang="en-US" sz="3400"/>
              <a:t>Participants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3400"/>
              <a:t>	</a:t>
            </a:r>
            <a:r>
              <a:rPr lang="en-US" sz="3400"/>
              <a:t>	The classes and/or objects participating in the design pattern and their responsibilities.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b="1" lang="en-US" sz="3400"/>
              <a:t>Collaborations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400"/>
              <a:t>		How the participants collaborate to carry out their responsibilities.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b="1" lang="en-US" sz="3400"/>
              <a:t>Consequences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400"/>
              <a:t>		How does the pattern support its objectives? What are the trade-offs and results of using the pattern? What aspect of system structure does it let you vary independently?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400"/>
              <a:t>	</a:t>
            </a:r>
            <a:endParaRPr/>
          </a:p>
          <a:p>
            <a:pPr indent="-11684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Describing Design Patterns</a:t>
            </a:r>
            <a:endParaRPr/>
          </a:p>
        </p:txBody>
      </p:sp>
      <p:sp>
        <p:nvSpPr>
          <p:cNvPr id="259" name="Google Shape;259;p21"/>
          <p:cNvSpPr txBox="1"/>
          <p:nvPr>
            <p:ph idx="1" type="body"/>
          </p:nvPr>
        </p:nvSpPr>
        <p:spPr>
          <a:xfrm>
            <a:off x="457200" y="1447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b="1" lang="en-US" sz="7400"/>
              <a:t>Implementation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b="1" lang="en-US" sz="7400"/>
              <a:t>		</a:t>
            </a:r>
            <a:r>
              <a:rPr lang="en-US" sz="7400"/>
              <a:t>What  pitfalls, hints, or techniques  should  you  be aware of when implementing the pattern? Are there language-specific issues?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b="1" lang="en-US" sz="7400"/>
              <a:t>Sample Code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7400"/>
              <a:t>		Code fragments that illustrate how you might implement the pattern in C++ or Smalltalk.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b="1" lang="en-US" sz="7400"/>
              <a:t>Known Uses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7400"/>
              <a:t>		Examples of the pattern found in real systems. We include at least two examples from different domains.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b="1" lang="en-US" sz="7400"/>
              <a:t>Related Patterns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7400"/>
              <a:t>		What design patterns are closely related to this one? What are the important differences? With which other patterns should this one be used? 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7400"/>
              <a:t>	</a:t>
            </a:r>
            <a:endParaRPr/>
          </a:p>
          <a:p>
            <a:pPr indent="-208280" lvl="0" marL="27432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"/>
          <p:cNvSpPr txBox="1"/>
          <p:nvPr>
            <p:ph type="title"/>
          </p:nvPr>
        </p:nvSpPr>
        <p:spPr>
          <a:xfrm>
            <a:off x="161925" y="53975"/>
            <a:ext cx="87534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Design Patterns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68313" y="1052513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Creational Patterns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deal with initializing and configuring classes and objects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Char char="–"/>
            </a:pPr>
            <a:r>
              <a:rPr i="1" lang="en-US" sz="2400">
                <a:solidFill>
                  <a:srgbClr val="000099"/>
                </a:solidFill>
              </a:rPr>
              <a:t>how am I going to create my objects?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Structural Patterns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deal with decoupling the interface and implementation of classes and objects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Char char="–"/>
            </a:pPr>
            <a:r>
              <a:rPr i="1" lang="en-US" sz="2400">
                <a:solidFill>
                  <a:srgbClr val="000099"/>
                </a:solidFill>
              </a:rPr>
              <a:t>how classes and objects are composed to build larger structures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Behavioral  Patterns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deal with dynamic interactions among societies of classes and objects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Char char="–"/>
            </a:pPr>
            <a:r>
              <a:rPr i="1" lang="en-US" sz="2400">
                <a:solidFill>
                  <a:srgbClr val="000099"/>
                </a:solidFill>
              </a:rPr>
              <a:t>how to manage complex control flows (communications)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Pattern Classification - GoF</a:t>
            </a:r>
            <a:endParaRPr/>
          </a:p>
        </p:txBody>
      </p:sp>
      <p:graphicFrame>
        <p:nvGraphicFramePr>
          <p:cNvPr id="120" name="Google Shape;120;p4"/>
          <p:cNvGraphicFramePr/>
          <p:nvPr/>
        </p:nvGraphicFramePr>
        <p:xfrm>
          <a:off x="0" y="1133475"/>
          <a:ext cx="9143999" cy="5414963"/>
        </p:xfrm>
        <a:graphic>
          <a:graphicData uri="http://schemas.openxmlformats.org/presentationml/2006/ole">
            <mc:AlternateContent>
              <mc:Choice Requires="v">
                <p:oleObj r:id="rId4" imgH="5414963" imgW="9143999" progId="Word.Document.8" spid="_x0000_s1">
                  <p:embed/>
                </p:oleObj>
              </mc:Choice>
              <mc:Fallback>
                <p:oleObj r:id="rId5" imgH="5414963" imgW="9143999" progId="Word.Document.8">
                  <p:embed/>
                  <p:pic>
                    <p:nvPicPr>
                      <p:cNvPr id="120" name="Google Shape;120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1133475"/>
                        <a:ext cx="9143999" cy="541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Google Shape;121;p4"/>
          <p:cNvSpPr/>
          <p:nvPr/>
        </p:nvSpPr>
        <p:spPr>
          <a:xfrm>
            <a:off x="2443163" y="1951038"/>
            <a:ext cx="1828800" cy="328612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2444750" y="2459038"/>
            <a:ext cx="1828800" cy="461962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2444750" y="3454400"/>
            <a:ext cx="1828800" cy="328613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546600" y="2417763"/>
            <a:ext cx="1308100" cy="257175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546600" y="3222625"/>
            <a:ext cx="1308100" cy="257175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546600" y="3482975"/>
            <a:ext cx="1308100" cy="257175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4546600" y="4014788"/>
            <a:ext cx="1308100" cy="257175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294438" y="2705100"/>
            <a:ext cx="1308100" cy="257175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294438" y="2936875"/>
            <a:ext cx="1308100" cy="257175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294438" y="3756025"/>
            <a:ext cx="1308100" cy="257175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6294438" y="4014788"/>
            <a:ext cx="1308100" cy="257175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6294438" y="4273550"/>
            <a:ext cx="1308100" cy="257175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255588" y="5095875"/>
            <a:ext cx="8726487" cy="147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 complex system that works is invariably found to have evolved from a simple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that worked…A complex system designed from scratch never works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be patched up to make it work. You have to start over, beginning with a working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system.” — John Gall in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Systemantics: How Systems Really Work and 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Fail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001-Saumen Panda\Pattern\Robot.jpg"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225" y="550863"/>
            <a:ext cx="8121650" cy="45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95250" y="-152400"/>
            <a:ext cx="87534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Evolution of Large Systems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4240213" y="6405563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rgbClr val="4E84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168275" y="-1588"/>
            <a:ext cx="8442325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Level of Abstraction in IT Solution</a:t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2035175" y="4702175"/>
            <a:ext cx="4184650" cy="493713"/>
          </a:xfrm>
          <a:prstGeom prst="rect">
            <a:avLst/>
          </a:prstGeom>
          <a:solidFill>
            <a:srgbClr val="4E84C4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Machine Language with physical memory address</a:t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2032000" y="3949700"/>
            <a:ext cx="4186238" cy="493713"/>
          </a:xfrm>
          <a:prstGeom prst="rect">
            <a:avLst/>
          </a:prstGeom>
          <a:solidFill>
            <a:srgbClr val="4E84C4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Machine Language with relative address and symbols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2030413" y="3195638"/>
            <a:ext cx="4186237" cy="493712"/>
          </a:xfrm>
          <a:prstGeom prst="rect">
            <a:avLst/>
          </a:prstGeom>
          <a:solidFill>
            <a:srgbClr val="4E84C4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 level language with compiler, Data file access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2041525" y="2441575"/>
            <a:ext cx="4184650" cy="493713"/>
          </a:xfrm>
          <a:prstGeom prst="rect">
            <a:avLst/>
          </a:prstGeom>
          <a:solidFill>
            <a:srgbClr val="4E84C4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Sub-routine, Tables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734094" y="774880"/>
            <a:ext cx="548640" cy="443128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E84C4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 rot="-5400000">
            <a:off x="-1138665" y="2921935"/>
            <a:ext cx="4294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Domain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7216775" y="773113"/>
            <a:ext cx="549275" cy="443071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E84C4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 rot="5400000">
            <a:off x="5344716" y="2919797"/>
            <a:ext cx="4293393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Complexity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2039938" y="1689100"/>
            <a:ext cx="4184650" cy="493713"/>
          </a:xfrm>
          <a:prstGeom prst="rect">
            <a:avLst/>
          </a:prstGeom>
          <a:solidFill>
            <a:srgbClr val="4E84C4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Components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2036763" y="935038"/>
            <a:ext cx="4186237" cy="493712"/>
          </a:xfrm>
          <a:prstGeom prst="rect">
            <a:avLst/>
          </a:prstGeom>
          <a:solidFill>
            <a:srgbClr val="4E84C4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Services (SOA)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3979863" y="4437063"/>
            <a:ext cx="295275" cy="25717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3976688" y="3687763"/>
            <a:ext cx="296862" cy="25717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3976688" y="2940050"/>
            <a:ext cx="296862" cy="25717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3978275" y="2179638"/>
            <a:ext cx="295275" cy="25876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3978275" y="1408113"/>
            <a:ext cx="295275" cy="25717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376238" y="6037263"/>
            <a:ext cx="8094662" cy="309562"/>
          </a:xfrm>
          <a:prstGeom prst="rect">
            <a:avLst/>
          </a:prstGeom>
          <a:solidFill>
            <a:srgbClr val="4E84C4"/>
          </a:solidFill>
          <a:ln>
            <a:noFill/>
          </a:ln>
          <a:effectLst>
            <a:outerShdw blurRad="63500" rotWithShape="0" dir="2700000" dist="37357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entire history of software engineering is one of rising level of abstraction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342900" y="739775"/>
            <a:ext cx="84423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9863" lvl="0" marL="1698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/>
          </a:p>
          <a:p>
            <a:pPr indent="-173037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Seen in buildings, towns and cities</a:t>
            </a:r>
            <a:endParaRPr/>
          </a:p>
          <a:p>
            <a:pPr indent="-169863" lvl="0" marL="1698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-173037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3-tier architecture, client-server systems and the web</a:t>
            </a:r>
            <a:endParaRPr/>
          </a:p>
          <a:p>
            <a:pPr indent="-169863" lvl="0" marL="1698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specific</a:t>
            </a:r>
            <a:endParaRPr/>
          </a:p>
          <a:p>
            <a:pPr indent="-173037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 systems, real-time systems</a:t>
            </a:r>
            <a:endParaRPr/>
          </a:p>
          <a:p>
            <a:pPr indent="-169863" lvl="0" marL="1698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process</a:t>
            </a:r>
            <a:endParaRPr/>
          </a:p>
          <a:p>
            <a:pPr indent="-173037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Interaction between businesses, customers and data</a:t>
            </a:r>
            <a:endParaRPr/>
          </a:p>
          <a:p>
            <a:pPr indent="-169863" lvl="0" marL="1698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Organizational</a:t>
            </a:r>
            <a:endParaRPr/>
          </a:p>
          <a:p>
            <a:pPr indent="-173037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and practices of human organizations</a:t>
            </a:r>
            <a:endParaRPr/>
          </a:p>
          <a:p>
            <a:pPr indent="-169863" lvl="0" marL="1698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  <a:endParaRPr/>
          </a:p>
          <a:p>
            <a:pPr indent="-173037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E84C4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game designers, GUI builders</a:t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95250" y="53975"/>
            <a:ext cx="87534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Patterns are everywhere!!!</a:t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363538" y="5783263"/>
            <a:ext cx="8094662" cy="563562"/>
          </a:xfrm>
          <a:prstGeom prst="rect">
            <a:avLst/>
          </a:prstGeom>
          <a:solidFill>
            <a:srgbClr val="4E84C4"/>
          </a:solidFill>
          <a:ln>
            <a:noFill/>
          </a:ln>
          <a:effectLst>
            <a:outerShdw blurRad="63500" rotWithShape="0" dir="2700000" dist="37357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Patterns are not alone about design or application development – patterns are everywhere!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417513" y="5392738"/>
            <a:ext cx="8161337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“Each pattern then depends both on the smaller patterns it contains, and 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larger patterns within which it is contained.” — Christopher Alexander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Timeless Way of Building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001-Saumen Panda\Pattern\picture-bridal-cakes-2.jpg"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175" y="631825"/>
            <a:ext cx="8027988" cy="454501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 txBox="1"/>
          <p:nvPr/>
        </p:nvSpPr>
        <p:spPr>
          <a:xfrm>
            <a:off x="95250" y="53975"/>
            <a:ext cx="87534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As Level of Abstraction increased in Software, so is for Patterns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/>
              <a:t>The Timeless Way of Building</a:t>
            </a:r>
            <a:r>
              <a:rPr lang="en-US" sz="3600"/>
              <a:t> is a 1979 book by </a:t>
            </a:r>
            <a:r>
              <a:rPr lang="en-US" sz="3600" u="sng">
                <a:solidFill>
                  <a:schemeClr val="hlink"/>
                </a:solidFill>
                <a:hlinkClick r:id="rId3"/>
              </a:rPr>
              <a:t>Christopher Alexander</a:t>
            </a:r>
            <a:r>
              <a:rPr lang="en-US" sz="3600"/>
              <a:t> that proposes a new theory of architecture (and design in general) that relies on the understanding and configuration of </a:t>
            </a:r>
            <a:r>
              <a:rPr lang="en-US" sz="3600" u="sng">
                <a:solidFill>
                  <a:schemeClr val="hlink"/>
                </a:solidFill>
                <a:hlinkClick r:id="rId4"/>
              </a:rPr>
              <a:t>design patterns</a:t>
            </a:r>
            <a:r>
              <a:rPr lang="en-US" sz="3600"/>
              <a:t>. It is essentially the introduction to </a:t>
            </a:r>
            <a:r>
              <a:rPr lang="en-US" sz="3600" u="sng">
                <a:solidFill>
                  <a:schemeClr val="hlink"/>
                </a:solidFill>
                <a:hlinkClick r:id="rId5"/>
              </a:rPr>
              <a:t>A Pattern Language</a:t>
            </a:r>
            <a:r>
              <a:rPr lang="en-US" sz="3600"/>
              <a:t> and </a:t>
            </a:r>
            <a:r>
              <a:rPr lang="en-US" sz="3600" u="sng">
                <a:solidFill>
                  <a:schemeClr val="hlink"/>
                </a:solidFill>
                <a:hlinkClick r:id="rId6"/>
              </a:rPr>
              <a:t>The Oregon Experiment</a:t>
            </a:r>
            <a:r>
              <a:rPr lang="en-US" sz="3600"/>
              <a:t>, providing the philosophical background to the Center for Environmental Structure series.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shruthika</dc:creator>
</cp:coreProperties>
</file>