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2" r:id="rId4"/>
    <p:sldId id="263" r:id="rId5"/>
    <p:sldId id="261" r:id="rId6"/>
    <p:sldId id="256" r:id="rId7"/>
    <p:sldId id="257" r:id="rId8"/>
    <p:sldId id="258" r:id="rId9"/>
    <p:sldId id="259" r:id="rId10"/>
    <p:sldId id="265" r:id="rId11"/>
    <p:sldId id="264" r:id="rId12"/>
    <p:sldId id="276" r:id="rId13"/>
    <p:sldId id="277" r:id="rId14"/>
    <p:sldId id="278" r:id="rId15"/>
    <p:sldId id="279" r:id="rId16"/>
    <p:sldId id="280" r:id="rId17"/>
    <p:sldId id="272" r:id="rId18"/>
    <p:sldId id="266" r:id="rId19"/>
    <p:sldId id="28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3FA7-4C1B-41A3-80E0-ABE38DBD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6EC3F-5260-4DFC-8226-A516B3A27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14EF-4A9D-4BFF-A48A-93BB5609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A7C2-8B64-475F-8843-1FF5EC6E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0DA9-DF31-4D7B-B8AC-283B5E91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6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7F57-37E7-4BC3-B0E5-93C1F957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81BC7-5597-4F60-858B-99D6D727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649B-B08C-4E5C-BF87-30D4EFC5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A70B-B899-4833-9310-83A84925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B6F9-3229-45DF-A7FE-C69E636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0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532E3-71EA-4A25-A484-FDA23CC67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3363-1EA4-4B4D-A3AA-F8BF7526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0474-193C-4642-A08E-3024B30D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EC11-A678-4230-B071-D578EE43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C36C-3B4C-4EEB-B554-7C145F90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5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FE9B-B6E4-42D4-8DDD-37C1CA75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0593-5A59-4424-B102-685769CC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F630-07A9-4E0D-9224-D71023EE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AACBC-091A-47E3-AF93-F857348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58D1-9CD5-49B8-9754-39BE51F4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282C-2EBF-4F4B-A52C-13793CA8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4AFDF-F3F0-4254-ABF0-F1F233395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A908-4E48-4F00-AD2C-1BB62442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9CBA4-2895-454B-990D-44131D12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55E0-5764-40DF-AD47-2583ABC1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86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A295-F0FA-411C-B8ED-8FB207E4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024F-F190-40E3-A413-3955F700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4694-4532-4395-838D-30062F2F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18E27-70A8-478F-8DA3-5DDBD38B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9505-FB4E-48E2-B363-9670EDE5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2CAA-47AC-4766-8FA3-19921761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62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BB52-1B9A-4C9E-A894-E812CC48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2CCD0-64C2-4E88-AE3F-5C1A01D66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7E71A-CE8B-44E1-BF89-182CB0977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6A4F6-6276-48C4-A952-FF47D7A94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2470A-0601-4F1F-9215-8E982F7F6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3D4A3-B816-4ABF-9C1B-9BD32A62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CA6E-138C-420B-BFEF-9DDD6939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C86A9-ED58-4474-BA40-A6C3AA8A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D7F3-31D3-4762-97C9-BBA42BF3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80BD-459C-4A7C-B679-794F9DF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5E789-CDC9-4109-8BF5-2084A9A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4C1DC-5020-4602-900E-850ABF92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CAF49-55EC-4558-87FE-8103458E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84142-C254-4EEC-99BE-ACD3E3B4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DF12-310C-4C1E-A9A8-203832EF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8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CC0-4AE1-40DB-8330-D1CCA631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1FE6-E109-4DE9-85BA-A9B7D629C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7D09D-21FA-41B5-A736-5B7586315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0F0C9-59CC-4EE1-9684-CBDAA512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A76C0-A8E2-46B6-9706-EF91990F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3531-CA32-404D-A032-BE7362FA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3468-ADAD-48D2-B139-30E16A83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F43AE-1162-44E2-AD2B-DAF3FF9EA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C7977-97BD-4AC3-B559-EE529CCFA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7D16C-2C3A-4037-AE08-8C374769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42C46-95C5-4087-A9DB-FDA7ADF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10D6A-BFE0-4F6D-A9C9-9B6BE676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7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2E365-C401-4933-8E4B-F42A9E67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6AB3-B155-4C77-9D89-5BCFEEEE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C48BD-F22D-4AE1-BE8A-813050874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4288-03A3-4136-999D-71DFF24EC6D4}" type="datetimeFigureOut">
              <a:rPr lang="en-IN" smtClean="0"/>
              <a:t>10-01-2023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5BD9-469E-4BAE-AFCB-EBCB86904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65B0-CD0F-4848-A8B4-DB86689A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2140-23ED-4E66-93E5-9B5FAB553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1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A29-E74E-497D-9FBA-95551C5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386" y="2984879"/>
            <a:ext cx="4447762" cy="7323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Hill Climbing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C00000"/>
                </a:solidFill>
              </a:rPr>
              <a:t>Greedy Local Search</a:t>
            </a:r>
            <a:endParaRPr lang="en-IN" sz="3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5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2F8BA7F-E10B-4F1F-B9FC-52783776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03" y="1451113"/>
            <a:ext cx="10183479" cy="50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DDB6D-E485-4042-95A7-92A475CE6F90}"/>
              </a:ext>
            </a:extLst>
          </p:cNvPr>
          <p:cNvSpPr txBox="1"/>
          <p:nvPr/>
        </p:nvSpPr>
        <p:spPr>
          <a:xfrm>
            <a:off x="696982" y="169673"/>
            <a:ext cx="9797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310BD"/>
                </a:solidFill>
                <a:effectLst/>
                <a:latin typeface="raleway"/>
              </a:rPr>
              <a:t>Let's define such function </a:t>
            </a:r>
            <a:r>
              <a:rPr lang="en-US" b="0" i="1" dirty="0">
                <a:solidFill>
                  <a:srgbClr val="0310BD"/>
                </a:solidFill>
                <a:effectLst/>
                <a:latin typeface="raleway"/>
              </a:rPr>
              <a:t>h:</a:t>
            </a:r>
            <a:endParaRPr lang="en-US" b="0" i="0" dirty="0">
              <a:solidFill>
                <a:srgbClr val="0310BD"/>
              </a:solidFill>
              <a:effectLst/>
              <a:latin typeface="raleway"/>
            </a:endParaRPr>
          </a:p>
          <a:p>
            <a:pPr algn="l"/>
            <a:r>
              <a:rPr lang="en-US" b="1" i="1" dirty="0">
                <a:solidFill>
                  <a:srgbClr val="0310BD"/>
                </a:solidFill>
                <a:effectLst/>
                <a:latin typeface="raleway"/>
              </a:rPr>
              <a:t>h(x)</a:t>
            </a:r>
            <a:r>
              <a:rPr lang="en-US" b="1" i="0" dirty="0">
                <a:solidFill>
                  <a:srgbClr val="0310BD"/>
                </a:solidFill>
                <a:effectLst/>
                <a:latin typeface="raleway"/>
              </a:rPr>
              <a:t> = +1 for all the blocks in the support structure if the block is correctly positioned otherwise -1 for all the blocks in the support structure.</a:t>
            </a:r>
            <a:endParaRPr lang="en-US" b="0" i="0" dirty="0">
              <a:solidFill>
                <a:srgbClr val="0310BD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4076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BBB8A-5675-4CAE-A341-9B6324AC0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413202"/>
            <a:ext cx="8368748" cy="61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6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A04A-E2D0-4A79-8E85-11E0CE5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31" y="0"/>
            <a:ext cx="8623852" cy="1182757"/>
          </a:xfrm>
        </p:spPr>
        <p:txBody>
          <a:bodyPr>
            <a:normAutofit/>
          </a:bodyPr>
          <a:lstStyle/>
          <a:p>
            <a:r>
              <a:rPr lang="en-US" sz="3200" dirty="0"/>
              <a:t>Formulating Software Module Clustering as an Optimization Problem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AF991-2AB1-424A-A2A8-0872A0A0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53" y="1389047"/>
            <a:ext cx="8623852" cy="53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20750-D349-41E7-9D10-9502191C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576" y="911415"/>
            <a:ext cx="10524059" cy="5035170"/>
          </a:xfrm>
        </p:spPr>
      </p:pic>
    </p:spTree>
    <p:extLst>
      <p:ext uri="{BB962C8B-B14F-4D97-AF65-F5344CB8AC3E}">
        <p14:creationId xmlns:p14="http://schemas.microsoft.com/office/powerpoint/2010/main" val="4000782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2B975-C327-4124-805F-6B799832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306" y="632221"/>
            <a:ext cx="9650285" cy="5644134"/>
          </a:xfrm>
        </p:spPr>
      </p:pic>
    </p:spTree>
    <p:extLst>
      <p:ext uri="{BB962C8B-B14F-4D97-AF65-F5344CB8AC3E}">
        <p14:creationId xmlns:p14="http://schemas.microsoft.com/office/powerpoint/2010/main" val="427486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F686D5-7D66-4409-8B04-8F6DB49C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62" y="776287"/>
            <a:ext cx="9937273" cy="55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4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7176-7C2F-0AE4-4901-699BB47B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435" y="161579"/>
            <a:ext cx="2352261" cy="5194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Drawback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B82D-D3CC-3195-8E7F-E7D36B85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8" y="1570384"/>
            <a:ext cx="9955696" cy="36774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Local maxima:</a:t>
            </a:r>
            <a:r>
              <a:rPr lang="en-US" dirty="0"/>
              <a:t> a local maximum is a peak that is higher than each of its neighboring states but lower than the global maximum.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Plateau</a:t>
            </a:r>
            <a:r>
              <a:rPr lang="en-US" dirty="0"/>
              <a:t>: a plateau is a flat area of the state-space landscape. It can be a flat local maximum, from which no uphill exit exists, or a shoulder, from which progress is possible. A hill-climbing search might get lost on the plateau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Ridges:</a:t>
            </a:r>
            <a:r>
              <a:rPr lang="en-US" dirty="0"/>
              <a:t> Ridges result in a sequence of local maxima that is very difficult for greedy algorithms to navigate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85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22694" y="365125"/>
            <a:ext cx="3558988" cy="49548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0C1CB4"/>
                </a:solidFill>
              </a:rPr>
              <a:t>Hill Climbing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C6120-CDDE-464E-E1AC-3EA347BDD518}"/>
              </a:ext>
            </a:extLst>
          </p:cNvPr>
          <p:cNvSpPr txBox="1"/>
          <p:nvPr/>
        </p:nvSpPr>
        <p:spPr>
          <a:xfrm>
            <a:off x="1093251" y="1480930"/>
            <a:ext cx="929147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/>
              <a:t>When the state-space landscape has local minima, any search that moves only in the greedy direction cannot be complete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CFAA7-0343-7B77-A8DB-AAC3151118CF}"/>
              </a:ext>
            </a:extLst>
          </p:cNvPr>
          <p:cNvSpPr txBox="1"/>
          <p:nvPr/>
        </p:nvSpPr>
        <p:spPr>
          <a:xfrm>
            <a:off x="1093251" y="4900016"/>
            <a:ext cx="9079019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/>
              <a:t>Random walk, on the other hand, is asymptotically complete Idea: Put random walk into greedy hill-climbing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EB443-CF47-D365-98DC-08CC951B44C5}"/>
              </a:ext>
            </a:extLst>
          </p:cNvPr>
          <p:cNvSpPr txBox="1"/>
          <p:nvPr/>
        </p:nvSpPr>
        <p:spPr>
          <a:xfrm>
            <a:off x="1093251" y="2898410"/>
            <a:ext cx="9750287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/>
              <a:t>At each step do one of the two</a:t>
            </a:r>
            <a:br>
              <a:rPr lang="en-IN" sz="2800" dirty="0"/>
            </a:br>
            <a:r>
              <a:rPr lang="en-IN" sz="2800" dirty="0"/>
              <a:t>– Greedy: With prob p move to the neighbour with largest value</a:t>
            </a:r>
            <a:br>
              <a:rPr lang="en-IN" sz="2800" dirty="0"/>
            </a:br>
            <a:r>
              <a:rPr lang="en-IN" sz="2800" dirty="0"/>
              <a:t>– Random: With prob 1-p move to a random neighbour</a:t>
            </a:r>
          </a:p>
        </p:txBody>
      </p:sp>
    </p:spTree>
    <p:extLst>
      <p:ext uri="{BB962C8B-B14F-4D97-AF65-F5344CB8AC3E}">
        <p14:creationId xmlns:p14="http://schemas.microsoft.com/office/powerpoint/2010/main" val="22755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8DE1-4A7F-468B-8F1D-401DE747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48" y="355186"/>
            <a:ext cx="5065643" cy="45982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Simulated Annealing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754B-B9A8-4518-AAD2-7D002D37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78"/>
            <a:ext cx="10515600" cy="4685854"/>
          </a:xfrm>
        </p:spPr>
        <p:txBody>
          <a:bodyPr>
            <a:normAutofit fontScale="92500"/>
          </a:bodyPr>
          <a:lstStyle/>
          <a:p>
            <a:pPr marL="449263" indent="-449263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 Hill-climbing algorithm that never makes “downhill” moves towards states with a lower value (higher cost) is guaranteed to be incomplete, because it can get stuck on a local maximum 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Instead, a random walk can uniformly select a node from the successors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Hill climbing – efficient but incomplete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Random walk – inefficient and complete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Hill climbing + random walk : efficient and complete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7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D7E0-5E5A-D042-34AC-F1EDC738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017" y="2024407"/>
            <a:ext cx="10515600" cy="2965036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In metallurgy, annealing is the process used to temper or harden metals and glass by heating them to a high temperature and then gradually cooling them, thus allowing the material to reach a low energy crystalline state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8CB3FE-8EA5-A772-9BEB-B0F1AC07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948" y="355186"/>
            <a:ext cx="5065643" cy="45982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Simulated Annealing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8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987" y="1544658"/>
            <a:ext cx="97029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</a:rPr>
              <a:t>• Previous lecture: path to goal is solution to problem</a:t>
            </a:r>
          </a:p>
          <a:p>
            <a:br>
              <a:rPr lang="en-IN" sz="2400" dirty="0"/>
            </a:br>
            <a:r>
              <a:rPr lang="en-IN" sz="2400" dirty="0"/>
              <a:t>       </a:t>
            </a:r>
            <a:r>
              <a:rPr lang="en-IN" sz="2400" dirty="0">
                <a:latin typeface="Arial" panose="020B0604020202020204" pitchFamily="34" charset="0"/>
              </a:rPr>
              <a:t>– systematic exploration of search space</a:t>
            </a:r>
          </a:p>
          <a:p>
            <a:br>
              <a:rPr lang="en-IN" sz="2400" dirty="0"/>
            </a:br>
            <a:r>
              <a:rPr lang="en-IN" sz="2400" dirty="0">
                <a:latin typeface="Arial" panose="020B0604020202020204" pitchFamily="34" charset="0"/>
              </a:rPr>
              <a:t>• This lecture: a state is solution to problem</a:t>
            </a:r>
            <a:br>
              <a:rPr lang="en-IN" sz="2400" dirty="0"/>
            </a:br>
            <a:r>
              <a:rPr lang="en-IN" sz="2400" dirty="0"/>
              <a:t>       </a:t>
            </a:r>
            <a:r>
              <a:rPr lang="en-IN" sz="2400" dirty="0">
                <a:latin typeface="Arial" panose="020B0604020202020204" pitchFamily="34" charset="0"/>
              </a:rPr>
              <a:t>–  for some problems path is irrelevant.</a:t>
            </a:r>
            <a:br>
              <a:rPr lang="en-IN" sz="2400" dirty="0"/>
            </a:br>
            <a:r>
              <a:rPr lang="en-IN" sz="2400" dirty="0">
                <a:latin typeface="Arial" panose="020B0604020202020204" pitchFamily="34" charset="0"/>
              </a:rPr>
              <a:t>      – E.g., 8-queens</a:t>
            </a:r>
            <a:br>
              <a:rPr lang="en-IN" sz="2400" dirty="0"/>
            </a:br>
            <a:endParaRPr lang="en-IN" sz="2400" dirty="0"/>
          </a:p>
          <a:p>
            <a:r>
              <a:rPr lang="en-IN" sz="2400" dirty="0">
                <a:latin typeface="Arial" panose="020B0604020202020204" pitchFamily="34" charset="0"/>
              </a:rPr>
              <a:t>• Different algorithms can be used</a:t>
            </a:r>
            <a:br>
              <a:rPr lang="en-IN" sz="2400" dirty="0"/>
            </a:br>
            <a:endParaRPr lang="en-IN" sz="2400" dirty="0"/>
          </a:p>
          <a:p>
            <a:r>
              <a:rPr lang="en-IN" sz="2400" dirty="0">
                <a:latin typeface="Arial" panose="020B0604020202020204" pitchFamily="34" charset="0"/>
              </a:rPr>
              <a:t>      – Depth First Branch and Bound</a:t>
            </a:r>
            <a:br>
              <a:rPr lang="en-IN" sz="2400" dirty="0"/>
            </a:br>
            <a:r>
              <a:rPr lang="en-IN" sz="2400" dirty="0"/>
              <a:t>       </a:t>
            </a:r>
            <a:r>
              <a:rPr lang="en-IN" sz="2400" dirty="0">
                <a:latin typeface="Arial" panose="020B0604020202020204" pitchFamily="34" charset="0"/>
              </a:rPr>
              <a:t>– Local search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5724" y="365126"/>
            <a:ext cx="4578723" cy="50893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Arial" panose="020B0604020202020204" pitchFamily="34" charset="0"/>
              </a:rPr>
              <a:t>Path vs. State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29918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150961-E847-442F-AA8E-E4229479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96" y="225977"/>
            <a:ext cx="5065643" cy="45982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Simulated Annealing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22AD4-D7AE-345D-5792-86E2C70E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4" y="1172817"/>
            <a:ext cx="11027736" cy="49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2061-F54D-4CF3-B2EA-55D42670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13" y="1"/>
            <a:ext cx="3067373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Hill climbing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6B2E-E8BE-4381-9019-02D6006A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6" y="1073427"/>
            <a:ext cx="10840278" cy="4919869"/>
          </a:xfrm>
        </p:spPr>
        <p:txBody>
          <a:bodyPr>
            <a:normAutofit/>
          </a:bodyPr>
          <a:lstStyle/>
          <a:p>
            <a:pPr marL="447675" indent="-447675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310BD"/>
                </a:solidFill>
              </a:rPr>
              <a:t>Local Search algorithm – operate using a single current state and generally move only to </a:t>
            </a:r>
            <a:r>
              <a:rPr lang="en-US" dirty="0" err="1">
                <a:solidFill>
                  <a:srgbClr val="0310BD"/>
                </a:solidFill>
              </a:rPr>
              <a:t>neighbours</a:t>
            </a:r>
            <a:r>
              <a:rPr lang="en-US" dirty="0">
                <a:solidFill>
                  <a:srgbClr val="0310BD"/>
                </a:solidFill>
              </a:rPr>
              <a:t> of that state – little memory – often find reasonable solutions in large state space – useful for solving optimization techniques</a:t>
            </a:r>
          </a:p>
          <a:p>
            <a:pPr marL="447675" indent="-447675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310BD"/>
                </a:solidFill>
              </a:rPr>
              <a:t>Hill climbing is simply a loop that continually moves in the direction of increasing value – that is uphill. </a:t>
            </a:r>
          </a:p>
          <a:p>
            <a:pPr marL="447675" indent="-447675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310BD"/>
                </a:solidFill>
              </a:rPr>
              <a:t>It terminates when it reaches “ peak” where no </a:t>
            </a:r>
            <a:r>
              <a:rPr lang="en-US" dirty="0" err="1">
                <a:solidFill>
                  <a:srgbClr val="0310BD"/>
                </a:solidFill>
              </a:rPr>
              <a:t>neighbour</a:t>
            </a:r>
            <a:r>
              <a:rPr lang="en-US" dirty="0">
                <a:solidFill>
                  <a:srgbClr val="0310BD"/>
                </a:solidFill>
              </a:rPr>
              <a:t> has a higher value.</a:t>
            </a:r>
          </a:p>
          <a:p>
            <a:pPr marL="447675" indent="-447675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310BD"/>
                </a:solidFill>
              </a:rPr>
              <a:t>Hill climbing does not look ahead beyond the immediate </a:t>
            </a:r>
            <a:r>
              <a:rPr lang="en-US" dirty="0" err="1">
                <a:solidFill>
                  <a:srgbClr val="0310BD"/>
                </a:solidFill>
              </a:rPr>
              <a:t>neighbours</a:t>
            </a:r>
            <a:r>
              <a:rPr lang="en-US" dirty="0">
                <a:solidFill>
                  <a:srgbClr val="0310BD"/>
                </a:solidFill>
              </a:rPr>
              <a:t>.</a:t>
            </a:r>
          </a:p>
          <a:p>
            <a:pPr marL="447675" indent="-447675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310BD"/>
                </a:solidFill>
              </a:rPr>
              <a:t>Hill climbing is called greedy local search because it grabs good </a:t>
            </a:r>
            <a:r>
              <a:rPr lang="en-US" dirty="0" err="1">
                <a:solidFill>
                  <a:srgbClr val="0310BD"/>
                </a:solidFill>
              </a:rPr>
              <a:t>neighbour</a:t>
            </a:r>
            <a:endParaRPr lang="en-US" dirty="0">
              <a:solidFill>
                <a:srgbClr val="0310BD"/>
              </a:solidFill>
            </a:endParaRPr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89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3CAC-A29B-486D-8E35-0D32C0BA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00" y="433453"/>
            <a:ext cx="3485996" cy="7892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Hill climbing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D9F87-DCE5-482E-8700-29650C12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529" y="1957247"/>
            <a:ext cx="6599194" cy="3562077"/>
          </a:xfrm>
        </p:spPr>
      </p:pic>
    </p:spTree>
    <p:extLst>
      <p:ext uri="{BB962C8B-B14F-4D97-AF65-F5344CB8AC3E}">
        <p14:creationId xmlns:p14="http://schemas.microsoft.com/office/powerpoint/2010/main" val="39742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E1C4-96F1-48F5-87C3-FF80ACAC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383" y="494781"/>
            <a:ext cx="6347791" cy="3725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Simple Hill climbing algorithm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4957-F337-46A6-A02A-2B9CF5B9E814}"/>
              </a:ext>
            </a:extLst>
          </p:cNvPr>
          <p:cNvSpPr txBox="1"/>
          <p:nvPr/>
        </p:nvSpPr>
        <p:spPr>
          <a:xfrm>
            <a:off x="1510748" y="1386439"/>
            <a:ext cx="861722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310BD"/>
                </a:solidFill>
              </a:rPr>
              <a:t>1. Evaluate the initial state.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310BD"/>
                </a:solidFill>
              </a:rPr>
              <a:t>2. Loop until a solution is found or there are no new operators left to be applied: </a:t>
            </a:r>
          </a:p>
          <a:p>
            <a:pPr marL="715963" indent="-358775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en-US" sz="2400" dirty="0">
                <a:solidFill>
                  <a:srgbClr val="0310BD"/>
                </a:solidFill>
              </a:rPr>
              <a:t>Select and apply a new operator. </a:t>
            </a:r>
          </a:p>
          <a:p>
            <a:pPr marL="715963" indent="-358775">
              <a:spcBef>
                <a:spcPts val="600"/>
              </a:spcBef>
              <a:spcAft>
                <a:spcPts val="600"/>
              </a:spcAft>
              <a:buAutoNum type="alphaLcParenR"/>
            </a:pPr>
            <a:r>
              <a:rPr lang="en-US" sz="2400" dirty="0">
                <a:solidFill>
                  <a:srgbClr val="0310BD"/>
                </a:solidFill>
              </a:rPr>
              <a:t>Evaluate the new state: </a:t>
            </a:r>
          </a:p>
          <a:p>
            <a:pPr marL="1163638" indent="-447675">
              <a:spcBef>
                <a:spcPts val="600"/>
              </a:spcBef>
              <a:spcAft>
                <a:spcPts val="600"/>
              </a:spcAft>
              <a:buAutoNum type="romanLcParenBoth"/>
            </a:pPr>
            <a:r>
              <a:rPr lang="en-US" sz="2400" dirty="0">
                <a:solidFill>
                  <a:srgbClr val="0310BD"/>
                </a:solidFill>
              </a:rPr>
              <a:t>If it is a goal state then return it and quit. </a:t>
            </a:r>
          </a:p>
          <a:p>
            <a:pPr marL="1163638" indent="-447675">
              <a:spcBef>
                <a:spcPts val="600"/>
              </a:spcBef>
              <a:spcAft>
                <a:spcPts val="600"/>
              </a:spcAft>
              <a:buAutoNum type="romanLcParenBoth"/>
            </a:pPr>
            <a:r>
              <a:rPr lang="en-US" sz="2400" dirty="0">
                <a:solidFill>
                  <a:srgbClr val="0310BD"/>
                </a:solidFill>
              </a:rPr>
              <a:t> If better than current state then make it the current state. </a:t>
            </a:r>
          </a:p>
          <a:p>
            <a:pPr marL="1163638" indent="-447675">
              <a:spcBef>
                <a:spcPts val="600"/>
              </a:spcBef>
              <a:spcAft>
                <a:spcPts val="600"/>
              </a:spcAft>
              <a:buAutoNum type="romanLcParenBoth"/>
            </a:pPr>
            <a:r>
              <a:rPr lang="en-US" sz="2400" dirty="0">
                <a:solidFill>
                  <a:srgbClr val="0310BD"/>
                </a:solidFill>
              </a:rPr>
              <a:t>If not better than the current state then continue in the loop</a:t>
            </a:r>
            <a:endParaRPr lang="en-IN" sz="2400" dirty="0">
              <a:solidFill>
                <a:srgbClr val="0310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2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B5C380-7FCE-4F8B-92E3-561C9C30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002401"/>
            <a:ext cx="4886325" cy="2905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0AE1E-DAF4-4BF2-8652-FA283362695F}"/>
              </a:ext>
            </a:extLst>
          </p:cNvPr>
          <p:cNvSpPr txBox="1"/>
          <p:nvPr/>
        </p:nvSpPr>
        <p:spPr>
          <a:xfrm>
            <a:off x="1145069" y="4056613"/>
            <a:ext cx="104340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Local heuristic: </a:t>
            </a:r>
          </a:p>
          <a:p>
            <a:endParaRPr lang="en-US" sz="2400" dirty="0"/>
          </a:p>
          <a:p>
            <a:r>
              <a:rPr lang="en-US" sz="2400" dirty="0"/>
              <a:t>+1 for each block that is resting on the thing it is supposed to be resting on.</a:t>
            </a:r>
          </a:p>
          <a:p>
            <a:endParaRPr lang="en-US" sz="2400" dirty="0"/>
          </a:p>
          <a:p>
            <a:r>
              <a:rPr lang="en-US" sz="2400" dirty="0"/>
              <a:t> -1 for each block that is resting on a wrong thing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966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7DC29-C1E9-41C2-B1F1-170D41D0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20" y="1599578"/>
            <a:ext cx="4686300" cy="340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4978E-D9D8-43BE-A0C1-6F9E71CA1BBB}"/>
              </a:ext>
            </a:extLst>
          </p:cNvPr>
          <p:cNvSpPr txBox="1"/>
          <p:nvPr/>
        </p:nvSpPr>
        <p:spPr>
          <a:xfrm>
            <a:off x="1130574" y="2251070"/>
            <a:ext cx="39880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Initial State Score: </a:t>
            </a:r>
          </a:p>
          <a:p>
            <a:r>
              <a:rPr lang="en-US" sz="2000" dirty="0"/>
              <a:t>0 +1(for C &amp; D) and  -1(for B &amp; A)</a:t>
            </a:r>
          </a:p>
          <a:p>
            <a:r>
              <a:rPr lang="en-US" sz="2000" dirty="0"/>
              <a:t> Total Score: 2-2=0 </a:t>
            </a:r>
          </a:p>
          <a:p>
            <a:endParaRPr lang="en-US" sz="2000" dirty="0"/>
          </a:p>
          <a:p>
            <a:r>
              <a:rPr lang="en-US" sz="2000" dirty="0"/>
              <a:t>Goal State Score: 4 +1(for A,B,C &amp; D) Total Score: 4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678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6D68C0-D5B3-441C-B5B0-4F0DCCD76C8D}"/>
              </a:ext>
            </a:extLst>
          </p:cNvPr>
          <p:cNvSpPr txBox="1"/>
          <p:nvPr/>
        </p:nvSpPr>
        <p:spPr>
          <a:xfrm>
            <a:off x="1975401" y="939105"/>
            <a:ext cx="742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is only one move from the Initial State i.e. move block A to the table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30ED2-1D0F-4EC2-A4F3-1BB8B8541881}"/>
              </a:ext>
            </a:extLst>
          </p:cNvPr>
          <p:cNvSpPr txBox="1"/>
          <p:nvPr/>
        </p:nvSpPr>
        <p:spPr>
          <a:xfrm>
            <a:off x="1975401" y="5276907"/>
            <a:ext cx="79549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Now the New State has score 2 ,+1 for A,C &amp; D while -1 for B </a:t>
            </a:r>
          </a:p>
          <a:p>
            <a:r>
              <a:rPr lang="en-US" sz="2400" dirty="0"/>
              <a:t>Total Score(3-1=2). 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85624-A86E-4CB7-B3C7-CA6907895C77}"/>
              </a:ext>
            </a:extLst>
          </p:cNvPr>
          <p:cNvSpPr/>
          <p:nvPr/>
        </p:nvSpPr>
        <p:spPr>
          <a:xfrm>
            <a:off x="3457924" y="1867986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EDC24-5605-48F6-A2F0-73FE888E2724}"/>
              </a:ext>
            </a:extLst>
          </p:cNvPr>
          <p:cNvSpPr/>
          <p:nvPr/>
        </p:nvSpPr>
        <p:spPr>
          <a:xfrm>
            <a:off x="3457923" y="2507573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18A1E-56BD-4052-9E7D-46BD5DA18D33}"/>
              </a:ext>
            </a:extLst>
          </p:cNvPr>
          <p:cNvSpPr/>
          <p:nvPr/>
        </p:nvSpPr>
        <p:spPr>
          <a:xfrm>
            <a:off x="3457923" y="3125518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A478C-D583-4CF3-A9A8-82B4E97BE11A}"/>
              </a:ext>
            </a:extLst>
          </p:cNvPr>
          <p:cNvSpPr/>
          <p:nvPr/>
        </p:nvSpPr>
        <p:spPr>
          <a:xfrm>
            <a:off x="3457923" y="3766422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71DC7-1021-4C33-999B-25FE2A34AAEA}"/>
              </a:ext>
            </a:extLst>
          </p:cNvPr>
          <p:cNvCxnSpPr/>
          <p:nvPr/>
        </p:nvCxnSpPr>
        <p:spPr>
          <a:xfrm>
            <a:off x="3079530" y="4368367"/>
            <a:ext cx="16501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C26F4-0351-4004-B5DD-32F5F721CD74}"/>
              </a:ext>
            </a:extLst>
          </p:cNvPr>
          <p:cNvSpPr/>
          <p:nvPr/>
        </p:nvSpPr>
        <p:spPr>
          <a:xfrm>
            <a:off x="7551693" y="3666572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ED11B-A4D8-46DE-89D6-D8D79DE3C5EB}"/>
              </a:ext>
            </a:extLst>
          </p:cNvPr>
          <p:cNvSpPr/>
          <p:nvPr/>
        </p:nvSpPr>
        <p:spPr>
          <a:xfrm>
            <a:off x="6668823" y="2407724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5BBBDE-32C4-4CF8-80E2-04AF1039B0CB}"/>
              </a:ext>
            </a:extLst>
          </p:cNvPr>
          <p:cNvSpPr/>
          <p:nvPr/>
        </p:nvSpPr>
        <p:spPr>
          <a:xfrm>
            <a:off x="6668823" y="3025669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41C5B-DB78-4AB4-86AE-C77E543F4B8B}"/>
              </a:ext>
            </a:extLst>
          </p:cNvPr>
          <p:cNvSpPr/>
          <p:nvPr/>
        </p:nvSpPr>
        <p:spPr>
          <a:xfrm>
            <a:off x="6668823" y="3666573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5C7E63-B108-4DC3-ACFC-E8052A1ED86D}"/>
              </a:ext>
            </a:extLst>
          </p:cNvPr>
          <p:cNvCxnSpPr>
            <a:cxnSpLocks/>
          </p:cNvCxnSpPr>
          <p:nvPr/>
        </p:nvCxnSpPr>
        <p:spPr>
          <a:xfrm>
            <a:off x="6132795" y="4279028"/>
            <a:ext cx="25908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063728-D449-4503-B9CC-304A41478A56}"/>
              </a:ext>
            </a:extLst>
          </p:cNvPr>
          <p:cNvSpPr txBox="1"/>
          <p:nvPr/>
        </p:nvSpPr>
        <p:spPr>
          <a:xfrm>
            <a:off x="2921896" y="1910382"/>
            <a:ext cx="4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43FFF-42DF-424E-BB03-A3212E4A1C1B}"/>
              </a:ext>
            </a:extLst>
          </p:cNvPr>
          <p:cNvSpPr txBox="1"/>
          <p:nvPr/>
        </p:nvSpPr>
        <p:spPr>
          <a:xfrm>
            <a:off x="6132795" y="2056566"/>
            <a:ext cx="4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6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9D9CBA-8C2B-42C4-BEA8-0902447179D6}"/>
              </a:ext>
            </a:extLst>
          </p:cNvPr>
          <p:cNvSpPr txBox="1"/>
          <p:nvPr/>
        </p:nvSpPr>
        <p:spPr>
          <a:xfrm>
            <a:off x="931251" y="386264"/>
            <a:ext cx="1022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From the new state there are 3 possible states. All these states have scores 0. Hill Climbing halt because all these states have lower score then the current state. The process has reached a local maximum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DC3FA-A0EC-4459-B551-7BD9BB59962C}"/>
              </a:ext>
            </a:extLst>
          </p:cNvPr>
          <p:cNvSpPr txBox="1"/>
          <p:nvPr/>
        </p:nvSpPr>
        <p:spPr>
          <a:xfrm>
            <a:off x="8140276" y="4816652"/>
            <a:ext cx="4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64832-68C6-4C4B-8B37-1EED26F32C76}"/>
              </a:ext>
            </a:extLst>
          </p:cNvPr>
          <p:cNvSpPr/>
          <p:nvPr/>
        </p:nvSpPr>
        <p:spPr>
          <a:xfrm>
            <a:off x="7551693" y="3666572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819CA-6942-4708-838B-7B8E01FF1C61}"/>
              </a:ext>
            </a:extLst>
          </p:cNvPr>
          <p:cNvSpPr/>
          <p:nvPr/>
        </p:nvSpPr>
        <p:spPr>
          <a:xfrm>
            <a:off x="6668823" y="2407724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EC84D9-BA7F-4E1D-8509-5F6B636422E1}"/>
              </a:ext>
            </a:extLst>
          </p:cNvPr>
          <p:cNvSpPr/>
          <p:nvPr/>
        </p:nvSpPr>
        <p:spPr>
          <a:xfrm>
            <a:off x="6668823" y="3025669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64433E-09BF-4A75-A3F3-56F24771AB1D}"/>
              </a:ext>
            </a:extLst>
          </p:cNvPr>
          <p:cNvSpPr/>
          <p:nvPr/>
        </p:nvSpPr>
        <p:spPr>
          <a:xfrm>
            <a:off x="6668823" y="3666573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599ADF-296A-4443-BF53-6BABD1C56A08}"/>
              </a:ext>
            </a:extLst>
          </p:cNvPr>
          <p:cNvCxnSpPr>
            <a:cxnSpLocks/>
          </p:cNvCxnSpPr>
          <p:nvPr/>
        </p:nvCxnSpPr>
        <p:spPr>
          <a:xfrm>
            <a:off x="6132795" y="4279028"/>
            <a:ext cx="25908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161E34-408C-4A23-84CD-FF9F3B317BE3}"/>
              </a:ext>
            </a:extLst>
          </p:cNvPr>
          <p:cNvSpPr txBox="1"/>
          <p:nvPr/>
        </p:nvSpPr>
        <p:spPr>
          <a:xfrm>
            <a:off x="6232658" y="2157412"/>
            <a:ext cx="4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4BD94-B368-4B87-9389-509914162A11}"/>
              </a:ext>
            </a:extLst>
          </p:cNvPr>
          <p:cNvSpPr/>
          <p:nvPr/>
        </p:nvSpPr>
        <p:spPr>
          <a:xfrm>
            <a:off x="2196687" y="4599120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70545-7891-42F6-950A-475374E6D55D}"/>
              </a:ext>
            </a:extLst>
          </p:cNvPr>
          <p:cNvSpPr/>
          <p:nvPr/>
        </p:nvSpPr>
        <p:spPr>
          <a:xfrm>
            <a:off x="2196687" y="5217065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A86B7-09B4-4316-A019-A1FCB87BB6F6}"/>
              </a:ext>
            </a:extLst>
          </p:cNvPr>
          <p:cNvSpPr/>
          <p:nvPr/>
        </p:nvSpPr>
        <p:spPr>
          <a:xfrm>
            <a:off x="2196687" y="5857969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1F2CF1-ED6A-48B7-BE52-48443FE93FC9}"/>
              </a:ext>
            </a:extLst>
          </p:cNvPr>
          <p:cNvCxnSpPr/>
          <p:nvPr/>
        </p:nvCxnSpPr>
        <p:spPr>
          <a:xfrm>
            <a:off x="1713211" y="6487497"/>
            <a:ext cx="16501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60197E-9DCC-4F69-ADE9-7F2C10024AFB}"/>
              </a:ext>
            </a:extLst>
          </p:cNvPr>
          <p:cNvSpPr txBox="1"/>
          <p:nvPr/>
        </p:nvSpPr>
        <p:spPr>
          <a:xfrm>
            <a:off x="1849847" y="3581319"/>
            <a:ext cx="4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9FD4A-D742-4BD6-9E2B-E40F9D02373B}"/>
              </a:ext>
            </a:extLst>
          </p:cNvPr>
          <p:cNvSpPr/>
          <p:nvPr/>
        </p:nvSpPr>
        <p:spPr>
          <a:xfrm>
            <a:off x="2207222" y="3973359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FBB145-0303-41CD-9E75-D5F996DF8437}"/>
              </a:ext>
            </a:extLst>
          </p:cNvPr>
          <p:cNvSpPr/>
          <p:nvPr/>
        </p:nvSpPr>
        <p:spPr>
          <a:xfrm>
            <a:off x="5770203" y="5794909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630B17-F75F-4089-803B-92A75DAE10FD}"/>
              </a:ext>
            </a:extLst>
          </p:cNvPr>
          <p:cNvSpPr/>
          <p:nvPr/>
        </p:nvSpPr>
        <p:spPr>
          <a:xfrm>
            <a:off x="5754413" y="5164056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62EED8-39B7-4A8B-9EF0-0EC3A6A7914A}"/>
              </a:ext>
            </a:extLst>
          </p:cNvPr>
          <p:cNvSpPr/>
          <p:nvPr/>
        </p:nvSpPr>
        <p:spPr>
          <a:xfrm>
            <a:off x="4887333" y="5154006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9731AD-D42B-4CFB-A817-7C1E4D60B736}"/>
              </a:ext>
            </a:extLst>
          </p:cNvPr>
          <p:cNvSpPr/>
          <p:nvPr/>
        </p:nvSpPr>
        <p:spPr>
          <a:xfrm>
            <a:off x="4887333" y="5794910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A6D34C-5CBE-4D11-8781-563C392D4F98}"/>
              </a:ext>
            </a:extLst>
          </p:cNvPr>
          <p:cNvSpPr/>
          <p:nvPr/>
        </p:nvSpPr>
        <p:spPr>
          <a:xfrm>
            <a:off x="9438294" y="5815939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7B1058-38D5-42EC-8106-9DBCF302066F}"/>
              </a:ext>
            </a:extLst>
          </p:cNvPr>
          <p:cNvSpPr/>
          <p:nvPr/>
        </p:nvSpPr>
        <p:spPr>
          <a:xfrm>
            <a:off x="10321164" y="5815938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1B3B96-6B3E-4937-9B8F-D9ECF38BA1C7}"/>
              </a:ext>
            </a:extLst>
          </p:cNvPr>
          <p:cNvSpPr/>
          <p:nvPr/>
        </p:nvSpPr>
        <p:spPr>
          <a:xfrm>
            <a:off x="8555424" y="5175036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0FC12-0741-4DA2-B10D-B546A1B7E8EC}"/>
              </a:ext>
            </a:extLst>
          </p:cNvPr>
          <p:cNvSpPr/>
          <p:nvPr/>
        </p:nvSpPr>
        <p:spPr>
          <a:xfrm>
            <a:off x="8555424" y="5815940"/>
            <a:ext cx="683173" cy="601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F4BE6D-0571-4557-8C1F-246F634077DB}"/>
              </a:ext>
            </a:extLst>
          </p:cNvPr>
          <p:cNvCxnSpPr>
            <a:cxnSpLocks/>
          </p:cNvCxnSpPr>
          <p:nvPr/>
        </p:nvCxnSpPr>
        <p:spPr>
          <a:xfrm>
            <a:off x="4474802" y="6396854"/>
            <a:ext cx="25908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39433D-DA46-4212-A0D0-678E5F26468D}"/>
              </a:ext>
            </a:extLst>
          </p:cNvPr>
          <p:cNvCxnSpPr>
            <a:cxnSpLocks/>
          </p:cNvCxnSpPr>
          <p:nvPr/>
        </p:nvCxnSpPr>
        <p:spPr>
          <a:xfrm>
            <a:off x="8484479" y="6459914"/>
            <a:ext cx="25908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F2A491-639A-4D9E-9658-73257F36310B}"/>
              </a:ext>
            </a:extLst>
          </p:cNvPr>
          <p:cNvSpPr txBox="1"/>
          <p:nvPr/>
        </p:nvSpPr>
        <p:spPr>
          <a:xfrm>
            <a:off x="4482708" y="4785670"/>
            <a:ext cx="4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790</Words>
  <Application>Microsoft Office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raleway</vt:lpstr>
      <vt:lpstr>Wingdings</vt:lpstr>
      <vt:lpstr>Office Theme</vt:lpstr>
      <vt:lpstr>Hill Climbing Greedy Local Search</vt:lpstr>
      <vt:lpstr>Path vs. State Optimization</vt:lpstr>
      <vt:lpstr>Hill climbing</vt:lpstr>
      <vt:lpstr>Hill climbing</vt:lpstr>
      <vt:lpstr>Simple Hill climbing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Formulating Software Module Clustering as an Optimization Problem</vt:lpstr>
      <vt:lpstr>PowerPoint Presentation</vt:lpstr>
      <vt:lpstr>PowerPoint Presentation</vt:lpstr>
      <vt:lpstr>PowerPoint Presentation</vt:lpstr>
      <vt:lpstr>Drawback</vt:lpstr>
      <vt:lpstr>Hill Climbing Search</vt:lpstr>
      <vt:lpstr> Simulated Annealing </vt:lpstr>
      <vt:lpstr> Simulated Annealing </vt:lpstr>
      <vt:lpstr> Simulated Annealing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 R</dc:creator>
  <cp:lastModifiedBy>Latha R</cp:lastModifiedBy>
  <cp:revision>37</cp:revision>
  <dcterms:created xsi:type="dcterms:W3CDTF">2021-01-06T07:21:24Z</dcterms:created>
  <dcterms:modified xsi:type="dcterms:W3CDTF">2023-01-10T01:27:55Z</dcterms:modified>
</cp:coreProperties>
</file>