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88" r:id="rId8"/>
    <p:sldId id="285" r:id="rId9"/>
    <p:sldId id="286" r:id="rId10"/>
    <p:sldId id="263" r:id="rId11"/>
    <p:sldId id="271" r:id="rId12"/>
    <p:sldId id="264" r:id="rId13"/>
    <p:sldId id="277" r:id="rId14"/>
    <p:sldId id="265" r:id="rId15"/>
    <p:sldId id="266" r:id="rId16"/>
    <p:sldId id="267" r:id="rId17"/>
    <p:sldId id="281" r:id="rId18"/>
    <p:sldId id="283" r:id="rId19"/>
    <p:sldId id="284" r:id="rId20"/>
    <p:sldId id="287" r:id="rId21"/>
    <p:sldId id="269" r:id="rId22"/>
    <p:sldId id="270" r:id="rId23"/>
    <p:sldId id="275" r:id="rId24"/>
    <p:sldId id="282" r:id="rId25"/>
    <p:sldId id="276"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2" d="100"/>
          <a:sy n="82" d="100"/>
        </p:scale>
        <p:origin x="55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62D7-6964-2ED9-1586-E90DF622F0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D00720-5A11-9C92-C2A4-39FE039AA4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87C141-60CB-5A1C-79D2-63A7A280672B}"/>
              </a:ext>
            </a:extLst>
          </p:cNvPr>
          <p:cNvSpPr>
            <a:spLocks noGrp="1"/>
          </p:cNvSpPr>
          <p:nvPr>
            <p:ph type="dt" sz="half" idx="10"/>
          </p:nvPr>
        </p:nvSpPr>
        <p:spPr/>
        <p:txBody>
          <a:bodyPr/>
          <a:lstStyle/>
          <a:p>
            <a:fld id="{256551CF-17C8-45D8-89CA-8E94C627FEA9}" type="datetimeFigureOut">
              <a:rPr lang="en-US" smtClean="0"/>
              <a:t>5/22/2023</a:t>
            </a:fld>
            <a:endParaRPr lang="en-US"/>
          </a:p>
        </p:txBody>
      </p:sp>
      <p:sp>
        <p:nvSpPr>
          <p:cNvPr id="5" name="Footer Placeholder 4">
            <a:extLst>
              <a:ext uri="{FF2B5EF4-FFF2-40B4-BE49-F238E27FC236}">
                <a16:creationId xmlns:a16="http://schemas.microsoft.com/office/drawing/2014/main" id="{2509DDF9-0825-8F97-42F4-DC06122DE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615E5-A3A7-CC59-5A12-1FCC731B223E}"/>
              </a:ext>
            </a:extLst>
          </p:cNvPr>
          <p:cNvSpPr>
            <a:spLocks noGrp="1"/>
          </p:cNvSpPr>
          <p:nvPr>
            <p:ph type="sldNum" sz="quarter" idx="12"/>
          </p:nvPr>
        </p:nvSpPr>
        <p:spPr/>
        <p:txBody>
          <a:bodyPr/>
          <a:lstStyle/>
          <a:p>
            <a:fld id="{D26C3931-94F2-4EE3-9538-92A832F9FC2D}" type="slidenum">
              <a:rPr lang="en-US" smtClean="0"/>
              <a:t>‹#›</a:t>
            </a:fld>
            <a:endParaRPr lang="en-US"/>
          </a:p>
        </p:txBody>
      </p:sp>
    </p:spTree>
    <p:extLst>
      <p:ext uri="{BB962C8B-B14F-4D97-AF65-F5344CB8AC3E}">
        <p14:creationId xmlns:p14="http://schemas.microsoft.com/office/powerpoint/2010/main" val="8127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B56E-3033-BCAE-6CEA-5F874D3CD3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CB10D4-0072-E60A-07F1-E19DA3BE97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F4FFA-F16B-4CC2-3E34-B5813065BFC6}"/>
              </a:ext>
            </a:extLst>
          </p:cNvPr>
          <p:cNvSpPr>
            <a:spLocks noGrp="1"/>
          </p:cNvSpPr>
          <p:nvPr>
            <p:ph type="dt" sz="half" idx="10"/>
          </p:nvPr>
        </p:nvSpPr>
        <p:spPr/>
        <p:txBody>
          <a:bodyPr/>
          <a:lstStyle/>
          <a:p>
            <a:fld id="{256551CF-17C8-45D8-89CA-8E94C627FEA9}" type="datetimeFigureOut">
              <a:rPr lang="en-US" smtClean="0"/>
              <a:t>5/22/2023</a:t>
            </a:fld>
            <a:endParaRPr lang="en-US"/>
          </a:p>
        </p:txBody>
      </p:sp>
      <p:sp>
        <p:nvSpPr>
          <p:cNvPr id="5" name="Footer Placeholder 4">
            <a:extLst>
              <a:ext uri="{FF2B5EF4-FFF2-40B4-BE49-F238E27FC236}">
                <a16:creationId xmlns:a16="http://schemas.microsoft.com/office/drawing/2014/main" id="{2349998A-3795-F652-3857-EC0CA9158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9F126-369C-6CF9-CC2F-D5B6E53299CD}"/>
              </a:ext>
            </a:extLst>
          </p:cNvPr>
          <p:cNvSpPr>
            <a:spLocks noGrp="1"/>
          </p:cNvSpPr>
          <p:nvPr>
            <p:ph type="sldNum" sz="quarter" idx="12"/>
          </p:nvPr>
        </p:nvSpPr>
        <p:spPr/>
        <p:txBody>
          <a:bodyPr/>
          <a:lstStyle/>
          <a:p>
            <a:fld id="{D26C3931-94F2-4EE3-9538-92A832F9FC2D}" type="slidenum">
              <a:rPr lang="en-US" smtClean="0"/>
              <a:t>‹#›</a:t>
            </a:fld>
            <a:endParaRPr lang="en-US"/>
          </a:p>
        </p:txBody>
      </p:sp>
    </p:spTree>
    <p:extLst>
      <p:ext uri="{BB962C8B-B14F-4D97-AF65-F5344CB8AC3E}">
        <p14:creationId xmlns:p14="http://schemas.microsoft.com/office/powerpoint/2010/main" val="142698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784751-644D-CAF1-697F-9C7CCEF261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A852A8-03FD-F773-AA8D-9EFD15BA8B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19684-C887-DD96-CD49-CF3769D82BBF}"/>
              </a:ext>
            </a:extLst>
          </p:cNvPr>
          <p:cNvSpPr>
            <a:spLocks noGrp="1"/>
          </p:cNvSpPr>
          <p:nvPr>
            <p:ph type="dt" sz="half" idx="10"/>
          </p:nvPr>
        </p:nvSpPr>
        <p:spPr/>
        <p:txBody>
          <a:bodyPr/>
          <a:lstStyle/>
          <a:p>
            <a:fld id="{256551CF-17C8-45D8-89CA-8E94C627FEA9}" type="datetimeFigureOut">
              <a:rPr lang="en-US" smtClean="0"/>
              <a:t>5/22/2023</a:t>
            </a:fld>
            <a:endParaRPr lang="en-US"/>
          </a:p>
        </p:txBody>
      </p:sp>
      <p:sp>
        <p:nvSpPr>
          <p:cNvPr id="5" name="Footer Placeholder 4">
            <a:extLst>
              <a:ext uri="{FF2B5EF4-FFF2-40B4-BE49-F238E27FC236}">
                <a16:creationId xmlns:a16="http://schemas.microsoft.com/office/drawing/2014/main" id="{A46577C5-6F54-8F3E-F3EA-4CD543203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285C2-143E-29FB-4916-1EA9D43DE41A}"/>
              </a:ext>
            </a:extLst>
          </p:cNvPr>
          <p:cNvSpPr>
            <a:spLocks noGrp="1"/>
          </p:cNvSpPr>
          <p:nvPr>
            <p:ph type="sldNum" sz="quarter" idx="12"/>
          </p:nvPr>
        </p:nvSpPr>
        <p:spPr/>
        <p:txBody>
          <a:bodyPr/>
          <a:lstStyle/>
          <a:p>
            <a:fld id="{D26C3931-94F2-4EE3-9538-92A832F9FC2D}" type="slidenum">
              <a:rPr lang="en-US" smtClean="0"/>
              <a:t>‹#›</a:t>
            </a:fld>
            <a:endParaRPr lang="en-US"/>
          </a:p>
        </p:txBody>
      </p:sp>
    </p:spTree>
    <p:extLst>
      <p:ext uri="{BB962C8B-B14F-4D97-AF65-F5344CB8AC3E}">
        <p14:creationId xmlns:p14="http://schemas.microsoft.com/office/powerpoint/2010/main" val="264308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3C21-9D9F-C95D-EE33-BA6E88F597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8FAAEB-25A9-7E00-7E64-52341B9D32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22552-5A45-E7E7-18D5-173E04377B9D}"/>
              </a:ext>
            </a:extLst>
          </p:cNvPr>
          <p:cNvSpPr>
            <a:spLocks noGrp="1"/>
          </p:cNvSpPr>
          <p:nvPr>
            <p:ph type="dt" sz="half" idx="10"/>
          </p:nvPr>
        </p:nvSpPr>
        <p:spPr/>
        <p:txBody>
          <a:bodyPr/>
          <a:lstStyle/>
          <a:p>
            <a:fld id="{256551CF-17C8-45D8-89CA-8E94C627FEA9}" type="datetimeFigureOut">
              <a:rPr lang="en-US" smtClean="0"/>
              <a:t>5/22/2023</a:t>
            </a:fld>
            <a:endParaRPr lang="en-US"/>
          </a:p>
        </p:txBody>
      </p:sp>
      <p:sp>
        <p:nvSpPr>
          <p:cNvPr id="5" name="Footer Placeholder 4">
            <a:extLst>
              <a:ext uri="{FF2B5EF4-FFF2-40B4-BE49-F238E27FC236}">
                <a16:creationId xmlns:a16="http://schemas.microsoft.com/office/drawing/2014/main" id="{83FFCD03-163D-1937-4ED2-D32853571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9AFBC-DB1B-775D-8812-83EDC0852EAC}"/>
              </a:ext>
            </a:extLst>
          </p:cNvPr>
          <p:cNvSpPr>
            <a:spLocks noGrp="1"/>
          </p:cNvSpPr>
          <p:nvPr>
            <p:ph type="sldNum" sz="quarter" idx="12"/>
          </p:nvPr>
        </p:nvSpPr>
        <p:spPr/>
        <p:txBody>
          <a:bodyPr/>
          <a:lstStyle/>
          <a:p>
            <a:fld id="{D26C3931-94F2-4EE3-9538-92A832F9FC2D}" type="slidenum">
              <a:rPr lang="en-US" smtClean="0"/>
              <a:t>‹#›</a:t>
            </a:fld>
            <a:endParaRPr lang="en-US"/>
          </a:p>
        </p:txBody>
      </p:sp>
    </p:spTree>
    <p:extLst>
      <p:ext uri="{BB962C8B-B14F-4D97-AF65-F5344CB8AC3E}">
        <p14:creationId xmlns:p14="http://schemas.microsoft.com/office/powerpoint/2010/main" val="266234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6339-6BD1-D683-C14F-6793210779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7A018A-0054-3344-9006-D770906501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6E4E93-C6FD-EF59-CD82-0B099DAC7A0A}"/>
              </a:ext>
            </a:extLst>
          </p:cNvPr>
          <p:cNvSpPr>
            <a:spLocks noGrp="1"/>
          </p:cNvSpPr>
          <p:nvPr>
            <p:ph type="dt" sz="half" idx="10"/>
          </p:nvPr>
        </p:nvSpPr>
        <p:spPr/>
        <p:txBody>
          <a:bodyPr/>
          <a:lstStyle/>
          <a:p>
            <a:fld id="{256551CF-17C8-45D8-89CA-8E94C627FEA9}" type="datetimeFigureOut">
              <a:rPr lang="en-US" smtClean="0"/>
              <a:t>5/22/2023</a:t>
            </a:fld>
            <a:endParaRPr lang="en-US"/>
          </a:p>
        </p:txBody>
      </p:sp>
      <p:sp>
        <p:nvSpPr>
          <p:cNvPr id="5" name="Footer Placeholder 4">
            <a:extLst>
              <a:ext uri="{FF2B5EF4-FFF2-40B4-BE49-F238E27FC236}">
                <a16:creationId xmlns:a16="http://schemas.microsoft.com/office/drawing/2014/main" id="{65E69F7F-8463-27FB-8A4E-EE29995B3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6A83D-AD6D-27A3-9B7A-432660A66B3D}"/>
              </a:ext>
            </a:extLst>
          </p:cNvPr>
          <p:cNvSpPr>
            <a:spLocks noGrp="1"/>
          </p:cNvSpPr>
          <p:nvPr>
            <p:ph type="sldNum" sz="quarter" idx="12"/>
          </p:nvPr>
        </p:nvSpPr>
        <p:spPr/>
        <p:txBody>
          <a:bodyPr/>
          <a:lstStyle/>
          <a:p>
            <a:fld id="{D26C3931-94F2-4EE3-9538-92A832F9FC2D}" type="slidenum">
              <a:rPr lang="en-US" smtClean="0"/>
              <a:t>‹#›</a:t>
            </a:fld>
            <a:endParaRPr lang="en-US"/>
          </a:p>
        </p:txBody>
      </p:sp>
    </p:spTree>
    <p:extLst>
      <p:ext uri="{BB962C8B-B14F-4D97-AF65-F5344CB8AC3E}">
        <p14:creationId xmlns:p14="http://schemas.microsoft.com/office/powerpoint/2010/main" val="445917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09C88-EFF4-27AC-18FE-0C4B93BEA6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243D54-DA28-BC52-6C12-0B7CFBD096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034544-4707-5160-0280-A28DE21196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A09FFA-E945-17F7-981E-F758B9ED01A3}"/>
              </a:ext>
            </a:extLst>
          </p:cNvPr>
          <p:cNvSpPr>
            <a:spLocks noGrp="1"/>
          </p:cNvSpPr>
          <p:nvPr>
            <p:ph type="dt" sz="half" idx="10"/>
          </p:nvPr>
        </p:nvSpPr>
        <p:spPr/>
        <p:txBody>
          <a:bodyPr/>
          <a:lstStyle/>
          <a:p>
            <a:fld id="{256551CF-17C8-45D8-89CA-8E94C627FEA9}" type="datetimeFigureOut">
              <a:rPr lang="en-US" smtClean="0"/>
              <a:t>5/22/2023</a:t>
            </a:fld>
            <a:endParaRPr lang="en-US"/>
          </a:p>
        </p:txBody>
      </p:sp>
      <p:sp>
        <p:nvSpPr>
          <p:cNvPr id="6" name="Footer Placeholder 5">
            <a:extLst>
              <a:ext uri="{FF2B5EF4-FFF2-40B4-BE49-F238E27FC236}">
                <a16:creationId xmlns:a16="http://schemas.microsoft.com/office/drawing/2014/main" id="{86F490BF-98BB-B993-FE3C-B2150A8B76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B0FC75-147F-5A5A-FAF3-7A1AADE462DF}"/>
              </a:ext>
            </a:extLst>
          </p:cNvPr>
          <p:cNvSpPr>
            <a:spLocks noGrp="1"/>
          </p:cNvSpPr>
          <p:nvPr>
            <p:ph type="sldNum" sz="quarter" idx="12"/>
          </p:nvPr>
        </p:nvSpPr>
        <p:spPr/>
        <p:txBody>
          <a:bodyPr/>
          <a:lstStyle/>
          <a:p>
            <a:fld id="{D26C3931-94F2-4EE3-9538-92A832F9FC2D}" type="slidenum">
              <a:rPr lang="en-US" smtClean="0"/>
              <a:t>‹#›</a:t>
            </a:fld>
            <a:endParaRPr lang="en-US"/>
          </a:p>
        </p:txBody>
      </p:sp>
    </p:spTree>
    <p:extLst>
      <p:ext uri="{BB962C8B-B14F-4D97-AF65-F5344CB8AC3E}">
        <p14:creationId xmlns:p14="http://schemas.microsoft.com/office/powerpoint/2010/main" val="1693733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4CB6-83A0-36EF-FFF0-3437BA990A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12906A-23D8-E855-23D0-E2524EC826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323918-C37D-8B76-139D-E878551DD0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D08C79-A14B-D62D-7E04-BE740FEE98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F551C2-19D9-4988-E5C1-68939283D7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7B11C2-EAE5-E925-1CD5-60FD8F2C6C21}"/>
              </a:ext>
            </a:extLst>
          </p:cNvPr>
          <p:cNvSpPr>
            <a:spLocks noGrp="1"/>
          </p:cNvSpPr>
          <p:nvPr>
            <p:ph type="dt" sz="half" idx="10"/>
          </p:nvPr>
        </p:nvSpPr>
        <p:spPr/>
        <p:txBody>
          <a:bodyPr/>
          <a:lstStyle/>
          <a:p>
            <a:fld id="{256551CF-17C8-45D8-89CA-8E94C627FEA9}" type="datetimeFigureOut">
              <a:rPr lang="en-US" smtClean="0"/>
              <a:t>5/22/2023</a:t>
            </a:fld>
            <a:endParaRPr lang="en-US"/>
          </a:p>
        </p:txBody>
      </p:sp>
      <p:sp>
        <p:nvSpPr>
          <p:cNvPr id="8" name="Footer Placeholder 7">
            <a:extLst>
              <a:ext uri="{FF2B5EF4-FFF2-40B4-BE49-F238E27FC236}">
                <a16:creationId xmlns:a16="http://schemas.microsoft.com/office/drawing/2014/main" id="{DFD12754-B184-2116-73A4-1986648BF8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625631-4729-BB66-602E-B7B7E09C997C}"/>
              </a:ext>
            </a:extLst>
          </p:cNvPr>
          <p:cNvSpPr>
            <a:spLocks noGrp="1"/>
          </p:cNvSpPr>
          <p:nvPr>
            <p:ph type="sldNum" sz="quarter" idx="12"/>
          </p:nvPr>
        </p:nvSpPr>
        <p:spPr/>
        <p:txBody>
          <a:bodyPr/>
          <a:lstStyle/>
          <a:p>
            <a:fld id="{D26C3931-94F2-4EE3-9538-92A832F9FC2D}" type="slidenum">
              <a:rPr lang="en-US" smtClean="0"/>
              <a:t>‹#›</a:t>
            </a:fld>
            <a:endParaRPr lang="en-US"/>
          </a:p>
        </p:txBody>
      </p:sp>
    </p:spTree>
    <p:extLst>
      <p:ext uri="{BB962C8B-B14F-4D97-AF65-F5344CB8AC3E}">
        <p14:creationId xmlns:p14="http://schemas.microsoft.com/office/powerpoint/2010/main" val="174378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ECA2-A32D-2C34-C247-C342F3FB77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10E1C8-0EAF-7D8F-B447-021CA6CF6704}"/>
              </a:ext>
            </a:extLst>
          </p:cNvPr>
          <p:cNvSpPr>
            <a:spLocks noGrp="1"/>
          </p:cNvSpPr>
          <p:nvPr>
            <p:ph type="dt" sz="half" idx="10"/>
          </p:nvPr>
        </p:nvSpPr>
        <p:spPr/>
        <p:txBody>
          <a:bodyPr/>
          <a:lstStyle/>
          <a:p>
            <a:fld id="{256551CF-17C8-45D8-89CA-8E94C627FEA9}" type="datetimeFigureOut">
              <a:rPr lang="en-US" smtClean="0"/>
              <a:t>5/22/2023</a:t>
            </a:fld>
            <a:endParaRPr lang="en-US"/>
          </a:p>
        </p:txBody>
      </p:sp>
      <p:sp>
        <p:nvSpPr>
          <p:cNvPr id="4" name="Footer Placeholder 3">
            <a:extLst>
              <a:ext uri="{FF2B5EF4-FFF2-40B4-BE49-F238E27FC236}">
                <a16:creationId xmlns:a16="http://schemas.microsoft.com/office/drawing/2014/main" id="{1085410E-78EF-4F35-2040-2ACAFAD1D5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8FAA7B-F9D9-8C3F-C088-6F09C59B3EA9}"/>
              </a:ext>
            </a:extLst>
          </p:cNvPr>
          <p:cNvSpPr>
            <a:spLocks noGrp="1"/>
          </p:cNvSpPr>
          <p:nvPr>
            <p:ph type="sldNum" sz="quarter" idx="12"/>
          </p:nvPr>
        </p:nvSpPr>
        <p:spPr/>
        <p:txBody>
          <a:bodyPr/>
          <a:lstStyle/>
          <a:p>
            <a:fld id="{D26C3931-94F2-4EE3-9538-92A832F9FC2D}" type="slidenum">
              <a:rPr lang="en-US" smtClean="0"/>
              <a:t>‹#›</a:t>
            </a:fld>
            <a:endParaRPr lang="en-US"/>
          </a:p>
        </p:txBody>
      </p:sp>
    </p:spTree>
    <p:extLst>
      <p:ext uri="{BB962C8B-B14F-4D97-AF65-F5344CB8AC3E}">
        <p14:creationId xmlns:p14="http://schemas.microsoft.com/office/powerpoint/2010/main" val="45996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7AADEF-1904-00EA-7BF4-5FA11B07DACD}"/>
              </a:ext>
            </a:extLst>
          </p:cNvPr>
          <p:cNvSpPr>
            <a:spLocks noGrp="1"/>
          </p:cNvSpPr>
          <p:nvPr>
            <p:ph type="dt" sz="half" idx="10"/>
          </p:nvPr>
        </p:nvSpPr>
        <p:spPr/>
        <p:txBody>
          <a:bodyPr/>
          <a:lstStyle/>
          <a:p>
            <a:fld id="{256551CF-17C8-45D8-89CA-8E94C627FEA9}" type="datetimeFigureOut">
              <a:rPr lang="en-US" smtClean="0"/>
              <a:t>5/22/2023</a:t>
            </a:fld>
            <a:endParaRPr lang="en-US"/>
          </a:p>
        </p:txBody>
      </p:sp>
      <p:sp>
        <p:nvSpPr>
          <p:cNvPr id="3" name="Footer Placeholder 2">
            <a:extLst>
              <a:ext uri="{FF2B5EF4-FFF2-40B4-BE49-F238E27FC236}">
                <a16:creationId xmlns:a16="http://schemas.microsoft.com/office/drawing/2014/main" id="{EC4595EF-7410-F30F-516D-A2659188D9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C09D2C-5C01-4B58-EF1D-E2D6407353DA}"/>
              </a:ext>
            </a:extLst>
          </p:cNvPr>
          <p:cNvSpPr>
            <a:spLocks noGrp="1"/>
          </p:cNvSpPr>
          <p:nvPr>
            <p:ph type="sldNum" sz="quarter" idx="12"/>
          </p:nvPr>
        </p:nvSpPr>
        <p:spPr/>
        <p:txBody>
          <a:bodyPr/>
          <a:lstStyle/>
          <a:p>
            <a:fld id="{D26C3931-94F2-4EE3-9538-92A832F9FC2D}" type="slidenum">
              <a:rPr lang="en-US" smtClean="0"/>
              <a:t>‹#›</a:t>
            </a:fld>
            <a:endParaRPr lang="en-US"/>
          </a:p>
        </p:txBody>
      </p:sp>
    </p:spTree>
    <p:extLst>
      <p:ext uri="{BB962C8B-B14F-4D97-AF65-F5344CB8AC3E}">
        <p14:creationId xmlns:p14="http://schemas.microsoft.com/office/powerpoint/2010/main" val="139654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01FCF-2D5C-FB38-6EFE-F78F1F69E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23CB6D-E9EC-5F6B-3DEF-DE08C01B6D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ADCDDF-A4D5-1542-4CDA-787D60EDB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66399D-C809-DF76-5D5D-B28AC41CD350}"/>
              </a:ext>
            </a:extLst>
          </p:cNvPr>
          <p:cNvSpPr>
            <a:spLocks noGrp="1"/>
          </p:cNvSpPr>
          <p:nvPr>
            <p:ph type="dt" sz="half" idx="10"/>
          </p:nvPr>
        </p:nvSpPr>
        <p:spPr/>
        <p:txBody>
          <a:bodyPr/>
          <a:lstStyle/>
          <a:p>
            <a:fld id="{256551CF-17C8-45D8-89CA-8E94C627FEA9}" type="datetimeFigureOut">
              <a:rPr lang="en-US" smtClean="0"/>
              <a:t>5/22/2023</a:t>
            </a:fld>
            <a:endParaRPr lang="en-US"/>
          </a:p>
        </p:txBody>
      </p:sp>
      <p:sp>
        <p:nvSpPr>
          <p:cNvPr id="6" name="Footer Placeholder 5">
            <a:extLst>
              <a:ext uri="{FF2B5EF4-FFF2-40B4-BE49-F238E27FC236}">
                <a16:creationId xmlns:a16="http://schemas.microsoft.com/office/drawing/2014/main" id="{1520E3AD-4204-A5B8-D362-C8E22EF2AB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71BE8-4B40-9CBC-2E42-E28E52395C69}"/>
              </a:ext>
            </a:extLst>
          </p:cNvPr>
          <p:cNvSpPr>
            <a:spLocks noGrp="1"/>
          </p:cNvSpPr>
          <p:nvPr>
            <p:ph type="sldNum" sz="quarter" idx="12"/>
          </p:nvPr>
        </p:nvSpPr>
        <p:spPr/>
        <p:txBody>
          <a:bodyPr/>
          <a:lstStyle/>
          <a:p>
            <a:fld id="{D26C3931-94F2-4EE3-9538-92A832F9FC2D}" type="slidenum">
              <a:rPr lang="en-US" smtClean="0"/>
              <a:t>‹#›</a:t>
            </a:fld>
            <a:endParaRPr lang="en-US"/>
          </a:p>
        </p:txBody>
      </p:sp>
    </p:spTree>
    <p:extLst>
      <p:ext uri="{BB962C8B-B14F-4D97-AF65-F5344CB8AC3E}">
        <p14:creationId xmlns:p14="http://schemas.microsoft.com/office/powerpoint/2010/main" val="202381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0484-C7F8-0C61-6076-8EC88981C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433328-E29D-031B-C59A-C25FA61DD2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052FFE-98C6-7348-D2E2-0167728C8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047A1-7FAB-E2B4-CE7A-B8956E551497}"/>
              </a:ext>
            </a:extLst>
          </p:cNvPr>
          <p:cNvSpPr>
            <a:spLocks noGrp="1"/>
          </p:cNvSpPr>
          <p:nvPr>
            <p:ph type="dt" sz="half" idx="10"/>
          </p:nvPr>
        </p:nvSpPr>
        <p:spPr/>
        <p:txBody>
          <a:bodyPr/>
          <a:lstStyle/>
          <a:p>
            <a:fld id="{256551CF-17C8-45D8-89CA-8E94C627FEA9}" type="datetimeFigureOut">
              <a:rPr lang="en-US" smtClean="0"/>
              <a:t>5/22/2023</a:t>
            </a:fld>
            <a:endParaRPr lang="en-US"/>
          </a:p>
        </p:txBody>
      </p:sp>
      <p:sp>
        <p:nvSpPr>
          <p:cNvPr id="6" name="Footer Placeholder 5">
            <a:extLst>
              <a:ext uri="{FF2B5EF4-FFF2-40B4-BE49-F238E27FC236}">
                <a16:creationId xmlns:a16="http://schemas.microsoft.com/office/drawing/2014/main" id="{D1578B02-E8BF-EC47-5B47-C5BA13D939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5EDD0E-F3B7-01F5-EAA2-0C6945085C91}"/>
              </a:ext>
            </a:extLst>
          </p:cNvPr>
          <p:cNvSpPr>
            <a:spLocks noGrp="1"/>
          </p:cNvSpPr>
          <p:nvPr>
            <p:ph type="sldNum" sz="quarter" idx="12"/>
          </p:nvPr>
        </p:nvSpPr>
        <p:spPr/>
        <p:txBody>
          <a:bodyPr/>
          <a:lstStyle/>
          <a:p>
            <a:fld id="{D26C3931-94F2-4EE3-9538-92A832F9FC2D}" type="slidenum">
              <a:rPr lang="en-US" smtClean="0"/>
              <a:t>‹#›</a:t>
            </a:fld>
            <a:endParaRPr lang="en-US"/>
          </a:p>
        </p:txBody>
      </p:sp>
    </p:spTree>
    <p:extLst>
      <p:ext uri="{BB962C8B-B14F-4D97-AF65-F5344CB8AC3E}">
        <p14:creationId xmlns:p14="http://schemas.microsoft.com/office/powerpoint/2010/main" val="2289382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B7FBB-A6E3-525B-B7A9-6CDA31D499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ECEBFF-0EE6-8495-A631-ADD70F5B9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E446F-9FF9-215D-50A9-7FDB86453A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551CF-17C8-45D8-89CA-8E94C627FEA9}" type="datetimeFigureOut">
              <a:rPr lang="en-US" smtClean="0"/>
              <a:t>5/22/2023</a:t>
            </a:fld>
            <a:endParaRPr lang="en-US"/>
          </a:p>
        </p:txBody>
      </p:sp>
      <p:sp>
        <p:nvSpPr>
          <p:cNvPr id="5" name="Footer Placeholder 4">
            <a:extLst>
              <a:ext uri="{FF2B5EF4-FFF2-40B4-BE49-F238E27FC236}">
                <a16:creationId xmlns:a16="http://schemas.microsoft.com/office/drawing/2014/main" id="{ECEABC26-886A-AC73-10CF-403DF124AE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A43C10-67CA-30EE-A139-4B5E62BF5F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6C3931-94F2-4EE3-9538-92A832F9FC2D}" type="slidenum">
              <a:rPr lang="en-US" smtClean="0"/>
              <a:t>‹#›</a:t>
            </a:fld>
            <a:endParaRPr lang="en-US"/>
          </a:p>
        </p:txBody>
      </p:sp>
    </p:spTree>
    <p:extLst>
      <p:ext uri="{BB962C8B-B14F-4D97-AF65-F5344CB8AC3E}">
        <p14:creationId xmlns:p14="http://schemas.microsoft.com/office/powerpoint/2010/main" val="3901828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383A-DB99-25AC-82FE-641FB656F22E}"/>
              </a:ext>
            </a:extLst>
          </p:cNvPr>
          <p:cNvSpPr>
            <a:spLocks noGrp="1"/>
          </p:cNvSpPr>
          <p:nvPr>
            <p:ph type="title"/>
          </p:nvPr>
        </p:nvSpPr>
        <p:spPr>
          <a:xfrm>
            <a:off x="2053389" y="233036"/>
            <a:ext cx="8085221" cy="1521132"/>
          </a:xfrm>
        </p:spPr>
        <p:txBody>
          <a:bodyPr>
            <a:normAutofit/>
          </a:bodyPr>
          <a:lstStyle/>
          <a:p>
            <a:pPr algn="ctr"/>
            <a:r>
              <a:rPr lang="en-US" sz="4400" b="1" dirty="0">
                <a:solidFill>
                  <a:prstClr val="black"/>
                </a:solidFill>
                <a:latin typeface="Times New Roman" pitchFamily="18" charset="0"/>
                <a:cs typeface="Times New Roman" pitchFamily="18" charset="0"/>
              </a:rPr>
              <a:t> ST.</a:t>
            </a:r>
            <a:r>
              <a:rPr lang="en-US" b="1" dirty="0">
                <a:solidFill>
                  <a:prstClr val="black"/>
                </a:solidFill>
                <a:latin typeface="Times New Roman" pitchFamily="18" charset="0"/>
                <a:cs typeface="Times New Roman" pitchFamily="18" charset="0"/>
              </a:rPr>
              <a:t>JOSEPH</a:t>
            </a:r>
            <a:r>
              <a:rPr lang="en-US" sz="4400" b="1" dirty="0">
                <a:solidFill>
                  <a:prstClr val="black"/>
                </a:solidFill>
                <a:latin typeface="Times New Roman" pitchFamily="18" charset="0"/>
                <a:cs typeface="Times New Roman" pitchFamily="18" charset="0"/>
              </a:rPr>
              <a:t>               COLLEGE OF ENGINEERING</a:t>
            </a:r>
            <a:endParaRPr lang="en-US" dirty="0"/>
          </a:p>
        </p:txBody>
      </p:sp>
      <p:pic>
        <p:nvPicPr>
          <p:cNvPr id="6" name="Picture 5">
            <a:extLst>
              <a:ext uri="{FF2B5EF4-FFF2-40B4-BE49-F238E27FC236}">
                <a16:creationId xmlns:a16="http://schemas.microsoft.com/office/drawing/2014/main" id="{7464902C-9573-1EFF-EEAE-A63AA4F2F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2240" y="194365"/>
            <a:ext cx="1407476" cy="1426772"/>
          </a:xfrm>
          <a:prstGeom prst="rect">
            <a:avLst/>
          </a:prstGeom>
        </p:spPr>
      </p:pic>
      <p:pic>
        <p:nvPicPr>
          <p:cNvPr id="8" name="Picture 7">
            <a:extLst>
              <a:ext uri="{FF2B5EF4-FFF2-40B4-BE49-F238E27FC236}">
                <a16:creationId xmlns:a16="http://schemas.microsoft.com/office/drawing/2014/main" id="{6F921F95-2704-1EB8-8E83-3A67F1C77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84" y="146238"/>
            <a:ext cx="1531342" cy="1607930"/>
          </a:xfrm>
          <a:prstGeom prst="rect">
            <a:avLst/>
          </a:prstGeom>
        </p:spPr>
      </p:pic>
      <p:sp>
        <p:nvSpPr>
          <p:cNvPr id="9" name="TextBox 8">
            <a:extLst>
              <a:ext uri="{FF2B5EF4-FFF2-40B4-BE49-F238E27FC236}">
                <a16:creationId xmlns:a16="http://schemas.microsoft.com/office/drawing/2014/main" id="{B253F58C-1F02-6907-846E-D9B7F260A129}"/>
              </a:ext>
            </a:extLst>
          </p:cNvPr>
          <p:cNvSpPr txBox="1"/>
          <p:nvPr/>
        </p:nvSpPr>
        <p:spPr>
          <a:xfrm>
            <a:off x="2053389" y="2786550"/>
            <a:ext cx="8085221" cy="1200329"/>
          </a:xfrm>
          <a:prstGeom prst="rect">
            <a:avLst/>
          </a:prstGeom>
          <a:noFill/>
        </p:spPr>
        <p:txBody>
          <a:bodyPr wrap="square" rtlCol="0">
            <a:sp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Detection and Classification of Covid-19 using Deep Learning</a:t>
            </a:r>
            <a:endParaRPr lang="en-US" sz="3600" dirty="0"/>
          </a:p>
        </p:txBody>
      </p:sp>
      <p:sp>
        <p:nvSpPr>
          <p:cNvPr id="13" name="TextBox 12">
            <a:extLst>
              <a:ext uri="{FF2B5EF4-FFF2-40B4-BE49-F238E27FC236}">
                <a16:creationId xmlns:a16="http://schemas.microsoft.com/office/drawing/2014/main" id="{68D95AAB-AD62-B655-8E18-2C8E8FBD34AA}"/>
              </a:ext>
            </a:extLst>
          </p:cNvPr>
          <p:cNvSpPr txBox="1"/>
          <p:nvPr/>
        </p:nvSpPr>
        <p:spPr>
          <a:xfrm>
            <a:off x="482284" y="4625566"/>
            <a:ext cx="5458449" cy="156966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PRESENTED BY</a:t>
            </a:r>
          </a:p>
          <a:p>
            <a:r>
              <a:rPr lang="en-US" sz="2400" dirty="0">
                <a:latin typeface="Times New Roman" panose="02020603050405020304" pitchFamily="18" charset="0"/>
                <a:cs typeface="Times New Roman" panose="02020603050405020304" pitchFamily="18" charset="0"/>
              </a:rPr>
              <a:t>      AJAY R (212919205003)</a:t>
            </a:r>
          </a:p>
          <a:p>
            <a:r>
              <a:rPr lang="en-US" sz="2400" dirty="0">
                <a:latin typeface="Times New Roman" panose="02020603050405020304" pitchFamily="18" charset="0"/>
                <a:cs typeface="Times New Roman" panose="02020603050405020304" pitchFamily="18" charset="0"/>
              </a:rPr>
              <a:t>      ARUNKUMAR A (212919205005)</a:t>
            </a:r>
          </a:p>
          <a:p>
            <a:r>
              <a:rPr lang="en-US" sz="2400" dirty="0">
                <a:latin typeface="Times New Roman" panose="02020603050405020304" pitchFamily="18" charset="0"/>
                <a:cs typeface="Times New Roman" panose="02020603050405020304" pitchFamily="18" charset="0"/>
              </a:rPr>
              <a:t>      SHERLIN A G (212919205043)</a:t>
            </a:r>
          </a:p>
        </p:txBody>
      </p:sp>
      <p:sp>
        <p:nvSpPr>
          <p:cNvPr id="15" name="TextBox 14">
            <a:extLst>
              <a:ext uri="{FF2B5EF4-FFF2-40B4-BE49-F238E27FC236}">
                <a16:creationId xmlns:a16="http://schemas.microsoft.com/office/drawing/2014/main" id="{C1EF134D-1BCA-2837-AB2B-725B1876A2BD}"/>
              </a:ext>
            </a:extLst>
          </p:cNvPr>
          <p:cNvSpPr txBox="1"/>
          <p:nvPr/>
        </p:nvSpPr>
        <p:spPr>
          <a:xfrm>
            <a:off x="7956884" y="4578913"/>
            <a:ext cx="4235116" cy="156966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  GUIDED BY       </a:t>
            </a:r>
          </a:p>
          <a:p>
            <a:pPr marL="0" indent="0">
              <a:buNone/>
            </a:pPr>
            <a:r>
              <a:rPr lang="en-US" sz="2400" dirty="0">
                <a:latin typeface="Times New Roman" panose="02020603050405020304" pitchFamily="18" charset="0"/>
                <a:cs typeface="Times New Roman" panose="02020603050405020304" pitchFamily="18" charset="0"/>
              </a:rPr>
              <a:t>            Mr. KARTHI S </a:t>
            </a:r>
          </a:p>
          <a:p>
            <a:pPr marL="0" indent="0">
              <a:buNone/>
            </a:pPr>
            <a:r>
              <a:rPr lang="en-US" sz="2400" dirty="0">
                <a:latin typeface="Times New Roman" panose="02020603050405020304" pitchFamily="18" charset="0"/>
                <a:cs typeface="Times New Roman" panose="02020603050405020304" pitchFamily="18" charset="0"/>
              </a:rPr>
              <a:t>            Assistant Professor </a:t>
            </a:r>
          </a:p>
          <a:p>
            <a:pPr marL="0" indent="0">
              <a:buNone/>
            </a:pPr>
            <a:r>
              <a:rPr lang="en-US" sz="2400" dirty="0">
                <a:latin typeface="Times New Roman" panose="02020603050405020304" pitchFamily="18" charset="0"/>
                <a:cs typeface="Times New Roman" panose="02020603050405020304" pitchFamily="18" charset="0"/>
              </a:rPr>
              <a:t>            Department of  IT</a:t>
            </a:r>
          </a:p>
        </p:txBody>
      </p:sp>
      <p:sp>
        <p:nvSpPr>
          <p:cNvPr id="3" name="TextBox 2">
            <a:extLst>
              <a:ext uri="{FF2B5EF4-FFF2-40B4-BE49-F238E27FC236}">
                <a16:creationId xmlns:a16="http://schemas.microsoft.com/office/drawing/2014/main" id="{2280DC6C-B70B-8573-5438-05AA33328B78}"/>
              </a:ext>
            </a:extLst>
          </p:cNvPr>
          <p:cNvSpPr txBox="1"/>
          <p:nvPr/>
        </p:nvSpPr>
        <p:spPr>
          <a:xfrm>
            <a:off x="2980591" y="1946092"/>
            <a:ext cx="6230815"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DEPARTMENT OF INFORMATION TECHNOLOGY</a:t>
            </a:r>
          </a:p>
          <a:p>
            <a:pPr algn="ctr"/>
            <a:r>
              <a:rPr lang="en-US" sz="2000" b="1" dirty="0">
                <a:latin typeface="Times New Roman" panose="02020603050405020304" pitchFamily="18" charset="0"/>
                <a:cs typeface="Times New Roman" panose="02020603050405020304" pitchFamily="18" charset="0"/>
              </a:rPr>
              <a:t>2019-2023</a:t>
            </a:r>
          </a:p>
        </p:txBody>
      </p:sp>
    </p:spTree>
    <p:extLst>
      <p:ext uri="{BB962C8B-B14F-4D97-AF65-F5344CB8AC3E}">
        <p14:creationId xmlns:p14="http://schemas.microsoft.com/office/powerpoint/2010/main" val="2346682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DDC22-1AF8-04F9-EA73-CEE122C26324}"/>
              </a:ext>
            </a:extLst>
          </p:cNvPr>
          <p:cNvSpPr>
            <a:spLocks noGrp="1"/>
          </p:cNvSpPr>
          <p:nvPr>
            <p:ph type="title"/>
          </p:nvPr>
        </p:nvSpPr>
        <p:spPr>
          <a:xfrm>
            <a:off x="688223" y="162313"/>
            <a:ext cx="6827520" cy="701675"/>
          </a:xfrm>
        </p:spPr>
        <p:txBody>
          <a:bodyPr>
            <a:normAutofit/>
          </a:bodyPr>
          <a:lstStyle/>
          <a:p>
            <a:r>
              <a:rPr lang="en-US" sz="4000" dirty="0">
                <a:latin typeface="Times New Roman" panose="02020603050405020304" pitchFamily="18" charset="0"/>
                <a:cs typeface="Times New Roman" panose="02020603050405020304" pitchFamily="18" charset="0"/>
              </a:rPr>
              <a:t>SYSTEM ARCHITECTURE</a:t>
            </a:r>
            <a:endParaRPr lang="en-US" sz="4000" dirty="0"/>
          </a:p>
        </p:txBody>
      </p:sp>
      <p:grpSp>
        <p:nvGrpSpPr>
          <p:cNvPr id="3" name="Group 31">
            <a:extLst>
              <a:ext uri="{FF2B5EF4-FFF2-40B4-BE49-F238E27FC236}">
                <a16:creationId xmlns:a16="http://schemas.microsoft.com/office/drawing/2014/main" id="{945075F7-D841-7ED5-380F-830601C797BE}"/>
              </a:ext>
            </a:extLst>
          </p:cNvPr>
          <p:cNvGrpSpPr>
            <a:grpSpLocks/>
          </p:cNvGrpSpPr>
          <p:nvPr/>
        </p:nvGrpSpPr>
        <p:grpSpPr bwMode="auto">
          <a:xfrm>
            <a:off x="801188" y="1005840"/>
            <a:ext cx="11011367" cy="5547995"/>
            <a:chOff x="0" y="-214"/>
            <a:chExt cx="56388" cy="38409"/>
          </a:xfrm>
        </p:grpSpPr>
        <p:sp>
          <p:nvSpPr>
            <p:cNvPr id="4" name="Rectangle: Diagonal Corners Rounded 1">
              <a:extLst>
                <a:ext uri="{FF2B5EF4-FFF2-40B4-BE49-F238E27FC236}">
                  <a16:creationId xmlns:a16="http://schemas.microsoft.com/office/drawing/2014/main" id="{E9E4E07E-A8AA-240B-CBC6-9327DE95B149}"/>
                </a:ext>
              </a:extLst>
            </p:cNvPr>
            <p:cNvSpPr>
              <a:spLocks/>
            </p:cNvSpPr>
            <p:nvPr/>
          </p:nvSpPr>
          <p:spPr bwMode="auto">
            <a:xfrm>
              <a:off x="1143" y="2667"/>
              <a:ext cx="8477" cy="5524"/>
            </a:xfrm>
            <a:custGeom>
              <a:avLst/>
              <a:gdLst>
                <a:gd name="T0" fmla="*/ 120650 w 847725"/>
                <a:gd name="T1" fmla="*/ 0 h 552450"/>
                <a:gd name="T2" fmla="*/ 838201 w 847725"/>
                <a:gd name="T3" fmla="*/ 0 h 552450"/>
                <a:gd name="T4" fmla="*/ 847725 w 847725"/>
                <a:gd name="T5" fmla="*/ 9524 h 552450"/>
                <a:gd name="T6" fmla="*/ 847725 w 847725"/>
                <a:gd name="T7" fmla="*/ 431800 h 552450"/>
                <a:gd name="T8" fmla="*/ 727075 w 847725"/>
                <a:gd name="T9" fmla="*/ 552450 h 552450"/>
                <a:gd name="T10" fmla="*/ 9524 w 847725"/>
                <a:gd name="T11" fmla="*/ 552450 h 552450"/>
                <a:gd name="T12" fmla="*/ 0 w 847725"/>
                <a:gd name="T13" fmla="*/ 542926 h 552450"/>
                <a:gd name="T14" fmla="*/ 0 w 847725"/>
                <a:gd name="T15" fmla="*/ 120650 h 552450"/>
                <a:gd name="T16" fmla="*/ 120650 w 847725"/>
                <a:gd name="T17" fmla="*/ 0 h 5524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7725"/>
                <a:gd name="T28" fmla="*/ 0 h 552450"/>
                <a:gd name="T29" fmla="*/ 847725 w 847725"/>
                <a:gd name="T30" fmla="*/ 552450 h 5524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7725" h="552450">
                  <a:moveTo>
                    <a:pt x="120650" y="0"/>
                  </a:moveTo>
                  <a:lnTo>
                    <a:pt x="838201" y="0"/>
                  </a:lnTo>
                  <a:cubicBezTo>
                    <a:pt x="843461" y="0"/>
                    <a:pt x="847725" y="4264"/>
                    <a:pt x="847725" y="9524"/>
                  </a:cubicBezTo>
                  <a:lnTo>
                    <a:pt x="847725" y="431800"/>
                  </a:lnTo>
                  <a:cubicBezTo>
                    <a:pt x="847725" y="498433"/>
                    <a:pt x="793708" y="552450"/>
                    <a:pt x="727075" y="552450"/>
                  </a:cubicBezTo>
                  <a:lnTo>
                    <a:pt x="9524" y="552450"/>
                  </a:lnTo>
                  <a:cubicBezTo>
                    <a:pt x="4264" y="552450"/>
                    <a:pt x="0" y="548186"/>
                    <a:pt x="0" y="542926"/>
                  </a:cubicBezTo>
                  <a:lnTo>
                    <a:pt x="0" y="120650"/>
                  </a:lnTo>
                  <a:cubicBezTo>
                    <a:pt x="0" y="54017"/>
                    <a:pt x="54017" y="0"/>
                    <a:pt x="120650" y="0"/>
                  </a:cubicBezTo>
                  <a:close/>
                </a:path>
              </a:pathLst>
            </a:cu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Input CT scan image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Arrow: Right 2">
              <a:extLst>
                <a:ext uri="{FF2B5EF4-FFF2-40B4-BE49-F238E27FC236}">
                  <a16:creationId xmlns:a16="http://schemas.microsoft.com/office/drawing/2014/main" id="{8E590129-014B-E1E5-6F05-E775E156D72F}"/>
                </a:ext>
              </a:extLst>
            </p:cNvPr>
            <p:cNvSpPr>
              <a:spLocks noChangeArrowheads="1"/>
            </p:cNvSpPr>
            <p:nvPr/>
          </p:nvSpPr>
          <p:spPr bwMode="auto">
            <a:xfrm>
              <a:off x="9620" y="4191"/>
              <a:ext cx="3207" cy="2000"/>
            </a:xfrm>
            <a:prstGeom prst="rightArrow">
              <a:avLst>
                <a:gd name="adj1" fmla="val 50000"/>
                <a:gd name="adj2" fmla="val 50013"/>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6" name="Rectangle: Diagonal Corners Rounded 3">
              <a:extLst>
                <a:ext uri="{FF2B5EF4-FFF2-40B4-BE49-F238E27FC236}">
                  <a16:creationId xmlns:a16="http://schemas.microsoft.com/office/drawing/2014/main" id="{6E2FD838-8E68-2977-AFF5-37B477C44A47}"/>
                </a:ext>
              </a:extLst>
            </p:cNvPr>
            <p:cNvSpPr>
              <a:spLocks/>
            </p:cNvSpPr>
            <p:nvPr/>
          </p:nvSpPr>
          <p:spPr bwMode="auto">
            <a:xfrm>
              <a:off x="12819" y="410"/>
              <a:ext cx="12097" cy="9009"/>
            </a:xfrm>
            <a:custGeom>
              <a:avLst/>
              <a:gdLst>
                <a:gd name="T0" fmla="*/ 150618 w 1209675"/>
                <a:gd name="T1" fmla="*/ 0 h 876300"/>
                <a:gd name="T2" fmla="*/ 1194568 w 1209675"/>
                <a:gd name="T3" fmla="*/ 0 h 876300"/>
                <a:gd name="T4" fmla="*/ 1209675 w 1209675"/>
                <a:gd name="T5" fmla="*/ 15107 h 876300"/>
                <a:gd name="T6" fmla="*/ 1209675 w 1209675"/>
                <a:gd name="T7" fmla="*/ 725682 h 876300"/>
                <a:gd name="T8" fmla="*/ 1059057 w 1209675"/>
                <a:gd name="T9" fmla="*/ 876300 h 876300"/>
                <a:gd name="T10" fmla="*/ 15107 w 1209675"/>
                <a:gd name="T11" fmla="*/ 876300 h 876300"/>
                <a:gd name="T12" fmla="*/ 0 w 1209675"/>
                <a:gd name="T13" fmla="*/ 861193 h 876300"/>
                <a:gd name="T14" fmla="*/ 0 w 1209675"/>
                <a:gd name="T15" fmla="*/ 150618 h 876300"/>
                <a:gd name="T16" fmla="*/ 150618 w 1209675"/>
                <a:gd name="T17" fmla="*/ 0 h 8763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9675"/>
                <a:gd name="T28" fmla="*/ 0 h 876300"/>
                <a:gd name="T29" fmla="*/ 1209675 w 1209675"/>
                <a:gd name="T30" fmla="*/ 876300 h 8763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9675" h="876300">
                  <a:moveTo>
                    <a:pt x="150618" y="0"/>
                  </a:moveTo>
                  <a:lnTo>
                    <a:pt x="1194568" y="0"/>
                  </a:lnTo>
                  <a:cubicBezTo>
                    <a:pt x="1202911" y="0"/>
                    <a:pt x="1209675" y="6764"/>
                    <a:pt x="1209675" y="15107"/>
                  </a:cubicBezTo>
                  <a:lnTo>
                    <a:pt x="1209675" y="725682"/>
                  </a:lnTo>
                  <a:cubicBezTo>
                    <a:pt x="1209675" y="808866"/>
                    <a:pt x="1142241" y="876300"/>
                    <a:pt x="1059057" y="876300"/>
                  </a:cubicBezTo>
                  <a:lnTo>
                    <a:pt x="15107" y="876300"/>
                  </a:lnTo>
                  <a:cubicBezTo>
                    <a:pt x="6764" y="876300"/>
                    <a:pt x="0" y="869536"/>
                    <a:pt x="0" y="861193"/>
                  </a:cubicBezTo>
                  <a:lnTo>
                    <a:pt x="0" y="150618"/>
                  </a:lnTo>
                  <a:cubicBezTo>
                    <a:pt x="0" y="67434"/>
                    <a:pt x="67434" y="0"/>
                    <a:pt x="150618" y="0"/>
                  </a:cubicBezTo>
                  <a:close/>
                </a:path>
              </a:pathLst>
            </a:cu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Pre-processing</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Cross 4">
              <a:extLst>
                <a:ext uri="{FF2B5EF4-FFF2-40B4-BE49-F238E27FC236}">
                  <a16:creationId xmlns:a16="http://schemas.microsoft.com/office/drawing/2014/main" id="{21600736-C634-B7AA-43E7-30C3034A9466}"/>
                </a:ext>
              </a:extLst>
            </p:cNvPr>
            <p:cNvSpPr>
              <a:spLocks noChangeArrowheads="1"/>
            </p:cNvSpPr>
            <p:nvPr/>
          </p:nvSpPr>
          <p:spPr bwMode="auto">
            <a:xfrm>
              <a:off x="14192" y="4355"/>
              <a:ext cx="9302" cy="3551"/>
            </a:xfrm>
            <a:prstGeom prst="plus">
              <a:avLst>
                <a:gd name="adj" fmla="val 6250"/>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Adaptive bilateral filter</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Arrow: Right 5">
              <a:extLst>
                <a:ext uri="{FF2B5EF4-FFF2-40B4-BE49-F238E27FC236}">
                  <a16:creationId xmlns:a16="http://schemas.microsoft.com/office/drawing/2014/main" id="{0C48EDB6-F73A-E6C5-B0FB-27909133FB7E}"/>
                </a:ext>
              </a:extLst>
            </p:cNvPr>
            <p:cNvSpPr>
              <a:spLocks noChangeArrowheads="1"/>
            </p:cNvSpPr>
            <p:nvPr/>
          </p:nvSpPr>
          <p:spPr bwMode="auto">
            <a:xfrm>
              <a:off x="24955" y="4191"/>
              <a:ext cx="3207" cy="2000"/>
            </a:xfrm>
            <a:prstGeom prst="rightArrow">
              <a:avLst>
                <a:gd name="adj1" fmla="val 50000"/>
                <a:gd name="adj2" fmla="val 50013"/>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9" name="Rectangle: Diagonal Corners Rounded 6">
              <a:extLst>
                <a:ext uri="{FF2B5EF4-FFF2-40B4-BE49-F238E27FC236}">
                  <a16:creationId xmlns:a16="http://schemas.microsoft.com/office/drawing/2014/main" id="{6DC66C06-F5DF-D217-F58C-8F334FD81F5B}"/>
                </a:ext>
              </a:extLst>
            </p:cNvPr>
            <p:cNvSpPr>
              <a:spLocks/>
            </p:cNvSpPr>
            <p:nvPr/>
          </p:nvSpPr>
          <p:spPr bwMode="auto">
            <a:xfrm>
              <a:off x="28115" y="-214"/>
              <a:ext cx="14001" cy="11144"/>
            </a:xfrm>
            <a:custGeom>
              <a:avLst/>
              <a:gdLst>
                <a:gd name="T0" fmla="*/ 191547 w 1400175"/>
                <a:gd name="T1" fmla="*/ 0 h 1114425"/>
                <a:gd name="T2" fmla="*/ 1380962 w 1400175"/>
                <a:gd name="T3" fmla="*/ 0 h 1114425"/>
                <a:gd name="T4" fmla="*/ 1400175 w 1400175"/>
                <a:gd name="T5" fmla="*/ 19213 h 1114425"/>
                <a:gd name="T6" fmla="*/ 1400175 w 1400175"/>
                <a:gd name="T7" fmla="*/ 922878 h 1114425"/>
                <a:gd name="T8" fmla="*/ 1208628 w 1400175"/>
                <a:gd name="T9" fmla="*/ 1114425 h 1114425"/>
                <a:gd name="T10" fmla="*/ 19213 w 1400175"/>
                <a:gd name="T11" fmla="*/ 1114425 h 1114425"/>
                <a:gd name="T12" fmla="*/ 0 w 1400175"/>
                <a:gd name="T13" fmla="*/ 1095212 h 1114425"/>
                <a:gd name="T14" fmla="*/ 0 w 1400175"/>
                <a:gd name="T15" fmla="*/ 191547 h 1114425"/>
                <a:gd name="T16" fmla="*/ 191547 w 1400175"/>
                <a:gd name="T17" fmla="*/ 0 h 11144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0175"/>
                <a:gd name="T28" fmla="*/ 0 h 1114425"/>
                <a:gd name="T29" fmla="*/ 1400175 w 1400175"/>
                <a:gd name="T30" fmla="*/ 1114425 h 11144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0175" h="1114425">
                  <a:moveTo>
                    <a:pt x="191547" y="0"/>
                  </a:moveTo>
                  <a:lnTo>
                    <a:pt x="1380962" y="0"/>
                  </a:lnTo>
                  <a:cubicBezTo>
                    <a:pt x="1391573" y="0"/>
                    <a:pt x="1400175" y="8602"/>
                    <a:pt x="1400175" y="19213"/>
                  </a:cubicBezTo>
                  <a:lnTo>
                    <a:pt x="1400175" y="922878"/>
                  </a:lnTo>
                  <a:cubicBezTo>
                    <a:pt x="1400175" y="1028666"/>
                    <a:pt x="1314416" y="1114425"/>
                    <a:pt x="1208628" y="1114425"/>
                  </a:cubicBezTo>
                  <a:lnTo>
                    <a:pt x="19213" y="1114425"/>
                  </a:lnTo>
                  <a:cubicBezTo>
                    <a:pt x="8602" y="1114425"/>
                    <a:pt x="0" y="1105823"/>
                    <a:pt x="0" y="1095212"/>
                  </a:cubicBezTo>
                  <a:lnTo>
                    <a:pt x="0" y="191547"/>
                  </a:lnTo>
                  <a:cubicBezTo>
                    <a:pt x="0" y="85759"/>
                    <a:pt x="85759" y="0"/>
                    <a:pt x="191547" y="0"/>
                  </a:cubicBezTo>
                  <a:close/>
                </a:path>
              </a:pathLst>
            </a:cu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Image augmentation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0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Cross 7">
              <a:extLst>
                <a:ext uri="{FF2B5EF4-FFF2-40B4-BE49-F238E27FC236}">
                  <a16:creationId xmlns:a16="http://schemas.microsoft.com/office/drawing/2014/main" id="{70C5BBD3-79AD-4055-E798-D0AC0F4AC30A}"/>
                </a:ext>
              </a:extLst>
            </p:cNvPr>
            <p:cNvSpPr>
              <a:spLocks noChangeArrowheads="1"/>
            </p:cNvSpPr>
            <p:nvPr/>
          </p:nvSpPr>
          <p:spPr bwMode="auto">
            <a:xfrm>
              <a:off x="29051" y="3748"/>
              <a:ext cx="12478" cy="6539"/>
            </a:xfrm>
            <a:prstGeom prst="plus">
              <a:avLst>
                <a:gd name="adj" fmla="val 6250"/>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Rotation, Shifting, Flipping and Zooming</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1" name="Arrow: Right 8">
              <a:extLst>
                <a:ext uri="{FF2B5EF4-FFF2-40B4-BE49-F238E27FC236}">
                  <a16:creationId xmlns:a16="http://schemas.microsoft.com/office/drawing/2014/main" id="{6FC05763-DE22-0CB5-56E3-E80C2AC18173}"/>
                </a:ext>
              </a:extLst>
            </p:cNvPr>
            <p:cNvSpPr>
              <a:spLocks noChangeArrowheads="1"/>
            </p:cNvSpPr>
            <p:nvPr/>
          </p:nvSpPr>
          <p:spPr bwMode="auto">
            <a:xfrm rot="5400000">
              <a:off x="49069" y="10683"/>
              <a:ext cx="3207" cy="2001"/>
            </a:xfrm>
            <a:prstGeom prst="rightArrow">
              <a:avLst>
                <a:gd name="adj1" fmla="val 50000"/>
                <a:gd name="adj2" fmla="val 49988"/>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2" name="Rectangle: Diagonal Corners Rounded 9">
              <a:extLst>
                <a:ext uri="{FF2B5EF4-FFF2-40B4-BE49-F238E27FC236}">
                  <a16:creationId xmlns:a16="http://schemas.microsoft.com/office/drawing/2014/main" id="{175BF40A-B847-1482-4B5D-CD44FDAA063D}"/>
                </a:ext>
              </a:extLst>
            </p:cNvPr>
            <p:cNvSpPr>
              <a:spLocks/>
            </p:cNvSpPr>
            <p:nvPr/>
          </p:nvSpPr>
          <p:spPr bwMode="auto">
            <a:xfrm>
              <a:off x="45339" y="1333"/>
              <a:ext cx="11049" cy="8763"/>
            </a:xfrm>
            <a:custGeom>
              <a:avLst/>
              <a:gdLst>
                <a:gd name="T0" fmla="*/ 150618 w 1104900"/>
                <a:gd name="T1" fmla="*/ 0 h 876300"/>
                <a:gd name="T2" fmla="*/ 1089793 w 1104900"/>
                <a:gd name="T3" fmla="*/ 0 h 876300"/>
                <a:gd name="T4" fmla="*/ 1104900 w 1104900"/>
                <a:gd name="T5" fmla="*/ 15107 h 876300"/>
                <a:gd name="T6" fmla="*/ 1104900 w 1104900"/>
                <a:gd name="T7" fmla="*/ 725682 h 876300"/>
                <a:gd name="T8" fmla="*/ 954282 w 1104900"/>
                <a:gd name="T9" fmla="*/ 876300 h 876300"/>
                <a:gd name="T10" fmla="*/ 15107 w 1104900"/>
                <a:gd name="T11" fmla="*/ 876300 h 876300"/>
                <a:gd name="T12" fmla="*/ 0 w 1104900"/>
                <a:gd name="T13" fmla="*/ 861193 h 876300"/>
                <a:gd name="T14" fmla="*/ 0 w 1104900"/>
                <a:gd name="T15" fmla="*/ 150618 h 876300"/>
                <a:gd name="T16" fmla="*/ 150618 w 1104900"/>
                <a:gd name="T17" fmla="*/ 0 h 8763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900"/>
                <a:gd name="T28" fmla="*/ 0 h 876300"/>
                <a:gd name="T29" fmla="*/ 1104900 w 1104900"/>
                <a:gd name="T30" fmla="*/ 876300 h 8763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900" h="876300">
                  <a:moveTo>
                    <a:pt x="150618" y="0"/>
                  </a:moveTo>
                  <a:lnTo>
                    <a:pt x="1089793" y="0"/>
                  </a:lnTo>
                  <a:cubicBezTo>
                    <a:pt x="1098136" y="0"/>
                    <a:pt x="1104900" y="6764"/>
                    <a:pt x="1104900" y="15107"/>
                  </a:cubicBezTo>
                  <a:lnTo>
                    <a:pt x="1104900" y="725682"/>
                  </a:lnTo>
                  <a:cubicBezTo>
                    <a:pt x="1104900" y="808866"/>
                    <a:pt x="1037466" y="876300"/>
                    <a:pt x="954282" y="876300"/>
                  </a:cubicBezTo>
                  <a:lnTo>
                    <a:pt x="15107" y="876300"/>
                  </a:lnTo>
                  <a:cubicBezTo>
                    <a:pt x="6764" y="876300"/>
                    <a:pt x="0" y="869536"/>
                    <a:pt x="0" y="861193"/>
                  </a:cubicBezTo>
                  <a:lnTo>
                    <a:pt x="0" y="150618"/>
                  </a:lnTo>
                  <a:cubicBezTo>
                    <a:pt x="0" y="67434"/>
                    <a:pt x="67434" y="0"/>
                    <a:pt x="150618" y="0"/>
                  </a:cubicBezTo>
                  <a:close/>
                </a:path>
              </a:pathLst>
            </a:cu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Lung lobe segmentation</a:t>
              </a:r>
            </a:p>
          </p:txBody>
        </p:sp>
        <p:sp>
          <p:nvSpPr>
            <p:cNvPr id="13" name="Arrow: Right 12">
              <a:extLst>
                <a:ext uri="{FF2B5EF4-FFF2-40B4-BE49-F238E27FC236}">
                  <a16:creationId xmlns:a16="http://schemas.microsoft.com/office/drawing/2014/main" id="{4D63A320-00B9-6CAB-67B2-22E37F54F74E}"/>
                </a:ext>
              </a:extLst>
            </p:cNvPr>
            <p:cNvSpPr>
              <a:spLocks noChangeArrowheads="1"/>
            </p:cNvSpPr>
            <p:nvPr/>
          </p:nvSpPr>
          <p:spPr bwMode="auto">
            <a:xfrm>
              <a:off x="42195" y="4191"/>
              <a:ext cx="3207" cy="2000"/>
            </a:xfrm>
            <a:prstGeom prst="rightArrow">
              <a:avLst>
                <a:gd name="adj1" fmla="val 50000"/>
                <a:gd name="adj2" fmla="val 50013"/>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4" name="Rectangle: Diagonal Corners Rounded 13">
              <a:extLst>
                <a:ext uri="{FF2B5EF4-FFF2-40B4-BE49-F238E27FC236}">
                  <a16:creationId xmlns:a16="http://schemas.microsoft.com/office/drawing/2014/main" id="{98F17C41-500B-6855-A976-E6E1EB4F3C4D}"/>
                </a:ext>
              </a:extLst>
            </p:cNvPr>
            <p:cNvSpPr>
              <a:spLocks/>
            </p:cNvSpPr>
            <p:nvPr/>
          </p:nvSpPr>
          <p:spPr bwMode="auto">
            <a:xfrm>
              <a:off x="43815" y="13335"/>
              <a:ext cx="11715" cy="10668"/>
            </a:xfrm>
            <a:custGeom>
              <a:avLst/>
              <a:gdLst>
                <a:gd name="T0" fmla="*/ 183362 w 1171575"/>
                <a:gd name="T1" fmla="*/ 0 h 1066800"/>
                <a:gd name="T2" fmla="*/ 1153183 w 1171575"/>
                <a:gd name="T3" fmla="*/ 0 h 1066800"/>
                <a:gd name="T4" fmla="*/ 1171575 w 1171575"/>
                <a:gd name="T5" fmla="*/ 18392 h 1066800"/>
                <a:gd name="T6" fmla="*/ 1171575 w 1171575"/>
                <a:gd name="T7" fmla="*/ 883438 h 1066800"/>
                <a:gd name="T8" fmla="*/ 988213 w 1171575"/>
                <a:gd name="T9" fmla="*/ 1066800 h 1066800"/>
                <a:gd name="T10" fmla="*/ 18392 w 1171575"/>
                <a:gd name="T11" fmla="*/ 1066800 h 1066800"/>
                <a:gd name="T12" fmla="*/ 0 w 1171575"/>
                <a:gd name="T13" fmla="*/ 1048408 h 1066800"/>
                <a:gd name="T14" fmla="*/ 0 w 1171575"/>
                <a:gd name="T15" fmla="*/ 183362 h 1066800"/>
                <a:gd name="T16" fmla="*/ 183362 w 1171575"/>
                <a:gd name="T17" fmla="*/ 0 h 10668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1575"/>
                <a:gd name="T28" fmla="*/ 0 h 1066800"/>
                <a:gd name="T29" fmla="*/ 1171575 w 1171575"/>
                <a:gd name="T30" fmla="*/ 1066800 h 10668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1575" h="1066800">
                  <a:moveTo>
                    <a:pt x="183362" y="0"/>
                  </a:moveTo>
                  <a:lnTo>
                    <a:pt x="1153183" y="0"/>
                  </a:lnTo>
                  <a:cubicBezTo>
                    <a:pt x="1163341" y="0"/>
                    <a:pt x="1171575" y="8234"/>
                    <a:pt x="1171575" y="18392"/>
                  </a:cubicBezTo>
                  <a:lnTo>
                    <a:pt x="1171575" y="883438"/>
                  </a:lnTo>
                  <a:cubicBezTo>
                    <a:pt x="1171575" y="984706"/>
                    <a:pt x="1089481" y="1066800"/>
                    <a:pt x="988213" y="1066800"/>
                  </a:cubicBezTo>
                  <a:lnTo>
                    <a:pt x="18392" y="1066800"/>
                  </a:lnTo>
                  <a:cubicBezTo>
                    <a:pt x="8234" y="1066800"/>
                    <a:pt x="0" y="1058566"/>
                    <a:pt x="0" y="1048408"/>
                  </a:cubicBezTo>
                  <a:lnTo>
                    <a:pt x="0" y="183362"/>
                  </a:lnTo>
                  <a:cubicBezTo>
                    <a:pt x="0" y="82094"/>
                    <a:pt x="82094" y="0"/>
                    <a:pt x="183362" y="0"/>
                  </a:cubicBezTo>
                  <a:close/>
                </a:path>
              </a:pathLst>
            </a:cu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Lung lesion segmentation</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0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0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Arrow: Right 15">
              <a:extLst>
                <a:ext uri="{FF2B5EF4-FFF2-40B4-BE49-F238E27FC236}">
                  <a16:creationId xmlns:a16="http://schemas.microsoft.com/office/drawing/2014/main" id="{7742EAF6-3DAE-E14C-B21C-EE5815C895CB}"/>
                </a:ext>
              </a:extLst>
            </p:cNvPr>
            <p:cNvSpPr>
              <a:spLocks noChangeArrowheads="1"/>
            </p:cNvSpPr>
            <p:nvPr/>
          </p:nvSpPr>
          <p:spPr bwMode="auto">
            <a:xfrm rot="10800000">
              <a:off x="40576" y="18383"/>
              <a:ext cx="3207" cy="2000"/>
            </a:xfrm>
            <a:prstGeom prst="rightArrow">
              <a:avLst>
                <a:gd name="adj1" fmla="val 50000"/>
                <a:gd name="adj2" fmla="val 50013"/>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7" name="Rectangle: Diagonal Corners Rounded 17">
              <a:extLst>
                <a:ext uri="{FF2B5EF4-FFF2-40B4-BE49-F238E27FC236}">
                  <a16:creationId xmlns:a16="http://schemas.microsoft.com/office/drawing/2014/main" id="{FBB05F8F-D195-12B8-B61A-F3C9504C9876}"/>
                </a:ext>
              </a:extLst>
            </p:cNvPr>
            <p:cNvSpPr>
              <a:spLocks/>
            </p:cNvSpPr>
            <p:nvPr/>
          </p:nvSpPr>
          <p:spPr bwMode="auto">
            <a:xfrm>
              <a:off x="28194" y="13845"/>
              <a:ext cx="12446" cy="11430"/>
            </a:xfrm>
            <a:custGeom>
              <a:avLst/>
              <a:gdLst>
                <a:gd name="T0" fmla="*/ 196459 w 1244600"/>
                <a:gd name="T1" fmla="*/ 0 h 1143000"/>
                <a:gd name="T2" fmla="*/ 1224895 w 1244600"/>
                <a:gd name="T3" fmla="*/ 0 h 1143000"/>
                <a:gd name="T4" fmla="*/ 1244600 w 1244600"/>
                <a:gd name="T5" fmla="*/ 19705 h 1143000"/>
                <a:gd name="T6" fmla="*/ 1244600 w 1244600"/>
                <a:gd name="T7" fmla="*/ 946541 h 1143000"/>
                <a:gd name="T8" fmla="*/ 1048141 w 1244600"/>
                <a:gd name="T9" fmla="*/ 1143000 h 1143000"/>
                <a:gd name="T10" fmla="*/ 19705 w 1244600"/>
                <a:gd name="T11" fmla="*/ 1143000 h 1143000"/>
                <a:gd name="T12" fmla="*/ 0 w 1244600"/>
                <a:gd name="T13" fmla="*/ 1123295 h 1143000"/>
                <a:gd name="T14" fmla="*/ 0 w 1244600"/>
                <a:gd name="T15" fmla="*/ 196459 h 1143000"/>
                <a:gd name="T16" fmla="*/ 196459 w 1244600"/>
                <a:gd name="T17" fmla="*/ 0 h 1143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44600"/>
                <a:gd name="T28" fmla="*/ 0 h 1143000"/>
                <a:gd name="T29" fmla="*/ 1244600 w 1244600"/>
                <a:gd name="T30" fmla="*/ 1143000 h 1143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44600" h="1143000">
                  <a:moveTo>
                    <a:pt x="196459" y="0"/>
                  </a:moveTo>
                  <a:lnTo>
                    <a:pt x="1224895" y="0"/>
                  </a:lnTo>
                  <a:cubicBezTo>
                    <a:pt x="1235778" y="0"/>
                    <a:pt x="1244600" y="8822"/>
                    <a:pt x="1244600" y="19705"/>
                  </a:cubicBezTo>
                  <a:lnTo>
                    <a:pt x="1244600" y="946541"/>
                  </a:lnTo>
                  <a:cubicBezTo>
                    <a:pt x="1244600" y="1055042"/>
                    <a:pt x="1156642" y="1143000"/>
                    <a:pt x="1048141" y="1143000"/>
                  </a:cubicBezTo>
                  <a:lnTo>
                    <a:pt x="19705" y="1143000"/>
                  </a:lnTo>
                  <a:cubicBezTo>
                    <a:pt x="8822" y="1143000"/>
                    <a:pt x="0" y="1134178"/>
                    <a:pt x="0" y="1123295"/>
                  </a:cubicBezTo>
                  <a:lnTo>
                    <a:pt x="0" y="196459"/>
                  </a:lnTo>
                  <a:cubicBezTo>
                    <a:pt x="0" y="87958"/>
                    <a:pt x="87958" y="0"/>
                    <a:pt x="196459" y="0"/>
                  </a:cubicBezTo>
                  <a:close/>
                </a:path>
              </a:pathLst>
            </a:cu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Feature extraction</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0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0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0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Cross 18">
              <a:extLst>
                <a:ext uri="{FF2B5EF4-FFF2-40B4-BE49-F238E27FC236}">
                  <a16:creationId xmlns:a16="http://schemas.microsoft.com/office/drawing/2014/main" id="{B552C465-B38F-C913-D0CA-0A30919E5A32}"/>
                </a:ext>
              </a:extLst>
            </p:cNvPr>
            <p:cNvSpPr>
              <a:spLocks noChangeArrowheads="1"/>
            </p:cNvSpPr>
            <p:nvPr/>
          </p:nvSpPr>
          <p:spPr bwMode="auto">
            <a:xfrm>
              <a:off x="30670" y="16859"/>
              <a:ext cx="7429" cy="7144"/>
            </a:xfrm>
            <a:prstGeom prst="plus">
              <a:avLst>
                <a:gd name="adj" fmla="val 891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CNN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Arrow: Right 19">
              <a:extLst>
                <a:ext uri="{FF2B5EF4-FFF2-40B4-BE49-F238E27FC236}">
                  <a16:creationId xmlns:a16="http://schemas.microsoft.com/office/drawing/2014/main" id="{6CD3261C-4B5A-281B-0C4E-5A9579899402}"/>
                </a:ext>
              </a:extLst>
            </p:cNvPr>
            <p:cNvSpPr>
              <a:spLocks noChangeArrowheads="1"/>
            </p:cNvSpPr>
            <p:nvPr/>
          </p:nvSpPr>
          <p:spPr bwMode="auto">
            <a:xfrm rot="10800000">
              <a:off x="24955" y="18288"/>
              <a:ext cx="3207" cy="2000"/>
            </a:xfrm>
            <a:prstGeom prst="rightArrow">
              <a:avLst>
                <a:gd name="adj1" fmla="val 50000"/>
                <a:gd name="adj2" fmla="val 50013"/>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20" name="Rectangle: Diagonal Corners Rounded 20">
              <a:extLst>
                <a:ext uri="{FF2B5EF4-FFF2-40B4-BE49-F238E27FC236}">
                  <a16:creationId xmlns:a16="http://schemas.microsoft.com/office/drawing/2014/main" id="{F4722C39-1C00-A918-5725-A00B05641495}"/>
                </a:ext>
              </a:extLst>
            </p:cNvPr>
            <p:cNvSpPr>
              <a:spLocks/>
            </p:cNvSpPr>
            <p:nvPr/>
          </p:nvSpPr>
          <p:spPr bwMode="auto">
            <a:xfrm>
              <a:off x="0" y="13335"/>
              <a:ext cx="25019" cy="24860"/>
            </a:xfrm>
            <a:custGeom>
              <a:avLst/>
              <a:gdLst>
                <a:gd name="T0" fmla="*/ 256047 w 2495550"/>
                <a:gd name="T1" fmla="*/ 0 h 2466975"/>
                <a:gd name="T2" fmla="*/ 2453019 w 2495550"/>
                <a:gd name="T3" fmla="*/ 0 h 2466975"/>
                <a:gd name="T4" fmla="*/ 2495550 w 2495550"/>
                <a:gd name="T5" fmla="*/ 42531 h 2466975"/>
                <a:gd name="T6" fmla="*/ 2495550 w 2495550"/>
                <a:gd name="T7" fmla="*/ 2210928 h 2466975"/>
                <a:gd name="T8" fmla="*/ 2239503 w 2495550"/>
                <a:gd name="T9" fmla="*/ 2466975 h 2466975"/>
                <a:gd name="T10" fmla="*/ 42531 w 2495550"/>
                <a:gd name="T11" fmla="*/ 2466975 h 2466975"/>
                <a:gd name="T12" fmla="*/ 0 w 2495550"/>
                <a:gd name="T13" fmla="*/ 2424444 h 2466975"/>
                <a:gd name="T14" fmla="*/ 0 w 2495550"/>
                <a:gd name="T15" fmla="*/ 256047 h 2466975"/>
                <a:gd name="T16" fmla="*/ 256047 w 2495550"/>
                <a:gd name="T17" fmla="*/ 0 h 24669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5550"/>
                <a:gd name="T28" fmla="*/ 0 h 2466975"/>
                <a:gd name="T29" fmla="*/ 2495550 w 2495550"/>
                <a:gd name="T30" fmla="*/ 2466975 h 24669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5550" h="2466975">
                  <a:moveTo>
                    <a:pt x="256047" y="0"/>
                  </a:moveTo>
                  <a:lnTo>
                    <a:pt x="2453019" y="0"/>
                  </a:lnTo>
                  <a:cubicBezTo>
                    <a:pt x="2476508" y="0"/>
                    <a:pt x="2495550" y="19042"/>
                    <a:pt x="2495550" y="42531"/>
                  </a:cubicBezTo>
                  <a:lnTo>
                    <a:pt x="2495550" y="2210928"/>
                  </a:lnTo>
                  <a:cubicBezTo>
                    <a:pt x="2495550" y="2352339"/>
                    <a:pt x="2380914" y="2466975"/>
                    <a:pt x="2239503" y="2466975"/>
                  </a:cubicBezTo>
                  <a:lnTo>
                    <a:pt x="42531" y="2466975"/>
                  </a:lnTo>
                  <a:cubicBezTo>
                    <a:pt x="19042" y="2466975"/>
                    <a:pt x="0" y="2447933"/>
                    <a:pt x="0" y="2424444"/>
                  </a:cubicBezTo>
                  <a:lnTo>
                    <a:pt x="0" y="256047"/>
                  </a:lnTo>
                  <a:cubicBezTo>
                    <a:pt x="0" y="114636"/>
                    <a:pt x="114636" y="0"/>
                    <a:pt x="256047" y="0"/>
                  </a:cubicBezTo>
                  <a:close/>
                </a:path>
              </a:pathLst>
            </a:cu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Flowchart: Internal Storage 22">
              <a:extLst>
                <a:ext uri="{FF2B5EF4-FFF2-40B4-BE49-F238E27FC236}">
                  <a16:creationId xmlns:a16="http://schemas.microsoft.com/office/drawing/2014/main" id="{EFD2E48F-83CF-5632-4C7F-B77FD0427780}"/>
                </a:ext>
              </a:extLst>
            </p:cNvPr>
            <p:cNvSpPr>
              <a:spLocks noChangeArrowheads="1"/>
            </p:cNvSpPr>
            <p:nvPr/>
          </p:nvSpPr>
          <p:spPr bwMode="auto">
            <a:xfrm>
              <a:off x="4953" y="16763"/>
              <a:ext cx="15049" cy="7049"/>
            </a:xfrm>
            <a:prstGeom prst="flowChartInternalStorag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Residual Neural Network</a:t>
              </a:r>
            </a:p>
            <a:p>
              <a:pPr marL="0" marR="0" lvl="0" indent="0" algn="ctr" defTabSz="914400" rtl="0" eaLnBrk="0" fontAlgn="base" latinLnBrk="0" hangingPunct="0">
                <a:lnSpc>
                  <a:spcPct val="100000"/>
                </a:lnSpc>
                <a:spcBef>
                  <a:spcPct val="0"/>
                </a:spcBef>
                <a:spcAft>
                  <a:spcPct val="0"/>
                </a:spcAft>
                <a:buClrTx/>
                <a:buSzTx/>
                <a:buFontTx/>
                <a:buNone/>
                <a:tabLst/>
              </a:pPr>
              <a:r>
                <a:rPr lang="en-GB" altLang="en-US" b="1" dirty="0">
                  <a:latin typeface="Times New Roman" panose="02020603050405020304" pitchFamily="18" charset="0"/>
                  <a:cs typeface="Times New Roman" panose="02020603050405020304" pitchFamily="18" charset="0"/>
                </a:rPr>
                <a:t>(</a:t>
              </a:r>
              <a:r>
                <a:rPr lang="en-GB" altLang="en-US" b="1" dirty="0" err="1">
                  <a:latin typeface="Times New Roman" panose="02020603050405020304" pitchFamily="18" charset="0"/>
                  <a:cs typeface="Times New Roman" panose="02020603050405020304" pitchFamily="18" charset="0"/>
                </a:rPr>
                <a:t>ResNet</a:t>
              </a:r>
              <a:r>
                <a:rPr lang="en-GB" altLang="en-US" b="1" dirty="0">
                  <a:latin typeface="Times New Roman" panose="02020603050405020304" pitchFamily="18" charset="0"/>
                  <a:cs typeface="Times New Roman" panose="02020603050405020304" pitchFamily="18" charset="0"/>
                </a:rPr>
                <a:t>)</a:t>
              </a:r>
              <a:endParaRPr kumimoji="0" lang="en-GB"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2" name="Wave 23">
              <a:extLst>
                <a:ext uri="{FF2B5EF4-FFF2-40B4-BE49-F238E27FC236}">
                  <a16:creationId xmlns:a16="http://schemas.microsoft.com/office/drawing/2014/main" id="{04AB1FE8-09DD-177E-A21A-7BCD32E5F081}"/>
                </a:ext>
              </a:extLst>
            </p:cNvPr>
            <p:cNvSpPr>
              <a:spLocks noChangeArrowheads="1"/>
            </p:cNvSpPr>
            <p:nvPr/>
          </p:nvSpPr>
          <p:spPr bwMode="auto">
            <a:xfrm>
              <a:off x="1143" y="30099"/>
              <a:ext cx="10795" cy="6953"/>
            </a:xfrm>
            <a:prstGeom prst="wave">
              <a:avLst>
                <a:gd name="adj1" fmla="val 2792"/>
                <a:gd name="adj2" fmla="val 0"/>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Gradient </a:t>
              </a:r>
              <a:r>
                <a:rPr lang="en-GB" altLang="en-US" dirty="0">
                  <a:latin typeface="Times New Roman" panose="02020603050405020304" pitchFamily="18" charset="0"/>
                  <a:ea typeface="Calibri" panose="020F0502020204030204" pitchFamily="34" charset="0"/>
                  <a:cs typeface="Times New Roman" panose="02020603050405020304" pitchFamily="18" charset="0"/>
                </a:rPr>
                <a:t>D</a:t>
              </a:r>
              <a:r>
                <a:rPr kumimoji="0" lang="en-GB"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escent</a:t>
              </a:r>
              <a:endParaRPr lang="en-GB"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Wave 24">
              <a:extLst>
                <a:ext uri="{FF2B5EF4-FFF2-40B4-BE49-F238E27FC236}">
                  <a16:creationId xmlns:a16="http://schemas.microsoft.com/office/drawing/2014/main" id="{9593B8EB-C563-F95A-9AA2-BAD51D2E35CA}"/>
                </a:ext>
              </a:extLst>
            </p:cNvPr>
            <p:cNvSpPr>
              <a:spLocks noChangeArrowheads="1"/>
            </p:cNvSpPr>
            <p:nvPr/>
          </p:nvSpPr>
          <p:spPr bwMode="auto">
            <a:xfrm>
              <a:off x="12858" y="30289"/>
              <a:ext cx="10795" cy="6953"/>
            </a:xfrm>
            <a:prstGeom prst="wave">
              <a:avLst>
                <a:gd name="adj1" fmla="val 2792"/>
                <a:gd name="adj2" fmla="val 0"/>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Confusion matrix</a:t>
              </a:r>
            </a:p>
          </p:txBody>
        </p:sp>
        <p:sp>
          <p:nvSpPr>
            <p:cNvPr id="24" name="Straight Arrow Connector 25">
              <a:extLst>
                <a:ext uri="{FF2B5EF4-FFF2-40B4-BE49-F238E27FC236}">
                  <a16:creationId xmlns:a16="http://schemas.microsoft.com/office/drawing/2014/main" id="{72324943-5399-5F1E-3055-B519EAE5A947}"/>
                </a:ext>
              </a:extLst>
            </p:cNvPr>
            <p:cNvSpPr>
              <a:spLocks noChangeShapeType="1"/>
            </p:cNvSpPr>
            <p:nvPr/>
          </p:nvSpPr>
          <p:spPr bwMode="auto">
            <a:xfrm flipV="1">
              <a:off x="11144" y="23812"/>
              <a:ext cx="2096" cy="6477"/>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Straight Arrow Connector 26">
              <a:extLst>
                <a:ext uri="{FF2B5EF4-FFF2-40B4-BE49-F238E27FC236}">
                  <a16:creationId xmlns:a16="http://schemas.microsoft.com/office/drawing/2014/main" id="{EDE8D103-F543-A113-413F-D35F5DE0DB64}"/>
                </a:ext>
              </a:extLst>
            </p:cNvPr>
            <p:cNvSpPr>
              <a:spLocks noChangeShapeType="1"/>
            </p:cNvSpPr>
            <p:nvPr/>
          </p:nvSpPr>
          <p:spPr bwMode="auto">
            <a:xfrm flipH="1" flipV="1">
              <a:off x="13398" y="23812"/>
              <a:ext cx="2604" cy="6477"/>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Diagonal Corners Snipped 27">
              <a:extLst>
                <a:ext uri="{FF2B5EF4-FFF2-40B4-BE49-F238E27FC236}">
                  <a16:creationId xmlns:a16="http://schemas.microsoft.com/office/drawing/2014/main" id="{22183CDC-F5EC-9AA1-E89F-97C3D3E55B22}"/>
                </a:ext>
              </a:extLst>
            </p:cNvPr>
            <p:cNvSpPr>
              <a:spLocks/>
            </p:cNvSpPr>
            <p:nvPr/>
          </p:nvSpPr>
          <p:spPr bwMode="auto">
            <a:xfrm>
              <a:off x="28194" y="27146"/>
              <a:ext cx="8286" cy="3715"/>
            </a:xfrm>
            <a:custGeom>
              <a:avLst/>
              <a:gdLst>
                <a:gd name="T0" fmla="*/ 0 w 828675"/>
                <a:gd name="T1" fmla="*/ 0 h 371475"/>
                <a:gd name="T2" fmla="*/ 766761 w 828675"/>
                <a:gd name="T3" fmla="*/ 0 h 371475"/>
                <a:gd name="T4" fmla="*/ 828675 w 828675"/>
                <a:gd name="T5" fmla="*/ 61914 h 371475"/>
                <a:gd name="T6" fmla="*/ 828675 w 828675"/>
                <a:gd name="T7" fmla="*/ 371475 h 371475"/>
                <a:gd name="T8" fmla="*/ 828675 w 828675"/>
                <a:gd name="T9" fmla="*/ 371475 h 371475"/>
                <a:gd name="T10" fmla="*/ 61914 w 828675"/>
                <a:gd name="T11" fmla="*/ 371475 h 371475"/>
                <a:gd name="T12" fmla="*/ 0 w 828675"/>
                <a:gd name="T13" fmla="*/ 309561 h 371475"/>
                <a:gd name="T14" fmla="*/ 0 w 828675"/>
                <a:gd name="T15" fmla="*/ 0 h 371475"/>
                <a:gd name="T16" fmla="*/ 0 60000 65536"/>
                <a:gd name="T17" fmla="*/ 0 60000 65536"/>
                <a:gd name="T18" fmla="*/ 0 60000 65536"/>
                <a:gd name="T19" fmla="*/ 0 60000 65536"/>
                <a:gd name="T20" fmla="*/ 0 60000 65536"/>
                <a:gd name="T21" fmla="*/ 0 60000 65536"/>
                <a:gd name="T22" fmla="*/ 0 60000 65536"/>
                <a:gd name="T23" fmla="*/ 0 60000 65536"/>
                <a:gd name="T24" fmla="*/ 0 w 828675"/>
                <a:gd name="T25" fmla="*/ 0 h 371475"/>
                <a:gd name="T26" fmla="*/ 828675 w 828675"/>
                <a:gd name="T27" fmla="*/ 371475 h 3714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28675" h="371475">
                  <a:moveTo>
                    <a:pt x="0" y="0"/>
                  </a:moveTo>
                  <a:lnTo>
                    <a:pt x="766761" y="0"/>
                  </a:lnTo>
                  <a:lnTo>
                    <a:pt x="828675" y="61914"/>
                  </a:lnTo>
                  <a:lnTo>
                    <a:pt x="828675" y="371475"/>
                  </a:lnTo>
                  <a:lnTo>
                    <a:pt x="61914" y="371475"/>
                  </a:lnTo>
                  <a:lnTo>
                    <a:pt x="0" y="309561"/>
                  </a:lnTo>
                  <a:lnTo>
                    <a:pt x="0" y="0"/>
                  </a:lnTo>
                  <a:close/>
                </a:path>
              </a:pathLst>
            </a:cu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Positive</a:t>
              </a:r>
              <a:r>
                <a:rPr kumimoji="0" lang="en-US" altLang="en-US" sz="1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Diagonal Corners Snipped 28">
              <a:extLst>
                <a:ext uri="{FF2B5EF4-FFF2-40B4-BE49-F238E27FC236}">
                  <a16:creationId xmlns:a16="http://schemas.microsoft.com/office/drawing/2014/main" id="{E6F4517E-DA2D-4CFC-9DA5-A2FB2843503F}"/>
                </a:ext>
              </a:extLst>
            </p:cNvPr>
            <p:cNvSpPr>
              <a:spLocks/>
            </p:cNvSpPr>
            <p:nvPr/>
          </p:nvSpPr>
          <p:spPr bwMode="auto">
            <a:xfrm>
              <a:off x="28194" y="31432"/>
              <a:ext cx="8286" cy="3715"/>
            </a:xfrm>
            <a:custGeom>
              <a:avLst/>
              <a:gdLst>
                <a:gd name="T0" fmla="*/ 0 w 828675"/>
                <a:gd name="T1" fmla="*/ 0 h 371475"/>
                <a:gd name="T2" fmla="*/ 766761 w 828675"/>
                <a:gd name="T3" fmla="*/ 0 h 371475"/>
                <a:gd name="T4" fmla="*/ 828675 w 828675"/>
                <a:gd name="T5" fmla="*/ 61914 h 371475"/>
                <a:gd name="T6" fmla="*/ 828675 w 828675"/>
                <a:gd name="T7" fmla="*/ 371475 h 371475"/>
                <a:gd name="T8" fmla="*/ 828675 w 828675"/>
                <a:gd name="T9" fmla="*/ 371475 h 371475"/>
                <a:gd name="T10" fmla="*/ 61914 w 828675"/>
                <a:gd name="T11" fmla="*/ 371475 h 371475"/>
                <a:gd name="T12" fmla="*/ 0 w 828675"/>
                <a:gd name="T13" fmla="*/ 309561 h 371475"/>
                <a:gd name="T14" fmla="*/ 0 w 828675"/>
                <a:gd name="T15" fmla="*/ 0 h 371475"/>
                <a:gd name="T16" fmla="*/ 0 60000 65536"/>
                <a:gd name="T17" fmla="*/ 0 60000 65536"/>
                <a:gd name="T18" fmla="*/ 0 60000 65536"/>
                <a:gd name="T19" fmla="*/ 0 60000 65536"/>
                <a:gd name="T20" fmla="*/ 0 60000 65536"/>
                <a:gd name="T21" fmla="*/ 0 60000 65536"/>
                <a:gd name="T22" fmla="*/ 0 60000 65536"/>
                <a:gd name="T23" fmla="*/ 0 60000 65536"/>
                <a:gd name="T24" fmla="*/ 0 w 828675"/>
                <a:gd name="T25" fmla="*/ 0 h 371475"/>
                <a:gd name="T26" fmla="*/ 828675 w 828675"/>
                <a:gd name="T27" fmla="*/ 371475 h 3714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28675" h="371475">
                  <a:moveTo>
                    <a:pt x="0" y="0"/>
                  </a:moveTo>
                  <a:lnTo>
                    <a:pt x="766761" y="0"/>
                  </a:lnTo>
                  <a:lnTo>
                    <a:pt x="828675" y="61914"/>
                  </a:lnTo>
                  <a:lnTo>
                    <a:pt x="828675" y="371475"/>
                  </a:lnTo>
                  <a:lnTo>
                    <a:pt x="61914" y="371475"/>
                  </a:lnTo>
                  <a:lnTo>
                    <a:pt x="0" y="309561"/>
                  </a:lnTo>
                  <a:lnTo>
                    <a:pt x="0" y="0"/>
                  </a:lnTo>
                  <a:close/>
                </a:path>
              </a:pathLst>
            </a:cu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Negative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28" name="Straight Arrow Connector 29">
              <a:extLst>
                <a:ext uri="{FF2B5EF4-FFF2-40B4-BE49-F238E27FC236}">
                  <a16:creationId xmlns:a16="http://schemas.microsoft.com/office/drawing/2014/main" id="{BE64C9E1-AF16-07CA-63BC-67DC5AC6B888}"/>
                </a:ext>
              </a:extLst>
            </p:cNvPr>
            <p:cNvSpPr>
              <a:spLocks noChangeShapeType="1"/>
            </p:cNvSpPr>
            <p:nvPr/>
          </p:nvSpPr>
          <p:spPr bwMode="auto">
            <a:xfrm flipV="1">
              <a:off x="24955" y="28479"/>
              <a:ext cx="3207" cy="2382"/>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Straight Arrow Connector 30">
              <a:extLst>
                <a:ext uri="{FF2B5EF4-FFF2-40B4-BE49-F238E27FC236}">
                  <a16:creationId xmlns:a16="http://schemas.microsoft.com/office/drawing/2014/main" id="{43260F31-698F-E576-A0A0-38C2EC2566A5}"/>
                </a:ext>
              </a:extLst>
            </p:cNvPr>
            <p:cNvSpPr>
              <a:spLocks noChangeShapeType="1"/>
            </p:cNvSpPr>
            <p:nvPr/>
          </p:nvSpPr>
          <p:spPr bwMode="auto">
            <a:xfrm>
              <a:off x="24955" y="30861"/>
              <a:ext cx="3239" cy="2571"/>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69812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79E84-20F8-C066-6C74-194C6DE6F981}"/>
              </a:ext>
            </a:extLst>
          </p:cNvPr>
          <p:cNvSpPr>
            <a:spLocks noGrp="1"/>
          </p:cNvSpPr>
          <p:nvPr>
            <p:ph type="title"/>
          </p:nvPr>
        </p:nvSpPr>
        <p:spPr>
          <a:xfrm>
            <a:off x="1080796" y="365125"/>
            <a:ext cx="3052665" cy="831869"/>
          </a:xfrm>
        </p:spPr>
        <p:txBody>
          <a:bodyPr/>
          <a:lstStyle/>
          <a:p>
            <a:r>
              <a:rPr lang="en-US" dirty="0">
                <a:latin typeface="Times New Roman" panose="02020603050405020304" pitchFamily="18" charset="0"/>
                <a:cs typeface="Times New Roman" panose="02020603050405020304" pitchFamily="18" charset="0"/>
              </a:rPr>
              <a:t>MODULES</a:t>
            </a:r>
            <a:endParaRPr lang="en-US" dirty="0"/>
          </a:p>
        </p:txBody>
      </p:sp>
      <p:sp>
        <p:nvSpPr>
          <p:cNvPr id="4" name="TextBox 3">
            <a:extLst>
              <a:ext uri="{FF2B5EF4-FFF2-40B4-BE49-F238E27FC236}">
                <a16:creationId xmlns:a16="http://schemas.microsoft.com/office/drawing/2014/main" id="{6403E41A-0C5A-760E-170C-BA8B2C204E89}"/>
              </a:ext>
            </a:extLst>
          </p:cNvPr>
          <p:cNvSpPr txBox="1"/>
          <p:nvPr/>
        </p:nvSpPr>
        <p:spPr>
          <a:xfrm>
            <a:off x="2153736" y="1578721"/>
            <a:ext cx="8406063" cy="4832092"/>
          </a:xfrm>
          <a:prstGeom prst="rect">
            <a:avLst/>
          </a:prstGeom>
          <a:noFill/>
        </p:spPr>
        <p:txBody>
          <a:bodyPr wrap="square">
            <a:spAutoFit/>
          </a:bodyPr>
          <a:lstStyle/>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Image Pre-Processing</a:t>
            </a:r>
          </a:p>
          <a:p>
            <a:pPr marL="457200" indent="-45720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Image Augmentation </a:t>
            </a:r>
          </a:p>
          <a:p>
            <a:pPr marL="457200" indent="-45720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Lung Lobe Segmentation</a:t>
            </a:r>
          </a:p>
          <a:p>
            <a:pPr marL="457200" indent="-45720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Lung Lesion Segmentation</a:t>
            </a:r>
          </a:p>
          <a:p>
            <a:pPr marL="457200" indent="-45720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Feature Extraction</a:t>
            </a:r>
          </a:p>
          <a:p>
            <a:pPr marL="457200" indent="-45720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693571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2586B-F91F-5FFA-3CE3-5ABC63C01189}"/>
              </a:ext>
            </a:extLst>
          </p:cNvPr>
          <p:cNvSpPr>
            <a:spLocks noGrp="1"/>
          </p:cNvSpPr>
          <p:nvPr>
            <p:ph type="title"/>
          </p:nvPr>
        </p:nvSpPr>
        <p:spPr>
          <a:xfrm>
            <a:off x="655321" y="176958"/>
            <a:ext cx="6274867" cy="930275"/>
          </a:xfrm>
        </p:spPr>
        <p:txBody>
          <a:bodyPr/>
          <a:lstStyle/>
          <a:p>
            <a:r>
              <a:rPr lang="en-US" dirty="0">
                <a:latin typeface="Times New Roman" panose="02020603050405020304" pitchFamily="18" charset="0"/>
                <a:cs typeface="Times New Roman" panose="02020603050405020304" pitchFamily="18" charset="0"/>
              </a:rPr>
              <a:t>Image Pre-Processing</a:t>
            </a:r>
          </a:p>
        </p:txBody>
      </p:sp>
      <p:sp>
        <p:nvSpPr>
          <p:cNvPr id="4" name="TextBox 3">
            <a:extLst>
              <a:ext uri="{FF2B5EF4-FFF2-40B4-BE49-F238E27FC236}">
                <a16:creationId xmlns:a16="http://schemas.microsoft.com/office/drawing/2014/main" id="{313C5A83-41BB-5A80-2444-45ACC2C5D6D2}"/>
              </a:ext>
            </a:extLst>
          </p:cNvPr>
          <p:cNvSpPr txBox="1"/>
          <p:nvPr/>
        </p:nvSpPr>
        <p:spPr>
          <a:xfrm>
            <a:off x="655321" y="1132115"/>
            <a:ext cx="11140439" cy="526297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In pre-processing, the input lung CT image is being processed to enhanced image quality. The various pre-processing technique is used to reduced noise effect and blurring effect.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better quality measurements are depends on the various methods.</a:t>
            </a: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Top-hat transform</a:t>
            </a: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Median Filter</a:t>
            </a: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Adaptive Bilateral Filter</a:t>
            </a:r>
          </a:p>
          <a:p>
            <a:pPr marL="285750" indent="-28575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For the present study, pre-processing of original sample image to reduce noise detection and gaussian blur using adaptive bilateral filter, by comparing </a:t>
            </a:r>
            <a:r>
              <a:rPr lang="en-US" sz="2400" b="1" dirty="0">
                <a:latin typeface="Times New Roman" panose="02020603050405020304" pitchFamily="18" charset="0"/>
                <a:cs typeface="Times New Roman" panose="02020603050405020304" pitchFamily="18" charset="0"/>
              </a:rPr>
              <a:t>Adaptive bilateral filter </a:t>
            </a:r>
            <a:r>
              <a:rPr lang="en-US" sz="2400" dirty="0">
                <a:latin typeface="Times New Roman" panose="02020603050405020304" pitchFamily="18" charset="0"/>
                <a:cs typeface="Times New Roman" panose="02020603050405020304" pitchFamily="18" charset="0"/>
              </a:rPr>
              <a:t>is best method to find better accurate rate.</a:t>
            </a:r>
          </a:p>
          <a:p>
            <a:pPr algn="just"/>
            <a:endParaRPr lang="en-US" sz="2400" dirty="0">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The mean-square error (MSE) and the peak signal-to-noise ratio (PSNR) are used to compare image compression quality.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691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6FE6-D734-B01B-55D3-85703BD55B8C}"/>
              </a:ext>
            </a:extLst>
          </p:cNvPr>
          <p:cNvSpPr>
            <a:spLocks noGrp="1"/>
          </p:cNvSpPr>
          <p:nvPr>
            <p:ph type="title"/>
          </p:nvPr>
        </p:nvSpPr>
        <p:spPr>
          <a:xfrm>
            <a:off x="502297" y="373741"/>
            <a:ext cx="5879841" cy="707895"/>
          </a:xfrm>
        </p:spPr>
        <p:txBody>
          <a:bodyPr>
            <a:normAutofit/>
          </a:bodyPr>
          <a:lstStyle/>
          <a:p>
            <a:pPr marL="571500"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Adaptive Bilateral Filter</a:t>
            </a:r>
            <a:endParaRPr lang="en-US" sz="3600" dirty="0"/>
          </a:p>
        </p:txBody>
      </p:sp>
      <p:sp>
        <p:nvSpPr>
          <p:cNvPr id="3" name="Content Placeholder 2">
            <a:extLst>
              <a:ext uri="{FF2B5EF4-FFF2-40B4-BE49-F238E27FC236}">
                <a16:creationId xmlns:a16="http://schemas.microsoft.com/office/drawing/2014/main" id="{487D9B1E-D393-AD57-34B9-C55DE2C40A90}"/>
              </a:ext>
            </a:extLst>
          </p:cNvPr>
          <p:cNvSpPr>
            <a:spLocks noGrp="1"/>
          </p:cNvSpPr>
          <p:nvPr>
            <p:ph idx="1"/>
          </p:nvPr>
        </p:nvSpPr>
        <p:spPr>
          <a:xfrm>
            <a:off x="838200" y="1380931"/>
            <a:ext cx="10515600" cy="4908000"/>
          </a:xfrm>
        </p:spPr>
        <p:txBody>
          <a:bodyPr>
            <a:normAutofit lnSpcReduction="10000"/>
          </a:bodyPr>
          <a:lstStyle/>
          <a:p>
            <a:pPr algn="just">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An adaptive bilateral filter is a type of image filtering technique that is commonly used in medical imaging, including CT (computed tomography) scans. </a:t>
            </a:r>
          </a:p>
          <a:p>
            <a:pPr algn="just">
              <a:buFont typeface="Wingdings" panose="05000000000000000000" pitchFamily="2" charset="2"/>
              <a:buChar char="§"/>
            </a:pPr>
            <a:endParaRPr lang="en-US" sz="24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The goal of the filter is to reduce noise and improve image quality, making it easier for medical professionals to analyze and interpret the images.</a:t>
            </a:r>
          </a:p>
          <a:p>
            <a:pPr algn="just">
              <a:buFont typeface="Wingdings" panose="05000000000000000000" pitchFamily="2" charset="2"/>
              <a:buChar char="§"/>
            </a:pPr>
            <a:endParaRPr lang="en-US" sz="24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The adaptive bilateral filter is particularly effective for CT scans because it can adapt to the specific noise characteristics of each image, making it a versatile tool for improving image quality.</a:t>
            </a:r>
          </a:p>
          <a:p>
            <a:pPr algn="just">
              <a:buFont typeface="Wingdings" panose="05000000000000000000" pitchFamily="2" charset="2"/>
              <a:buChar char="§"/>
            </a:pPr>
            <a:endParaRPr lang="en-US" sz="24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Overall, the adaptive bilateral filter is a powerful tool for improving image quality in CT scans, which can ultimately lead to more accurate diagnoses and better patient outcomes.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46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3354-3026-0926-8708-300EE2B548D3}"/>
              </a:ext>
            </a:extLst>
          </p:cNvPr>
          <p:cNvSpPr>
            <a:spLocks noGrp="1"/>
          </p:cNvSpPr>
          <p:nvPr>
            <p:ph type="title"/>
          </p:nvPr>
        </p:nvSpPr>
        <p:spPr>
          <a:xfrm>
            <a:off x="685800" y="288925"/>
            <a:ext cx="4922520" cy="884555"/>
          </a:xfrm>
        </p:spPr>
        <p:txBody>
          <a:bodyPr/>
          <a:lstStyle/>
          <a:p>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Image Augmentation</a:t>
            </a:r>
            <a:endParaRPr lang="en-US" dirty="0"/>
          </a:p>
        </p:txBody>
      </p:sp>
      <p:sp>
        <p:nvSpPr>
          <p:cNvPr id="4" name="TextBox 3">
            <a:extLst>
              <a:ext uri="{FF2B5EF4-FFF2-40B4-BE49-F238E27FC236}">
                <a16:creationId xmlns:a16="http://schemas.microsoft.com/office/drawing/2014/main" id="{B46BD56F-02E1-C092-124F-3E2CD29CD792}"/>
              </a:ext>
            </a:extLst>
          </p:cNvPr>
          <p:cNvSpPr txBox="1"/>
          <p:nvPr/>
        </p:nvSpPr>
        <p:spPr>
          <a:xfrm>
            <a:off x="828869" y="1173480"/>
            <a:ext cx="10403632" cy="5262979"/>
          </a:xfrm>
          <a:prstGeom prst="rect">
            <a:avLst/>
          </a:prstGeom>
          <a:noFill/>
        </p:spPr>
        <p:txBody>
          <a:bodyPr wrap="square">
            <a:spAutoFit/>
          </a:bodyPr>
          <a:lstStyle/>
          <a:p>
            <a:pPr marL="342900" indent="-342900"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 Scaling: The image can be scaled up or down to simulate different resolutions  or magnifications. Increase or decrease the picture size.</a:t>
            </a:r>
          </a:p>
          <a:p>
            <a:pPr marL="342900" indent="-342900" algn="just">
              <a:buFont typeface="Wingdings" panose="05000000000000000000" pitchFamily="2" charset="2"/>
              <a:buChar char="Ø"/>
            </a:pPr>
            <a:endParaRPr lang="en-US" sz="24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 Rotation: The image can be rotated by a certain angle to increase the diversity  of the dataset.</a:t>
            </a:r>
          </a:p>
          <a:p>
            <a:pPr marL="342900" indent="-342900" algn="just">
              <a:buFont typeface="Wingdings" panose="05000000000000000000" pitchFamily="2" charset="2"/>
              <a:buChar char="Ø"/>
            </a:pPr>
            <a:endParaRPr lang="en-US" sz="24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 Flipping: The image can be flipped horizontally or vertically to generate mirrored versions of the original images. Flip the image left, right, or upside down.</a:t>
            </a:r>
          </a:p>
          <a:p>
            <a:pPr marL="342900" indent="-342900" algn="just">
              <a:buFont typeface="Wingdings" panose="05000000000000000000" pitchFamily="2" charset="2"/>
              <a:buChar char="Ø"/>
            </a:pPr>
            <a:endParaRPr lang="en-US" sz="24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 Cropping: The image can be cropped to focus on specific regions of interest within the image.</a:t>
            </a:r>
          </a:p>
          <a:p>
            <a:pPr marL="342900" indent="-342900" algn="just">
              <a:buFont typeface="Wingdings" panose="05000000000000000000" pitchFamily="2" charset="2"/>
              <a:buChar char="Ø"/>
            </a:pPr>
            <a:endParaRPr lang="en-US" sz="24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Zooming: Zoom In/Out.</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661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6FC30-215A-5FFC-0CDC-DBC3E3136B92}"/>
              </a:ext>
            </a:extLst>
          </p:cNvPr>
          <p:cNvSpPr>
            <a:spLocks noGrp="1"/>
          </p:cNvSpPr>
          <p:nvPr>
            <p:ph type="title"/>
          </p:nvPr>
        </p:nvSpPr>
        <p:spPr>
          <a:xfrm>
            <a:off x="777240" y="325790"/>
            <a:ext cx="5760720" cy="869315"/>
          </a:xfrm>
        </p:spPr>
        <p:txBody>
          <a:bodyPr>
            <a:normAutofit fontScale="90000"/>
          </a:bodyPr>
          <a:lstStyle/>
          <a:p>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Lung Lobe Segmentation</a:t>
            </a:r>
            <a:endParaRPr lang="en-US" dirty="0"/>
          </a:p>
        </p:txBody>
      </p:sp>
      <p:sp>
        <p:nvSpPr>
          <p:cNvPr id="4" name="TextBox 3">
            <a:extLst>
              <a:ext uri="{FF2B5EF4-FFF2-40B4-BE49-F238E27FC236}">
                <a16:creationId xmlns:a16="http://schemas.microsoft.com/office/drawing/2014/main" id="{36823387-BBC9-CA96-45D5-289F96B99565}"/>
              </a:ext>
            </a:extLst>
          </p:cNvPr>
          <p:cNvSpPr txBox="1"/>
          <p:nvPr/>
        </p:nvSpPr>
        <p:spPr>
          <a:xfrm>
            <a:off x="777240" y="1396517"/>
            <a:ext cx="10637520" cy="4893647"/>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Coronavirus is a disease that affects the lung area. Lung segmentation has a significant function in assessing lung disorders. </a:t>
            </a:r>
          </a:p>
          <a:p>
            <a:pPr marL="342900" indent="-342900" algn="just">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process of segmentation has seen widespread use of deep learning algorithms. The U-Net is one of the most significant semantic segmentation frameworks for a convolutional neural network(CNN).</a:t>
            </a:r>
          </a:p>
          <a:p>
            <a:pPr algn="just"/>
            <a:r>
              <a:rPr lang="en-US" sz="2400" b="0" i="0" dirty="0">
                <a:effectLst/>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Proposing U-Net architecture is evaluated on 565 datasets divided into 500 training images and 65 validation images, For chest X-ray and CT images. </a:t>
            </a:r>
          </a:p>
          <a:p>
            <a:pPr marL="342900" indent="-342900" algn="just">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findings of the experiments demonstrate that the suggested strategy successfully achieved competitive outcomes with 91.47% and 89.18% accuracy, for training and validation images, respectively.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740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90632A-B1B2-9600-A742-9066AB9D0369}"/>
              </a:ext>
            </a:extLst>
          </p:cNvPr>
          <p:cNvSpPr>
            <a:spLocks noGrp="1"/>
          </p:cNvSpPr>
          <p:nvPr>
            <p:ph type="title"/>
          </p:nvPr>
        </p:nvSpPr>
        <p:spPr>
          <a:xfrm>
            <a:off x="834600" y="181724"/>
            <a:ext cx="4344612" cy="879389"/>
          </a:xfrm>
        </p:spPr>
        <p:txBody>
          <a:bodyPr>
            <a:normAutofit/>
          </a:bodyPr>
          <a:lstStyle/>
          <a:p>
            <a:r>
              <a:rPr lang="en-US" dirty="0">
                <a:latin typeface="Times New Roman" panose="02020603050405020304" pitchFamily="18" charset="0"/>
                <a:cs typeface="Times New Roman" panose="02020603050405020304" pitchFamily="18" charset="0"/>
              </a:rPr>
              <a:t>Feature Extraction  </a:t>
            </a:r>
          </a:p>
        </p:txBody>
      </p:sp>
      <p:sp>
        <p:nvSpPr>
          <p:cNvPr id="3" name="TextBox 2">
            <a:extLst>
              <a:ext uri="{FF2B5EF4-FFF2-40B4-BE49-F238E27FC236}">
                <a16:creationId xmlns:a16="http://schemas.microsoft.com/office/drawing/2014/main" id="{67C2E9BD-60D9-802D-4FD6-3AE6E8307D75}"/>
              </a:ext>
            </a:extLst>
          </p:cNvPr>
          <p:cNvSpPr txBox="1"/>
          <p:nvPr/>
        </p:nvSpPr>
        <p:spPr>
          <a:xfrm>
            <a:off x="843931" y="1214448"/>
            <a:ext cx="10307052" cy="4154984"/>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a:t>
            </a:r>
            <a:r>
              <a:rPr lang="en-US" sz="2400" b="0" i="0" dirty="0">
                <a:effectLst/>
                <a:latin typeface="Times New Roman" panose="02020603050405020304" pitchFamily="18" charset="0"/>
                <a:cs typeface="Times New Roman" panose="02020603050405020304" pitchFamily="18" charset="0"/>
              </a:rPr>
              <a:t>sing CNNs, feature extraction involves identifying and extracting relevant features from medical images (e.g., chest X-rays or CT scans) that can be used to train a CNN model to accurately distinguish COVID-19 from other respiratory diseases</a:t>
            </a:r>
            <a:r>
              <a:rPr lang="en-US" sz="2400" b="0" i="0" dirty="0">
                <a:solidFill>
                  <a:srgbClr val="D1D5DB"/>
                </a:solidFill>
                <a:effectLst/>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400" dirty="0">
              <a:solidFill>
                <a:srgbClr val="D1D5DB"/>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One common approach is to use transfer learning, where a pre-trained CNN model is used as a feature extractor. </a:t>
            </a:r>
          </a:p>
          <a:p>
            <a:pPr algn="just"/>
            <a:endParaRPr lang="en-US" sz="2400" dirty="0">
              <a:solidFill>
                <a:srgbClr val="D1D5DB"/>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Using LDP, preprocess the COVID-19 images to remove noise, enhance contrast, and normalize the intensity values. This step will improve the accuracy of feature extraction.</a:t>
            </a:r>
          </a:p>
        </p:txBody>
      </p:sp>
    </p:spTree>
    <p:extLst>
      <p:ext uri="{BB962C8B-B14F-4D97-AF65-F5344CB8AC3E}">
        <p14:creationId xmlns:p14="http://schemas.microsoft.com/office/powerpoint/2010/main" val="3614313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20E26-EA84-FE2B-EA59-67BE1A23566E}"/>
              </a:ext>
            </a:extLst>
          </p:cNvPr>
          <p:cNvSpPr>
            <a:spLocks noGrp="1"/>
          </p:cNvSpPr>
          <p:nvPr>
            <p:ph type="title"/>
          </p:nvPr>
        </p:nvSpPr>
        <p:spPr>
          <a:xfrm>
            <a:off x="446314" y="253159"/>
            <a:ext cx="8397240" cy="875846"/>
          </a:xfrm>
        </p:spPr>
        <p:txBody>
          <a:bodyPr>
            <a:normAutofit/>
          </a:bodyPr>
          <a:lstStyle/>
          <a:p>
            <a:pPr marL="571500" indent="-571500">
              <a:buFont typeface="Wingdings" panose="05000000000000000000" pitchFamily="2" charset="2"/>
              <a:buChar char="Ø"/>
            </a:pPr>
            <a:r>
              <a:rPr lang="en-US" sz="3600" b="0" i="0" dirty="0">
                <a:effectLst/>
                <a:latin typeface="Times New Roman" panose="02020603050405020304" pitchFamily="18" charset="0"/>
                <a:cs typeface="Times New Roman" panose="02020603050405020304" pitchFamily="18" charset="0"/>
              </a:rPr>
              <a:t>Convolutional Neural </a:t>
            </a:r>
            <a:r>
              <a:rPr lang="en-US" sz="3600" dirty="0">
                <a:latin typeface="Times New Roman" panose="02020603050405020304" pitchFamily="18" charset="0"/>
                <a:cs typeface="Times New Roman" panose="02020603050405020304" pitchFamily="18" charset="0"/>
              </a:rPr>
              <a:t>N</a:t>
            </a:r>
            <a:r>
              <a:rPr lang="en-US" sz="3600" b="0" i="0" dirty="0">
                <a:effectLst/>
                <a:latin typeface="Times New Roman" panose="02020603050405020304" pitchFamily="18" charset="0"/>
                <a:cs typeface="Times New Roman" panose="02020603050405020304" pitchFamily="18" charset="0"/>
              </a:rPr>
              <a:t>etworks (CNNs)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143489-FCF9-E2FA-4B5A-252280CA3B62}"/>
              </a:ext>
            </a:extLst>
          </p:cNvPr>
          <p:cNvSpPr>
            <a:spLocks noGrp="1"/>
          </p:cNvSpPr>
          <p:nvPr>
            <p:ph idx="1"/>
          </p:nvPr>
        </p:nvSpPr>
        <p:spPr>
          <a:xfrm>
            <a:off x="838200" y="1306286"/>
            <a:ext cx="10515600" cy="5186588"/>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A convolutional neural network (CNN) is a type of deep learning algorithm commonly used for image analysis.</a:t>
            </a:r>
          </a:p>
          <a:p>
            <a:pPr algn="just"/>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Convolutional neural networks (CNNs) have been widely applied to analyze CT scan images in medical imaging. </a:t>
            </a:r>
          </a:p>
          <a:p>
            <a:pPr algn="just"/>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They have shown to be effective in tasks such as image classification, segmentation, and detection of abnormalities.</a:t>
            </a:r>
          </a:p>
          <a:p>
            <a:pPr algn="just"/>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In CT scans, CNNs can be used to identify and classify different structures and tissues based on their intensity values, shapes, and spatial relationships. For example, in lung CT scans, CNNs can be used to identify lung nodules or masses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907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EE7F-086C-1801-8445-09CC8216E91C}"/>
              </a:ext>
            </a:extLst>
          </p:cNvPr>
          <p:cNvSpPr>
            <a:spLocks noGrp="1"/>
          </p:cNvSpPr>
          <p:nvPr>
            <p:ph type="title"/>
          </p:nvPr>
        </p:nvSpPr>
        <p:spPr>
          <a:xfrm>
            <a:off x="1164772" y="128170"/>
            <a:ext cx="6542314" cy="1131464"/>
          </a:xfrm>
        </p:spPr>
        <p:txBody>
          <a:bodyPr/>
          <a:lstStyle/>
          <a:p>
            <a:r>
              <a:rPr lang="en-US" dirty="0">
                <a:latin typeface="Times New Roman" panose="02020603050405020304" pitchFamily="18" charset="0"/>
                <a:cs typeface="Times New Roman" panose="02020603050405020304" pitchFamily="18" charset="0"/>
              </a:rPr>
              <a:t>Residual  Neural  Network</a:t>
            </a:r>
          </a:p>
        </p:txBody>
      </p:sp>
      <p:sp>
        <p:nvSpPr>
          <p:cNvPr id="6" name="TextBox 5">
            <a:extLst>
              <a:ext uri="{FF2B5EF4-FFF2-40B4-BE49-F238E27FC236}">
                <a16:creationId xmlns:a16="http://schemas.microsoft.com/office/drawing/2014/main" id="{2D408596-5122-57F9-6646-DCC49E9AABFA}"/>
              </a:ext>
            </a:extLst>
          </p:cNvPr>
          <p:cNvSpPr txBox="1"/>
          <p:nvPr/>
        </p:nvSpPr>
        <p:spPr>
          <a:xfrm>
            <a:off x="1071466" y="1259634"/>
            <a:ext cx="10440955" cy="5078313"/>
          </a:xfrm>
          <a:prstGeom prst="rect">
            <a:avLst/>
          </a:prstGeom>
          <a:noFill/>
        </p:spPr>
        <p:txBody>
          <a:bodyPr wrap="square">
            <a:spAutoFit/>
          </a:bodyPr>
          <a:lstStyle/>
          <a:p>
            <a:pPr marL="285750" indent="-285750" algn="just">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ResNet</a:t>
            </a:r>
            <a:r>
              <a:rPr lang="en-US" sz="2400" dirty="0">
                <a:latin typeface="Times New Roman" panose="02020603050405020304" pitchFamily="18" charset="0"/>
                <a:cs typeface="Times New Roman" panose="02020603050405020304" pitchFamily="18" charset="0"/>
              </a:rPr>
              <a:t> (Residual Neural Network) is a deep learning architecture that has been widely used in various computer vision tasks, including the detection and classification of medical conditions. In the context of COVID-19 detection, </a:t>
            </a:r>
            <a:r>
              <a:rPr lang="en-US" sz="2400" dirty="0" err="1">
                <a:latin typeface="Times New Roman" panose="02020603050405020304" pitchFamily="18" charset="0"/>
                <a:cs typeface="Times New Roman" panose="02020603050405020304" pitchFamily="18" charset="0"/>
              </a:rPr>
              <a:t>ResNet</a:t>
            </a:r>
            <a:r>
              <a:rPr lang="en-US" sz="2400" dirty="0">
                <a:latin typeface="Times New Roman" panose="02020603050405020304" pitchFamily="18" charset="0"/>
                <a:cs typeface="Times New Roman" panose="02020603050405020304" pitchFamily="18" charset="0"/>
              </a:rPr>
              <a:t> has shown promising results</a:t>
            </a:r>
            <a:r>
              <a:rPr lang="en-US"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ResNet</a:t>
            </a:r>
            <a:r>
              <a:rPr lang="en-US" sz="2400" dirty="0">
                <a:latin typeface="Times New Roman" panose="02020603050405020304" pitchFamily="18" charset="0"/>
                <a:cs typeface="Times New Roman" panose="02020603050405020304" pitchFamily="18" charset="0"/>
              </a:rPr>
              <a:t> is known for its ability to effectively train very deep neural networks. It addresses the challenge of training deep networks by introducing skip connections or residual connections. These connections enable the network to learn residual mappings, allowing for easier optimization and better gradient flow during the training process.</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applied to COVID-19 detection, </a:t>
            </a:r>
            <a:r>
              <a:rPr lang="en-US" sz="2400" dirty="0" err="1">
                <a:latin typeface="Times New Roman" panose="02020603050405020304" pitchFamily="18" charset="0"/>
                <a:cs typeface="Times New Roman" panose="02020603050405020304" pitchFamily="18" charset="0"/>
              </a:rPr>
              <a:t>ResNet</a:t>
            </a:r>
            <a:r>
              <a:rPr lang="en-US" sz="2400" dirty="0">
                <a:latin typeface="Times New Roman" panose="02020603050405020304" pitchFamily="18" charset="0"/>
                <a:cs typeface="Times New Roman" panose="02020603050405020304" pitchFamily="18" charset="0"/>
              </a:rPr>
              <a:t> can be used as a powerful tool for analyzing chest radiographs or computed tomography (CT) scans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4458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3E8754-04A2-E1A8-D022-22B51ACD6D9C}"/>
              </a:ext>
            </a:extLst>
          </p:cNvPr>
          <p:cNvSpPr txBox="1"/>
          <p:nvPr/>
        </p:nvSpPr>
        <p:spPr>
          <a:xfrm>
            <a:off x="895737" y="659011"/>
            <a:ext cx="10599575" cy="5539978"/>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Medical professionals have used chest imaging to identify and characterize COVID-19-related lung abnormalities, such as ground-glass opacities, consolidation, and other signs of pneumonia</a:t>
            </a:r>
            <a:r>
              <a:rPr lang="en-US"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leveraging the deep learning capabilities of </a:t>
            </a:r>
            <a:r>
              <a:rPr lang="en-US" sz="2400" dirty="0" err="1">
                <a:latin typeface="Times New Roman" panose="02020603050405020304" pitchFamily="18" charset="0"/>
                <a:cs typeface="Times New Roman" panose="02020603050405020304" pitchFamily="18" charset="0"/>
              </a:rPr>
              <a:t>ResNet</a:t>
            </a:r>
            <a:r>
              <a:rPr lang="en-US" sz="2400" dirty="0">
                <a:latin typeface="Times New Roman" panose="02020603050405020304" pitchFamily="18" charset="0"/>
                <a:cs typeface="Times New Roman" panose="02020603050405020304" pitchFamily="18" charset="0"/>
              </a:rPr>
              <a:t>, researchers and data scientists have developed models that can automatically detect COVID-19-related abnormalities in chest images.</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models are trained on large datasets of labeled chest radiographs or CT scans, including both COVID-19 positive and negative cases.</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training process involves feeding the labeled images into the </a:t>
            </a:r>
            <a:r>
              <a:rPr lang="en-US" sz="2400" dirty="0" err="1">
                <a:latin typeface="Times New Roman" panose="02020603050405020304" pitchFamily="18" charset="0"/>
                <a:cs typeface="Times New Roman" panose="02020603050405020304" pitchFamily="18" charset="0"/>
              </a:rPr>
              <a:t>ResNet</a:t>
            </a:r>
            <a:r>
              <a:rPr lang="en-US" sz="2400" dirty="0">
                <a:latin typeface="Times New Roman" panose="02020603050405020304" pitchFamily="18" charset="0"/>
                <a:cs typeface="Times New Roman" panose="02020603050405020304" pitchFamily="18" charset="0"/>
              </a:rPr>
              <a:t> model, which learns to extract relevant features and patterns indicative of COVID-19 infection. The model then goes through an iterative optimization process to minimize the prediction errors and improve its performance.</a:t>
            </a:r>
          </a:p>
        </p:txBody>
      </p:sp>
    </p:spTree>
    <p:extLst>
      <p:ext uri="{BB962C8B-B14F-4D97-AF65-F5344CB8AC3E}">
        <p14:creationId xmlns:p14="http://schemas.microsoft.com/office/powerpoint/2010/main" val="234053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68FC-314D-CA4C-E07E-1E93815E67C9}"/>
              </a:ext>
            </a:extLst>
          </p:cNvPr>
          <p:cNvSpPr>
            <a:spLocks noGrp="1"/>
          </p:cNvSpPr>
          <p:nvPr>
            <p:ph type="title"/>
          </p:nvPr>
        </p:nvSpPr>
        <p:spPr>
          <a:xfrm>
            <a:off x="727789" y="46634"/>
            <a:ext cx="3204411" cy="982412"/>
          </a:xfrm>
        </p:spPr>
        <p:txBody>
          <a:bodyPr/>
          <a:lstStyle/>
          <a:p>
            <a:r>
              <a:rPr lang="en-US" dirty="0">
                <a:latin typeface="Times New Roman" panose="02020603050405020304" pitchFamily="18" charset="0"/>
                <a:cs typeface="Times New Roman" panose="02020603050405020304" pitchFamily="18" charset="0"/>
              </a:rPr>
              <a:t>ABSTRACT</a:t>
            </a:r>
            <a:endParaRPr lang="en-US" dirty="0"/>
          </a:p>
        </p:txBody>
      </p:sp>
      <p:sp>
        <p:nvSpPr>
          <p:cNvPr id="4" name="TextBox 3">
            <a:extLst>
              <a:ext uri="{FF2B5EF4-FFF2-40B4-BE49-F238E27FC236}">
                <a16:creationId xmlns:a16="http://schemas.microsoft.com/office/drawing/2014/main" id="{EA7C0708-EDF3-E442-AB6C-6F1EB7F12F82}"/>
              </a:ext>
            </a:extLst>
          </p:cNvPr>
          <p:cNvSpPr txBox="1"/>
          <p:nvPr/>
        </p:nvSpPr>
        <p:spPr>
          <a:xfrm>
            <a:off x="625152" y="926409"/>
            <a:ext cx="11411028" cy="5632311"/>
          </a:xfrm>
          <a:prstGeom prst="rect">
            <a:avLst/>
          </a:prstGeom>
          <a:noFill/>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Coronavirus disease is a fatal epidemic disease that is originated in Wuhan, China in December 2019.</a:t>
            </a:r>
          </a:p>
          <a:p>
            <a:pPr algn="just"/>
            <a:r>
              <a:rPr lang="en-US" sz="24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disease is diagnosed using radiological images taken with the help of basic scanning methods besides the test kits.</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 this project we are using </a:t>
            </a:r>
            <a:r>
              <a:rPr lang="en-US" sz="2400" b="1" dirty="0">
                <a:latin typeface="Times New Roman" panose="02020603050405020304" pitchFamily="18" charset="0"/>
                <a:cs typeface="Times New Roman" panose="02020603050405020304" pitchFamily="18" charset="0"/>
              </a:rPr>
              <a:t>Residual Neural Network</a:t>
            </a:r>
            <a:r>
              <a:rPr lang="en-US" sz="2400" dirty="0">
                <a:latin typeface="Times New Roman" panose="02020603050405020304" pitchFamily="18" charset="0"/>
                <a:cs typeface="Times New Roman" panose="02020603050405020304" pitchFamily="18" charset="0"/>
              </a:rPr>
              <a:t> used for the detection of the novel corona virus disease – are also known as the COVID-19. through the chest scanning images.</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Finally a public dataset containing COVID-19 and NON-COVID-19 classes was used to verify the validity whether it is present or not.</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Chest CT imaging offers the benefits of quick reporting, a low cost, and high sensitivity for the detection of infection.</a:t>
            </a:r>
          </a:p>
        </p:txBody>
      </p:sp>
    </p:spTree>
    <p:extLst>
      <p:ext uri="{BB962C8B-B14F-4D97-AF65-F5344CB8AC3E}">
        <p14:creationId xmlns:p14="http://schemas.microsoft.com/office/powerpoint/2010/main" val="3739322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AC80-3F34-32CD-232B-3AF0A6F7FC02}"/>
              </a:ext>
            </a:extLst>
          </p:cNvPr>
          <p:cNvSpPr>
            <a:spLocks noGrp="1"/>
          </p:cNvSpPr>
          <p:nvPr>
            <p:ph type="title"/>
          </p:nvPr>
        </p:nvSpPr>
        <p:spPr>
          <a:xfrm>
            <a:off x="838200" y="365126"/>
            <a:ext cx="10515600" cy="987814"/>
          </a:xfrm>
        </p:spPr>
        <p:txBody>
          <a:bodyPr/>
          <a:lstStyle/>
          <a:p>
            <a:r>
              <a:rPr lang="en-US" dirty="0">
                <a:latin typeface="Times New Roman" panose="02020603050405020304" pitchFamily="18" charset="0"/>
                <a:cs typeface="Times New Roman" panose="02020603050405020304" pitchFamily="18" charset="0"/>
              </a:rPr>
              <a:t>Gradient Descent </a:t>
            </a:r>
          </a:p>
        </p:txBody>
      </p:sp>
      <p:sp>
        <p:nvSpPr>
          <p:cNvPr id="4" name="TextBox 3">
            <a:extLst>
              <a:ext uri="{FF2B5EF4-FFF2-40B4-BE49-F238E27FC236}">
                <a16:creationId xmlns:a16="http://schemas.microsoft.com/office/drawing/2014/main" id="{43768731-91BF-16C3-A46B-DFE3F3708C9A}"/>
              </a:ext>
            </a:extLst>
          </p:cNvPr>
          <p:cNvSpPr txBox="1"/>
          <p:nvPr/>
        </p:nvSpPr>
        <p:spPr>
          <a:xfrm>
            <a:off x="1202093" y="1586206"/>
            <a:ext cx="10151707" cy="4154984"/>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Gradient descent is an optimization algorithm commonly used in machine learning and deep learning to minimize the error or loss function of a model during training.</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Although gradient descent itself is not specific to COVID-19, it plays a crucial role in training models used for COVID-19-related tasks, such as disease prediction or analysis.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context of COVID-19, gradient descent can be used to train machine learning or deep learning models on COVID-19 datasets, allowing the models to learn patterns and make accurate predictions.</a:t>
            </a:r>
          </a:p>
        </p:txBody>
      </p:sp>
    </p:spTree>
    <p:extLst>
      <p:ext uri="{BB962C8B-B14F-4D97-AF65-F5344CB8AC3E}">
        <p14:creationId xmlns:p14="http://schemas.microsoft.com/office/powerpoint/2010/main" val="3647663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B584-2501-596A-4352-EB995A77692B}"/>
              </a:ext>
            </a:extLst>
          </p:cNvPr>
          <p:cNvSpPr>
            <a:spLocks noGrp="1"/>
          </p:cNvSpPr>
          <p:nvPr>
            <p:ph type="title"/>
          </p:nvPr>
        </p:nvSpPr>
        <p:spPr>
          <a:xfrm>
            <a:off x="684353" y="264341"/>
            <a:ext cx="4543269" cy="699177"/>
          </a:xfrm>
        </p:spPr>
        <p:txBody>
          <a:bodyPr/>
          <a:lstStyle/>
          <a:p>
            <a:r>
              <a:rPr lang="en-US" dirty="0">
                <a:latin typeface="Times New Roman" panose="02020603050405020304" pitchFamily="18" charset="0"/>
                <a:cs typeface="Times New Roman" panose="02020603050405020304" pitchFamily="18" charset="0"/>
              </a:rPr>
              <a:t>Confusion Matrix</a:t>
            </a:r>
          </a:p>
        </p:txBody>
      </p:sp>
      <p:sp>
        <p:nvSpPr>
          <p:cNvPr id="4" name="TextBox 3">
            <a:extLst>
              <a:ext uri="{FF2B5EF4-FFF2-40B4-BE49-F238E27FC236}">
                <a16:creationId xmlns:a16="http://schemas.microsoft.com/office/drawing/2014/main" id="{D06C1069-B00D-40B9-83BF-70108DD6E66B}"/>
              </a:ext>
            </a:extLst>
          </p:cNvPr>
          <p:cNvSpPr txBox="1"/>
          <p:nvPr/>
        </p:nvSpPr>
        <p:spPr>
          <a:xfrm>
            <a:off x="557058" y="963518"/>
            <a:ext cx="11353799" cy="7017306"/>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In the case of COVID-19 detection, a confusion matrix can be used to evaluate the performance of a machine learning model that predicts whether a patient has COVID-19 or not.</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A confusion matrix for COVID-19 detection typically has four elements: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 True Positive (TP): The model correctly predicts that a patient has COVID-19.</a:t>
            </a:r>
          </a:p>
          <a:p>
            <a:pPr marL="342900" indent="-342900" algn="l">
              <a:buFont typeface="Wingdings" panose="05000000000000000000" pitchFamily="2" charset="2"/>
              <a:buChar char="ü"/>
            </a:pPr>
            <a:endParaRPr lang="en-US" sz="2400" b="0" i="0" dirty="0">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 False Positive (FP): The model incorrectly predicts that a patient has COVID-19 when they do not.</a:t>
            </a:r>
          </a:p>
          <a:p>
            <a:pPr marL="342900" indent="-342900" algn="l">
              <a:buFont typeface="Wingdings" panose="05000000000000000000" pitchFamily="2" charset="2"/>
              <a:buChar char="ü"/>
            </a:pPr>
            <a:endParaRPr lang="en-US" sz="2400" b="0" i="0" dirty="0">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 True Negative (TN): The model correctly predicts that a patient does not have    COVID-19.</a:t>
            </a:r>
          </a:p>
          <a:p>
            <a:endParaRPr lang="en-US" sz="2400" b="0" i="0" dirty="0">
              <a:solidFill>
                <a:srgbClr val="D1D5DB"/>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 False Negative (FN): The model incorrectly predicts that a patient does not have COVID-19 when they do.</a:t>
            </a:r>
          </a:p>
          <a:p>
            <a:endParaRPr lang="en-US" sz="2400" dirty="0">
              <a:solidFill>
                <a:srgbClr val="D1D5DB"/>
              </a:solidFill>
              <a:latin typeface="Times New Roman" panose="02020603050405020304" pitchFamily="18" charset="0"/>
              <a:cs typeface="Times New Roman" panose="02020603050405020304" pitchFamily="18" charset="0"/>
            </a:endParaRPr>
          </a:p>
          <a:p>
            <a:pPr algn="l"/>
            <a:endParaRPr lang="en-US" sz="2400" b="0" i="0" dirty="0">
              <a:effectLst/>
              <a:latin typeface="Söhne"/>
            </a:endParaRPr>
          </a:p>
          <a:p>
            <a:endParaRPr lang="en-US" sz="2400" dirty="0">
              <a:latin typeface="Söhne"/>
            </a:endParaRPr>
          </a:p>
          <a:p>
            <a:endParaRPr lang="en-US" dirty="0"/>
          </a:p>
        </p:txBody>
      </p:sp>
    </p:spTree>
    <p:extLst>
      <p:ext uri="{BB962C8B-B14F-4D97-AF65-F5344CB8AC3E}">
        <p14:creationId xmlns:p14="http://schemas.microsoft.com/office/powerpoint/2010/main" val="3588665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182DA1A-5420-1826-7A6B-F7AD8172B566}"/>
              </a:ext>
            </a:extLst>
          </p:cNvPr>
          <p:cNvGraphicFramePr>
            <a:graphicFrameLocks noGrp="1"/>
          </p:cNvGraphicFramePr>
          <p:nvPr>
            <p:extLst>
              <p:ext uri="{D42A27DB-BD31-4B8C-83A1-F6EECF244321}">
                <p14:modId xmlns:p14="http://schemas.microsoft.com/office/powerpoint/2010/main" val="1705623972"/>
              </p:ext>
            </p:extLst>
          </p:nvPr>
        </p:nvGraphicFramePr>
        <p:xfrm>
          <a:off x="1604210" y="1929790"/>
          <a:ext cx="8983580" cy="4134125"/>
        </p:xfrm>
        <a:graphic>
          <a:graphicData uri="http://schemas.openxmlformats.org/drawingml/2006/table">
            <a:tbl>
              <a:tblPr/>
              <a:tblGrid>
                <a:gridCol w="3228666">
                  <a:extLst>
                    <a:ext uri="{9D8B030D-6E8A-4147-A177-3AD203B41FA5}">
                      <a16:colId xmlns:a16="http://schemas.microsoft.com/office/drawing/2014/main" val="249578869"/>
                    </a:ext>
                  </a:extLst>
                </a:gridCol>
                <a:gridCol w="2877457">
                  <a:extLst>
                    <a:ext uri="{9D8B030D-6E8A-4147-A177-3AD203B41FA5}">
                      <a16:colId xmlns:a16="http://schemas.microsoft.com/office/drawing/2014/main" val="1922107496"/>
                    </a:ext>
                  </a:extLst>
                </a:gridCol>
                <a:gridCol w="2877457">
                  <a:extLst>
                    <a:ext uri="{9D8B030D-6E8A-4147-A177-3AD203B41FA5}">
                      <a16:colId xmlns:a16="http://schemas.microsoft.com/office/drawing/2014/main" val="2478049807"/>
                    </a:ext>
                  </a:extLst>
                </a:gridCol>
              </a:tblGrid>
              <a:tr h="1929259">
                <a:tc>
                  <a:txBody>
                    <a:bodyPr/>
                    <a:lstStyle/>
                    <a:p>
                      <a:pPr fontAlgn="b"/>
                      <a:endParaRPr lang="en-US" b="1" dirty="0">
                        <a:solidFill>
                          <a:schemeClr val="bg1"/>
                        </a:solidFill>
                        <a:effectLst/>
                      </a:endParaRP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
                      <a:r>
                        <a:rPr lang="en-US" sz="2400" b="0" dirty="0">
                          <a:solidFill>
                            <a:schemeClr val="bg1"/>
                          </a:solidFill>
                          <a:effectLst/>
                          <a:latin typeface="Times New Roman" panose="02020603050405020304" pitchFamily="18" charset="0"/>
                          <a:cs typeface="Times New Roman" panose="02020603050405020304" pitchFamily="18" charset="0"/>
                        </a:rPr>
                        <a:t>Predicted Positive</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
                      <a:r>
                        <a:rPr lang="en-US" sz="2400" b="0" dirty="0">
                          <a:solidFill>
                            <a:schemeClr val="bg1"/>
                          </a:solidFill>
                          <a:effectLst/>
                          <a:latin typeface="Times New Roman" panose="02020603050405020304" pitchFamily="18" charset="0"/>
                          <a:cs typeface="Times New Roman" panose="02020603050405020304" pitchFamily="18" charset="0"/>
                        </a:rPr>
                        <a:t>Predicted Negative</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2513867317"/>
                  </a:ext>
                </a:extLst>
              </a:tr>
              <a:tr h="1102433">
                <a:tc>
                  <a:txBody>
                    <a:bodyPr/>
                    <a:lstStyle/>
                    <a:p>
                      <a:pPr fontAlgn="base"/>
                      <a:r>
                        <a:rPr lang="en-US" sz="2400" dirty="0">
                          <a:solidFill>
                            <a:schemeClr val="bg1"/>
                          </a:solidFill>
                          <a:effectLst/>
                          <a:latin typeface="Times New Roman" panose="02020603050405020304" pitchFamily="18" charset="0"/>
                          <a:cs typeface="Times New Roman" panose="02020603050405020304" pitchFamily="18" charset="0"/>
                        </a:rPr>
                        <a:t>Actual Positive</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2400" dirty="0">
                          <a:solidFill>
                            <a:schemeClr val="bg1"/>
                          </a:solidFill>
                          <a:effectLst/>
                          <a:latin typeface="Times New Roman" panose="02020603050405020304" pitchFamily="18" charset="0"/>
                          <a:cs typeface="Times New Roman" panose="02020603050405020304" pitchFamily="18" charset="0"/>
                        </a:rPr>
                        <a:t>TP</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tc>
                  <a:txBody>
                    <a:bodyPr/>
                    <a:lstStyle/>
                    <a:p>
                      <a:pPr fontAlgn="base"/>
                      <a:r>
                        <a:rPr lang="en-US" sz="2400" dirty="0">
                          <a:solidFill>
                            <a:schemeClr val="bg1"/>
                          </a:solidFill>
                          <a:effectLst/>
                          <a:latin typeface="Times New Roman" panose="02020603050405020304" pitchFamily="18" charset="0"/>
                          <a:cs typeface="Times New Roman" panose="02020603050405020304" pitchFamily="18" charset="0"/>
                        </a:rPr>
                        <a:t>FN</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2502179536"/>
                  </a:ext>
                </a:extLst>
              </a:tr>
              <a:tr h="1102433">
                <a:tc>
                  <a:txBody>
                    <a:bodyPr/>
                    <a:lstStyle/>
                    <a:p>
                      <a:pPr fontAlgn="base"/>
                      <a:r>
                        <a:rPr lang="en-US" sz="2400" dirty="0">
                          <a:solidFill>
                            <a:schemeClr val="bg1"/>
                          </a:solidFill>
                          <a:effectLst/>
                          <a:latin typeface="Times New Roman" panose="02020603050405020304" pitchFamily="18" charset="0"/>
                          <a:cs typeface="Times New Roman" panose="02020603050405020304" pitchFamily="18" charset="0"/>
                        </a:rPr>
                        <a:t>Actual Negative</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444654"/>
                    </a:solidFill>
                  </a:tcPr>
                </a:tc>
                <a:tc>
                  <a:txBody>
                    <a:bodyPr/>
                    <a:lstStyle/>
                    <a:p>
                      <a:pPr fontAlgn="base"/>
                      <a:r>
                        <a:rPr lang="en-US" sz="2400" dirty="0">
                          <a:solidFill>
                            <a:schemeClr val="bg1"/>
                          </a:solidFill>
                          <a:effectLst/>
                          <a:latin typeface="Times New Roman" panose="02020603050405020304" pitchFamily="18" charset="0"/>
                          <a:cs typeface="Times New Roman" panose="02020603050405020304" pitchFamily="18" charset="0"/>
                        </a:rPr>
                        <a:t>FP</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444654"/>
                    </a:solidFill>
                  </a:tcPr>
                </a:tc>
                <a:tc>
                  <a:txBody>
                    <a:bodyPr/>
                    <a:lstStyle/>
                    <a:p>
                      <a:pPr fontAlgn="base"/>
                      <a:r>
                        <a:rPr lang="en-US" sz="2400" dirty="0">
                          <a:solidFill>
                            <a:schemeClr val="bg1"/>
                          </a:solidFill>
                          <a:effectLst/>
                          <a:latin typeface="Times New Roman" panose="02020603050405020304" pitchFamily="18" charset="0"/>
                          <a:cs typeface="Times New Roman" panose="02020603050405020304" pitchFamily="18" charset="0"/>
                        </a:rPr>
                        <a:t>TN</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444654"/>
                    </a:solidFill>
                  </a:tcPr>
                </a:tc>
                <a:extLst>
                  <a:ext uri="{0D108BD9-81ED-4DB2-BD59-A6C34878D82A}">
                    <a16:rowId xmlns:a16="http://schemas.microsoft.com/office/drawing/2014/main" val="3751698135"/>
                  </a:ext>
                </a:extLst>
              </a:tr>
            </a:tbl>
          </a:graphicData>
        </a:graphic>
      </p:graphicFrame>
      <p:sp>
        <p:nvSpPr>
          <p:cNvPr id="8" name="TextBox 7">
            <a:extLst>
              <a:ext uri="{FF2B5EF4-FFF2-40B4-BE49-F238E27FC236}">
                <a16:creationId xmlns:a16="http://schemas.microsoft.com/office/drawing/2014/main" id="{A8C36784-8731-2506-AC39-F28E5F6346B4}"/>
              </a:ext>
            </a:extLst>
          </p:cNvPr>
          <p:cNvSpPr txBox="1"/>
          <p:nvPr/>
        </p:nvSpPr>
        <p:spPr>
          <a:xfrm>
            <a:off x="1756610" y="424753"/>
            <a:ext cx="8678779" cy="1077218"/>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Example of a confusion matrix for COVID-19 detection:</a:t>
            </a:r>
          </a:p>
        </p:txBody>
      </p:sp>
    </p:spTree>
    <p:extLst>
      <p:ext uri="{BB962C8B-B14F-4D97-AF65-F5344CB8AC3E}">
        <p14:creationId xmlns:p14="http://schemas.microsoft.com/office/powerpoint/2010/main" val="2129363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A37C-579C-6369-A5A7-6D1D8A7AE706}"/>
              </a:ext>
            </a:extLst>
          </p:cNvPr>
          <p:cNvSpPr>
            <a:spLocks noGrp="1"/>
          </p:cNvSpPr>
          <p:nvPr>
            <p:ph type="title"/>
          </p:nvPr>
        </p:nvSpPr>
        <p:spPr>
          <a:xfrm>
            <a:off x="928723" y="368071"/>
            <a:ext cx="3680599" cy="854239"/>
          </a:xfrm>
        </p:spPr>
        <p:txBody>
          <a:bodyPr/>
          <a:lstStyle/>
          <a:p>
            <a:r>
              <a:rPr lang="en-US" dirty="0">
                <a:latin typeface="Times New Roman" panose="02020603050405020304" pitchFamily="18" charset="0"/>
                <a:cs typeface="Times New Roman" panose="02020603050405020304" pitchFamily="18" charset="0"/>
              </a:rPr>
              <a:t>Software Used</a:t>
            </a:r>
            <a:endParaRPr lang="en-US" dirty="0"/>
          </a:p>
        </p:txBody>
      </p:sp>
      <p:sp>
        <p:nvSpPr>
          <p:cNvPr id="4" name="TextBox 3">
            <a:extLst>
              <a:ext uri="{FF2B5EF4-FFF2-40B4-BE49-F238E27FC236}">
                <a16:creationId xmlns:a16="http://schemas.microsoft.com/office/drawing/2014/main" id="{E758DD53-5943-B246-D291-2505E4452D62}"/>
              </a:ext>
            </a:extLst>
          </p:cNvPr>
          <p:cNvSpPr txBox="1"/>
          <p:nvPr/>
        </p:nvSpPr>
        <p:spPr>
          <a:xfrm>
            <a:off x="2769022" y="1360750"/>
            <a:ext cx="7283116" cy="4893647"/>
          </a:xfrm>
          <a:prstGeom prst="rect">
            <a:avLst/>
          </a:prstGeom>
          <a:noFill/>
        </p:spPr>
        <p:txBody>
          <a:bodyPr wrap="square">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LANGUGE USED : PYTHON, JAVASCRIPT</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DOMAIN : DEEP LEARNING </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GOOGLE COLAB, VISUAL STUDIO</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PYTHON VERSION 3.7.0</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MINIMUM REQUIREMENTS</a:t>
            </a:r>
          </a:p>
          <a:p>
            <a:r>
              <a:rPr lang="en-US" sz="2400" dirty="0">
                <a:latin typeface="Times New Roman" panose="02020603050405020304" pitchFamily="18" charset="0"/>
                <a:cs typeface="Times New Roman" panose="02020603050405020304" pitchFamily="18" charset="0"/>
              </a:rPr>
              <a:t>                 OS =  windows  10 or more</a:t>
            </a:r>
          </a:p>
          <a:p>
            <a:r>
              <a:rPr lang="en-US" sz="2400" dirty="0">
                <a:latin typeface="Times New Roman" panose="02020603050405020304" pitchFamily="18" charset="0"/>
                <a:cs typeface="Times New Roman" panose="02020603050405020304" pitchFamily="18" charset="0"/>
              </a:rPr>
              <a:t>                 RAM = 8 GB or more</a:t>
            </a:r>
          </a:p>
          <a:p>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ROM = More than 100 GB</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CPU = 1.7 GHz</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765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0FBBC-4BB5-91BE-450D-16997505889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INPUT  CT-IMAGES</a:t>
            </a:r>
          </a:p>
        </p:txBody>
      </p:sp>
      <p:pic>
        <p:nvPicPr>
          <p:cNvPr id="4" name="Picture 3">
            <a:extLst>
              <a:ext uri="{FF2B5EF4-FFF2-40B4-BE49-F238E27FC236}">
                <a16:creationId xmlns:a16="http://schemas.microsoft.com/office/drawing/2014/main" id="{C6436C77-6E2B-7BAC-BE39-B5E684B35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314" y="1913909"/>
            <a:ext cx="7060831" cy="1684161"/>
          </a:xfrm>
          <a:prstGeom prst="rect">
            <a:avLst/>
          </a:prstGeom>
        </p:spPr>
      </p:pic>
      <p:pic>
        <p:nvPicPr>
          <p:cNvPr id="6" name="Picture 5">
            <a:extLst>
              <a:ext uri="{FF2B5EF4-FFF2-40B4-BE49-F238E27FC236}">
                <a16:creationId xmlns:a16="http://schemas.microsoft.com/office/drawing/2014/main" id="{645ED380-EC49-0729-33B2-780775716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671" y="4325230"/>
            <a:ext cx="7135474" cy="1823643"/>
          </a:xfrm>
          <a:prstGeom prst="rect">
            <a:avLst/>
          </a:prstGeom>
        </p:spPr>
      </p:pic>
    </p:spTree>
    <p:extLst>
      <p:ext uri="{BB962C8B-B14F-4D97-AF65-F5344CB8AC3E}">
        <p14:creationId xmlns:p14="http://schemas.microsoft.com/office/powerpoint/2010/main" val="381079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869C5-2BA1-34B9-FB36-D2202976F154}"/>
              </a:ext>
            </a:extLst>
          </p:cNvPr>
          <p:cNvSpPr>
            <a:spLocks noGrp="1"/>
          </p:cNvSpPr>
          <p:nvPr>
            <p:ph type="title"/>
          </p:nvPr>
        </p:nvSpPr>
        <p:spPr>
          <a:xfrm>
            <a:off x="838200" y="365125"/>
            <a:ext cx="2474167" cy="1325563"/>
          </a:xfrm>
        </p:spPr>
        <p:txBody>
          <a:bodyPr/>
          <a:lstStyle/>
          <a:p>
            <a:r>
              <a:rPr lang="en-US" dirty="0">
                <a:latin typeface="Times New Roman" panose="02020603050405020304" pitchFamily="18" charset="0"/>
                <a:cs typeface="Times New Roman" panose="02020603050405020304" pitchFamily="18" charset="0"/>
              </a:rPr>
              <a:t>OUTPUT</a:t>
            </a:r>
            <a:endParaRPr lang="en-US" dirty="0"/>
          </a:p>
        </p:txBody>
      </p:sp>
      <p:sp>
        <p:nvSpPr>
          <p:cNvPr id="4" name="TextBox 3">
            <a:extLst>
              <a:ext uri="{FF2B5EF4-FFF2-40B4-BE49-F238E27FC236}">
                <a16:creationId xmlns:a16="http://schemas.microsoft.com/office/drawing/2014/main" id="{7A5F3FFD-6C90-8A42-1D3C-991B6CCB2C2E}"/>
              </a:ext>
            </a:extLst>
          </p:cNvPr>
          <p:cNvSpPr txBox="1"/>
          <p:nvPr/>
        </p:nvSpPr>
        <p:spPr>
          <a:xfrm>
            <a:off x="838199" y="1690688"/>
            <a:ext cx="10515599"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WHETHER COVID -19 IS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POSITIVE                            or                       NEGATIVE</a:t>
            </a:r>
          </a:p>
        </p:txBody>
      </p:sp>
      <p:pic>
        <p:nvPicPr>
          <p:cNvPr id="5" name="Picture 4">
            <a:extLst>
              <a:ext uri="{FF2B5EF4-FFF2-40B4-BE49-F238E27FC236}">
                <a16:creationId xmlns:a16="http://schemas.microsoft.com/office/drawing/2014/main" id="{1878A5D9-A99E-93A5-ADD6-CABCD0A59A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199" y="3180758"/>
            <a:ext cx="5308696" cy="2957804"/>
          </a:xfrm>
          <a:prstGeom prst="rect">
            <a:avLst/>
          </a:prstGeom>
        </p:spPr>
      </p:pic>
      <p:pic>
        <p:nvPicPr>
          <p:cNvPr id="6" name="Picture 5">
            <a:extLst>
              <a:ext uri="{FF2B5EF4-FFF2-40B4-BE49-F238E27FC236}">
                <a16:creationId xmlns:a16="http://schemas.microsoft.com/office/drawing/2014/main" id="{17D8A947-AF6F-3A40-B4A1-32C1FB8D046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76661" y="3180758"/>
            <a:ext cx="4805265" cy="2957804"/>
          </a:xfrm>
          <a:prstGeom prst="rect">
            <a:avLst/>
          </a:prstGeom>
        </p:spPr>
      </p:pic>
    </p:spTree>
    <p:extLst>
      <p:ext uri="{BB962C8B-B14F-4D97-AF65-F5344CB8AC3E}">
        <p14:creationId xmlns:p14="http://schemas.microsoft.com/office/powerpoint/2010/main" val="1857161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DCEA35-1B02-2C54-1ADE-069DC3A97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4675" y="1319212"/>
            <a:ext cx="5962650" cy="4219575"/>
          </a:xfrm>
          <a:prstGeom prst="rect">
            <a:avLst/>
          </a:prstGeom>
        </p:spPr>
      </p:pic>
    </p:spTree>
    <p:extLst>
      <p:ext uri="{BB962C8B-B14F-4D97-AF65-F5344CB8AC3E}">
        <p14:creationId xmlns:p14="http://schemas.microsoft.com/office/powerpoint/2010/main" val="284364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E4F54E-3BFE-68A4-48C5-6CE24DBA9F90}"/>
              </a:ext>
            </a:extLst>
          </p:cNvPr>
          <p:cNvSpPr txBox="1"/>
          <p:nvPr/>
        </p:nvSpPr>
        <p:spPr>
          <a:xfrm>
            <a:off x="578498" y="797510"/>
            <a:ext cx="11034382" cy="5262979"/>
          </a:xfrm>
          <a:prstGeom prst="rect">
            <a:avLst/>
          </a:prstGeom>
          <a:noFill/>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 order to meet the data requirements for COVID-19 CT imaging, we propose a CT image synthesis approach based on a conditional generative adversarial network that can effectively generate high-quality and realistic COVID-19 CT images for use in deep-learning based medical imaging tasks. </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There are two main diagnostic approaches for COVID-19. RT-PCR and chest computed tomography (CT) imaging </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However, the sensitivity of RT-PCR is relative low for COVID-19 testing . As an alternative, chest CT scans can be used to take tomographic images from the chest area at different angles with post-computed X-ray measurements.</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approach has a higher sensitivity to COVID-19 and is less resource-intensive than traditional RT-PCR.</a:t>
            </a:r>
          </a:p>
        </p:txBody>
      </p:sp>
    </p:spTree>
    <p:extLst>
      <p:ext uri="{BB962C8B-B14F-4D97-AF65-F5344CB8AC3E}">
        <p14:creationId xmlns:p14="http://schemas.microsoft.com/office/powerpoint/2010/main" val="313582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FAAB-F592-EB19-BF10-4C881F0DDC7B}"/>
              </a:ext>
            </a:extLst>
          </p:cNvPr>
          <p:cNvSpPr>
            <a:spLocks noGrp="1"/>
          </p:cNvSpPr>
          <p:nvPr>
            <p:ph type="title"/>
          </p:nvPr>
        </p:nvSpPr>
        <p:spPr>
          <a:xfrm>
            <a:off x="3278505" y="675550"/>
            <a:ext cx="5634990" cy="1021715"/>
          </a:xfrm>
        </p:spPr>
        <p:txBody>
          <a:bodyPr>
            <a:normAutofit fontScale="90000"/>
          </a:bodyPr>
          <a:lstStyle/>
          <a:p>
            <a:r>
              <a:rPr lang="en-US" dirty="0">
                <a:latin typeface="Times New Roman" panose="02020603050405020304" pitchFamily="18" charset="0"/>
                <a:cs typeface="Times New Roman" panose="02020603050405020304" pitchFamily="18" charset="0"/>
              </a:rPr>
              <a:t>PROBLEM STATEMENT</a:t>
            </a:r>
            <a:endParaRPr lang="en-US" dirty="0"/>
          </a:p>
        </p:txBody>
      </p:sp>
      <p:pic>
        <p:nvPicPr>
          <p:cNvPr id="3" name="Picture 2">
            <a:extLst>
              <a:ext uri="{FF2B5EF4-FFF2-40B4-BE49-F238E27FC236}">
                <a16:creationId xmlns:a16="http://schemas.microsoft.com/office/drawing/2014/main" id="{E5562B48-2519-4521-36BC-EC2B8803D891}"/>
              </a:ext>
            </a:extLst>
          </p:cNvPr>
          <p:cNvPicPr>
            <a:picLocks noChangeAspect="1"/>
          </p:cNvPicPr>
          <p:nvPr/>
        </p:nvPicPr>
        <p:blipFill>
          <a:blip r:embed="rId2"/>
          <a:stretch>
            <a:fillRect/>
          </a:stretch>
        </p:blipFill>
        <p:spPr>
          <a:xfrm>
            <a:off x="999619" y="294799"/>
            <a:ext cx="1783219" cy="1783219"/>
          </a:xfrm>
          <a:prstGeom prst="rect">
            <a:avLst/>
          </a:prstGeom>
        </p:spPr>
      </p:pic>
      <p:sp>
        <p:nvSpPr>
          <p:cNvPr id="5" name="TextBox 4">
            <a:extLst>
              <a:ext uri="{FF2B5EF4-FFF2-40B4-BE49-F238E27FC236}">
                <a16:creationId xmlns:a16="http://schemas.microsoft.com/office/drawing/2014/main" id="{C70736F8-7FEF-ECD0-07FC-B166FD8B3E98}"/>
              </a:ext>
            </a:extLst>
          </p:cNvPr>
          <p:cNvSpPr txBox="1"/>
          <p:nvPr/>
        </p:nvSpPr>
        <p:spPr>
          <a:xfrm>
            <a:off x="1891229" y="2501492"/>
            <a:ext cx="9240192" cy="3170099"/>
          </a:xfrm>
          <a:prstGeom prst="rect">
            <a:avLst/>
          </a:prstGeom>
          <a:noFill/>
        </p:spPr>
        <p:txBody>
          <a:bodyPr wrap="square">
            <a:spAutoFit/>
          </a:bodyPr>
          <a:lstStyle/>
          <a:p>
            <a:pPr marL="457200" indent="-457200" algn="just">
              <a:lnSpc>
                <a:spcPts val="24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t>
            </a:r>
            <a:r>
              <a:rPr lang="en-US" sz="2400" b="0" i="0" dirty="0">
                <a:effectLst/>
                <a:latin typeface="Times New Roman" panose="02020603050405020304" pitchFamily="18" charset="0"/>
                <a:cs typeface="Times New Roman" panose="02020603050405020304" pitchFamily="18" charset="0"/>
              </a:rPr>
              <a:t>raining a deep-learning model requires large volumes of data.</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457200" indent="-457200" algn="just">
              <a:lnSpc>
                <a:spcPts val="24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M</a:t>
            </a:r>
            <a:r>
              <a:rPr lang="en-US" sz="2400" b="0" i="0" dirty="0">
                <a:effectLst/>
                <a:latin typeface="Times New Roman" panose="02020603050405020304" pitchFamily="18" charset="0"/>
                <a:cs typeface="Times New Roman" panose="02020603050405020304" pitchFamily="18" charset="0"/>
              </a:rPr>
              <a:t>edical staff faces a high risk when collecting COVID-19  CT image data due to the high infectivity of the disease. </a:t>
            </a:r>
          </a:p>
          <a:p>
            <a:pPr marL="457200" indent="-457200" algn="just">
              <a:lnSpc>
                <a:spcPts val="2400"/>
              </a:lnSpc>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457200" indent="-457200" algn="just">
              <a:lnSpc>
                <a:spcPts val="2400"/>
              </a:lnSpc>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 Another issue is the lack of experts available for data labeling.</a:t>
            </a:r>
          </a:p>
          <a:p>
            <a:pPr marL="457200" indent="-457200" algn="just">
              <a:lnSpc>
                <a:spcPts val="2400"/>
              </a:lnSpc>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457200" indent="-457200" algn="just">
              <a:lnSpc>
                <a:spcPts val="2400"/>
              </a:lnSpc>
              <a:buFont typeface="Wingdings" panose="05000000000000000000" pitchFamily="2" charset="2"/>
              <a:buChar char="§"/>
            </a:pPr>
            <a:r>
              <a:rPr lang="en-US" sz="2400" b="0" i="0" dirty="0">
                <a:solidFill>
                  <a:srgbClr val="1C1D1E"/>
                </a:solidFill>
                <a:effectLst/>
                <a:latin typeface="Times New Roman" panose="02020603050405020304" pitchFamily="18" charset="0"/>
                <a:cs typeface="Times New Roman" panose="02020603050405020304" pitchFamily="18" charset="0"/>
              </a:rPr>
              <a:t>COVID-19 has been a severe health issue affecting the respiratory system and spreads very fast from one human to other overall countries.</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99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035C-593D-1640-9830-E106EF69AA4F}"/>
              </a:ext>
            </a:extLst>
          </p:cNvPr>
          <p:cNvSpPr>
            <a:spLocks noGrp="1"/>
          </p:cNvSpPr>
          <p:nvPr>
            <p:ph type="title"/>
          </p:nvPr>
        </p:nvSpPr>
        <p:spPr>
          <a:xfrm>
            <a:off x="950168" y="348284"/>
            <a:ext cx="5257800" cy="1067435"/>
          </a:xfrm>
        </p:spPr>
        <p:txBody>
          <a:bodyPr/>
          <a:lstStyle/>
          <a:p>
            <a:r>
              <a:rPr lang="en-US" sz="4400" dirty="0">
                <a:latin typeface="Times New Roman" panose="02020603050405020304" pitchFamily="18" charset="0"/>
                <a:cs typeface="Times New Roman" panose="02020603050405020304" pitchFamily="18" charset="0"/>
              </a:rPr>
              <a:t>EXISTING SYSTEM</a:t>
            </a:r>
            <a:endParaRPr lang="en-US" dirty="0"/>
          </a:p>
        </p:txBody>
      </p:sp>
      <p:sp>
        <p:nvSpPr>
          <p:cNvPr id="4" name="TextBox 3">
            <a:extLst>
              <a:ext uri="{FF2B5EF4-FFF2-40B4-BE49-F238E27FC236}">
                <a16:creationId xmlns:a16="http://schemas.microsoft.com/office/drawing/2014/main" id="{0D8F7624-2F79-3A1D-37C0-E40AD7D63538}"/>
              </a:ext>
            </a:extLst>
          </p:cNvPr>
          <p:cNvSpPr txBox="1"/>
          <p:nvPr/>
        </p:nvSpPr>
        <p:spPr>
          <a:xfrm>
            <a:off x="838200" y="1544015"/>
            <a:ext cx="10439400" cy="4431983"/>
          </a:xfrm>
          <a:prstGeom prst="rect">
            <a:avLst/>
          </a:prstGeom>
          <a:noFill/>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RT-PCR: This is the most widely used diagnostic test for COVID-19 detection. It involves collecting a sample from the patient's nose or throat and testing it for the presence of the virus using reverse transcription polymerase chain reaction (RT-PCR) technology. This test is highly accurate but can take several days to get results</a:t>
            </a:r>
            <a:r>
              <a:rPr lang="en-US" sz="2400" b="0" i="0" dirty="0">
                <a:solidFill>
                  <a:srgbClr val="D1D5DB"/>
                </a:solidFill>
                <a:effectLst/>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sz="2400" b="0" i="0" dirty="0">
                <a:effectLst/>
                <a:latin typeface="Times New Roman" panose="02020603050405020304" pitchFamily="18" charset="0"/>
                <a:cs typeface="Times New Roman" panose="02020603050405020304" pitchFamily="18" charset="0"/>
              </a:rPr>
              <a:t> Rapid antigen tests: These tests detect the presence of viral proteins in a nasal or throat swab. They are less accurate than RT-PCR tests.</a:t>
            </a:r>
          </a:p>
          <a:p>
            <a:pPr marL="285750" indent="-285750" algn="just">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sz="2400" b="0" i="0" dirty="0">
                <a:effectLst/>
                <a:latin typeface="Times New Roman" panose="02020603050405020304" pitchFamily="18" charset="0"/>
                <a:cs typeface="Times New Roman" panose="02020603050405020304" pitchFamily="18" charset="0"/>
              </a:rPr>
              <a:t>  There are also various existing systems for COVID-19 detection, including laboratory tests, imaging modalities, and AI-based systems.</a:t>
            </a:r>
          </a:p>
        </p:txBody>
      </p:sp>
    </p:spTree>
    <p:extLst>
      <p:ext uri="{BB962C8B-B14F-4D97-AF65-F5344CB8AC3E}">
        <p14:creationId xmlns:p14="http://schemas.microsoft.com/office/powerpoint/2010/main" val="286789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D898-20D5-3D78-CC88-57F22DD1C021}"/>
              </a:ext>
            </a:extLst>
          </p:cNvPr>
          <p:cNvSpPr>
            <a:spLocks noGrp="1"/>
          </p:cNvSpPr>
          <p:nvPr>
            <p:ph type="title"/>
          </p:nvPr>
        </p:nvSpPr>
        <p:spPr>
          <a:xfrm>
            <a:off x="1005840" y="484557"/>
            <a:ext cx="5532120" cy="930275"/>
          </a:xfrm>
        </p:spPr>
        <p:txBody>
          <a:bodyPr>
            <a:normAutofit/>
          </a:bodyPr>
          <a:lstStyle/>
          <a:p>
            <a:r>
              <a:rPr lang="en-GB" sz="4400" dirty="0">
                <a:effectLst/>
                <a:latin typeface="Times New Roman" panose="02020603050405020304" pitchFamily="18" charset="0"/>
                <a:ea typeface="Calibri" panose="020F0502020204030204" pitchFamily="34" charset="0"/>
              </a:rPr>
              <a:t>PROPOSED SYSTEM</a:t>
            </a:r>
            <a:endParaRPr lang="en-US" dirty="0"/>
          </a:p>
        </p:txBody>
      </p:sp>
      <p:sp>
        <p:nvSpPr>
          <p:cNvPr id="6" name="TextBox 5">
            <a:extLst>
              <a:ext uri="{FF2B5EF4-FFF2-40B4-BE49-F238E27FC236}">
                <a16:creationId xmlns:a16="http://schemas.microsoft.com/office/drawing/2014/main" id="{FDAE9E01-690F-73DB-2B2A-20BE79F405B5}"/>
              </a:ext>
            </a:extLst>
          </p:cNvPr>
          <p:cNvSpPr txBox="1"/>
          <p:nvPr/>
        </p:nvSpPr>
        <p:spPr>
          <a:xfrm>
            <a:off x="1005840" y="1685747"/>
            <a:ext cx="10576560" cy="4462760"/>
          </a:xfrm>
          <a:prstGeom prst="rect">
            <a:avLst/>
          </a:prstGeom>
          <a:noFill/>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In this project we are using </a:t>
            </a:r>
            <a:r>
              <a:rPr lang="en-US" sz="2400" b="1" dirty="0">
                <a:latin typeface="Times New Roman" panose="02020603050405020304" pitchFamily="18" charset="0"/>
                <a:cs typeface="Times New Roman" panose="02020603050405020304" pitchFamily="18" charset="0"/>
              </a:rPr>
              <a:t>Residual Neural Network </a:t>
            </a:r>
            <a:r>
              <a:rPr lang="en-US" sz="2400" dirty="0">
                <a:latin typeface="Times New Roman" panose="02020603050405020304" pitchFamily="18" charset="0"/>
                <a:cs typeface="Times New Roman" panose="02020603050405020304" pitchFamily="18" charset="0"/>
              </a:rPr>
              <a:t>used for the detection of the novel corona virus disease – are also known as the COVID-19. through the chest scanning images.</a:t>
            </a:r>
          </a:p>
          <a:p>
            <a:pPr marL="285750" indent="-285750">
              <a:buFont typeface="Wingdings" panose="05000000000000000000" pitchFamily="2" charset="2"/>
              <a:buChar char="v"/>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  Chest X-rays and CT scans: These imaging modalities can be used to detect characteristic features of COVID-19 such as ground-glass opacities and consolidations in the lungs. They are not as accurate as laboratory tests but can provide rapid results.</a:t>
            </a:r>
          </a:p>
          <a:p>
            <a:pPr marL="285750" indent="-28575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b="0" i="0" dirty="0">
                <a:effectLst/>
                <a:latin typeface="Times New Roman" panose="02020603050405020304" pitchFamily="18" charset="0"/>
                <a:cs typeface="Times New Roman" panose="02020603050405020304" pitchFamily="18" charset="0"/>
              </a:rPr>
              <a:t>  Chest X-rays and CT scans for COVID-19 detection. These systems can provide rapid and accurate results and have the potential to be used for mass screening</a:t>
            </a:r>
            <a:r>
              <a:rPr lang="en-US" sz="2400" dirty="0">
                <a:solidFill>
                  <a:srgbClr val="D1D5DB"/>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endParaRPr lang="en-US" sz="2000" b="0" i="0" dirty="0">
              <a:solidFill>
                <a:srgbClr val="D1D5DB"/>
              </a:solidFill>
              <a:effectLst/>
              <a:latin typeface="Söhne"/>
              <a:cs typeface="Times New Roman" panose="02020603050405020304" pitchFamily="18" charset="0"/>
            </a:endParaRPr>
          </a:p>
        </p:txBody>
      </p:sp>
    </p:spTree>
    <p:extLst>
      <p:ext uri="{BB962C8B-B14F-4D97-AF65-F5344CB8AC3E}">
        <p14:creationId xmlns:p14="http://schemas.microsoft.com/office/powerpoint/2010/main" val="3398248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9F18-B1AD-BD27-3EED-3A04BD44C8E3}"/>
              </a:ext>
            </a:extLst>
          </p:cNvPr>
          <p:cNvSpPr>
            <a:spLocks noGrp="1"/>
          </p:cNvSpPr>
          <p:nvPr>
            <p:ph type="title"/>
          </p:nvPr>
        </p:nvSpPr>
        <p:spPr>
          <a:xfrm>
            <a:off x="838200" y="225166"/>
            <a:ext cx="10515600" cy="1325563"/>
          </a:xfrm>
        </p:spPr>
        <p:txBody>
          <a:bodyPr/>
          <a:lstStyle/>
          <a:p>
            <a:r>
              <a:rPr lang="en-US" dirty="0">
                <a:latin typeface="Times New Roman" panose="02020603050405020304" pitchFamily="18" charset="0"/>
                <a:cs typeface="Times New Roman" panose="02020603050405020304" pitchFamily="18" charset="0"/>
              </a:rPr>
              <a:t>LITERATURE SURVEY</a:t>
            </a:r>
          </a:p>
        </p:txBody>
      </p:sp>
      <p:sp>
        <p:nvSpPr>
          <p:cNvPr id="4" name="TextBox 3">
            <a:extLst>
              <a:ext uri="{FF2B5EF4-FFF2-40B4-BE49-F238E27FC236}">
                <a16:creationId xmlns:a16="http://schemas.microsoft.com/office/drawing/2014/main" id="{6F683054-A713-896F-B6B7-2022597FCCCC}"/>
              </a:ext>
            </a:extLst>
          </p:cNvPr>
          <p:cNvSpPr txBox="1"/>
          <p:nvPr/>
        </p:nvSpPr>
        <p:spPr>
          <a:xfrm>
            <a:off x="662473" y="1429062"/>
            <a:ext cx="10618237" cy="4818435"/>
          </a:xfrm>
          <a:prstGeom prst="rect">
            <a:avLst/>
          </a:prstGeom>
          <a:noFill/>
        </p:spPr>
        <p:txBody>
          <a:bodyPr wrap="square">
            <a:spAutoFit/>
          </a:bodyPr>
          <a:lstStyle/>
          <a:p>
            <a:pPr marL="457200" marR="0" indent="0" algn="just">
              <a:lnSpc>
                <a:spcPct val="150000"/>
              </a:lnSpc>
              <a:spcBef>
                <a:spcPts val="0"/>
              </a:spcBef>
              <a:spcAft>
                <a:spcPts val="90"/>
              </a:spcAft>
            </a:pPr>
            <a:r>
              <a:rPr lang="en-US" sz="2000" b="1" kern="100" dirty="0">
                <a:solidFill>
                  <a:srgbClr val="000000"/>
                </a:solidFill>
                <a:effectLst/>
                <a:latin typeface="Times New Roman" panose="02020603050405020304" pitchFamily="18" charset="0"/>
                <a:ea typeface="Times New Roman" panose="02020603050405020304" pitchFamily="18" charset="0"/>
              </a:rPr>
              <a:t>COVID-19 Virus Detected using Real Time RT-PCR </a:t>
            </a:r>
            <a:endParaRPr lang="en-US" sz="1800" b="1" kern="100" dirty="0">
              <a:solidFill>
                <a:srgbClr val="000000"/>
              </a:solidFill>
              <a:effectLst/>
              <a:latin typeface="Times New Roman" panose="02020603050405020304" pitchFamily="18" charset="0"/>
              <a:ea typeface="Times New Roman" panose="02020603050405020304" pitchFamily="18" charset="0"/>
            </a:endParaRPr>
          </a:p>
          <a:p>
            <a:pPr marL="457200" marR="0">
              <a:lnSpc>
                <a:spcPct val="150000"/>
              </a:lnSpc>
              <a:spcBef>
                <a:spcPts val="0"/>
              </a:spcBef>
              <a:spcAft>
                <a:spcPts val="50"/>
              </a:spcAft>
            </a:pPr>
            <a:r>
              <a:rPr lang="en-US" sz="1800" b="1" kern="100" dirty="0">
                <a:solidFill>
                  <a:srgbClr val="000000"/>
                </a:solidFill>
                <a:effectLst/>
                <a:latin typeface="Times New Roman" panose="02020603050405020304" pitchFamily="18" charset="0"/>
                <a:ea typeface="Times New Roman" panose="02020603050405020304" pitchFamily="18" charset="0"/>
              </a:rPr>
              <a:t> </a:t>
            </a:r>
            <a:endParaRPr lang="en-US" sz="1400" kern="100" dirty="0">
              <a:solidFill>
                <a:srgbClr val="000000"/>
              </a:solidFill>
              <a:effectLst/>
              <a:latin typeface="Calibri" panose="020F0502020204030204" pitchFamily="34" charset="0"/>
              <a:ea typeface="Calibri" panose="020F0502020204030204" pitchFamily="34" charset="0"/>
            </a:endParaRPr>
          </a:p>
          <a:p>
            <a:pPr marL="457200" marR="0" algn="just">
              <a:lnSpc>
                <a:spcPct val="150000"/>
              </a:lnSpc>
              <a:spcBef>
                <a:spcPts val="0"/>
              </a:spcBef>
              <a:spcAft>
                <a:spcPts val="25"/>
              </a:spcAft>
            </a:pPr>
            <a:r>
              <a:rPr lang="en-US" sz="1800" b="1" kern="100" dirty="0">
                <a:solidFill>
                  <a:srgbClr val="000000"/>
                </a:solidFill>
                <a:effectLst/>
                <a:latin typeface="Times New Roman" panose="02020603050405020304" pitchFamily="18" charset="0"/>
                <a:ea typeface="Times New Roman" panose="02020603050405020304" pitchFamily="18" charset="0"/>
              </a:rPr>
              <a:t>Objectives: </a:t>
            </a:r>
            <a:r>
              <a:rPr lang="en-US" kern="100" dirty="0">
                <a:solidFill>
                  <a:srgbClr val="000000"/>
                </a:solidFill>
                <a:effectLst/>
                <a:latin typeface="Times New Roman" panose="02020603050405020304" pitchFamily="18" charset="0"/>
                <a:ea typeface="Times New Roman" panose="02020603050405020304" pitchFamily="18" charset="0"/>
              </a:rPr>
              <a:t>To optimize a plasmonic PCR system and perform rapid, one step RT- PCR for the samples</a:t>
            </a:r>
            <a:r>
              <a:rPr lang="en-US" sz="1600" kern="100" dirty="0">
                <a:solidFill>
                  <a:srgbClr val="000000"/>
                </a:solidFill>
                <a:effectLst/>
                <a:latin typeface="Times New Roman" panose="02020603050405020304" pitchFamily="18" charset="0"/>
                <a:ea typeface="Times New Roman" panose="02020603050405020304" pitchFamily="18" charset="0"/>
              </a:rPr>
              <a:t>. </a:t>
            </a:r>
            <a:endParaRPr lang="en-US" sz="1400" kern="100" dirty="0">
              <a:solidFill>
                <a:srgbClr val="000000"/>
              </a:solidFill>
              <a:effectLst/>
              <a:latin typeface="Calibri" panose="020F0502020204030204" pitchFamily="34" charset="0"/>
              <a:ea typeface="Calibri" panose="020F0502020204030204" pitchFamily="34" charset="0"/>
            </a:endParaRPr>
          </a:p>
          <a:p>
            <a:pPr marL="457200" marR="84455" algn="just">
              <a:lnSpc>
                <a:spcPct val="150000"/>
              </a:lnSpc>
              <a:spcBef>
                <a:spcPts val="0"/>
              </a:spcBef>
              <a:spcAft>
                <a:spcPts val="960"/>
              </a:spcAft>
            </a:pPr>
            <a:r>
              <a:rPr lang="en-US" sz="1800" b="1" kern="100" dirty="0">
                <a:solidFill>
                  <a:srgbClr val="000000"/>
                </a:solidFill>
                <a:effectLst/>
                <a:latin typeface="Times New Roman" panose="02020603050405020304" pitchFamily="18" charset="0"/>
                <a:ea typeface="Times New Roman" panose="02020603050405020304" pitchFamily="18" charset="0"/>
              </a:rPr>
              <a:t>Keywords: </a:t>
            </a:r>
            <a:r>
              <a:rPr lang="en-US" kern="100" dirty="0">
                <a:solidFill>
                  <a:srgbClr val="000000"/>
                </a:solidFill>
                <a:effectLst/>
                <a:latin typeface="Times New Roman" panose="02020603050405020304" pitchFamily="18" charset="0"/>
                <a:ea typeface="Times New Roman" panose="02020603050405020304" pitchFamily="18" charset="0"/>
              </a:rPr>
              <a:t>SARS, Coronavirus, Real-Time PCR, RT-PCR, TaqMan, cytokine </a:t>
            </a:r>
            <a:endParaRPr lang="en-US" kern="100" dirty="0">
              <a:solidFill>
                <a:srgbClr val="000000"/>
              </a:solidFill>
              <a:effectLst/>
              <a:latin typeface="Calibri" panose="020F0502020204030204" pitchFamily="34" charset="0"/>
              <a:ea typeface="Calibri" panose="020F0502020204030204" pitchFamily="34" charset="0"/>
            </a:endParaRPr>
          </a:p>
          <a:p>
            <a:pPr marL="457200" marR="38735" algn="just">
              <a:lnSpc>
                <a:spcPct val="150000"/>
              </a:lnSpc>
              <a:spcBef>
                <a:spcPts val="0"/>
              </a:spcBef>
              <a:spcAft>
                <a:spcPts val="5"/>
              </a:spcAft>
            </a:pPr>
            <a:r>
              <a:rPr lang="en-US" sz="1800" kern="100" dirty="0">
                <a:solidFill>
                  <a:srgbClr val="333333"/>
                </a:solidFill>
                <a:effectLst/>
                <a:latin typeface="Times New Roman" panose="02020603050405020304" pitchFamily="18" charset="0"/>
                <a:ea typeface="Times New Roman" panose="02020603050405020304" pitchFamily="18" charset="0"/>
              </a:rPr>
              <a:t>             Real time RT–PCR is a nuclear-derived method for detecting the presence of specific genetic material in any pathogen, including a virus. Originally, the method used radioactive isotope markers to detect targeted genetic materials, but subsequent refining has led to the replacement of isotopic labelling with special markers, most frequently fluorescent dyes. This technique allows scientists to see the results almost immediately while the process is still ongoing, whereas conventional RT–PCR only provides results at the end of the process. Real time RT–PCR is one of the most widely used laboratory methods for detecting the COVID-19 virus.</a:t>
            </a:r>
            <a:endParaRPr lang="en-US" sz="14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652402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5F5D-9305-1098-69D6-2BAE5BD4793F}"/>
              </a:ext>
            </a:extLst>
          </p:cNvPr>
          <p:cNvSpPr>
            <a:spLocks noGrp="1"/>
          </p:cNvSpPr>
          <p:nvPr>
            <p:ph type="title"/>
          </p:nvPr>
        </p:nvSpPr>
        <p:spPr>
          <a:xfrm>
            <a:off x="838200" y="365125"/>
            <a:ext cx="10515600" cy="1099781"/>
          </a:xfrm>
        </p:spPr>
        <p:txBody>
          <a:bodyPr/>
          <a:lstStyle/>
          <a:p>
            <a:r>
              <a:rPr lang="en-US" dirty="0">
                <a:latin typeface="Times New Roman" panose="02020603050405020304" pitchFamily="18" charset="0"/>
                <a:cs typeface="Times New Roman" panose="02020603050405020304" pitchFamily="18" charset="0"/>
              </a:rPr>
              <a:t>Deep Learning </a:t>
            </a:r>
          </a:p>
        </p:txBody>
      </p:sp>
      <p:sp>
        <p:nvSpPr>
          <p:cNvPr id="4" name="TextBox 3">
            <a:extLst>
              <a:ext uri="{FF2B5EF4-FFF2-40B4-BE49-F238E27FC236}">
                <a16:creationId xmlns:a16="http://schemas.microsoft.com/office/drawing/2014/main" id="{9A2A0516-E3F6-B014-A202-3EC2AE540D1A}"/>
              </a:ext>
            </a:extLst>
          </p:cNvPr>
          <p:cNvSpPr txBox="1"/>
          <p:nvPr/>
        </p:nvSpPr>
        <p:spPr>
          <a:xfrm>
            <a:off x="942391" y="1203650"/>
            <a:ext cx="10515600" cy="4893647"/>
          </a:xfrm>
          <a:prstGeom prst="rect">
            <a:avLst/>
          </a:prstGeom>
          <a:noFill/>
        </p:spPr>
        <p:txBody>
          <a:bodyPr wrap="square">
            <a:spAutoFit/>
          </a:bodyPr>
          <a:lstStyle/>
          <a:p>
            <a:pPr marL="342900" indent="-34290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Deep learning is a subfield of machine learning that focuses on the development and application of artificial neural networks, particularly deep neural networks with multiple layers.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Deep learning has emerged as a powerful technique for COVID-19 detection, offering the potential to assist medical professionals in accurately identifying and diagnosing the disease.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Deep learning models, particularly convolutional neural networks (CNNs), have been applied to various medical imaging modalities, such as chest radiographs, computed tomography (CT) scans, and even X-ray images, to aid in COVID-19 detection.</a:t>
            </a:r>
          </a:p>
        </p:txBody>
      </p:sp>
    </p:spTree>
    <p:extLst>
      <p:ext uri="{BB962C8B-B14F-4D97-AF65-F5344CB8AC3E}">
        <p14:creationId xmlns:p14="http://schemas.microsoft.com/office/powerpoint/2010/main" val="48607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43106B-A2CA-E03F-3748-A7972A8778BC}"/>
              </a:ext>
            </a:extLst>
          </p:cNvPr>
          <p:cNvSpPr txBox="1"/>
          <p:nvPr/>
        </p:nvSpPr>
        <p:spPr>
          <a:xfrm>
            <a:off x="931506" y="428178"/>
            <a:ext cx="10328987" cy="6001643"/>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Here's how deep learning is utilized for COVID-19 detection:</a:t>
            </a:r>
          </a:p>
          <a:p>
            <a:endParaRPr lang="en-US" sz="2400"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Data Collection </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Preprocessing</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Model Architecture Selection</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Training the Data</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Validating the Data</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Testing and Evaluation</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Deployment </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07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TotalTime>
  <Words>2127</Words>
  <Application>Microsoft Office PowerPoint</Application>
  <PresentationFormat>Widescreen</PresentationFormat>
  <Paragraphs>230</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Courier New</vt:lpstr>
      <vt:lpstr>Söhne</vt:lpstr>
      <vt:lpstr>Times New Roman</vt:lpstr>
      <vt:lpstr>Wingdings</vt:lpstr>
      <vt:lpstr>Office Theme</vt:lpstr>
      <vt:lpstr> ST.JOSEPH               COLLEGE OF ENGINEERING</vt:lpstr>
      <vt:lpstr>ABSTRACT</vt:lpstr>
      <vt:lpstr>PowerPoint Presentation</vt:lpstr>
      <vt:lpstr>PROBLEM STATEMENT</vt:lpstr>
      <vt:lpstr>EXISTING SYSTEM</vt:lpstr>
      <vt:lpstr>PROPOSED SYSTEM</vt:lpstr>
      <vt:lpstr>LITERATURE SURVEY</vt:lpstr>
      <vt:lpstr>Deep Learning </vt:lpstr>
      <vt:lpstr>PowerPoint Presentation</vt:lpstr>
      <vt:lpstr>SYSTEM ARCHITECTURE</vt:lpstr>
      <vt:lpstr>MODULES</vt:lpstr>
      <vt:lpstr>Image Pre-Processing</vt:lpstr>
      <vt:lpstr>Adaptive Bilateral Filter</vt:lpstr>
      <vt:lpstr>Image Augmentation</vt:lpstr>
      <vt:lpstr>Lung Lobe Segmentation</vt:lpstr>
      <vt:lpstr>Feature Extraction  </vt:lpstr>
      <vt:lpstr>Convolutional Neural Networks (CNNs)</vt:lpstr>
      <vt:lpstr>Residual  Neural  Network</vt:lpstr>
      <vt:lpstr>PowerPoint Presentation</vt:lpstr>
      <vt:lpstr>Gradient Descent </vt:lpstr>
      <vt:lpstr>Confusion Matrix</vt:lpstr>
      <vt:lpstr>PowerPoint Presentation</vt:lpstr>
      <vt:lpstr>Software Used</vt:lpstr>
      <vt:lpstr>INPUT  CT-IMAGES</vt:lpstr>
      <vt:lpstr>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ST.JOSEPH               COLLEGE OF ENGINEERING</dc:title>
  <dc:creator>sherlinag18@hotmail.com</dc:creator>
  <cp:lastModifiedBy>sherlinag18@hotmail.com</cp:lastModifiedBy>
  <cp:revision>26</cp:revision>
  <dcterms:created xsi:type="dcterms:W3CDTF">2023-04-19T16:48:12Z</dcterms:created>
  <dcterms:modified xsi:type="dcterms:W3CDTF">2023-05-22T05:51:36Z</dcterms:modified>
</cp:coreProperties>
</file>