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3"/>
    </p:embeddedFont>
    <p:embeddedFont>
      <p:font typeface="Arial Black" panose="020B0A04020102020204" pitchFamily="34" charset="0"/>
      <p:bold r:id="rId14"/>
    </p:embeddedFont>
    <p:embeddedFont>
      <p:font typeface="Bahnschrift" panose="020B0502040204020203" pitchFamily="34" charset="0"/>
      <p:regular r:id="rId15"/>
      <p:bold r:id="rId16"/>
    </p:embeddedFont>
    <p:embeddedFont>
      <p:font typeface="Bahnschrift SemiBold" panose="020B0502040204020203" pitchFamily="34" charset="0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Helvetica Neue" panose="020B0604020202020204" charset="0"/>
      <p:regular r:id="rId22"/>
      <p:bold r:id="rId23"/>
      <p:italic r:id="rId24"/>
      <p:boldItalic r:id="rId25"/>
    </p:embeddedFont>
    <p:embeddedFont>
      <p:font typeface="Miriam Libre" panose="00000500000000000000" pitchFamily="2" charset="-79"/>
      <p:regular r:id="rId26"/>
      <p:bold r:id="rId27"/>
    </p:embeddedFont>
    <p:embeddedFont>
      <p:font typeface="Onest Medium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iS5dTMLR0C1YOgKhSo5yrEqim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28625"/>
            <a:ext cx="2057400" cy="1157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" name="Google Shape;60;p1:notes"/>
          <p:cNvSpPr txBox="1">
            <a:spLocks noGrp="1"/>
          </p:cNvSpPr>
          <p:nvPr>
            <p:ph type="sldNum" idx="12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28625"/>
            <a:ext cx="2057400" cy="1157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9:notes"/>
          <p:cNvSpPr txBox="1">
            <a:spLocks noGrp="1"/>
          </p:cNvSpPr>
          <p:nvPr>
            <p:ph type="sldNum" idx="12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a952afb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34a952afb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a952afb2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34a952afb2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a952afb2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34a952afb2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a952afb2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34a952afb2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a952afb2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34a952afb2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a952afb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34a952afb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a952afb2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34a952afb2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>
            <a:spLocks noGrp="1"/>
          </p:cNvSpPr>
          <p:nvPr>
            <p:ph type="title"/>
          </p:nvPr>
        </p:nvSpPr>
        <p:spPr>
          <a:xfrm>
            <a:off x="425767" y="411797"/>
            <a:ext cx="66033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body" idx="1"/>
          </p:nvPr>
        </p:nvSpPr>
        <p:spPr>
          <a:xfrm>
            <a:off x="1345564" y="1270317"/>
            <a:ext cx="6221100" cy="3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sldNum" idx="12"/>
          </p:nvPr>
        </p:nvSpPr>
        <p:spPr>
          <a:xfrm>
            <a:off x="8682990" y="4851181"/>
            <a:ext cx="203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TITLE_AND_BODY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32cc56560a3_0_77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/>
          <p:nvPr/>
        </p:nvSpPr>
        <p:spPr>
          <a:xfrm>
            <a:off x="318300" y="2884650"/>
            <a:ext cx="8507400" cy="1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3000" b="1">
                <a:solidFill>
                  <a:srgbClr val="0BD752"/>
                </a:solidFill>
                <a:latin typeface="Miriam Libre"/>
                <a:ea typeface="Miriam Libre"/>
                <a:cs typeface="Miriam Libre"/>
                <a:sym typeface="Miriam Libre"/>
              </a:rPr>
              <a:t>GUVI</a:t>
            </a:r>
            <a:r>
              <a:rPr lang="en" sz="3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- </a:t>
            </a:r>
            <a:r>
              <a:rPr lang="en" sz="3000" b="1">
                <a:solidFill>
                  <a:srgbClr val="304443"/>
                </a:solidFill>
                <a:latin typeface="Miriam Libre"/>
                <a:ea typeface="Miriam Libre"/>
                <a:cs typeface="Miriam Libre"/>
                <a:sym typeface="Miriam Libre"/>
              </a:rPr>
              <a:t>Naan Mudhalvan </a:t>
            </a:r>
            <a:endParaRPr sz="3000" b="1">
              <a:solidFill>
                <a:srgbClr val="304443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3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Engineering</a:t>
            </a:r>
            <a:r>
              <a:rPr lang="en" sz="4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</a:t>
            </a:r>
            <a:r>
              <a:rPr lang="en" sz="28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Hackathon 2025</a:t>
            </a:r>
            <a:endParaRPr sz="2800" b="1" i="0" u="none" strike="noStrike" cap="none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63" name="Google Shape;63;p1" title="e16d1c85fa9b70d8d3e3ba871627db20-removebg-preview.png"/>
          <p:cNvPicPr preferRelativeResize="0"/>
          <p:nvPr/>
        </p:nvPicPr>
        <p:blipFill rotWithShape="1">
          <a:blip r:embed="rId3">
            <a:alphaModFix/>
          </a:blip>
          <a:srcRect t="20295" b="21733"/>
          <a:stretch/>
        </p:blipFill>
        <p:spPr>
          <a:xfrm>
            <a:off x="2902875" y="901450"/>
            <a:ext cx="3338250" cy="19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 title="TamilNadu_Logo.sv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750" y="177075"/>
            <a:ext cx="805704" cy="884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 title="TNSDC-logo-08.png"/>
          <p:cNvPicPr preferRelativeResize="0"/>
          <p:nvPr/>
        </p:nvPicPr>
        <p:blipFill rotWithShape="1">
          <a:blip r:embed="rId5">
            <a:alphaModFix/>
          </a:blip>
          <a:srcRect l="17537" t="15632" r="14726" b="15321"/>
          <a:stretch/>
        </p:blipFill>
        <p:spPr>
          <a:xfrm>
            <a:off x="1210501" y="117312"/>
            <a:ext cx="984700" cy="10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7175" y="273500"/>
            <a:ext cx="2648475" cy="54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/>
          <p:nvPr/>
        </p:nvSpPr>
        <p:spPr>
          <a:xfrm>
            <a:off x="1251300" y="2055750"/>
            <a:ext cx="6641400" cy="1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5000" b="1" i="0" u="none" strike="noStrike" cap="none" dirty="0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147" name="Google Shape;147;p9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9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9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07E705-A477-4EBA-B78F-6E217D954F9C}"/>
              </a:ext>
            </a:extLst>
          </p:cNvPr>
          <p:cNvSpPr txBox="1"/>
          <p:nvPr/>
        </p:nvSpPr>
        <p:spPr>
          <a:xfrm>
            <a:off x="2286000" y="242450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Thank you!!!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4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B8C020-461A-4392-AFD5-32F3B5D5A8E6}"/>
              </a:ext>
            </a:extLst>
          </p:cNvPr>
          <p:cNvSpPr txBox="1"/>
          <p:nvPr/>
        </p:nvSpPr>
        <p:spPr>
          <a:xfrm>
            <a:off x="860389" y="65131"/>
            <a:ext cx="6134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WELCOME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FE1AD-E608-4D32-9BF1-B8461E6A34B6}"/>
              </a:ext>
            </a:extLst>
          </p:cNvPr>
          <p:cNvSpPr txBox="1"/>
          <p:nvPr/>
        </p:nvSpPr>
        <p:spPr>
          <a:xfrm>
            <a:off x="500805" y="685098"/>
            <a:ext cx="88877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MULTILINGUAL SPEECH TO TEXT ENGINE FOR GLOBAL CALLCENTERS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86B1EF-A874-4B2F-BC0D-3DBA57AB1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716" y="2008537"/>
            <a:ext cx="4503109" cy="30020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a952afb28_0_0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83" name="Google Shape;83;g34a952afb28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34a952afb28_0_0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g34a952afb28_0_0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34a952afb28_0_0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B12130-C9B9-4DFE-8AFE-DF005E6AB0A9}"/>
              </a:ext>
            </a:extLst>
          </p:cNvPr>
          <p:cNvSpPr txBox="1"/>
          <p:nvPr/>
        </p:nvSpPr>
        <p:spPr>
          <a:xfrm>
            <a:off x="268188" y="347925"/>
            <a:ext cx="4029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INTRODUCTION: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A5E77C-8A9C-4E1F-BA42-7047A42759D4}"/>
              </a:ext>
            </a:extLst>
          </p:cNvPr>
          <p:cNvSpPr txBox="1"/>
          <p:nvPr/>
        </p:nvSpPr>
        <p:spPr>
          <a:xfrm>
            <a:off x="1329070" y="1149975"/>
            <a:ext cx="74108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Global call centers handle customers in many languages.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High volume of calls requires efficient tools.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Manual transcription is time-consuming and error-prone.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Need for accurate, real-time, multilingual speech recognition.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a952afb28_0_6"/>
          <p:cNvSpPr txBox="1"/>
          <p:nvPr/>
        </p:nvSpPr>
        <p:spPr>
          <a:xfrm>
            <a:off x="2004996" y="-2506278"/>
            <a:ext cx="5134007" cy="3464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Programsm</a:t>
            </a:r>
            <a:endParaRPr sz="1800" b="0" i="0" u="none" strike="noStrike" cap="none" dirty="0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92" name="Google Shape;92;g34a952afb28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34a952afb28_0_6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g34a952afb28_0_6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34a952afb28_0_6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5BB853-22FD-4046-B264-412EB3FC1CB8}"/>
              </a:ext>
            </a:extLst>
          </p:cNvPr>
          <p:cNvSpPr txBox="1"/>
          <p:nvPr/>
        </p:nvSpPr>
        <p:spPr>
          <a:xfrm>
            <a:off x="268188" y="210445"/>
            <a:ext cx="5645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APPLICATION: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37378A-3529-493E-8C32-686C4125F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72" y="1071766"/>
            <a:ext cx="4359044" cy="36823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BB45E3-5CD4-4264-A27E-78B816A9C4E5}"/>
              </a:ext>
            </a:extLst>
          </p:cNvPr>
          <p:cNvSpPr txBox="1"/>
          <p:nvPr/>
        </p:nvSpPr>
        <p:spPr>
          <a:xfrm>
            <a:off x="4256191" y="1582983"/>
            <a:ext cx="53269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Meeting minutes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Training records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Real –time speech subtitles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Interview recording transcription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Real-time court trial </a:t>
            </a:r>
            <a:r>
              <a:rPr lang="en-US" sz="2400" dirty="0">
                <a:latin typeface="+mn-lt"/>
              </a:rPr>
              <a:t>records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a952afb28_0_12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101" name="Google Shape;101;g34a952afb28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34a952afb28_0_12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g34a952afb28_0_12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34a952afb28_0_12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71F6B-B7C2-48C8-AEDD-AAE4E8D5ABBA}"/>
              </a:ext>
            </a:extLst>
          </p:cNvPr>
          <p:cNvSpPr txBox="1"/>
          <p:nvPr/>
        </p:nvSpPr>
        <p:spPr>
          <a:xfrm>
            <a:off x="361507" y="304562"/>
            <a:ext cx="5135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Examples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0D5CAC-65E4-4D60-990B-C43B6CAB3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507" y="778827"/>
            <a:ext cx="3975248" cy="39752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253641-789A-4B70-8A3D-0759358DD6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6755" y="938212"/>
            <a:ext cx="4807245" cy="36337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a952afb28_0_18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110" name="Google Shape;110;g34a952afb28_0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34a952afb28_0_18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g34a952afb28_0_18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34a952afb28_0_18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BADA3B-9109-4E24-BCDE-A2DCDB645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00" y="735490"/>
            <a:ext cx="8971287" cy="43091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BC5DED-7586-410E-B2CE-72AB390158A7}"/>
              </a:ext>
            </a:extLst>
          </p:cNvPr>
          <p:cNvSpPr txBox="1"/>
          <p:nvPr/>
        </p:nvSpPr>
        <p:spPr>
          <a:xfrm>
            <a:off x="202018" y="98900"/>
            <a:ext cx="4369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Project screenshots: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a952afb28_0_24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119" name="Google Shape;119;g34a952afb28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34a952afb28_0_24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g34a952afb28_0_24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34a952afb28_0_24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46E06-3AAC-4B1C-B575-3E99B07A9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733" y="596950"/>
            <a:ext cx="8653955" cy="4434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a952afb28_0_30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128" name="Google Shape;128;g34a952afb28_0_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34a952afb28_0_30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g34a952afb28_0_30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34a952afb28_0_30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E37EDC-6148-4434-9A2C-1595F887B19E}"/>
              </a:ext>
            </a:extLst>
          </p:cNvPr>
          <p:cNvSpPr txBox="1"/>
          <p:nvPr/>
        </p:nvSpPr>
        <p:spPr>
          <a:xfrm>
            <a:off x="223285" y="185503"/>
            <a:ext cx="366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BENIFITES: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F1996-CDE6-4583-AF38-9A0F46B78C03}"/>
              </a:ext>
            </a:extLst>
          </p:cNvPr>
          <p:cNvSpPr txBox="1"/>
          <p:nvPr/>
        </p:nvSpPr>
        <p:spPr>
          <a:xfrm>
            <a:off x="3721394" y="1322925"/>
            <a:ext cx="612435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Improved customer experience(CX)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Real- time support &amp; response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Scalable global operations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Cost efficiency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Global reach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Enhanced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CC451-C07C-41CC-BE51-86D95FA1E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00" y="1058774"/>
            <a:ext cx="3668232" cy="37283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a952afb28_0_36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137" name="Google Shape;137;g34a952afb28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34a952afb28_0_36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34a952afb28_0_36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34a952afb28_0_36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CB561C-84F5-4FE9-903C-B8E36CF63407}"/>
              </a:ext>
            </a:extLst>
          </p:cNvPr>
          <p:cNvSpPr txBox="1"/>
          <p:nvPr/>
        </p:nvSpPr>
        <p:spPr>
          <a:xfrm>
            <a:off x="361287" y="421652"/>
            <a:ext cx="4433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Advantage: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E5692A-1817-444C-ADF7-AA18B1E61571}"/>
              </a:ext>
            </a:extLst>
          </p:cNvPr>
          <p:cNvSpPr txBox="1"/>
          <p:nvPr/>
        </p:nvSpPr>
        <p:spPr>
          <a:xfrm>
            <a:off x="2083981" y="1230061"/>
            <a:ext cx="67417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/>
              <a:t>Customer satisfaction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Global communication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Cost savings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Real-time assistance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Accurate transcriptions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Data insights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Scalability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Accessibility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Seamless integration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186</Words>
  <Application>Microsoft Office PowerPoint</Application>
  <PresentationFormat>On-screen Show (16:9)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Miriam Libre</vt:lpstr>
      <vt:lpstr>Arial</vt:lpstr>
      <vt:lpstr>Wingdings</vt:lpstr>
      <vt:lpstr>Arial Black</vt:lpstr>
      <vt:lpstr>Calibri</vt:lpstr>
      <vt:lpstr>Algerian</vt:lpstr>
      <vt:lpstr>Onest Medium</vt:lpstr>
      <vt:lpstr>Bahnschrift SemiBold</vt:lpstr>
      <vt:lpstr>Helvetica Neue</vt:lpstr>
      <vt:lpstr>Bahnschrift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 Thirani</dc:creator>
  <cp:lastModifiedBy>MATHAN KVK</cp:lastModifiedBy>
  <cp:revision>6</cp:revision>
  <dcterms:modified xsi:type="dcterms:W3CDTF">2025-05-14T18:08:22Z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7ec43ca2-a5af-4e45-a929-9f493f8bf17b</vt:lpwstr>
  </property>
  <property fmtid="{D5CDD505-2E9C-101B-9397-08002B2CF9AE}" pid="3" name="HCLClassD6">
    <vt:lpwstr>False</vt:lpwstr>
  </property>
  <property fmtid="{D5CDD505-2E9C-101B-9397-08002B2CF9AE}" pid="4" name="HCLClassification">
    <vt:lpwstr>HCL_Cla5s_C0nf1dent1al</vt:lpwstr>
  </property>
  <property fmtid="{D5CDD505-2E9C-101B-9397-08002B2CF9AE}" pid="5" name="ContentTypeId">
    <vt:lpwstr>0x010100B0232A7A95DC3B47801E3AB5EDC9230A</vt:lpwstr>
  </property>
</Properties>
</file>