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54043E-E6BA-4E47-90EF-E3BFF8A7AAE3}"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F1B38C-29C4-4FA6-BD91-1663A81AADEB}" type="slidenum">
              <a:rPr lang="en-US" smtClean="0"/>
              <a:t>‹#›</a:t>
            </a:fld>
            <a:endParaRPr lang="en-US"/>
          </a:p>
        </p:txBody>
      </p:sp>
    </p:spTree>
    <p:extLst>
      <p:ext uri="{BB962C8B-B14F-4D97-AF65-F5344CB8AC3E}">
        <p14:creationId xmlns:p14="http://schemas.microsoft.com/office/powerpoint/2010/main" val="3661711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54043E-E6BA-4E47-90EF-E3BFF8A7AAE3}"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F1B38C-29C4-4FA6-BD91-1663A81AADEB}" type="slidenum">
              <a:rPr lang="en-US" smtClean="0"/>
              <a:t>‹#›</a:t>
            </a:fld>
            <a:endParaRPr lang="en-US"/>
          </a:p>
        </p:txBody>
      </p:sp>
    </p:spTree>
    <p:extLst>
      <p:ext uri="{BB962C8B-B14F-4D97-AF65-F5344CB8AC3E}">
        <p14:creationId xmlns:p14="http://schemas.microsoft.com/office/powerpoint/2010/main" val="60323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54043E-E6BA-4E47-90EF-E3BFF8A7AAE3}"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F1B38C-29C4-4FA6-BD91-1663A81AADE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3786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754043E-E6BA-4E47-90EF-E3BFF8A7AAE3}" type="datetimeFigureOut">
              <a:rPr lang="en-US" smtClean="0"/>
              <a:t>5/10/2016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F1B38C-29C4-4FA6-BD91-1663A81AADEB}" type="slidenum">
              <a:rPr lang="en-US" smtClean="0"/>
              <a:t>‹#›</a:t>
            </a:fld>
            <a:endParaRPr lang="en-US"/>
          </a:p>
        </p:txBody>
      </p:sp>
    </p:spTree>
    <p:extLst>
      <p:ext uri="{BB962C8B-B14F-4D97-AF65-F5344CB8AC3E}">
        <p14:creationId xmlns:p14="http://schemas.microsoft.com/office/powerpoint/2010/main" val="409317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754043E-E6BA-4E47-90EF-E3BFF8A7AAE3}" type="datetimeFigureOut">
              <a:rPr lang="en-US" smtClean="0"/>
              <a:t>5/10/2016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F1B38C-29C4-4FA6-BD91-1663A81AADE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5373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754043E-E6BA-4E47-90EF-E3BFF8A7AAE3}" type="datetimeFigureOut">
              <a:rPr lang="en-US" smtClean="0"/>
              <a:t>5/10/2016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F1B38C-29C4-4FA6-BD91-1663A81AADEB}" type="slidenum">
              <a:rPr lang="en-US" smtClean="0"/>
              <a:t>‹#›</a:t>
            </a:fld>
            <a:endParaRPr lang="en-US"/>
          </a:p>
        </p:txBody>
      </p:sp>
    </p:spTree>
    <p:extLst>
      <p:ext uri="{BB962C8B-B14F-4D97-AF65-F5344CB8AC3E}">
        <p14:creationId xmlns:p14="http://schemas.microsoft.com/office/powerpoint/2010/main" val="4242969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54043E-E6BA-4E47-90EF-E3BFF8A7AAE3}"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F1B38C-29C4-4FA6-BD91-1663A81AADEB}" type="slidenum">
              <a:rPr lang="en-US" smtClean="0"/>
              <a:t>‹#›</a:t>
            </a:fld>
            <a:endParaRPr lang="en-US"/>
          </a:p>
        </p:txBody>
      </p:sp>
    </p:spTree>
    <p:extLst>
      <p:ext uri="{BB962C8B-B14F-4D97-AF65-F5344CB8AC3E}">
        <p14:creationId xmlns:p14="http://schemas.microsoft.com/office/powerpoint/2010/main" val="709618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54043E-E6BA-4E47-90EF-E3BFF8A7AAE3}"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F1B38C-29C4-4FA6-BD91-1663A81AADEB}" type="slidenum">
              <a:rPr lang="en-US" smtClean="0"/>
              <a:t>‹#›</a:t>
            </a:fld>
            <a:endParaRPr lang="en-US"/>
          </a:p>
        </p:txBody>
      </p:sp>
    </p:spTree>
    <p:extLst>
      <p:ext uri="{BB962C8B-B14F-4D97-AF65-F5344CB8AC3E}">
        <p14:creationId xmlns:p14="http://schemas.microsoft.com/office/powerpoint/2010/main" val="2377880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54043E-E6BA-4E47-90EF-E3BFF8A7AAE3}"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F1B38C-29C4-4FA6-BD91-1663A81AADEB}" type="slidenum">
              <a:rPr lang="en-US" smtClean="0"/>
              <a:t>‹#›</a:t>
            </a:fld>
            <a:endParaRPr lang="en-US"/>
          </a:p>
        </p:txBody>
      </p:sp>
    </p:spTree>
    <p:extLst>
      <p:ext uri="{BB962C8B-B14F-4D97-AF65-F5344CB8AC3E}">
        <p14:creationId xmlns:p14="http://schemas.microsoft.com/office/powerpoint/2010/main" val="401067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54043E-E6BA-4E47-90EF-E3BFF8A7AAE3}"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F1B38C-29C4-4FA6-BD91-1663A81AADEB}" type="slidenum">
              <a:rPr lang="en-US" smtClean="0"/>
              <a:t>‹#›</a:t>
            </a:fld>
            <a:endParaRPr lang="en-US"/>
          </a:p>
        </p:txBody>
      </p:sp>
    </p:spTree>
    <p:extLst>
      <p:ext uri="{BB962C8B-B14F-4D97-AF65-F5344CB8AC3E}">
        <p14:creationId xmlns:p14="http://schemas.microsoft.com/office/powerpoint/2010/main" val="336964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54043E-E6BA-4E47-90EF-E3BFF8A7AAE3}" type="datetimeFigureOut">
              <a:rPr lang="en-US" smtClean="0"/>
              <a:t>5/10/2016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1F1B38C-29C4-4FA6-BD91-1663A81AADEB}" type="slidenum">
              <a:rPr lang="en-US" smtClean="0"/>
              <a:t>‹#›</a:t>
            </a:fld>
            <a:endParaRPr lang="en-US"/>
          </a:p>
        </p:txBody>
      </p:sp>
    </p:spTree>
    <p:extLst>
      <p:ext uri="{BB962C8B-B14F-4D97-AF65-F5344CB8AC3E}">
        <p14:creationId xmlns:p14="http://schemas.microsoft.com/office/powerpoint/2010/main" val="3692101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54043E-E6BA-4E47-90EF-E3BFF8A7AAE3}" type="datetimeFigureOut">
              <a:rPr lang="en-US" smtClean="0"/>
              <a:t>5/10/2016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F1B38C-29C4-4FA6-BD91-1663A81AADEB}" type="slidenum">
              <a:rPr lang="en-US" smtClean="0"/>
              <a:t>‹#›</a:t>
            </a:fld>
            <a:endParaRPr lang="en-US"/>
          </a:p>
        </p:txBody>
      </p:sp>
    </p:spTree>
    <p:extLst>
      <p:ext uri="{BB962C8B-B14F-4D97-AF65-F5344CB8AC3E}">
        <p14:creationId xmlns:p14="http://schemas.microsoft.com/office/powerpoint/2010/main" val="3752896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54043E-E6BA-4E47-90EF-E3BFF8A7AAE3}" type="datetimeFigureOut">
              <a:rPr lang="en-US" smtClean="0"/>
              <a:t>5/10/2016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F1B38C-29C4-4FA6-BD91-1663A81AADEB}" type="slidenum">
              <a:rPr lang="en-US" smtClean="0"/>
              <a:t>‹#›</a:t>
            </a:fld>
            <a:endParaRPr lang="en-US"/>
          </a:p>
        </p:txBody>
      </p:sp>
    </p:spTree>
    <p:extLst>
      <p:ext uri="{BB962C8B-B14F-4D97-AF65-F5344CB8AC3E}">
        <p14:creationId xmlns:p14="http://schemas.microsoft.com/office/powerpoint/2010/main" val="3390594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54043E-E6BA-4E47-90EF-E3BFF8A7AAE3}" type="datetimeFigureOut">
              <a:rPr lang="en-US" smtClean="0"/>
              <a:t>5/10/2016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F1B38C-29C4-4FA6-BD91-1663A81AADEB}" type="slidenum">
              <a:rPr lang="en-US" smtClean="0"/>
              <a:t>‹#›</a:t>
            </a:fld>
            <a:endParaRPr lang="en-US"/>
          </a:p>
        </p:txBody>
      </p:sp>
    </p:spTree>
    <p:extLst>
      <p:ext uri="{BB962C8B-B14F-4D97-AF65-F5344CB8AC3E}">
        <p14:creationId xmlns:p14="http://schemas.microsoft.com/office/powerpoint/2010/main" val="3973365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754043E-E6BA-4E47-90EF-E3BFF8A7AAE3}" type="datetimeFigureOut">
              <a:rPr lang="en-US" smtClean="0"/>
              <a:t>5/10/2016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F1B38C-29C4-4FA6-BD91-1663A81AADEB}" type="slidenum">
              <a:rPr lang="en-US" smtClean="0"/>
              <a:t>‹#›</a:t>
            </a:fld>
            <a:endParaRPr lang="en-US"/>
          </a:p>
        </p:txBody>
      </p:sp>
    </p:spTree>
    <p:extLst>
      <p:ext uri="{BB962C8B-B14F-4D97-AF65-F5344CB8AC3E}">
        <p14:creationId xmlns:p14="http://schemas.microsoft.com/office/powerpoint/2010/main" val="1926604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754043E-E6BA-4E47-90EF-E3BFF8A7AAE3}" type="datetimeFigureOut">
              <a:rPr lang="en-US" smtClean="0"/>
              <a:t>5/10/2016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F1B38C-29C4-4FA6-BD91-1663A81AADEB}" type="slidenum">
              <a:rPr lang="en-US" smtClean="0"/>
              <a:t>‹#›</a:t>
            </a:fld>
            <a:endParaRPr lang="en-US"/>
          </a:p>
        </p:txBody>
      </p:sp>
    </p:spTree>
    <p:extLst>
      <p:ext uri="{BB962C8B-B14F-4D97-AF65-F5344CB8AC3E}">
        <p14:creationId xmlns:p14="http://schemas.microsoft.com/office/powerpoint/2010/main" val="1590863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754043E-E6BA-4E47-90EF-E3BFF8A7AAE3}" type="datetimeFigureOut">
              <a:rPr lang="en-US" smtClean="0"/>
              <a:t>5/10/2016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F1B38C-29C4-4FA6-BD91-1663A81AADEB}" type="slidenum">
              <a:rPr lang="en-US" smtClean="0"/>
              <a:t>‹#›</a:t>
            </a:fld>
            <a:endParaRPr lang="en-US"/>
          </a:p>
        </p:txBody>
      </p:sp>
    </p:spTree>
    <p:extLst>
      <p:ext uri="{BB962C8B-B14F-4D97-AF65-F5344CB8AC3E}">
        <p14:creationId xmlns:p14="http://schemas.microsoft.com/office/powerpoint/2010/main" val="3612124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CMPE 296A – IoT</a:t>
            </a:r>
            <a:br>
              <a:rPr lang="en-US" dirty="0"/>
            </a:br>
            <a:r>
              <a:rPr lang="en-US" dirty="0" smtClean="0"/>
              <a:t>Project 2: Smart Door</a:t>
            </a:r>
            <a:endParaRPr lang="en-US" dirty="0"/>
          </a:p>
        </p:txBody>
      </p:sp>
      <p:sp>
        <p:nvSpPr>
          <p:cNvPr id="3" name="Subtitle 2"/>
          <p:cNvSpPr>
            <a:spLocks noGrp="1"/>
          </p:cNvSpPr>
          <p:nvPr>
            <p:ph type="subTitle" idx="1"/>
          </p:nvPr>
        </p:nvSpPr>
        <p:spPr/>
        <p:txBody>
          <a:bodyPr/>
          <a:lstStyle/>
          <a:p>
            <a:endParaRPr lang="en-US" dirty="0"/>
          </a:p>
          <a:p>
            <a:r>
              <a:rPr lang="en-US" sz="3200" dirty="0"/>
              <a:t>By Group 4</a:t>
            </a:r>
          </a:p>
          <a:p>
            <a:endParaRPr lang="en-US" dirty="0"/>
          </a:p>
        </p:txBody>
      </p:sp>
    </p:spTree>
    <p:extLst>
      <p:ext uri="{BB962C8B-B14F-4D97-AF65-F5344CB8AC3E}">
        <p14:creationId xmlns:p14="http://schemas.microsoft.com/office/powerpoint/2010/main" val="91592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2589212" y="2133600"/>
            <a:ext cx="8472078" cy="3706761"/>
          </a:xfrm>
        </p:spPr>
        <p:txBody>
          <a:bodyPr/>
          <a:lstStyle/>
          <a:p>
            <a:r>
              <a:rPr lang="en-US" sz="2400" dirty="0"/>
              <a:t>Introduction </a:t>
            </a:r>
          </a:p>
          <a:p>
            <a:r>
              <a:rPr lang="en-US" sz="2400" dirty="0" smtClean="0"/>
              <a:t>Market and Business Plan</a:t>
            </a:r>
          </a:p>
          <a:p>
            <a:r>
              <a:rPr lang="en-US" sz="2400" dirty="0" smtClean="0"/>
              <a:t>High Level Design Architecture</a:t>
            </a:r>
          </a:p>
          <a:p>
            <a:r>
              <a:rPr lang="en-US" sz="2400" dirty="0" smtClean="0"/>
              <a:t>High Level Specification</a:t>
            </a:r>
          </a:p>
          <a:p>
            <a:r>
              <a:rPr lang="en-US" sz="2400" dirty="0" smtClean="0"/>
              <a:t>Technology Stack</a:t>
            </a:r>
          </a:p>
          <a:p>
            <a:r>
              <a:rPr lang="en-US" sz="2400" dirty="0" smtClean="0"/>
              <a:t>Demo</a:t>
            </a:r>
          </a:p>
          <a:p>
            <a:endParaRPr lang="en-US" dirty="0"/>
          </a:p>
        </p:txBody>
      </p:sp>
    </p:spTree>
    <p:extLst>
      <p:ext uri="{BB962C8B-B14F-4D97-AF65-F5344CB8AC3E}">
        <p14:creationId xmlns:p14="http://schemas.microsoft.com/office/powerpoint/2010/main" val="2642588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2589212" y="1905000"/>
            <a:ext cx="8915400" cy="3777622"/>
          </a:xfrm>
        </p:spPr>
        <p:txBody>
          <a:bodyPr>
            <a:normAutofit fontScale="92500" lnSpcReduction="10000"/>
          </a:bodyPr>
          <a:lstStyle/>
          <a:p>
            <a:r>
              <a:rPr lang="en-US" b="1" dirty="0"/>
              <a:t>Smart Door – ‘See who’s there, from anywhere’. </a:t>
            </a:r>
            <a:endParaRPr lang="en-US" b="1" dirty="0" smtClean="0"/>
          </a:p>
          <a:p>
            <a:pPr algn="just"/>
            <a:endParaRPr lang="en-US" dirty="0" smtClean="0"/>
          </a:p>
          <a:p>
            <a:pPr algn="just"/>
            <a:r>
              <a:rPr lang="en-US" dirty="0" smtClean="0"/>
              <a:t>The </a:t>
            </a:r>
            <a:r>
              <a:rPr lang="en-US" dirty="0"/>
              <a:t>door to today’s home isn’t just about keeping the bad guys out. It’s also about letting the right people in—your family, friends, and even favorite service providers. With the Smart Door, you are always in control of your front door, no matter where you are, right from your smartphone or computer</a:t>
            </a:r>
            <a:r>
              <a:rPr lang="en-US" dirty="0" smtClean="0"/>
              <a:t>.</a:t>
            </a:r>
          </a:p>
          <a:p>
            <a:pPr algn="just"/>
            <a:endParaRPr lang="en-US" dirty="0"/>
          </a:p>
          <a:p>
            <a:pPr algn="just"/>
            <a:r>
              <a:rPr lang="en-US" b="1" dirty="0"/>
              <a:t>How it works</a:t>
            </a:r>
            <a:r>
              <a:rPr lang="en-US" dirty="0"/>
              <a:t> </a:t>
            </a:r>
            <a:r>
              <a:rPr lang="en-US" dirty="0" smtClean="0"/>
              <a:t>– When the doorbell is pressed, the </a:t>
            </a:r>
            <a:r>
              <a:rPr lang="en-US" dirty="0"/>
              <a:t>camera module (can be mounted on peephole or doorbell) </a:t>
            </a:r>
            <a:r>
              <a:rPr lang="en-US" dirty="0" smtClean="0"/>
              <a:t>gets activated </a:t>
            </a:r>
            <a:r>
              <a:rPr lang="en-US" dirty="0"/>
              <a:t>and sends the picture to the registered user android mobile app, from where the user can either unlock the door or deny the permission. Also, when one of the registered user is at the front door, it checks on with the App server and unlocks the door. So, the product </a:t>
            </a:r>
            <a:r>
              <a:rPr lang="en-US"/>
              <a:t>also </a:t>
            </a:r>
            <a:r>
              <a:rPr lang="en-US" smtClean="0"/>
              <a:t>works </a:t>
            </a:r>
            <a:r>
              <a:rPr lang="en-US" dirty="0"/>
              <a:t>as a keyless-lock for the registered user.</a:t>
            </a:r>
          </a:p>
          <a:p>
            <a:pPr algn="just"/>
            <a:endParaRPr lang="en-US" dirty="0"/>
          </a:p>
        </p:txBody>
      </p:sp>
    </p:spTree>
    <p:extLst>
      <p:ext uri="{BB962C8B-B14F-4D97-AF65-F5344CB8AC3E}">
        <p14:creationId xmlns:p14="http://schemas.microsoft.com/office/powerpoint/2010/main" val="31669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and Business </a:t>
            </a:r>
            <a:r>
              <a:rPr lang="en-US" dirty="0"/>
              <a:t>Plan</a:t>
            </a:r>
            <a:br>
              <a:rPr lang="en-US" dirty="0"/>
            </a:br>
            <a:endParaRPr lang="en-US" dirty="0"/>
          </a:p>
        </p:txBody>
      </p:sp>
      <p:sp>
        <p:nvSpPr>
          <p:cNvPr id="3" name="Content Placeholder 2"/>
          <p:cNvSpPr>
            <a:spLocks noGrp="1"/>
          </p:cNvSpPr>
          <p:nvPr>
            <p:ph idx="1"/>
          </p:nvPr>
        </p:nvSpPr>
        <p:spPr/>
        <p:txBody>
          <a:bodyPr/>
          <a:lstStyle/>
          <a:p>
            <a:r>
              <a:rPr lang="en-US" b="1" dirty="0" smtClean="0"/>
              <a:t>Market</a:t>
            </a:r>
            <a:r>
              <a:rPr lang="en-US" dirty="0" smtClean="0"/>
              <a:t> – Home Automation.</a:t>
            </a:r>
          </a:p>
          <a:p>
            <a:endParaRPr lang="en-US" dirty="0" smtClean="0"/>
          </a:p>
          <a:p>
            <a:pPr algn="just"/>
            <a:r>
              <a:rPr lang="en-US" b="1" dirty="0" smtClean="0"/>
              <a:t>Market Size and Growth rate</a:t>
            </a:r>
            <a:r>
              <a:rPr lang="en-US" dirty="0" smtClean="0"/>
              <a:t> </a:t>
            </a:r>
            <a:r>
              <a:rPr lang="en-US" dirty="0"/>
              <a:t>- Our product competes in more than one market. It can be a useful feature for a smart door. It can also provide a system integration application for home security systems. </a:t>
            </a:r>
          </a:p>
          <a:p>
            <a:endParaRPr lang="en-US" dirty="0" smtClean="0"/>
          </a:p>
          <a:p>
            <a:pPr algn="just"/>
            <a:r>
              <a:rPr lang="en-US" b="1" dirty="0" smtClean="0"/>
              <a:t>Target Market</a:t>
            </a:r>
            <a:r>
              <a:rPr lang="en-US" dirty="0"/>
              <a:t> - Our target customer could be any homeowner or apartment owner who wants to remotely view who’s at the main door and be able to remotely control the door.</a:t>
            </a:r>
          </a:p>
        </p:txBody>
      </p:sp>
    </p:spTree>
    <p:extLst>
      <p:ext uri="{BB962C8B-B14F-4D97-AF65-F5344CB8AC3E}">
        <p14:creationId xmlns:p14="http://schemas.microsoft.com/office/powerpoint/2010/main" val="3589206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Design Architecture</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67665" y="1489587"/>
            <a:ext cx="8318090" cy="4807974"/>
          </a:xfrm>
          <a:prstGeom prst="rect">
            <a:avLst/>
          </a:prstGeom>
        </p:spPr>
      </p:pic>
    </p:spTree>
    <p:extLst>
      <p:ext uri="{BB962C8B-B14F-4D97-AF65-F5344CB8AC3E}">
        <p14:creationId xmlns:p14="http://schemas.microsoft.com/office/powerpoint/2010/main" val="3325604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Specification</a:t>
            </a:r>
            <a:br>
              <a:rPr lang="en-US" dirty="0"/>
            </a:br>
            <a:endParaRPr lang="en-US" dirty="0"/>
          </a:p>
        </p:txBody>
      </p:sp>
      <p:sp>
        <p:nvSpPr>
          <p:cNvPr id="3" name="Content Placeholder 2"/>
          <p:cNvSpPr>
            <a:spLocks noGrp="1"/>
          </p:cNvSpPr>
          <p:nvPr>
            <p:ph idx="1"/>
          </p:nvPr>
        </p:nvSpPr>
        <p:spPr>
          <a:xfrm>
            <a:off x="2592925" y="1519084"/>
            <a:ext cx="9327485" cy="4896463"/>
          </a:xfrm>
        </p:spPr>
        <p:txBody>
          <a:bodyPr>
            <a:normAutofit/>
          </a:bodyPr>
          <a:lstStyle/>
          <a:p>
            <a:r>
              <a:rPr lang="en-US" b="1" dirty="0" smtClean="0"/>
              <a:t>Android App</a:t>
            </a:r>
          </a:p>
          <a:p>
            <a:pPr lvl="1"/>
            <a:r>
              <a:rPr lang="en-US" dirty="0" smtClean="0"/>
              <a:t>User Enrollment - The </a:t>
            </a:r>
            <a:r>
              <a:rPr lang="en-US" dirty="0"/>
              <a:t>user who owns the home needs to enroll first via a mobile </a:t>
            </a:r>
            <a:r>
              <a:rPr lang="en-US" dirty="0" smtClean="0"/>
              <a:t>app.</a:t>
            </a:r>
          </a:p>
          <a:p>
            <a:pPr lvl="1"/>
            <a:r>
              <a:rPr lang="en-US" dirty="0" smtClean="0"/>
              <a:t>Notifications </a:t>
            </a:r>
            <a:r>
              <a:rPr lang="en-US" dirty="0"/>
              <a:t>-</a:t>
            </a:r>
            <a:r>
              <a:rPr lang="en-US" dirty="0" smtClean="0"/>
              <a:t> Notifications showing the image of who’s at the door and permission to accept or deny it.</a:t>
            </a:r>
            <a:endParaRPr lang="en-US" dirty="0"/>
          </a:p>
          <a:p>
            <a:r>
              <a:rPr lang="en-US" b="1" dirty="0" smtClean="0"/>
              <a:t>Device/Raspberry Pi</a:t>
            </a:r>
          </a:p>
          <a:p>
            <a:pPr lvl="1"/>
            <a:r>
              <a:rPr lang="en-US" dirty="0"/>
              <a:t>C</a:t>
            </a:r>
            <a:r>
              <a:rPr lang="en-US" dirty="0" smtClean="0"/>
              <a:t>aptures </a:t>
            </a:r>
            <a:r>
              <a:rPr lang="en-US" dirty="0"/>
              <a:t>the image whenever the </a:t>
            </a:r>
            <a:r>
              <a:rPr lang="en-US" dirty="0" smtClean="0"/>
              <a:t>doorbell is pressed.</a:t>
            </a:r>
          </a:p>
          <a:p>
            <a:pPr lvl="1"/>
            <a:r>
              <a:rPr lang="en-US" dirty="0" smtClean="0"/>
              <a:t>It can be mounted on peephole or doorbell itself.</a:t>
            </a:r>
            <a:endParaRPr lang="en-US" b="1" dirty="0" smtClean="0"/>
          </a:p>
          <a:p>
            <a:r>
              <a:rPr lang="en-US" b="1" dirty="0" smtClean="0"/>
              <a:t>Cloud</a:t>
            </a:r>
          </a:p>
          <a:p>
            <a:pPr lvl="1"/>
            <a:r>
              <a:rPr lang="en-US" b="1" dirty="0"/>
              <a:t>Mosquitto - MQTT </a:t>
            </a:r>
            <a:r>
              <a:rPr lang="en-US" b="1" dirty="0" smtClean="0"/>
              <a:t>Broker: </a:t>
            </a:r>
            <a:r>
              <a:rPr lang="en-US" dirty="0"/>
              <a:t>The broker acts as a bridge between the NodeJS recognition service and </a:t>
            </a:r>
            <a:r>
              <a:rPr lang="en-US" dirty="0" smtClean="0"/>
              <a:t>mosquito.</a:t>
            </a:r>
            <a:endParaRPr lang="en-US" b="1" dirty="0" smtClean="0"/>
          </a:p>
          <a:p>
            <a:pPr lvl="1"/>
            <a:r>
              <a:rPr lang="en-US" b="1" dirty="0" smtClean="0"/>
              <a:t>NodeJS Server: </a:t>
            </a:r>
            <a:r>
              <a:rPr lang="en-US" dirty="0" smtClean="0"/>
              <a:t>Support for the User Enrollment and User Recognition service.</a:t>
            </a:r>
          </a:p>
          <a:p>
            <a:pPr lvl="1"/>
            <a:r>
              <a:rPr lang="en-US" b="1" dirty="0" smtClean="0"/>
              <a:t>3</a:t>
            </a:r>
            <a:r>
              <a:rPr lang="en-US" b="1" baseline="30000" dirty="0" smtClean="0"/>
              <a:t>rd</a:t>
            </a:r>
            <a:r>
              <a:rPr lang="en-US" b="1" dirty="0" smtClean="0"/>
              <a:t> party Services: </a:t>
            </a:r>
            <a:r>
              <a:rPr lang="en-US" dirty="0"/>
              <a:t>Cloudinary Service API to store the </a:t>
            </a:r>
            <a:r>
              <a:rPr lang="en-US" dirty="0" smtClean="0"/>
              <a:t>image on cloud and </a:t>
            </a:r>
            <a:r>
              <a:rPr lang="en-US" dirty="0"/>
              <a:t>Kairos Service </a:t>
            </a:r>
            <a:r>
              <a:rPr lang="en-US" dirty="0" smtClean="0"/>
              <a:t>API to enroll and recognize the images.</a:t>
            </a:r>
            <a:endParaRPr lang="en-US" b="1" dirty="0"/>
          </a:p>
        </p:txBody>
      </p:sp>
    </p:spTree>
    <p:extLst>
      <p:ext uri="{BB962C8B-B14F-4D97-AF65-F5344CB8AC3E}">
        <p14:creationId xmlns:p14="http://schemas.microsoft.com/office/powerpoint/2010/main" val="3120748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Stack</a:t>
            </a:r>
            <a:br>
              <a:rPr lang="en-US" dirty="0"/>
            </a:br>
            <a:endParaRPr lang="en-US" dirty="0"/>
          </a:p>
        </p:txBody>
      </p:sp>
      <p:sp>
        <p:nvSpPr>
          <p:cNvPr id="3" name="Content Placeholder 2"/>
          <p:cNvSpPr>
            <a:spLocks noGrp="1"/>
          </p:cNvSpPr>
          <p:nvPr>
            <p:ph idx="1"/>
          </p:nvPr>
        </p:nvSpPr>
        <p:spPr>
          <a:xfrm>
            <a:off x="2439399" y="1904998"/>
            <a:ext cx="4147088" cy="2372034"/>
          </a:xfrm>
        </p:spPr>
        <p:txBody>
          <a:bodyPr>
            <a:normAutofit/>
          </a:bodyPr>
          <a:lstStyle/>
          <a:p>
            <a:pPr lvl="0"/>
            <a:r>
              <a:rPr lang="en-US" b="1" dirty="0"/>
              <a:t>Hardware - </a:t>
            </a:r>
            <a:endParaRPr lang="en-US" sz="1600" dirty="0"/>
          </a:p>
          <a:p>
            <a:pPr lvl="1"/>
            <a:r>
              <a:rPr lang="en-US" dirty="0"/>
              <a:t>Raspberry Pi</a:t>
            </a:r>
            <a:endParaRPr lang="en-US" sz="1400" dirty="0"/>
          </a:p>
          <a:p>
            <a:pPr lvl="1"/>
            <a:r>
              <a:rPr lang="en-US" dirty="0"/>
              <a:t>Raspberry Pi Camera Module</a:t>
            </a:r>
            <a:endParaRPr lang="en-US" sz="1400" dirty="0"/>
          </a:p>
          <a:p>
            <a:pPr lvl="1"/>
            <a:r>
              <a:rPr lang="en-US" dirty="0"/>
              <a:t>Push button</a:t>
            </a:r>
            <a:endParaRPr lang="en-US" sz="1400" dirty="0"/>
          </a:p>
          <a:p>
            <a:pPr lvl="1"/>
            <a:r>
              <a:rPr lang="en-US"/>
              <a:t>Arduino with LCD Display (with RFs)</a:t>
            </a:r>
            <a:endParaRPr lang="en-US" sz="1400" dirty="0"/>
          </a:p>
          <a:p>
            <a:pPr marL="0" indent="0">
              <a:buNone/>
            </a:pPr>
            <a:endParaRPr lang="en-US" sz="1600" dirty="0"/>
          </a:p>
          <a:p>
            <a:endParaRPr lang="en-US" dirty="0"/>
          </a:p>
        </p:txBody>
      </p:sp>
      <p:sp>
        <p:nvSpPr>
          <p:cNvPr id="4" name="Content Placeholder 2"/>
          <p:cNvSpPr txBox="1">
            <a:spLocks/>
          </p:cNvSpPr>
          <p:nvPr/>
        </p:nvSpPr>
        <p:spPr>
          <a:xfrm>
            <a:off x="6379548" y="1904998"/>
            <a:ext cx="5812452" cy="33896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t>Software/Technology - </a:t>
            </a:r>
            <a:endParaRPr lang="en-US" sz="1600" dirty="0" smtClean="0"/>
          </a:p>
          <a:p>
            <a:pPr lvl="1"/>
            <a:r>
              <a:rPr lang="en-US" dirty="0" smtClean="0"/>
              <a:t>Mosquitto Broker</a:t>
            </a:r>
            <a:endParaRPr lang="en-US" sz="1400" dirty="0" smtClean="0"/>
          </a:p>
          <a:p>
            <a:pPr lvl="1"/>
            <a:r>
              <a:rPr lang="en-US" dirty="0" smtClean="0"/>
              <a:t>Python – Pi Code</a:t>
            </a:r>
            <a:endParaRPr lang="en-US" sz="1400" dirty="0" smtClean="0"/>
          </a:p>
          <a:p>
            <a:pPr lvl="1"/>
            <a:r>
              <a:rPr lang="en-US" dirty="0" smtClean="0"/>
              <a:t>NodeJS – App Server, with following API Services - </a:t>
            </a:r>
            <a:endParaRPr lang="en-US" sz="1400" dirty="0" smtClean="0"/>
          </a:p>
          <a:p>
            <a:pPr lvl="2"/>
            <a:r>
              <a:rPr lang="en-US" dirty="0" smtClean="0"/>
              <a:t>Cloudinary – Cloud Image Service</a:t>
            </a:r>
            <a:endParaRPr lang="en-US" sz="1200" dirty="0" smtClean="0"/>
          </a:p>
          <a:p>
            <a:pPr lvl="2"/>
            <a:r>
              <a:rPr lang="en-US" dirty="0" smtClean="0"/>
              <a:t>Kairos – Face Recognition and Analysis	</a:t>
            </a:r>
            <a:endParaRPr lang="en-US" sz="1200" dirty="0" smtClean="0"/>
          </a:p>
          <a:p>
            <a:pPr lvl="2"/>
            <a:r>
              <a:rPr lang="en-US" dirty="0" smtClean="0"/>
              <a:t>GCM – to send notifications to Android App</a:t>
            </a:r>
            <a:endParaRPr lang="en-US" sz="1200" dirty="0" smtClean="0"/>
          </a:p>
          <a:p>
            <a:pPr lvl="1"/>
            <a:r>
              <a:rPr lang="en-US" dirty="0" smtClean="0"/>
              <a:t>Android Application</a:t>
            </a:r>
            <a:endParaRPr lang="en-US" sz="1400" dirty="0" smtClean="0"/>
          </a:p>
          <a:p>
            <a:endParaRPr lang="en-US" dirty="0"/>
          </a:p>
        </p:txBody>
      </p:sp>
    </p:spTree>
    <p:extLst>
      <p:ext uri="{BB962C8B-B14F-4D97-AF65-F5344CB8AC3E}">
        <p14:creationId xmlns:p14="http://schemas.microsoft.com/office/powerpoint/2010/main" val="2248043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6447" y="2541401"/>
            <a:ext cx="8911687" cy="1280890"/>
          </a:xfrm>
        </p:spPr>
        <p:txBody>
          <a:bodyPr>
            <a:normAutofit fontScale="90000"/>
          </a:bodyPr>
          <a:lstStyle/>
          <a:p>
            <a:pPr algn="ctr"/>
            <a:r>
              <a:rPr lang="en-US" sz="8800" b="1" dirty="0"/>
              <a:t>Demo</a:t>
            </a:r>
          </a:p>
        </p:txBody>
      </p:sp>
    </p:spTree>
    <p:extLst>
      <p:ext uri="{BB962C8B-B14F-4D97-AF65-F5344CB8AC3E}">
        <p14:creationId xmlns:p14="http://schemas.microsoft.com/office/powerpoint/2010/main" val="35600974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TotalTime>
  <Words>439</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CMPE 296A – IoT Project 2: Smart Door</vt:lpstr>
      <vt:lpstr>Agenda</vt:lpstr>
      <vt:lpstr>Introduction</vt:lpstr>
      <vt:lpstr>Market and Business Plan </vt:lpstr>
      <vt:lpstr>High Level Design Architecture </vt:lpstr>
      <vt:lpstr>High Level Specification </vt:lpstr>
      <vt:lpstr>Technology Stack </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CMPE 296A – IoT Project 2: Smart Door</dc:title>
  <dc:creator>Vivek Maheshwari</dc:creator>
  <cp:lastModifiedBy>Vivek Maheshwari</cp:lastModifiedBy>
  <cp:revision>22</cp:revision>
  <dcterms:created xsi:type="dcterms:W3CDTF">2016-05-10T03:11:32Z</dcterms:created>
  <dcterms:modified xsi:type="dcterms:W3CDTF">2016-05-10T19:31:02Z</dcterms:modified>
</cp:coreProperties>
</file>