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 id="268" r:id="rId14"/>
    <p:sldId id="269" r:id="rId15"/>
    <p:sldId id="270" r:id="rId16"/>
    <p:sldId id="271" r:id="rId17"/>
    <p:sldId id="272" r:id="rId18"/>
    <p:sldId id="274" r:id="rId19"/>
    <p:sldId id="280" r:id="rId20"/>
    <p:sldId id="275" r:id="rId21"/>
    <p:sldId id="277" r:id="rId22"/>
    <p:sldId id="278" r:id="rId23"/>
    <p:sldId id="279"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nay Kamal" initials="PK" lastIdx="1" clrIdx="0">
    <p:extLst>
      <p:ext uri="{19B8F6BF-5375-455C-9EA6-DF929625EA0E}">
        <p15:presenceInfo xmlns:p15="http://schemas.microsoft.com/office/powerpoint/2012/main" userId="S::200030033@iitdh.ac.in::70213012-a0d5-4b48-ab18-be3b3a5d1db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4F356C-104B-4BCE-8631-D0FDCF4CC1DF}" v="859" dt="2022-06-02T09:12:10.124"/>
    <p1510:client id="{D3519B61-CE7C-42DB-BBB2-EA529FDAB2E3}" v="1499" dt="2022-06-02T06:54:43.3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34AB59-7B81-4883-BA91-F5BF9A33949D}"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GB"/>
        </a:p>
      </dgm:t>
    </dgm:pt>
    <dgm:pt modelId="{961A67A9-5DDA-4391-9C30-081897D50D21}">
      <dgm:prSet phldrT="[Text]" phldr="0"/>
      <dgm:spPr/>
      <dgm:t>
        <a:bodyPr/>
        <a:lstStyle/>
        <a:p>
          <a:r>
            <a:rPr lang="en-IN"/>
            <a:t>Control over fundamental voltage component</a:t>
          </a:r>
          <a:endParaRPr lang="en-GB"/>
        </a:p>
      </dgm:t>
    </dgm:pt>
    <dgm:pt modelId="{897FC467-5C34-4968-8135-F03D4C7DFB7B}" type="parTrans" cxnId="{9107FECC-CF55-449D-859E-FB858FA15986}">
      <dgm:prSet/>
      <dgm:spPr/>
      <dgm:t>
        <a:bodyPr/>
        <a:lstStyle/>
        <a:p>
          <a:endParaRPr lang="en-GB"/>
        </a:p>
      </dgm:t>
    </dgm:pt>
    <dgm:pt modelId="{11FC1D3A-E79D-44F4-B14B-E863E0D97C36}" type="sibTrans" cxnId="{9107FECC-CF55-449D-859E-FB858FA15986}">
      <dgm:prSet/>
      <dgm:spPr/>
      <dgm:t>
        <a:bodyPr/>
        <a:lstStyle/>
        <a:p>
          <a:endParaRPr lang="en-GB"/>
        </a:p>
      </dgm:t>
    </dgm:pt>
    <dgm:pt modelId="{A5AC3DFB-EC2B-42E7-BFD2-1591A31AFDB7}">
      <dgm:prSet phldrT="[Text]" phldr="0" custT="1"/>
      <dgm:spPr/>
      <dgm:t>
        <a:bodyPr/>
        <a:lstStyle/>
        <a:p>
          <a:r>
            <a:rPr lang="en-IN" sz="1800"/>
            <a:t>From using Multiple Switchings per quarter, we can control the output fundamental using the firing angle α.</a:t>
          </a:r>
          <a:endParaRPr lang="en-GB" sz="1800"/>
        </a:p>
      </dgm:t>
    </dgm:pt>
    <dgm:pt modelId="{D71B67D7-A0B2-4D23-A2E8-C180D7EC93C7}" type="parTrans" cxnId="{A45E02AC-F750-4C4C-9906-1DD5633CBE46}">
      <dgm:prSet/>
      <dgm:spPr/>
      <dgm:t>
        <a:bodyPr/>
        <a:lstStyle/>
        <a:p>
          <a:endParaRPr lang="en-GB"/>
        </a:p>
      </dgm:t>
    </dgm:pt>
    <dgm:pt modelId="{E69ECD8B-5C70-47C7-A442-88E1EFD81A8D}" type="sibTrans" cxnId="{A45E02AC-F750-4C4C-9906-1DD5633CBE46}">
      <dgm:prSet/>
      <dgm:spPr/>
      <dgm:t>
        <a:bodyPr/>
        <a:lstStyle/>
        <a:p>
          <a:endParaRPr lang="en-GB"/>
        </a:p>
      </dgm:t>
    </dgm:pt>
    <dgm:pt modelId="{F667E681-9077-4AD4-8EF3-E442B7D9D161}">
      <dgm:prSet phldrT="[Text]" phldr="0"/>
      <dgm:spPr/>
      <dgm:t>
        <a:bodyPr/>
        <a:lstStyle/>
        <a:p>
          <a:r>
            <a:rPr lang="en-IN"/>
            <a:t>Elimination of lower order harmonics in output voltage</a:t>
          </a:r>
          <a:endParaRPr lang="en-GB"/>
        </a:p>
      </dgm:t>
    </dgm:pt>
    <dgm:pt modelId="{B6529898-7D88-47BF-A755-5396B56ECC9C}" type="parTrans" cxnId="{DD18CCCE-B341-459C-9F09-3E5D513E80E7}">
      <dgm:prSet/>
      <dgm:spPr/>
      <dgm:t>
        <a:bodyPr/>
        <a:lstStyle/>
        <a:p>
          <a:endParaRPr lang="en-GB"/>
        </a:p>
      </dgm:t>
    </dgm:pt>
    <dgm:pt modelId="{E0FB820C-1CBC-4601-865B-A541A69A9E9E}" type="sibTrans" cxnId="{DD18CCCE-B341-459C-9F09-3E5D513E80E7}">
      <dgm:prSet/>
      <dgm:spPr/>
      <dgm:t>
        <a:bodyPr/>
        <a:lstStyle/>
        <a:p>
          <a:endParaRPr lang="en-GB"/>
        </a:p>
      </dgm:t>
    </dgm:pt>
    <dgm:pt modelId="{1020A4EE-6662-4F53-A568-DC8F8918BA64}">
      <dgm:prSet phldrT="[Text]" phldr="0" custT="1"/>
      <dgm:spPr/>
      <dgm:t>
        <a:bodyPr/>
        <a:lstStyle/>
        <a:p>
          <a:r>
            <a:rPr lang="en-IN" sz="1800"/>
            <a:t>N switchings per quarter eliminate (N-1) lower order harmonics.</a:t>
          </a:r>
          <a:endParaRPr lang="en-GB" sz="1800"/>
        </a:p>
      </dgm:t>
    </dgm:pt>
    <dgm:pt modelId="{CBA95317-9680-42B4-BA46-EE642792CFF4}" type="parTrans" cxnId="{A7711B8D-D962-43B6-B663-C0A982805CA4}">
      <dgm:prSet/>
      <dgm:spPr/>
      <dgm:t>
        <a:bodyPr/>
        <a:lstStyle/>
        <a:p>
          <a:endParaRPr lang="en-GB"/>
        </a:p>
      </dgm:t>
    </dgm:pt>
    <dgm:pt modelId="{A5292A3B-9546-42BE-971C-564CC6F4658A}" type="sibTrans" cxnId="{A7711B8D-D962-43B6-B663-C0A982805CA4}">
      <dgm:prSet/>
      <dgm:spPr/>
      <dgm:t>
        <a:bodyPr/>
        <a:lstStyle/>
        <a:p>
          <a:endParaRPr lang="en-GB"/>
        </a:p>
      </dgm:t>
    </dgm:pt>
    <dgm:pt modelId="{35847E07-93B2-4C8E-A5C5-389865A8497D}">
      <dgm:prSet phldrT="[Text]" phldr="0"/>
      <dgm:spPr/>
      <dgm:t>
        <a:bodyPr/>
        <a:lstStyle/>
        <a:p>
          <a:r>
            <a:rPr lang="en-IN"/>
            <a:t>Higher DC bus Utilization</a:t>
          </a:r>
          <a:endParaRPr lang="en-GB"/>
        </a:p>
      </dgm:t>
    </dgm:pt>
    <dgm:pt modelId="{16F3EB9A-97AB-4EF4-94B2-63CC9BA95914}" type="parTrans" cxnId="{AB3686BB-1679-41E3-A85C-4A67F40EBE05}">
      <dgm:prSet/>
      <dgm:spPr/>
      <dgm:t>
        <a:bodyPr/>
        <a:lstStyle/>
        <a:p>
          <a:endParaRPr lang="en-GB"/>
        </a:p>
      </dgm:t>
    </dgm:pt>
    <dgm:pt modelId="{5E182AA3-2E92-479B-A6CA-A4D081D844B4}" type="sibTrans" cxnId="{AB3686BB-1679-41E3-A85C-4A67F40EBE05}">
      <dgm:prSet/>
      <dgm:spPr/>
      <dgm:t>
        <a:bodyPr/>
        <a:lstStyle/>
        <a:p>
          <a:endParaRPr lang="en-GB"/>
        </a:p>
      </dgm:t>
    </dgm:pt>
    <dgm:pt modelId="{238FB62D-0290-4EC2-9CDC-B153A3412488}">
      <dgm:prSet phldrT="[Text]" phldr="0" custT="1"/>
      <dgm:spPr/>
      <dgm:t>
        <a:bodyPr/>
        <a:lstStyle/>
        <a:p>
          <a:r>
            <a:rPr lang="en-IN" sz="1800"/>
            <a:t>By using a </a:t>
          </a:r>
          <a:r>
            <a:rPr lang="en-IN" sz="1800" b="1"/>
            <a:t>Full bridge inverter </a:t>
          </a:r>
          <a:r>
            <a:rPr lang="en-IN" sz="1800"/>
            <a:t>instead of the </a:t>
          </a:r>
          <a:r>
            <a:rPr lang="en-IN" sz="1800" b="1"/>
            <a:t>Half bridge/single leg inverter</a:t>
          </a:r>
          <a:r>
            <a:rPr lang="en-IN" sz="1800"/>
            <a:t>, we can increase the DC bus utilization by 2 times, from ~ 45% to ~90%.</a:t>
          </a:r>
          <a:endParaRPr lang="en-GB" sz="1800"/>
        </a:p>
      </dgm:t>
    </dgm:pt>
    <dgm:pt modelId="{A1DB220F-FB7E-4FBA-B6E8-651487BF9433}" type="parTrans" cxnId="{F214E08E-1C92-4A30-99E5-FCEBC0BB7725}">
      <dgm:prSet/>
      <dgm:spPr/>
      <dgm:t>
        <a:bodyPr/>
        <a:lstStyle/>
        <a:p>
          <a:endParaRPr lang="en-GB"/>
        </a:p>
      </dgm:t>
    </dgm:pt>
    <dgm:pt modelId="{BC64EC83-7513-44B7-A7FF-9436A2400969}" type="sibTrans" cxnId="{F214E08E-1C92-4A30-99E5-FCEBC0BB7725}">
      <dgm:prSet/>
      <dgm:spPr/>
      <dgm:t>
        <a:bodyPr/>
        <a:lstStyle/>
        <a:p>
          <a:endParaRPr lang="en-GB"/>
        </a:p>
      </dgm:t>
    </dgm:pt>
    <dgm:pt modelId="{38805BDE-9D48-4815-92CD-E6C415A06E20}">
      <dgm:prSet phldrT="[Text]" phldr="0" custT="1"/>
      <dgm:spPr/>
      <dgm:t>
        <a:bodyPr/>
        <a:lstStyle/>
        <a:p>
          <a:r>
            <a:rPr lang="en-IN" sz="1800"/>
            <a:t>Also, when we use induction motor as a load, the windings are RL load which act as a filter.</a:t>
          </a:r>
          <a:endParaRPr lang="en-GB" sz="1800"/>
        </a:p>
      </dgm:t>
    </dgm:pt>
    <dgm:pt modelId="{27AEF6B5-1A4D-4D5B-8411-F02BB601F8A8}" type="parTrans" cxnId="{FB8520FA-DD05-460D-A3EF-0CD9894DF85B}">
      <dgm:prSet/>
      <dgm:spPr/>
      <dgm:t>
        <a:bodyPr/>
        <a:lstStyle/>
        <a:p>
          <a:endParaRPr lang="en-GB"/>
        </a:p>
      </dgm:t>
    </dgm:pt>
    <dgm:pt modelId="{2E77BC87-3EE7-4E44-85EA-21F76C2A693F}" type="sibTrans" cxnId="{FB8520FA-DD05-460D-A3EF-0CD9894DF85B}">
      <dgm:prSet/>
      <dgm:spPr/>
      <dgm:t>
        <a:bodyPr/>
        <a:lstStyle/>
        <a:p>
          <a:endParaRPr lang="en-GB"/>
        </a:p>
      </dgm:t>
    </dgm:pt>
    <dgm:pt modelId="{FECF7CCE-1633-4DC0-9AA9-26E3CA320D06}">
      <dgm:prSet phldrT="[Text]" phldr="0" custT="1"/>
      <dgm:spPr/>
      <dgm:t>
        <a:bodyPr/>
        <a:lstStyle/>
        <a:p>
          <a:r>
            <a:rPr lang="en-IN" sz="1800"/>
            <a:t>Also, Space Vector PWM can be used.</a:t>
          </a:r>
          <a:endParaRPr lang="en-GB" sz="1800"/>
        </a:p>
      </dgm:t>
    </dgm:pt>
    <dgm:pt modelId="{FA4BE972-F0CB-45E4-B5E8-9A5A57F97782}" type="parTrans" cxnId="{9782F958-15B6-4CE3-8BA2-949BFB45638E}">
      <dgm:prSet/>
      <dgm:spPr/>
      <dgm:t>
        <a:bodyPr/>
        <a:lstStyle/>
        <a:p>
          <a:endParaRPr lang="en-GB"/>
        </a:p>
      </dgm:t>
    </dgm:pt>
    <dgm:pt modelId="{B64AE5DA-2B7E-42AC-B883-DF9B9AEC5B01}" type="sibTrans" cxnId="{9782F958-15B6-4CE3-8BA2-949BFB45638E}">
      <dgm:prSet/>
      <dgm:spPr/>
      <dgm:t>
        <a:bodyPr/>
        <a:lstStyle/>
        <a:p>
          <a:endParaRPr lang="en-GB"/>
        </a:p>
      </dgm:t>
    </dgm:pt>
    <dgm:pt modelId="{6E02B6A0-BB62-409D-9DE7-283B622E2F57}" type="pres">
      <dgm:prSet presAssocID="{1234AB59-7B81-4883-BA91-F5BF9A33949D}" presName="linearFlow" presStyleCnt="0">
        <dgm:presLayoutVars>
          <dgm:dir/>
          <dgm:animLvl val="lvl"/>
          <dgm:resizeHandles val="exact"/>
        </dgm:presLayoutVars>
      </dgm:prSet>
      <dgm:spPr/>
    </dgm:pt>
    <dgm:pt modelId="{4FCF096D-A62D-41BB-9BFE-FDA9860D1560}" type="pres">
      <dgm:prSet presAssocID="{961A67A9-5DDA-4391-9C30-081897D50D21}" presName="composite" presStyleCnt="0"/>
      <dgm:spPr/>
    </dgm:pt>
    <dgm:pt modelId="{B1B464C9-28EE-4BBC-902D-C0EE1DEB9962}" type="pres">
      <dgm:prSet presAssocID="{961A67A9-5DDA-4391-9C30-081897D50D21}" presName="parTx" presStyleLbl="node1" presStyleIdx="0" presStyleCnt="3">
        <dgm:presLayoutVars>
          <dgm:chMax val="0"/>
          <dgm:chPref val="0"/>
          <dgm:bulletEnabled val="1"/>
        </dgm:presLayoutVars>
      </dgm:prSet>
      <dgm:spPr/>
    </dgm:pt>
    <dgm:pt modelId="{31B696AE-2970-4DA6-BA4D-8ABB407FB5E1}" type="pres">
      <dgm:prSet presAssocID="{961A67A9-5DDA-4391-9C30-081897D50D21}" presName="parSh" presStyleLbl="node1" presStyleIdx="0" presStyleCnt="3"/>
      <dgm:spPr/>
    </dgm:pt>
    <dgm:pt modelId="{0500DE60-3BF5-45F9-AE9A-97F33C23C30C}" type="pres">
      <dgm:prSet presAssocID="{961A67A9-5DDA-4391-9C30-081897D50D21}" presName="desTx" presStyleLbl="fgAcc1" presStyleIdx="0" presStyleCnt="3">
        <dgm:presLayoutVars>
          <dgm:bulletEnabled val="1"/>
        </dgm:presLayoutVars>
      </dgm:prSet>
      <dgm:spPr/>
    </dgm:pt>
    <dgm:pt modelId="{45A8D79C-21F6-43D8-9927-1F3A1621651B}" type="pres">
      <dgm:prSet presAssocID="{11FC1D3A-E79D-44F4-B14B-E863E0D97C36}" presName="sibTrans" presStyleLbl="sibTrans2D1" presStyleIdx="0" presStyleCnt="2"/>
      <dgm:spPr/>
    </dgm:pt>
    <dgm:pt modelId="{D813E353-65AF-4434-8FFC-D0769D6A9E48}" type="pres">
      <dgm:prSet presAssocID="{11FC1D3A-E79D-44F4-B14B-E863E0D97C36}" presName="connTx" presStyleLbl="sibTrans2D1" presStyleIdx="0" presStyleCnt="2"/>
      <dgm:spPr/>
    </dgm:pt>
    <dgm:pt modelId="{9EDD5D87-B8F9-40F4-8C05-D8152E5D7E7B}" type="pres">
      <dgm:prSet presAssocID="{F667E681-9077-4AD4-8EF3-E442B7D9D161}" presName="composite" presStyleCnt="0"/>
      <dgm:spPr/>
    </dgm:pt>
    <dgm:pt modelId="{560BF241-C999-4E1B-9DCF-5752A360CDCD}" type="pres">
      <dgm:prSet presAssocID="{F667E681-9077-4AD4-8EF3-E442B7D9D161}" presName="parTx" presStyleLbl="node1" presStyleIdx="0" presStyleCnt="3">
        <dgm:presLayoutVars>
          <dgm:chMax val="0"/>
          <dgm:chPref val="0"/>
          <dgm:bulletEnabled val="1"/>
        </dgm:presLayoutVars>
      </dgm:prSet>
      <dgm:spPr/>
    </dgm:pt>
    <dgm:pt modelId="{1A9EA42B-8FB8-4F63-B59E-794FC456B7D8}" type="pres">
      <dgm:prSet presAssocID="{F667E681-9077-4AD4-8EF3-E442B7D9D161}" presName="parSh" presStyleLbl="node1" presStyleIdx="1" presStyleCnt="3"/>
      <dgm:spPr/>
    </dgm:pt>
    <dgm:pt modelId="{55ACD865-A984-4E23-84E2-D03273C5E230}" type="pres">
      <dgm:prSet presAssocID="{F667E681-9077-4AD4-8EF3-E442B7D9D161}" presName="desTx" presStyleLbl="fgAcc1" presStyleIdx="1" presStyleCnt="3">
        <dgm:presLayoutVars>
          <dgm:bulletEnabled val="1"/>
        </dgm:presLayoutVars>
      </dgm:prSet>
      <dgm:spPr/>
    </dgm:pt>
    <dgm:pt modelId="{8B24F5A2-AB76-4443-87B5-27CA00101F30}" type="pres">
      <dgm:prSet presAssocID="{E0FB820C-1CBC-4601-865B-A541A69A9E9E}" presName="sibTrans" presStyleLbl="sibTrans2D1" presStyleIdx="1" presStyleCnt="2"/>
      <dgm:spPr/>
    </dgm:pt>
    <dgm:pt modelId="{71C4B291-C647-43F3-B47E-A561CD6D1654}" type="pres">
      <dgm:prSet presAssocID="{E0FB820C-1CBC-4601-865B-A541A69A9E9E}" presName="connTx" presStyleLbl="sibTrans2D1" presStyleIdx="1" presStyleCnt="2"/>
      <dgm:spPr/>
    </dgm:pt>
    <dgm:pt modelId="{A08C4E20-4D02-482C-98B9-6AC336C83727}" type="pres">
      <dgm:prSet presAssocID="{35847E07-93B2-4C8E-A5C5-389865A8497D}" presName="composite" presStyleCnt="0"/>
      <dgm:spPr/>
    </dgm:pt>
    <dgm:pt modelId="{21332391-5657-4E57-89C8-5458FE9BFA50}" type="pres">
      <dgm:prSet presAssocID="{35847E07-93B2-4C8E-A5C5-389865A8497D}" presName="parTx" presStyleLbl="node1" presStyleIdx="1" presStyleCnt="3">
        <dgm:presLayoutVars>
          <dgm:chMax val="0"/>
          <dgm:chPref val="0"/>
          <dgm:bulletEnabled val="1"/>
        </dgm:presLayoutVars>
      </dgm:prSet>
      <dgm:spPr/>
    </dgm:pt>
    <dgm:pt modelId="{5D642409-E4DA-40F7-980F-1A09FBD1857C}" type="pres">
      <dgm:prSet presAssocID="{35847E07-93B2-4C8E-A5C5-389865A8497D}" presName="parSh" presStyleLbl="node1" presStyleIdx="2" presStyleCnt="3"/>
      <dgm:spPr/>
    </dgm:pt>
    <dgm:pt modelId="{C857945E-87B4-463A-99DC-BE5C00244914}" type="pres">
      <dgm:prSet presAssocID="{35847E07-93B2-4C8E-A5C5-389865A8497D}" presName="desTx" presStyleLbl="fgAcc1" presStyleIdx="2" presStyleCnt="3">
        <dgm:presLayoutVars>
          <dgm:bulletEnabled val="1"/>
        </dgm:presLayoutVars>
      </dgm:prSet>
      <dgm:spPr/>
    </dgm:pt>
  </dgm:ptLst>
  <dgm:cxnLst>
    <dgm:cxn modelId="{F2C33600-7F66-4A8F-8CB2-11C8F0DDC411}" type="presOf" srcId="{E0FB820C-1CBC-4601-865B-A541A69A9E9E}" destId="{71C4B291-C647-43F3-B47E-A561CD6D1654}" srcOrd="1" destOrd="0" presId="urn:microsoft.com/office/officeart/2005/8/layout/process3"/>
    <dgm:cxn modelId="{228CBF02-5BCA-4B84-AB4D-4C8AF111C68B}" type="presOf" srcId="{961A67A9-5DDA-4391-9C30-081897D50D21}" destId="{31B696AE-2970-4DA6-BA4D-8ABB407FB5E1}" srcOrd="1" destOrd="0" presId="urn:microsoft.com/office/officeart/2005/8/layout/process3"/>
    <dgm:cxn modelId="{67956808-7766-4744-A8C3-B87DEFC24ECD}" type="presOf" srcId="{35847E07-93B2-4C8E-A5C5-389865A8497D}" destId="{5D642409-E4DA-40F7-980F-1A09FBD1857C}" srcOrd="1" destOrd="0" presId="urn:microsoft.com/office/officeart/2005/8/layout/process3"/>
    <dgm:cxn modelId="{33899B13-82F1-40C0-BF6F-9147DB3387D6}" type="presOf" srcId="{1020A4EE-6662-4F53-A568-DC8F8918BA64}" destId="{55ACD865-A984-4E23-84E2-D03273C5E230}" srcOrd="0" destOrd="0" presId="urn:microsoft.com/office/officeart/2005/8/layout/process3"/>
    <dgm:cxn modelId="{5B12C518-AD54-47EF-91A9-51A6CB30F78B}" type="presOf" srcId="{FECF7CCE-1633-4DC0-9AA9-26E3CA320D06}" destId="{0500DE60-3BF5-45F9-AE9A-97F33C23C30C}" srcOrd="0" destOrd="1" presId="urn:microsoft.com/office/officeart/2005/8/layout/process3"/>
    <dgm:cxn modelId="{06E3B920-315E-4F34-B4D8-B521892AFB51}" type="presOf" srcId="{A5AC3DFB-EC2B-42E7-BFD2-1591A31AFDB7}" destId="{0500DE60-3BF5-45F9-AE9A-97F33C23C30C}" srcOrd="0" destOrd="0" presId="urn:microsoft.com/office/officeart/2005/8/layout/process3"/>
    <dgm:cxn modelId="{C3191D61-DBD3-4565-B27B-CC7CE6AD6654}" type="presOf" srcId="{35847E07-93B2-4C8E-A5C5-389865A8497D}" destId="{21332391-5657-4E57-89C8-5458FE9BFA50}" srcOrd="0" destOrd="0" presId="urn:microsoft.com/office/officeart/2005/8/layout/process3"/>
    <dgm:cxn modelId="{9782F958-15B6-4CE3-8BA2-949BFB45638E}" srcId="{961A67A9-5DDA-4391-9C30-081897D50D21}" destId="{FECF7CCE-1633-4DC0-9AA9-26E3CA320D06}" srcOrd="1" destOrd="0" parTransId="{FA4BE972-F0CB-45E4-B5E8-9A5A57F97782}" sibTransId="{B64AE5DA-2B7E-42AC-B883-DF9B9AEC5B01}"/>
    <dgm:cxn modelId="{5ABA397E-AE71-49BD-B122-0E682B9928E2}" type="presOf" srcId="{1234AB59-7B81-4883-BA91-F5BF9A33949D}" destId="{6E02B6A0-BB62-409D-9DE7-283B622E2F57}" srcOrd="0" destOrd="0" presId="urn:microsoft.com/office/officeart/2005/8/layout/process3"/>
    <dgm:cxn modelId="{4C94CD85-6D64-4991-BE60-DE6AC4E663D5}" type="presOf" srcId="{E0FB820C-1CBC-4601-865B-A541A69A9E9E}" destId="{8B24F5A2-AB76-4443-87B5-27CA00101F30}" srcOrd="0" destOrd="0" presId="urn:microsoft.com/office/officeart/2005/8/layout/process3"/>
    <dgm:cxn modelId="{A7711B8D-D962-43B6-B663-C0A982805CA4}" srcId="{F667E681-9077-4AD4-8EF3-E442B7D9D161}" destId="{1020A4EE-6662-4F53-A568-DC8F8918BA64}" srcOrd="0" destOrd="0" parTransId="{CBA95317-9680-42B4-BA46-EE642792CFF4}" sibTransId="{A5292A3B-9546-42BE-971C-564CC6F4658A}"/>
    <dgm:cxn modelId="{F214E08E-1C92-4A30-99E5-FCEBC0BB7725}" srcId="{35847E07-93B2-4C8E-A5C5-389865A8497D}" destId="{238FB62D-0290-4EC2-9CDC-B153A3412488}" srcOrd="0" destOrd="0" parTransId="{A1DB220F-FB7E-4FBA-B6E8-651487BF9433}" sibTransId="{BC64EC83-7513-44B7-A7FF-9436A2400969}"/>
    <dgm:cxn modelId="{B2D10197-7633-400C-8E01-B9DE15EDC4DD}" type="presOf" srcId="{F667E681-9077-4AD4-8EF3-E442B7D9D161}" destId="{560BF241-C999-4E1B-9DCF-5752A360CDCD}" srcOrd="0" destOrd="0" presId="urn:microsoft.com/office/officeart/2005/8/layout/process3"/>
    <dgm:cxn modelId="{170B3CA5-52B0-405E-B6A9-B49A83DA96A3}" type="presOf" srcId="{238FB62D-0290-4EC2-9CDC-B153A3412488}" destId="{C857945E-87B4-463A-99DC-BE5C00244914}" srcOrd="0" destOrd="0" presId="urn:microsoft.com/office/officeart/2005/8/layout/process3"/>
    <dgm:cxn modelId="{A45E02AC-F750-4C4C-9906-1DD5633CBE46}" srcId="{961A67A9-5DDA-4391-9C30-081897D50D21}" destId="{A5AC3DFB-EC2B-42E7-BFD2-1591A31AFDB7}" srcOrd="0" destOrd="0" parTransId="{D71B67D7-A0B2-4D23-A2E8-C180D7EC93C7}" sibTransId="{E69ECD8B-5C70-47C7-A442-88E1EFD81A8D}"/>
    <dgm:cxn modelId="{C858F2B5-4C4E-467F-8C36-5B2D372FD739}" type="presOf" srcId="{11FC1D3A-E79D-44F4-B14B-E863E0D97C36}" destId="{D813E353-65AF-4434-8FFC-D0769D6A9E48}" srcOrd="1" destOrd="0" presId="urn:microsoft.com/office/officeart/2005/8/layout/process3"/>
    <dgm:cxn modelId="{AB3686BB-1679-41E3-A85C-4A67F40EBE05}" srcId="{1234AB59-7B81-4883-BA91-F5BF9A33949D}" destId="{35847E07-93B2-4C8E-A5C5-389865A8497D}" srcOrd="2" destOrd="0" parTransId="{16F3EB9A-97AB-4EF4-94B2-63CC9BA95914}" sibTransId="{5E182AA3-2E92-479B-A6CA-A4D081D844B4}"/>
    <dgm:cxn modelId="{A3EB66C6-90E1-46CD-98CC-1CB8D221B2A9}" type="presOf" srcId="{F667E681-9077-4AD4-8EF3-E442B7D9D161}" destId="{1A9EA42B-8FB8-4F63-B59E-794FC456B7D8}" srcOrd="1" destOrd="0" presId="urn:microsoft.com/office/officeart/2005/8/layout/process3"/>
    <dgm:cxn modelId="{0A1ED9C7-4EA4-41CC-9284-B38B5286A9AF}" type="presOf" srcId="{11FC1D3A-E79D-44F4-B14B-E863E0D97C36}" destId="{45A8D79C-21F6-43D8-9927-1F3A1621651B}" srcOrd="0" destOrd="0" presId="urn:microsoft.com/office/officeart/2005/8/layout/process3"/>
    <dgm:cxn modelId="{9107FECC-CF55-449D-859E-FB858FA15986}" srcId="{1234AB59-7B81-4883-BA91-F5BF9A33949D}" destId="{961A67A9-5DDA-4391-9C30-081897D50D21}" srcOrd="0" destOrd="0" parTransId="{897FC467-5C34-4968-8135-F03D4C7DFB7B}" sibTransId="{11FC1D3A-E79D-44F4-B14B-E863E0D97C36}"/>
    <dgm:cxn modelId="{DD18CCCE-B341-459C-9F09-3E5D513E80E7}" srcId="{1234AB59-7B81-4883-BA91-F5BF9A33949D}" destId="{F667E681-9077-4AD4-8EF3-E442B7D9D161}" srcOrd="1" destOrd="0" parTransId="{B6529898-7D88-47BF-A755-5396B56ECC9C}" sibTransId="{E0FB820C-1CBC-4601-865B-A541A69A9E9E}"/>
    <dgm:cxn modelId="{4DE6BBE8-7F85-4A6D-B508-E37E6CCBFACC}" type="presOf" srcId="{961A67A9-5DDA-4391-9C30-081897D50D21}" destId="{B1B464C9-28EE-4BBC-902D-C0EE1DEB9962}" srcOrd="0" destOrd="0" presId="urn:microsoft.com/office/officeart/2005/8/layout/process3"/>
    <dgm:cxn modelId="{A48767F9-DAF4-4708-8DF3-CCF33B9A97E6}" type="presOf" srcId="{38805BDE-9D48-4815-92CD-E6C415A06E20}" destId="{55ACD865-A984-4E23-84E2-D03273C5E230}" srcOrd="0" destOrd="1" presId="urn:microsoft.com/office/officeart/2005/8/layout/process3"/>
    <dgm:cxn modelId="{FB8520FA-DD05-460D-A3EF-0CD9894DF85B}" srcId="{F667E681-9077-4AD4-8EF3-E442B7D9D161}" destId="{38805BDE-9D48-4815-92CD-E6C415A06E20}" srcOrd="1" destOrd="0" parTransId="{27AEF6B5-1A4D-4D5B-8411-F02BB601F8A8}" sibTransId="{2E77BC87-3EE7-4E44-85EA-21F76C2A693F}"/>
    <dgm:cxn modelId="{01F975E2-9D4D-4E49-B42B-B5C11715D42F}" type="presParOf" srcId="{6E02B6A0-BB62-409D-9DE7-283B622E2F57}" destId="{4FCF096D-A62D-41BB-9BFE-FDA9860D1560}" srcOrd="0" destOrd="0" presId="urn:microsoft.com/office/officeart/2005/8/layout/process3"/>
    <dgm:cxn modelId="{97B0B7BC-5D2B-4219-9996-20A3B5892AFA}" type="presParOf" srcId="{4FCF096D-A62D-41BB-9BFE-FDA9860D1560}" destId="{B1B464C9-28EE-4BBC-902D-C0EE1DEB9962}" srcOrd="0" destOrd="0" presId="urn:microsoft.com/office/officeart/2005/8/layout/process3"/>
    <dgm:cxn modelId="{1EA15281-585E-4960-81EF-4C48B3C13B17}" type="presParOf" srcId="{4FCF096D-A62D-41BB-9BFE-FDA9860D1560}" destId="{31B696AE-2970-4DA6-BA4D-8ABB407FB5E1}" srcOrd="1" destOrd="0" presId="urn:microsoft.com/office/officeart/2005/8/layout/process3"/>
    <dgm:cxn modelId="{529F1073-A048-4DC6-8261-ABDCFFBED1BB}" type="presParOf" srcId="{4FCF096D-A62D-41BB-9BFE-FDA9860D1560}" destId="{0500DE60-3BF5-45F9-AE9A-97F33C23C30C}" srcOrd="2" destOrd="0" presId="urn:microsoft.com/office/officeart/2005/8/layout/process3"/>
    <dgm:cxn modelId="{B8A7379A-40D5-475D-9731-8DB28A2B1182}" type="presParOf" srcId="{6E02B6A0-BB62-409D-9DE7-283B622E2F57}" destId="{45A8D79C-21F6-43D8-9927-1F3A1621651B}" srcOrd="1" destOrd="0" presId="urn:microsoft.com/office/officeart/2005/8/layout/process3"/>
    <dgm:cxn modelId="{C261FDED-6615-400C-B16D-20590B3FF4DE}" type="presParOf" srcId="{45A8D79C-21F6-43D8-9927-1F3A1621651B}" destId="{D813E353-65AF-4434-8FFC-D0769D6A9E48}" srcOrd="0" destOrd="0" presId="urn:microsoft.com/office/officeart/2005/8/layout/process3"/>
    <dgm:cxn modelId="{5B98DA6C-CBC5-49D9-9ADA-0F426DB7222D}" type="presParOf" srcId="{6E02B6A0-BB62-409D-9DE7-283B622E2F57}" destId="{9EDD5D87-B8F9-40F4-8C05-D8152E5D7E7B}" srcOrd="2" destOrd="0" presId="urn:microsoft.com/office/officeart/2005/8/layout/process3"/>
    <dgm:cxn modelId="{3658C66D-8131-44C5-AF57-8A31ED63D0E7}" type="presParOf" srcId="{9EDD5D87-B8F9-40F4-8C05-D8152E5D7E7B}" destId="{560BF241-C999-4E1B-9DCF-5752A360CDCD}" srcOrd="0" destOrd="0" presId="urn:microsoft.com/office/officeart/2005/8/layout/process3"/>
    <dgm:cxn modelId="{3F9C8D04-8A46-40A5-A4C8-24D853AA3CB6}" type="presParOf" srcId="{9EDD5D87-B8F9-40F4-8C05-D8152E5D7E7B}" destId="{1A9EA42B-8FB8-4F63-B59E-794FC456B7D8}" srcOrd="1" destOrd="0" presId="urn:microsoft.com/office/officeart/2005/8/layout/process3"/>
    <dgm:cxn modelId="{CC29FE26-03B5-46FA-970A-58E064E08A5E}" type="presParOf" srcId="{9EDD5D87-B8F9-40F4-8C05-D8152E5D7E7B}" destId="{55ACD865-A984-4E23-84E2-D03273C5E230}" srcOrd="2" destOrd="0" presId="urn:microsoft.com/office/officeart/2005/8/layout/process3"/>
    <dgm:cxn modelId="{BC769FFD-54B2-41E4-AF55-8F1801ECC612}" type="presParOf" srcId="{6E02B6A0-BB62-409D-9DE7-283B622E2F57}" destId="{8B24F5A2-AB76-4443-87B5-27CA00101F30}" srcOrd="3" destOrd="0" presId="urn:microsoft.com/office/officeart/2005/8/layout/process3"/>
    <dgm:cxn modelId="{227B6BD9-CB02-48DA-A6C3-6464721DABFD}" type="presParOf" srcId="{8B24F5A2-AB76-4443-87B5-27CA00101F30}" destId="{71C4B291-C647-43F3-B47E-A561CD6D1654}" srcOrd="0" destOrd="0" presId="urn:microsoft.com/office/officeart/2005/8/layout/process3"/>
    <dgm:cxn modelId="{54043A71-1C8F-4EBB-A331-C3371FBA0A3D}" type="presParOf" srcId="{6E02B6A0-BB62-409D-9DE7-283B622E2F57}" destId="{A08C4E20-4D02-482C-98B9-6AC336C83727}" srcOrd="4" destOrd="0" presId="urn:microsoft.com/office/officeart/2005/8/layout/process3"/>
    <dgm:cxn modelId="{AE76A096-14B8-4858-95DF-AADB5BEDC73E}" type="presParOf" srcId="{A08C4E20-4D02-482C-98B9-6AC336C83727}" destId="{21332391-5657-4E57-89C8-5458FE9BFA50}" srcOrd="0" destOrd="0" presId="urn:microsoft.com/office/officeart/2005/8/layout/process3"/>
    <dgm:cxn modelId="{26AC1675-55BC-478E-AB6D-0073E7845CCE}" type="presParOf" srcId="{A08C4E20-4D02-482C-98B9-6AC336C83727}" destId="{5D642409-E4DA-40F7-980F-1A09FBD1857C}" srcOrd="1" destOrd="0" presId="urn:microsoft.com/office/officeart/2005/8/layout/process3"/>
    <dgm:cxn modelId="{D3CA859C-8480-4A1D-A5A1-A5ACE1AF8708}" type="presParOf" srcId="{A08C4E20-4D02-482C-98B9-6AC336C83727}" destId="{C857945E-87B4-463A-99DC-BE5C0024491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7963C2-6ED6-42B3-899D-2E6646DE8FDA}"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en-GB"/>
        </a:p>
      </dgm:t>
    </dgm:pt>
    <dgm:pt modelId="{26B6FB22-174B-400C-A991-9D7D092BE4F6}">
      <dgm:prSet phldrT="[Text]" phldr="0"/>
      <dgm:spPr/>
      <dgm:t>
        <a:bodyPr/>
        <a:lstStyle/>
        <a:p>
          <a:r>
            <a:rPr lang="en-IN"/>
            <a:t>MULTILEVEL INVERTER</a:t>
          </a:r>
          <a:endParaRPr lang="en-GB"/>
        </a:p>
      </dgm:t>
    </dgm:pt>
    <dgm:pt modelId="{0557CDE8-B218-4E61-BAFE-CD3D1FCCAD40}" type="parTrans" cxnId="{63A9E502-36E7-4E18-A2F6-292142EC3B83}">
      <dgm:prSet/>
      <dgm:spPr/>
      <dgm:t>
        <a:bodyPr/>
        <a:lstStyle/>
        <a:p>
          <a:endParaRPr lang="en-GB"/>
        </a:p>
      </dgm:t>
    </dgm:pt>
    <dgm:pt modelId="{9A4317C5-7959-4203-A353-A0D4FDB827A0}" type="sibTrans" cxnId="{63A9E502-36E7-4E18-A2F6-292142EC3B83}">
      <dgm:prSet/>
      <dgm:spPr/>
      <dgm:t>
        <a:bodyPr/>
        <a:lstStyle/>
        <a:p>
          <a:endParaRPr lang="en-GB"/>
        </a:p>
      </dgm:t>
    </dgm:pt>
    <dgm:pt modelId="{59BB4944-56FA-4617-9E1A-657B585EEF5B}">
      <dgm:prSet phldrT="[Text]" phldr="0"/>
      <dgm:spPr/>
      <dgm:t>
        <a:bodyPr/>
        <a:lstStyle/>
        <a:p>
          <a:r>
            <a:rPr lang="en-IN"/>
            <a:t>THD is Low in the output waveform </a:t>
          </a:r>
          <a:endParaRPr lang="en-GB"/>
        </a:p>
      </dgm:t>
    </dgm:pt>
    <dgm:pt modelId="{5E430D04-C735-44B7-97DD-6EAC13360444}" type="parTrans" cxnId="{2523082F-3F5C-4E1F-BDB2-11F731006189}">
      <dgm:prSet/>
      <dgm:spPr/>
      <dgm:t>
        <a:bodyPr/>
        <a:lstStyle/>
        <a:p>
          <a:endParaRPr lang="en-GB"/>
        </a:p>
      </dgm:t>
    </dgm:pt>
    <dgm:pt modelId="{4C81E323-680A-4C36-9171-30FE787FA74F}" type="sibTrans" cxnId="{2523082F-3F5C-4E1F-BDB2-11F731006189}">
      <dgm:prSet/>
      <dgm:spPr/>
      <dgm:t>
        <a:bodyPr/>
        <a:lstStyle/>
        <a:p>
          <a:endParaRPr lang="en-GB"/>
        </a:p>
      </dgm:t>
    </dgm:pt>
    <dgm:pt modelId="{4F05F58B-FE57-472C-819C-E97087E9D3F8}">
      <dgm:prSet phldrT="[Text]" phldr="0"/>
      <dgm:spPr/>
      <dgm:t>
        <a:bodyPr/>
        <a:lstStyle/>
        <a:p>
          <a:r>
            <a:rPr lang="en-IN"/>
            <a:t>CONVENTIONAL INVERTER</a:t>
          </a:r>
          <a:endParaRPr lang="en-GB"/>
        </a:p>
      </dgm:t>
    </dgm:pt>
    <dgm:pt modelId="{C03C0E7D-9FEA-4922-80E8-CB2619BFD89E}" type="parTrans" cxnId="{35AB3581-DF7B-4267-9F1B-3D74683F58AD}">
      <dgm:prSet/>
      <dgm:spPr/>
      <dgm:t>
        <a:bodyPr/>
        <a:lstStyle/>
        <a:p>
          <a:endParaRPr lang="en-GB"/>
        </a:p>
      </dgm:t>
    </dgm:pt>
    <dgm:pt modelId="{83AFC116-AF4A-44EE-A6E8-043B76E275CA}" type="sibTrans" cxnId="{35AB3581-DF7B-4267-9F1B-3D74683F58AD}">
      <dgm:prSet/>
      <dgm:spPr/>
      <dgm:t>
        <a:bodyPr/>
        <a:lstStyle/>
        <a:p>
          <a:endParaRPr lang="en-GB"/>
        </a:p>
      </dgm:t>
    </dgm:pt>
    <dgm:pt modelId="{15500197-FCDF-4C22-A42E-640FE311626F}">
      <dgm:prSet/>
      <dgm:spPr/>
      <dgm:t>
        <a:bodyPr/>
        <a:lstStyle/>
        <a:p>
          <a:r>
            <a:rPr lang="en-IN"/>
            <a:t>THD is high in the output waveform </a:t>
          </a:r>
        </a:p>
      </dgm:t>
    </dgm:pt>
    <dgm:pt modelId="{F238480A-770D-48B8-AE12-E9C322D36461}" type="parTrans" cxnId="{5DF1D5D3-BF5B-4CC6-8FC6-F7898E9CEED2}">
      <dgm:prSet/>
      <dgm:spPr/>
      <dgm:t>
        <a:bodyPr/>
        <a:lstStyle/>
        <a:p>
          <a:endParaRPr lang="en-GB"/>
        </a:p>
      </dgm:t>
    </dgm:pt>
    <dgm:pt modelId="{AC0608FF-F717-4CAC-81D3-2603D4564E3F}" type="sibTrans" cxnId="{5DF1D5D3-BF5B-4CC6-8FC6-F7898E9CEED2}">
      <dgm:prSet/>
      <dgm:spPr/>
      <dgm:t>
        <a:bodyPr/>
        <a:lstStyle/>
        <a:p>
          <a:endParaRPr lang="en-GB"/>
        </a:p>
      </dgm:t>
    </dgm:pt>
    <dgm:pt modelId="{E51F783D-B9E5-45D0-AACA-5B95F6C162FF}">
      <dgm:prSet/>
      <dgm:spPr/>
      <dgm:t>
        <a:bodyPr/>
        <a:lstStyle/>
        <a:p>
          <a:r>
            <a:rPr lang="en-IN"/>
            <a:t>High voltage levels cannot be produced</a:t>
          </a:r>
          <a:endParaRPr lang="en-GB"/>
        </a:p>
      </dgm:t>
    </dgm:pt>
    <dgm:pt modelId="{EAF96E99-7CCC-4037-A3E0-40A9F801B0FD}" type="parTrans" cxnId="{DACD77EC-4CB7-43A4-A92D-823E6B9EC0AE}">
      <dgm:prSet/>
      <dgm:spPr/>
      <dgm:t>
        <a:bodyPr/>
        <a:lstStyle/>
        <a:p>
          <a:endParaRPr lang="en-GB"/>
        </a:p>
      </dgm:t>
    </dgm:pt>
    <dgm:pt modelId="{2FFE9F26-0DBD-48E5-9F5B-8C2D61D53568}" type="sibTrans" cxnId="{DACD77EC-4CB7-43A4-A92D-823E6B9EC0AE}">
      <dgm:prSet/>
      <dgm:spPr/>
      <dgm:t>
        <a:bodyPr/>
        <a:lstStyle/>
        <a:p>
          <a:endParaRPr lang="en-GB"/>
        </a:p>
      </dgm:t>
    </dgm:pt>
    <dgm:pt modelId="{5189EB25-F68E-4BAE-811C-920CD9D6CF11}">
      <dgm:prSet/>
      <dgm:spPr/>
      <dgm:t>
        <a:bodyPr/>
        <a:lstStyle/>
        <a:p>
          <a:r>
            <a:rPr lang="en-IN"/>
            <a:t>High dv/dt and EMI </a:t>
          </a:r>
          <a:endParaRPr lang="en-GB"/>
        </a:p>
      </dgm:t>
    </dgm:pt>
    <dgm:pt modelId="{30B1BA0F-5525-4888-BF92-BB610763B0B9}" type="parTrans" cxnId="{D86EFB95-18B4-482E-91C9-8B1B0D24E5D3}">
      <dgm:prSet/>
      <dgm:spPr/>
      <dgm:t>
        <a:bodyPr/>
        <a:lstStyle/>
        <a:p>
          <a:endParaRPr lang="en-GB"/>
        </a:p>
      </dgm:t>
    </dgm:pt>
    <dgm:pt modelId="{F4750566-626F-461C-9B90-64370512AFB7}" type="sibTrans" cxnId="{D86EFB95-18B4-482E-91C9-8B1B0D24E5D3}">
      <dgm:prSet/>
      <dgm:spPr/>
      <dgm:t>
        <a:bodyPr/>
        <a:lstStyle/>
        <a:p>
          <a:endParaRPr lang="en-GB"/>
        </a:p>
      </dgm:t>
    </dgm:pt>
    <dgm:pt modelId="{48656C8D-2610-4F39-BC6F-F52DF24FFAA2}">
      <dgm:prSet phldrT="[Text]" phldr="0"/>
      <dgm:spPr/>
      <dgm:t>
        <a:bodyPr/>
        <a:lstStyle/>
        <a:p>
          <a:r>
            <a:rPr lang="en-IN"/>
            <a:t>High voltage levels can be produced </a:t>
          </a:r>
          <a:endParaRPr lang="en-GB"/>
        </a:p>
      </dgm:t>
    </dgm:pt>
    <dgm:pt modelId="{920B57B1-0AFD-4E93-AEC3-FE6F63E33DC0}" type="parTrans" cxnId="{36A2C3C8-FD6A-4284-9EA8-4E1DCCFBB9D5}">
      <dgm:prSet/>
      <dgm:spPr/>
      <dgm:t>
        <a:bodyPr/>
        <a:lstStyle/>
        <a:p>
          <a:endParaRPr lang="en-GB"/>
        </a:p>
      </dgm:t>
    </dgm:pt>
    <dgm:pt modelId="{DE3D64A1-58EF-4315-86AA-51C58D569B92}" type="sibTrans" cxnId="{36A2C3C8-FD6A-4284-9EA8-4E1DCCFBB9D5}">
      <dgm:prSet/>
      <dgm:spPr/>
      <dgm:t>
        <a:bodyPr/>
        <a:lstStyle/>
        <a:p>
          <a:endParaRPr lang="en-GB"/>
        </a:p>
      </dgm:t>
    </dgm:pt>
    <dgm:pt modelId="{3744E1A6-5BF6-4325-87A5-7067BA365CFC}">
      <dgm:prSet phldrT="[Text]" phldr="0"/>
      <dgm:spPr/>
      <dgm:t>
        <a:bodyPr/>
        <a:lstStyle/>
        <a:p>
          <a:r>
            <a:rPr lang="en-IN"/>
            <a:t>Low dv/dt and EMI </a:t>
          </a:r>
          <a:endParaRPr lang="en-GB"/>
        </a:p>
      </dgm:t>
    </dgm:pt>
    <dgm:pt modelId="{9947DB0C-29E0-4095-BAC4-2CFE0789AC5B}" type="parTrans" cxnId="{34FBD265-6733-4457-92FA-849F7C49F569}">
      <dgm:prSet/>
      <dgm:spPr/>
      <dgm:t>
        <a:bodyPr/>
        <a:lstStyle/>
        <a:p>
          <a:endParaRPr lang="en-GB"/>
        </a:p>
      </dgm:t>
    </dgm:pt>
    <dgm:pt modelId="{E7B8145B-06AD-46A9-B33A-20BB2F14520C}" type="sibTrans" cxnId="{34FBD265-6733-4457-92FA-849F7C49F569}">
      <dgm:prSet/>
      <dgm:spPr/>
      <dgm:t>
        <a:bodyPr/>
        <a:lstStyle/>
        <a:p>
          <a:endParaRPr lang="en-GB"/>
        </a:p>
      </dgm:t>
    </dgm:pt>
    <dgm:pt modelId="{4E796BE2-AC31-4D03-B730-3618D5344A8F}" type="pres">
      <dgm:prSet presAssocID="{F17963C2-6ED6-42B3-899D-2E6646DE8FDA}" presName="Name0" presStyleCnt="0">
        <dgm:presLayoutVars>
          <dgm:chMax val="2"/>
          <dgm:dir/>
          <dgm:animOne val="branch"/>
          <dgm:animLvl val="lvl"/>
          <dgm:resizeHandles val="exact"/>
        </dgm:presLayoutVars>
      </dgm:prSet>
      <dgm:spPr/>
    </dgm:pt>
    <dgm:pt modelId="{4566BE06-D4A2-45BE-8456-16E2EFA20DC1}" type="pres">
      <dgm:prSet presAssocID="{F17963C2-6ED6-42B3-899D-2E6646DE8FDA}" presName="Background" presStyleLbl="node1" presStyleIdx="0" presStyleCnt="1"/>
      <dgm:spPr/>
    </dgm:pt>
    <dgm:pt modelId="{ACB91FAC-F861-4EAA-BC4E-3A5A909C6AAD}" type="pres">
      <dgm:prSet presAssocID="{F17963C2-6ED6-42B3-899D-2E6646DE8FDA}" presName="Divider" presStyleLbl="callout" presStyleIdx="0" presStyleCnt="1"/>
      <dgm:spPr/>
    </dgm:pt>
    <dgm:pt modelId="{BE07041E-6750-4A14-BFDA-C840556F6BCD}" type="pres">
      <dgm:prSet presAssocID="{F17963C2-6ED6-42B3-899D-2E6646DE8FDA}" presName="ChildText1" presStyleLbl="revTx" presStyleIdx="0" presStyleCnt="0">
        <dgm:presLayoutVars>
          <dgm:chMax val="0"/>
          <dgm:chPref val="0"/>
          <dgm:bulletEnabled val="1"/>
        </dgm:presLayoutVars>
      </dgm:prSet>
      <dgm:spPr/>
    </dgm:pt>
    <dgm:pt modelId="{C4BEC17C-A404-4387-ACE5-A3676CDB1495}" type="pres">
      <dgm:prSet presAssocID="{F17963C2-6ED6-42B3-899D-2E6646DE8FDA}" presName="ChildText2" presStyleLbl="revTx" presStyleIdx="0" presStyleCnt="0">
        <dgm:presLayoutVars>
          <dgm:chMax val="0"/>
          <dgm:chPref val="0"/>
          <dgm:bulletEnabled val="1"/>
        </dgm:presLayoutVars>
      </dgm:prSet>
      <dgm:spPr/>
    </dgm:pt>
    <dgm:pt modelId="{F01113F7-C714-4FE1-8FDB-EE8A51201FEB}" type="pres">
      <dgm:prSet presAssocID="{F17963C2-6ED6-42B3-899D-2E6646DE8FDA}" presName="ParentText1" presStyleLbl="revTx" presStyleIdx="0" presStyleCnt="0">
        <dgm:presLayoutVars>
          <dgm:chMax val="1"/>
          <dgm:chPref val="1"/>
        </dgm:presLayoutVars>
      </dgm:prSet>
      <dgm:spPr/>
    </dgm:pt>
    <dgm:pt modelId="{F81956AA-7381-462E-9587-2812D11C0E8C}" type="pres">
      <dgm:prSet presAssocID="{F17963C2-6ED6-42B3-899D-2E6646DE8FDA}" presName="ParentShape1" presStyleLbl="alignImgPlace1" presStyleIdx="0" presStyleCnt="2">
        <dgm:presLayoutVars/>
      </dgm:prSet>
      <dgm:spPr/>
    </dgm:pt>
    <dgm:pt modelId="{5E9BBE98-E8B2-4546-8410-B88860CCE850}" type="pres">
      <dgm:prSet presAssocID="{F17963C2-6ED6-42B3-899D-2E6646DE8FDA}" presName="ParentText2" presStyleLbl="revTx" presStyleIdx="0" presStyleCnt="0">
        <dgm:presLayoutVars>
          <dgm:chMax val="1"/>
          <dgm:chPref val="1"/>
        </dgm:presLayoutVars>
      </dgm:prSet>
      <dgm:spPr/>
    </dgm:pt>
    <dgm:pt modelId="{15192352-D3DA-4E82-8A64-32EBFCCFADF1}" type="pres">
      <dgm:prSet presAssocID="{F17963C2-6ED6-42B3-899D-2E6646DE8FDA}" presName="ParentShape2" presStyleLbl="alignImgPlace1" presStyleIdx="1" presStyleCnt="2">
        <dgm:presLayoutVars/>
      </dgm:prSet>
      <dgm:spPr/>
    </dgm:pt>
  </dgm:ptLst>
  <dgm:cxnLst>
    <dgm:cxn modelId="{63A9E502-36E7-4E18-A2F6-292142EC3B83}" srcId="{F17963C2-6ED6-42B3-899D-2E6646DE8FDA}" destId="{26B6FB22-174B-400C-A991-9D7D092BE4F6}" srcOrd="0" destOrd="0" parTransId="{0557CDE8-B218-4E61-BAFE-CD3D1FCCAD40}" sibTransId="{9A4317C5-7959-4203-A353-A0D4FDB827A0}"/>
    <dgm:cxn modelId="{7378FF02-0D3E-4E13-90B0-224BBB7BF04A}" type="presOf" srcId="{E51F783D-B9E5-45D0-AACA-5B95F6C162FF}" destId="{C4BEC17C-A404-4387-ACE5-A3676CDB1495}" srcOrd="0" destOrd="1" presId="urn:microsoft.com/office/officeart/2009/3/layout/OpposingIdeas"/>
    <dgm:cxn modelId="{247F5915-1F70-4BA7-B6FD-72F3777FC855}" type="presOf" srcId="{5189EB25-F68E-4BAE-811C-920CD9D6CF11}" destId="{C4BEC17C-A404-4387-ACE5-A3676CDB1495}" srcOrd="0" destOrd="2" presId="urn:microsoft.com/office/officeart/2009/3/layout/OpposingIdeas"/>
    <dgm:cxn modelId="{D238281A-1715-4C4D-9402-9952541CF1A7}" type="presOf" srcId="{26B6FB22-174B-400C-A991-9D7D092BE4F6}" destId="{F81956AA-7381-462E-9587-2812D11C0E8C}" srcOrd="1" destOrd="0" presId="urn:microsoft.com/office/officeart/2009/3/layout/OpposingIdeas"/>
    <dgm:cxn modelId="{2523082F-3F5C-4E1F-BDB2-11F731006189}" srcId="{26B6FB22-174B-400C-A991-9D7D092BE4F6}" destId="{59BB4944-56FA-4617-9E1A-657B585EEF5B}" srcOrd="0" destOrd="0" parTransId="{5E430D04-C735-44B7-97DD-6EAC13360444}" sibTransId="{4C81E323-680A-4C36-9171-30FE787FA74F}"/>
    <dgm:cxn modelId="{C8C31461-E3F7-4697-BADA-7A291AEA4599}" type="presOf" srcId="{4F05F58B-FE57-472C-819C-E97087E9D3F8}" destId="{15192352-D3DA-4E82-8A64-32EBFCCFADF1}" srcOrd="1" destOrd="0" presId="urn:microsoft.com/office/officeart/2009/3/layout/OpposingIdeas"/>
    <dgm:cxn modelId="{3EE02263-6A9D-4232-B6AE-06959C409DFB}" type="presOf" srcId="{4F05F58B-FE57-472C-819C-E97087E9D3F8}" destId="{5E9BBE98-E8B2-4546-8410-B88860CCE850}" srcOrd="0" destOrd="0" presId="urn:microsoft.com/office/officeart/2009/3/layout/OpposingIdeas"/>
    <dgm:cxn modelId="{34FBD265-6733-4457-92FA-849F7C49F569}" srcId="{26B6FB22-174B-400C-A991-9D7D092BE4F6}" destId="{3744E1A6-5BF6-4325-87A5-7067BA365CFC}" srcOrd="2" destOrd="0" parTransId="{9947DB0C-29E0-4095-BAC4-2CFE0789AC5B}" sibTransId="{E7B8145B-06AD-46A9-B33A-20BB2F14520C}"/>
    <dgm:cxn modelId="{73107C77-A0C6-4117-B8EC-4958FC3191F3}" type="presOf" srcId="{26B6FB22-174B-400C-A991-9D7D092BE4F6}" destId="{F01113F7-C714-4FE1-8FDB-EE8A51201FEB}" srcOrd="0" destOrd="0" presId="urn:microsoft.com/office/officeart/2009/3/layout/OpposingIdeas"/>
    <dgm:cxn modelId="{9A6EE47B-624C-42B7-ABF8-D3243AD5D516}" type="presOf" srcId="{15500197-FCDF-4C22-A42E-640FE311626F}" destId="{C4BEC17C-A404-4387-ACE5-A3676CDB1495}" srcOrd="0" destOrd="0" presId="urn:microsoft.com/office/officeart/2009/3/layout/OpposingIdeas"/>
    <dgm:cxn modelId="{35AB3581-DF7B-4267-9F1B-3D74683F58AD}" srcId="{F17963C2-6ED6-42B3-899D-2E6646DE8FDA}" destId="{4F05F58B-FE57-472C-819C-E97087E9D3F8}" srcOrd="1" destOrd="0" parTransId="{C03C0E7D-9FEA-4922-80E8-CB2619BFD89E}" sibTransId="{83AFC116-AF4A-44EE-A6E8-043B76E275CA}"/>
    <dgm:cxn modelId="{E488D186-9093-41CE-B4E1-C12BA3796D0E}" type="presOf" srcId="{48656C8D-2610-4F39-BC6F-F52DF24FFAA2}" destId="{BE07041E-6750-4A14-BFDA-C840556F6BCD}" srcOrd="0" destOrd="1" presId="urn:microsoft.com/office/officeart/2009/3/layout/OpposingIdeas"/>
    <dgm:cxn modelId="{D70D7B95-13EE-4614-A3C7-9FA76F8521EF}" type="presOf" srcId="{F17963C2-6ED6-42B3-899D-2E6646DE8FDA}" destId="{4E796BE2-AC31-4D03-B730-3618D5344A8F}" srcOrd="0" destOrd="0" presId="urn:microsoft.com/office/officeart/2009/3/layout/OpposingIdeas"/>
    <dgm:cxn modelId="{D86EFB95-18B4-482E-91C9-8B1B0D24E5D3}" srcId="{4F05F58B-FE57-472C-819C-E97087E9D3F8}" destId="{5189EB25-F68E-4BAE-811C-920CD9D6CF11}" srcOrd="2" destOrd="0" parTransId="{30B1BA0F-5525-4888-BF92-BB610763B0B9}" sibTransId="{F4750566-626F-461C-9B90-64370512AFB7}"/>
    <dgm:cxn modelId="{36A2C3C8-FD6A-4284-9EA8-4E1DCCFBB9D5}" srcId="{26B6FB22-174B-400C-A991-9D7D092BE4F6}" destId="{48656C8D-2610-4F39-BC6F-F52DF24FFAA2}" srcOrd="1" destOrd="0" parTransId="{920B57B1-0AFD-4E93-AEC3-FE6F63E33DC0}" sibTransId="{DE3D64A1-58EF-4315-86AA-51C58D569B92}"/>
    <dgm:cxn modelId="{5DF1D5D3-BF5B-4CC6-8FC6-F7898E9CEED2}" srcId="{4F05F58B-FE57-472C-819C-E97087E9D3F8}" destId="{15500197-FCDF-4C22-A42E-640FE311626F}" srcOrd="0" destOrd="0" parTransId="{F238480A-770D-48B8-AE12-E9C322D36461}" sibTransId="{AC0608FF-F717-4CAC-81D3-2603D4564E3F}"/>
    <dgm:cxn modelId="{4BF6DAD8-FC78-472E-83EC-79B113BEBBB6}" type="presOf" srcId="{59BB4944-56FA-4617-9E1A-657B585EEF5B}" destId="{BE07041E-6750-4A14-BFDA-C840556F6BCD}" srcOrd="0" destOrd="0" presId="urn:microsoft.com/office/officeart/2009/3/layout/OpposingIdeas"/>
    <dgm:cxn modelId="{DACD77EC-4CB7-43A4-A92D-823E6B9EC0AE}" srcId="{4F05F58B-FE57-472C-819C-E97087E9D3F8}" destId="{E51F783D-B9E5-45D0-AACA-5B95F6C162FF}" srcOrd="1" destOrd="0" parTransId="{EAF96E99-7CCC-4037-A3E0-40A9F801B0FD}" sibTransId="{2FFE9F26-0DBD-48E5-9F5B-8C2D61D53568}"/>
    <dgm:cxn modelId="{94D413F0-8C80-4F84-8BE9-7BAC07C532D5}" type="presOf" srcId="{3744E1A6-5BF6-4325-87A5-7067BA365CFC}" destId="{BE07041E-6750-4A14-BFDA-C840556F6BCD}" srcOrd="0" destOrd="2" presId="urn:microsoft.com/office/officeart/2009/3/layout/OpposingIdeas"/>
    <dgm:cxn modelId="{AAAADDE1-E46B-4B32-9FCB-57B63570DF40}" type="presParOf" srcId="{4E796BE2-AC31-4D03-B730-3618D5344A8F}" destId="{4566BE06-D4A2-45BE-8456-16E2EFA20DC1}" srcOrd="0" destOrd="0" presId="urn:microsoft.com/office/officeart/2009/3/layout/OpposingIdeas"/>
    <dgm:cxn modelId="{3AAF8C32-8D40-4207-986E-60078FA32A2B}" type="presParOf" srcId="{4E796BE2-AC31-4D03-B730-3618D5344A8F}" destId="{ACB91FAC-F861-4EAA-BC4E-3A5A909C6AAD}" srcOrd="1" destOrd="0" presId="urn:microsoft.com/office/officeart/2009/3/layout/OpposingIdeas"/>
    <dgm:cxn modelId="{031FF9B1-C013-416F-B8FD-269782BEDE7C}" type="presParOf" srcId="{4E796BE2-AC31-4D03-B730-3618D5344A8F}" destId="{BE07041E-6750-4A14-BFDA-C840556F6BCD}" srcOrd="2" destOrd="0" presId="urn:microsoft.com/office/officeart/2009/3/layout/OpposingIdeas"/>
    <dgm:cxn modelId="{2A413ABE-5B29-4E83-8095-7A2F811D9027}" type="presParOf" srcId="{4E796BE2-AC31-4D03-B730-3618D5344A8F}" destId="{C4BEC17C-A404-4387-ACE5-A3676CDB1495}" srcOrd="3" destOrd="0" presId="urn:microsoft.com/office/officeart/2009/3/layout/OpposingIdeas"/>
    <dgm:cxn modelId="{8DDB4E0E-180D-45DD-AD90-6F3EC2292A64}" type="presParOf" srcId="{4E796BE2-AC31-4D03-B730-3618D5344A8F}" destId="{F01113F7-C714-4FE1-8FDB-EE8A51201FEB}" srcOrd="4" destOrd="0" presId="urn:microsoft.com/office/officeart/2009/3/layout/OpposingIdeas"/>
    <dgm:cxn modelId="{F573C3C4-50C8-46F8-8319-9B29EEA1DBF0}" type="presParOf" srcId="{4E796BE2-AC31-4D03-B730-3618D5344A8F}" destId="{F81956AA-7381-462E-9587-2812D11C0E8C}" srcOrd="5" destOrd="0" presId="urn:microsoft.com/office/officeart/2009/3/layout/OpposingIdeas"/>
    <dgm:cxn modelId="{86DFF47A-55A3-4AAD-9F37-7AE4B7A11F7A}" type="presParOf" srcId="{4E796BE2-AC31-4D03-B730-3618D5344A8F}" destId="{5E9BBE98-E8B2-4546-8410-B88860CCE850}" srcOrd="6" destOrd="0" presId="urn:microsoft.com/office/officeart/2009/3/layout/OpposingIdeas"/>
    <dgm:cxn modelId="{BD9881E4-E1A8-4FC9-98A3-AD751DB01D01}" type="presParOf" srcId="{4E796BE2-AC31-4D03-B730-3618D5344A8F}" destId="{15192352-D3DA-4E82-8A64-32EBFCCFADF1}"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E1BFCA-7A40-4ADA-BE4B-80E52D8E227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GB"/>
        </a:p>
      </dgm:t>
    </dgm:pt>
    <dgm:pt modelId="{B159A6E0-78FF-49D7-8967-3DC04AE7C72B}">
      <dgm:prSet phldrT="[Text]" phldr="0"/>
      <dgm:spPr/>
      <dgm:t>
        <a:bodyPr/>
        <a:lstStyle/>
        <a:p>
          <a:r>
            <a:rPr lang="en-IN"/>
            <a:t>MULTILEVEL INVERTERS</a:t>
          </a:r>
          <a:endParaRPr lang="en-GB"/>
        </a:p>
      </dgm:t>
    </dgm:pt>
    <dgm:pt modelId="{37CDCCD0-169E-4565-BED3-2EE283D87327}" type="parTrans" cxnId="{ADE9C94F-06E8-411F-A807-57C95B6AA908}">
      <dgm:prSet/>
      <dgm:spPr/>
      <dgm:t>
        <a:bodyPr/>
        <a:lstStyle/>
        <a:p>
          <a:endParaRPr lang="en-GB"/>
        </a:p>
      </dgm:t>
    </dgm:pt>
    <dgm:pt modelId="{7B6E448E-1A24-405B-84DA-4FF3BF410B0A}" type="sibTrans" cxnId="{ADE9C94F-06E8-411F-A807-57C95B6AA908}">
      <dgm:prSet/>
      <dgm:spPr/>
      <dgm:t>
        <a:bodyPr/>
        <a:lstStyle/>
        <a:p>
          <a:endParaRPr lang="en-GB"/>
        </a:p>
      </dgm:t>
    </dgm:pt>
    <dgm:pt modelId="{76DCB8FE-5447-4DBA-A9F0-B8B87B80C54B}">
      <dgm:prSet phldrT="[Text]" phldr="0"/>
      <dgm:spPr/>
      <dgm:t>
        <a:bodyPr/>
        <a:lstStyle/>
        <a:p>
          <a:r>
            <a:rPr lang="en-IN"/>
            <a:t>Common DC sources</a:t>
          </a:r>
          <a:endParaRPr lang="en-GB"/>
        </a:p>
      </dgm:t>
    </dgm:pt>
    <dgm:pt modelId="{489C724E-00DE-4AA5-A56F-6352CA84043E}" type="parTrans" cxnId="{8DDAAC9A-9437-4E71-A94B-8DB173D13F69}">
      <dgm:prSet/>
      <dgm:spPr/>
      <dgm:t>
        <a:bodyPr/>
        <a:lstStyle/>
        <a:p>
          <a:endParaRPr lang="en-GB"/>
        </a:p>
      </dgm:t>
    </dgm:pt>
    <dgm:pt modelId="{22624EDC-647B-4645-B8B3-A224729F7409}" type="sibTrans" cxnId="{8DDAAC9A-9437-4E71-A94B-8DB173D13F69}">
      <dgm:prSet/>
      <dgm:spPr/>
      <dgm:t>
        <a:bodyPr/>
        <a:lstStyle/>
        <a:p>
          <a:endParaRPr lang="en-GB"/>
        </a:p>
      </dgm:t>
    </dgm:pt>
    <dgm:pt modelId="{2997D298-64C9-4AA4-867C-5D7699F4EC55}">
      <dgm:prSet phldrT="[Text]" phldr="0"/>
      <dgm:spPr/>
      <dgm:t>
        <a:bodyPr/>
        <a:lstStyle/>
        <a:p>
          <a:r>
            <a:rPr lang="en-IN"/>
            <a:t>NPC Diode Inverter</a:t>
          </a:r>
          <a:endParaRPr lang="en-GB"/>
        </a:p>
      </dgm:t>
    </dgm:pt>
    <dgm:pt modelId="{22C0B051-1B7F-4124-8F85-B674ACB1FF2B}" type="parTrans" cxnId="{76602CE9-D16C-405C-B33D-415253912BED}">
      <dgm:prSet/>
      <dgm:spPr/>
      <dgm:t>
        <a:bodyPr/>
        <a:lstStyle/>
        <a:p>
          <a:endParaRPr lang="en-GB"/>
        </a:p>
      </dgm:t>
    </dgm:pt>
    <dgm:pt modelId="{343A9E06-9866-4F3A-AB9C-F58F43E4BDBA}" type="sibTrans" cxnId="{76602CE9-D16C-405C-B33D-415253912BED}">
      <dgm:prSet/>
      <dgm:spPr/>
      <dgm:t>
        <a:bodyPr/>
        <a:lstStyle/>
        <a:p>
          <a:endParaRPr lang="en-GB"/>
        </a:p>
      </dgm:t>
    </dgm:pt>
    <dgm:pt modelId="{F5C7500D-E5D5-4EE5-9285-79364A744BA0}">
      <dgm:prSet phldrT="[Text]" phldr="0"/>
      <dgm:spPr/>
      <dgm:t>
        <a:bodyPr/>
        <a:lstStyle/>
        <a:p>
          <a:r>
            <a:rPr lang="en-IN"/>
            <a:t>Flying Capacitor Inverter</a:t>
          </a:r>
          <a:endParaRPr lang="en-GB"/>
        </a:p>
      </dgm:t>
    </dgm:pt>
    <dgm:pt modelId="{8BC2B618-4237-45A3-9D5B-22B511532172}" type="parTrans" cxnId="{A4C4F07C-43B2-49C0-ACDA-4BFDDABAE8CE}">
      <dgm:prSet/>
      <dgm:spPr/>
      <dgm:t>
        <a:bodyPr/>
        <a:lstStyle/>
        <a:p>
          <a:endParaRPr lang="en-GB"/>
        </a:p>
      </dgm:t>
    </dgm:pt>
    <dgm:pt modelId="{F1E637D4-F879-4AA3-876D-6AAC4598BC40}" type="sibTrans" cxnId="{A4C4F07C-43B2-49C0-ACDA-4BFDDABAE8CE}">
      <dgm:prSet/>
      <dgm:spPr/>
      <dgm:t>
        <a:bodyPr/>
        <a:lstStyle/>
        <a:p>
          <a:endParaRPr lang="en-GB"/>
        </a:p>
      </dgm:t>
    </dgm:pt>
    <dgm:pt modelId="{66F1DCE5-63C1-4701-AE5D-9539D85B913F}">
      <dgm:prSet phldrT="[Text]" phldr="0"/>
      <dgm:spPr/>
      <dgm:t>
        <a:bodyPr/>
        <a:lstStyle/>
        <a:p>
          <a:r>
            <a:rPr lang="en-IN"/>
            <a:t>Separate DC sources</a:t>
          </a:r>
          <a:endParaRPr lang="en-GB"/>
        </a:p>
      </dgm:t>
    </dgm:pt>
    <dgm:pt modelId="{35599AD2-88CC-478B-AEA2-7969C5F7A68C}" type="parTrans" cxnId="{9D083152-20A4-4B20-9984-F2903D603DB4}">
      <dgm:prSet/>
      <dgm:spPr/>
      <dgm:t>
        <a:bodyPr/>
        <a:lstStyle/>
        <a:p>
          <a:endParaRPr lang="en-GB"/>
        </a:p>
      </dgm:t>
    </dgm:pt>
    <dgm:pt modelId="{7503E164-6517-43B0-BF02-31396610B81A}" type="sibTrans" cxnId="{9D083152-20A4-4B20-9984-F2903D603DB4}">
      <dgm:prSet/>
      <dgm:spPr/>
      <dgm:t>
        <a:bodyPr/>
        <a:lstStyle/>
        <a:p>
          <a:endParaRPr lang="en-GB"/>
        </a:p>
      </dgm:t>
    </dgm:pt>
    <dgm:pt modelId="{9223C2FC-D522-416A-85AC-6FB3130E6671}">
      <dgm:prSet phldrT="[Text]" phldr="0"/>
      <dgm:spPr/>
      <dgm:t>
        <a:bodyPr/>
        <a:lstStyle/>
        <a:p>
          <a:r>
            <a:rPr lang="en-IN"/>
            <a:t>Cascaded Inverters</a:t>
          </a:r>
          <a:endParaRPr lang="en-GB"/>
        </a:p>
      </dgm:t>
    </dgm:pt>
    <dgm:pt modelId="{1E0BBB5F-ADF4-4094-AFFA-5AA6666C2C1F}" type="parTrans" cxnId="{0559381A-FCCC-4B0C-A066-7542C46CDCB6}">
      <dgm:prSet/>
      <dgm:spPr/>
      <dgm:t>
        <a:bodyPr/>
        <a:lstStyle/>
        <a:p>
          <a:endParaRPr lang="en-GB"/>
        </a:p>
      </dgm:t>
    </dgm:pt>
    <dgm:pt modelId="{2C381876-299A-4AFF-8E79-FA8101FB313B}" type="sibTrans" cxnId="{0559381A-FCCC-4B0C-A066-7542C46CDCB6}">
      <dgm:prSet/>
      <dgm:spPr/>
      <dgm:t>
        <a:bodyPr/>
        <a:lstStyle/>
        <a:p>
          <a:endParaRPr lang="en-GB"/>
        </a:p>
      </dgm:t>
    </dgm:pt>
    <dgm:pt modelId="{3764E2E5-BDAD-404F-88CA-4C20842FF148}" type="pres">
      <dgm:prSet presAssocID="{4FE1BFCA-7A40-4ADA-BE4B-80E52D8E2273}" presName="hierChild1" presStyleCnt="0">
        <dgm:presLayoutVars>
          <dgm:chPref val="1"/>
          <dgm:dir/>
          <dgm:animOne val="branch"/>
          <dgm:animLvl val="lvl"/>
          <dgm:resizeHandles/>
        </dgm:presLayoutVars>
      </dgm:prSet>
      <dgm:spPr/>
    </dgm:pt>
    <dgm:pt modelId="{55263C2E-E844-4DA8-B966-896C5713DBFA}" type="pres">
      <dgm:prSet presAssocID="{B159A6E0-78FF-49D7-8967-3DC04AE7C72B}" presName="hierRoot1" presStyleCnt="0"/>
      <dgm:spPr/>
    </dgm:pt>
    <dgm:pt modelId="{401A9C26-960A-4739-BB70-6C0BD64E533D}" type="pres">
      <dgm:prSet presAssocID="{B159A6E0-78FF-49D7-8967-3DC04AE7C72B}" presName="composite" presStyleCnt="0"/>
      <dgm:spPr/>
    </dgm:pt>
    <dgm:pt modelId="{6C94F4B5-187D-4617-A351-DC5874276C49}" type="pres">
      <dgm:prSet presAssocID="{B159A6E0-78FF-49D7-8967-3DC04AE7C72B}" presName="background" presStyleLbl="node0" presStyleIdx="0" presStyleCnt="1"/>
      <dgm:spPr/>
    </dgm:pt>
    <dgm:pt modelId="{1BF8880F-584A-4E05-9A58-AB9A7B5896C7}" type="pres">
      <dgm:prSet presAssocID="{B159A6E0-78FF-49D7-8967-3DC04AE7C72B}" presName="text" presStyleLbl="fgAcc0" presStyleIdx="0" presStyleCnt="1">
        <dgm:presLayoutVars>
          <dgm:chPref val="3"/>
        </dgm:presLayoutVars>
      </dgm:prSet>
      <dgm:spPr/>
    </dgm:pt>
    <dgm:pt modelId="{4999ACCF-F063-44E4-9117-F1841ADFC3F6}" type="pres">
      <dgm:prSet presAssocID="{B159A6E0-78FF-49D7-8967-3DC04AE7C72B}" presName="hierChild2" presStyleCnt="0"/>
      <dgm:spPr/>
    </dgm:pt>
    <dgm:pt modelId="{17602F88-95E0-4612-88D4-AB462E898D08}" type="pres">
      <dgm:prSet presAssocID="{489C724E-00DE-4AA5-A56F-6352CA84043E}" presName="Name10" presStyleLbl="parChTrans1D2" presStyleIdx="0" presStyleCnt="2"/>
      <dgm:spPr/>
    </dgm:pt>
    <dgm:pt modelId="{941F79F3-2556-4834-A224-AC5A160E6853}" type="pres">
      <dgm:prSet presAssocID="{76DCB8FE-5447-4DBA-A9F0-B8B87B80C54B}" presName="hierRoot2" presStyleCnt="0"/>
      <dgm:spPr/>
    </dgm:pt>
    <dgm:pt modelId="{F54D0E8D-A211-43C7-9C05-F04595E90D30}" type="pres">
      <dgm:prSet presAssocID="{76DCB8FE-5447-4DBA-A9F0-B8B87B80C54B}" presName="composite2" presStyleCnt="0"/>
      <dgm:spPr/>
    </dgm:pt>
    <dgm:pt modelId="{525E2865-F901-4A80-B4B7-1CBB54FA47F8}" type="pres">
      <dgm:prSet presAssocID="{76DCB8FE-5447-4DBA-A9F0-B8B87B80C54B}" presName="background2" presStyleLbl="node2" presStyleIdx="0" presStyleCnt="2"/>
      <dgm:spPr/>
    </dgm:pt>
    <dgm:pt modelId="{5DC4534E-D37A-452F-A0CF-8D1BCD788779}" type="pres">
      <dgm:prSet presAssocID="{76DCB8FE-5447-4DBA-A9F0-B8B87B80C54B}" presName="text2" presStyleLbl="fgAcc2" presStyleIdx="0" presStyleCnt="2">
        <dgm:presLayoutVars>
          <dgm:chPref val="3"/>
        </dgm:presLayoutVars>
      </dgm:prSet>
      <dgm:spPr/>
    </dgm:pt>
    <dgm:pt modelId="{75017A9B-EAB9-4522-9C6C-B4420ADD0F43}" type="pres">
      <dgm:prSet presAssocID="{76DCB8FE-5447-4DBA-A9F0-B8B87B80C54B}" presName="hierChild3" presStyleCnt="0"/>
      <dgm:spPr/>
    </dgm:pt>
    <dgm:pt modelId="{700EA9EF-A4CD-478C-8478-BB401EA507B3}" type="pres">
      <dgm:prSet presAssocID="{22C0B051-1B7F-4124-8F85-B674ACB1FF2B}" presName="Name17" presStyleLbl="parChTrans1D3" presStyleIdx="0" presStyleCnt="3"/>
      <dgm:spPr/>
    </dgm:pt>
    <dgm:pt modelId="{2D7D69E1-8925-4B8A-B74D-47CE6EC8B910}" type="pres">
      <dgm:prSet presAssocID="{2997D298-64C9-4AA4-867C-5D7699F4EC55}" presName="hierRoot3" presStyleCnt="0"/>
      <dgm:spPr/>
    </dgm:pt>
    <dgm:pt modelId="{E79C7FCD-8D1C-4E84-871F-11A3D6EA8B71}" type="pres">
      <dgm:prSet presAssocID="{2997D298-64C9-4AA4-867C-5D7699F4EC55}" presName="composite3" presStyleCnt="0"/>
      <dgm:spPr/>
    </dgm:pt>
    <dgm:pt modelId="{A5BADCFC-68F7-4896-AB37-EACE1E9C8082}" type="pres">
      <dgm:prSet presAssocID="{2997D298-64C9-4AA4-867C-5D7699F4EC55}" presName="background3" presStyleLbl="node3" presStyleIdx="0" presStyleCnt="3"/>
      <dgm:spPr/>
    </dgm:pt>
    <dgm:pt modelId="{9DF32F3C-BAF7-4049-BB60-22737D88C53D}" type="pres">
      <dgm:prSet presAssocID="{2997D298-64C9-4AA4-867C-5D7699F4EC55}" presName="text3" presStyleLbl="fgAcc3" presStyleIdx="0" presStyleCnt="3">
        <dgm:presLayoutVars>
          <dgm:chPref val="3"/>
        </dgm:presLayoutVars>
      </dgm:prSet>
      <dgm:spPr/>
    </dgm:pt>
    <dgm:pt modelId="{C045566C-4C07-4EE5-8B9A-97EA614F1AE0}" type="pres">
      <dgm:prSet presAssocID="{2997D298-64C9-4AA4-867C-5D7699F4EC55}" presName="hierChild4" presStyleCnt="0"/>
      <dgm:spPr/>
    </dgm:pt>
    <dgm:pt modelId="{69A56386-752D-40A6-8B28-F95ED28B2293}" type="pres">
      <dgm:prSet presAssocID="{8BC2B618-4237-45A3-9D5B-22B511532172}" presName="Name17" presStyleLbl="parChTrans1D3" presStyleIdx="1" presStyleCnt="3"/>
      <dgm:spPr/>
    </dgm:pt>
    <dgm:pt modelId="{CA18B31A-6EFE-4B2E-91F7-A5AFF5E5D2B4}" type="pres">
      <dgm:prSet presAssocID="{F5C7500D-E5D5-4EE5-9285-79364A744BA0}" presName="hierRoot3" presStyleCnt="0"/>
      <dgm:spPr/>
    </dgm:pt>
    <dgm:pt modelId="{F187C7E9-F9DF-42CE-9601-9E2A538D390B}" type="pres">
      <dgm:prSet presAssocID="{F5C7500D-E5D5-4EE5-9285-79364A744BA0}" presName="composite3" presStyleCnt="0"/>
      <dgm:spPr/>
    </dgm:pt>
    <dgm:pt modelId="{01D87B8C-04C1-4F1E-9183-B051C218C7F1}" type="pres">
      <dgm:prSet presAssocID="{F5C7500D-E5D5-4EE5-9285-79364A744BA0}" presName="background3" presStyleLbl="node3" presStyleIdx="1" presStyleCnt="3"/>
      <dgm:spPr/>
    </dgm:pt>
    <dgm:pt modelId="{85D585FC-494A-44DB-AF89-5AE2BF891C8F}" type="pres">
      <dgm:prSet presAssocID="{F5C7500D-E5D5-4EE5-9285-79364A744BA0}" presName="text3" presStyleLbl="fgAcc3" presStyleIdx="1" presStyleCnt="3">
        <dgm:presLayoutVars>
          <dgm:chPref val="3"/>
        </dgm:presLayoutVars>
      </dgm:prSet>
      <dgm:spPr/>
    </dgm:pt>
    <dgm:pt modelId="{30D59B36-0375-41E8-9F63-4D3C1EC6D964}" type="pres">
      <dgm:prSet presAssocID="{F5C7500D-E5D5-4EE5-9285-79364A744BA0}" presName="hierChild4" presStyleCnt="0"/>
      <dgm:spPr/>
    </dgm:pt>
    <dgm:pt modelId="{2F5F19DB-7C0B-4D3F-A8A7-1CBCD20727F2}" type="pres">
      <dgm:prSet presAssocID="{35599AD2-88CC-478B-AEA2-7969C5F7A68C}" presName="Name10" presStyleLbl="parChTrans1D2" presStyleIdx="1" presStyleCnt="2"/>
      <dgm:spPr/>
    </dgm:pt>
    <dgm:pt modelId="{2618266C-4D1B-4C49-B326-0859FC368CE5}" type="pres">
      <dgm:prSet presAssocID="{66F1DCE5-63C1-4701-AE5D-9539D85B913F}" presName="hierRoot2" presStyleCnt="0"/>
      <dgm:spPr/>
    </dgm:pt>
    <dgm:pt modelId="{E85D8897-0CB8-4850-9637-0C26AF24BFAD}" type="pres">
      <dgm:prSet presAssocID="{66F1DCE5-63C1-4701-AE5D-9539D85B913F}" presName="composite2" presStyleCnt="0"/>
      <dgm:spPr/>
    </dgm:pt>
    <dgm:pt modelId="{D8DAF288-B1C7-44A0-8FAE-734EE66324CF}" type="pres">
      <dgm:prSet presAssocID="{66F1DCE5-63C1-4701-AE5D-9539D85B913F}" presName="background2" presStyleLbl="node2" presStyleIdx="1" presStyleCnt="2"/>
      <dgm:spPr/>
    </dgm:pt>
    <dgm:pt modelId="{C05186B1-1445-4A3B-9800-4EE22158E765}" type="pres">
      <dgm:prSet presAssocID="{66F1DCE5-63C1-4701-AE5D-9539D85B913F}" presName="text2" presStyleLbl="fgAcc2" presStyleIdx="1" presStyleCnt="2">
        <dgm:presLayoutVars>
          <dgm:chPref val="3"/>
        </dgm:presLayoutVars>
      </dgm:prSet>
      <dgm:spPr/>
    </dgm:pt>
    <dgm:pt modelId="{1906AFD5-F14E-4512-A47D-580B9EE1941C}" type="pres">
      <dgm:prSet presAssocID="{66F1DCE5-63C1-4701-AE5D-9539D85B913F}" presName="hierChild3" presStyleCnt="0"/>
      <dgm:spPr/>
    </dgm:pt>
    <dgm:pt modelId="{51A1951A-5DDC-4810-995A-B130C85DA9E2}" type="pres">
      <dgm:prSet presAssocID="{1E0BBB5F-ADF4-4094-AFFA-5AA6666C2C1F}" presName="Name17" presStyleLbl="parChTrans1D3" presStyleIdx="2" presStyleCnt="3"/>
      <dgm:spPr/>
    </dgm:pt>
    <dgm:pt modelId="{909DFF63-DB56-4308-A370-2DA8A4336FA5}" type="pres">
      <dgm:prSet presAssocID="{9223C2FC-D522-416A-85AC-6FB3130E6671}" presName="hierRoot3" presStyleCnt="0"/>
      <dgm:spPr/>
    </dgm:pt>
    <dgm:pt modelId="{00D25A4E-AE61-4CE8-8F5A-3B0526FD75F8}" type="pres">
      <dgm:prSet presAssocID="{9223C2FC-D522-416A-85AC-6FB3130E6671}" presName="composite3" presStyleCnt="0"/>
      <dgm:spPr/>
    </dgm:pt>
    <dgm:pt modelId="{A1756FAF-D14E-442E-9756-F04A6BB31DFA}" type="pres">
      <dgm:prSet presAssocID="{9223C2FC-D522-416A-85AC-6FB3130E6671}" presName="background3" presStyleLbl="node3" presStyleIdx="2" presStyleCnt="3"/>
      <dgm:spPr/>
    </dgm:pt>
    <dgm:pt modelId="{FF7D4E07-1817-4292-AF31-E1392C850607}" type="pres">
      <dgm:prSet presAssocID="{9223C2FC-D522-416A-85AC-6FB3130E6671}" presName="text3" presStyleLbl="fgAcc3" presStyleIdx="2" presStyleCnt="3">
        <dgm:presLayoutVars>
          <dgm:chPref val="3"/>
        </dgm:presLayoutVars>
      </dgm:prSet>
      <dgm:spPr/>
    </dgm:pt>
    <dgm:pt modelId="{030D3BA9-2593-4AD9-A6A9-285D774D8C28}" type="pres">
      <dgm:prSet presAssocID="{9223C2FC-D522-416A-85AC-6FB3130E6671}" presName="hierChild4" presStyleCnt="0"/>
      <dgm:spPr/>
    </dgm:pt>
  </dgm:ptLst>
  <dgm:cxnLst>
    <dgm:cxn modelId="{6A4A2D0A-1E3E-4AEA-8BC0-AA2A15F84EF6}" type="presOf" srcId="{2997D298-64C9-4AA4-867C-5D7699F4EC55}" destId="{9DF32F3C-BAF7-4049-BB60-22737D88C53D}" srcOrd="0" destOrd="0" presId="urn:microsoft.com/office/officeart/2005/8/layout/hierarchy1"/>
    <dgm:cxn modelId="{0543AC13-5134-4C0D-A0B9-EF457D98CA7D}" type="presOf" srcId="{66F1DCE5-63C1-4701-AE5D-9539D85B913F}" destId="{C05186B1-1445-4A3B-9800-4EE22158E765}" srcOrd="0" destOrd="0" presId="urn:microsoft.com/office/officeart/2005/8/layout/hierarchy1"/>
    <dgm:cxn modelId="{0559381A-FCCC-4B0C-A066-7542C46CDCB6}" srcId="{66F1DCE5-63C1-4701-AE5D-9539D85B913F}" destId="{9223C2FC-D522-416A-85AC-6FB3130E6671}" srcOrd="0" destOrd="0" parTransId="{1E0BBB5F-ADF4-4094-AFFA-5AA6666C2C1F}" sibTransId="{2C381876-299A-4AFF-8E79-FA8101FB313B}"/>
    <dgm:cxn modelId="{656CDC1D-3444-4F31-8169-B7FF2E345DFA}" type="presOf" srcId="{F5C7500D-E5D5-4EE5-9285-79364A744BA0}" destId="{85D585FC-494A-44DB-AF89-5AE2BF891C8F}" srcOrd="0" destOrd="0" presId="urn:microsoft.com/office/officeart/2005/8/layout/hierarchy1"/>
    <dgm:cxn modelId="{DE9DFF32-A22A-4B63-A7E9-BE88867ADEB2}" type="presOf" srcId="{489C724E-00DE-4AA5-A56F-6352CA84043E}" destId="{17602F88-95E0-4612-88D4-AB462E898D08}" srcOrd="0" destOrd="0" presId="urn:microsoft.com/office/officeart/2005/8/layout/hierarchy1"/>
    <dgm:cxn modelId="{D4BCB63D-72F4-4C07-AD4F-E7D8403E746C}" type="presOf" srcId="{8BC2B618-4237-45A3-9D5B-22B511532172}" destId="{69A56386-752D-40A6-8B28-F95ED28B2293}" srcOrd="0" destOrd="0" presId="urn:microsoft.com/office/officeart/2005/8/layout/hierarchy1"/>
    <dgm:cxn modelId="{3F30F560-8079-4158-9E55-F45C937B15EA}" type="presOf" srcId="{1E0BBB5F-ADF4-4094-AFFA-5AA6666C2C1F}" destId="{51A1951A-5DDC-4810-995A-B130C85DA9E2}" srcOrd="0" destOrd="0" presId="urn:microsoft.com/office/officeart/2005/8/layout/hierarchy1"/>
    <dgm:cxn modelId="{260FE269-4557-4B5E-9575-41730A38FC04}" type="presOf" srcId="{4FE1BFCA-7A40-4ADA-BE4B-80E52D8E2273}" destId="{3764E2E5-BDAD-404F-88CA-4C20842FF148}" srcOrd="0" destOrd="0" presId="urn:microsoft.com/office/officeart/2005/8/layout/hierarchy1"/>
    <dgm:cxn modelId="{ADE9C94F-06E8-411F-A807-57C95B6AA908}" srcId="{4FE1BFCA-7A40-4ADA-BE4B-80E52D8E2273}" destId="{B159A6E0-78FF-49D7-8967-3DC04AE7C72B}" srcOrd="0" destOrd="0" parTransId="{37CDCCD0-169E-4565-BED3-2EE283D87327}" sibTransId="{7B6E448E-1A24-405B-84DA-4FF3BF410B0A}"/>
    <dgm:cxn modelId="{9D083152-20A4-4B20-9984-F2903D603DB4}" srcId="{B159A6E0-78FF-49D7-8967-3DC04AE7C72B}" destId="{66F1DCE5-63C1-4701-AE5D-9539D85B913F}" srcOrd="1" destOrd="0" parTransId="{35599AD2-88CC-478B-AEA2-7969C5F7A68C}" sibTransId="{7503E164-6517-43B0-BF02-31396610B81A}"/>
    <dgm:cxn modelId="{A4C4F07C-43B2-49C0-ACDA-4BFDDABAE8CE}" srcId="{76DCB8FE-5447-4DBA-A9F0-B8B87B80C54B}" destId="{F5C7500D-E5D5-4EE5-9285-79364A744BA0}" srcOrd="1" destOrd="0" parTransId="{8BC2B618-4237-45A3-9D5B-22B511532172}" sibTransId="{F1E637D4-F879-4AA3-876D-6AAC4598BC40}"/>
    <dgm:cxn modelId="{09EF0D81-4602-4488-BFD3-3BFD4F2D6F24}" type="presOf" srcId="{9223C2FC-D522-416A-85AC-6FB3130E6671}" destId="{FF7D4E07-1817-4292-AF31-E1392C850607}" srcOrd="0" destOrd="0" presId="urn:microsoft.com/office/officeart/2005/8/layout/hierarchy1"/>
    <dgm:cxn modelId="{1394498D-5D88-44A6-8A0A-04E543043BE1}" type="presOf" srcId="{35599AD2-88CC-478B-AEA2-7969C5F7A68C}" destId="{2F5F19DB-7C0B-4D3F-A8A7-1CBCD20727F2}" srcOrd="0" destOrd="0" presId="urn:microsoft.com/office/officeart/2005/8/layout/hierarchy1"/>
    <dgm:cxn modelId="{8DDAAC9A-9437-4E71-A94B-8DB173D13F69}" srcId="{B159A6E0-78FF-49D7-8967-3DC04AE7C72B}" destId="{76DCB8FE-5447-4DBA-A9F0-B8B87B80C54B}" srcOrd="0" destOrd="0" parTransId="{489C724E-00DE-4AA5-A56F-6352CA84043E}" sibTransId="{22624EDC-647B-4645-B8B3-A224729F7409}"/>
    <dgm:cxn modelId="{232E71A8-07D2-40D8-A9A3-F86D096E9CA2}" type="presOf" srcId="{22C0B051-1B7F-4124-8F85-B674ACB1FF2B}" destId="{700EA9EF-A4CD-478C-8478-BB401EA507B3}" srcOrd="0" destOrd="0" presId="urn:microsoft.com/office/officeart/2005/8/layout/hierarchy1"/>
    <dgm:cxn modelId="{A51777D5-B714-4C5A-96FE-1597C9143B2A}" type="presOf" srcId="{76DCB8FE-5447-4DBA-A9F0-B8B87B80C54B}" destId="{5DC4534E-D37A-452F-A0CF-8D1BCD788779}" srcOrd="0" destOrd="0" presId="urn:microsoft.com/office/officeart/2005/8/layout/hierarchy1"/>
    <dgm:cxn modelId="{36E454E0-82EB-42B6-9D3F-98615B6E4935}" type="presOf" srcId="{B159A6E0-78FF-49D7-8967-3DC04AE7C72B}" destId="{1BF8880F-584A-4E05-9A58-AB9A7B5896C7}" srcOrd="0" destOrd="0" presId="urn:microsoft.com/office/officeart/2005/8/layout/hierarchy1"/>
    <dgm:cxn modelId="{76602CE9-D16C-405C-B33D-415253912BED}" srcId="{76DCB8FE-5447-4DBA-A9F0-B8B87B80C54B}" destId="{2997D298-64C9-4AA4-867C-5D7699F4EC55}" srcOrd="0" destOrd="0" parTransId="{22C0B051-1B7F-4124-8F85-B674ACB1FF2B}" sibTransId="{343A9E06-9866-4F3A-AB9C-F58F43E4BDBA}"/>
    <dgm:cxn modelId="{FFA6FA72-8349-4E22-9231-3081A661F71F}" type="presParOf" srcId="{3764E2E5-BDAD-404F-88CA-4C20842FF148}" destId="{55263C2E-E844-4DA8-B966-896C5713DBFA}" srcOrd="0" destOrd="0" presId="urn:microsoft.com/office/officeart/2005/8/layout/hierarchy1"/>
    <dgm:cxn modelId="{7910E24D-1EE7-4DBA-963D-D57F174C2461}" type="presParOf" srcId="{55263C2E-E844-4DA8-B966-896C5713DBFA}" destId="{401A9C26-960A-4739-BB70-6C0BD64E533D}" srcOrd="0" destOrd="0" presId="urn:microsoft.com/office/officeart/2005/8/layout/hierarchy1"/>
    <dgm:cxn modelId="{4B52AE46-E72D-42EE-96E8-CB5F99B37DF8}" type="presParOf" srcId="{401A9C26-960A-4739-BB70-6C0BD64E533D}" destId="{6C94F4B5-187D-4617-A351-DC5874276C49}" srcOrd="0" destOrd="0" presId="urn:microsoft.com/office/officeart/2005/8/layout/hierarchy1"/>
    <dgm:cxn modelId="{3AD748CC-3A62-46F3-A5F3-86EC9667E4FC}" type="presParOf" srcId="{401A9C26-960A-4739-BB70-6C0BD64E533D}" destId="{1BF8880F-584A-4E05-9A58-AB9A7B5896C7}" srcOrd="1" destOrd="0" presId="urn:microsoft.com/office/officeart/2005/8/layout/hierarchy1"/>
    <dgm:cxn modelId="{4BA5A69E-A352-4BC8-9854-081AEB417852}" type="presParOf" srcId="{55263C2E-E844-4DA8-B966-896C5713DBFA}" destId="{4999ACCF-F063-44E4-9117-F1841ADFC3F6}" srcOrd="1" destOrd="0" presId="urn:microsoft.com/office/officeart/2005/8/layout/hierarchy1"/>
    <dgm:cxn modelId="{D3C468B0-B1D1-4DFB-8537-B55D1463D529}" type="presParOf" srcId="{4999ACCF-F063-44E4-9117-F1841ADFC3F6}" destId="{17602F88-95E0-4612-88D4-AB462E898D08}" srcOrd="0" destOrd="0" presId="urn:microsoft.com/office/officeart/2005/8/layout/hierarchy1"/>
    <dgm:cxn modelId="{FD5C097E-E497-4E18-AB93-4B07DDCB8643}" type="presParOf" srcId="{4999ACCF-F063-44E4-9117-F1841ADFC3F6}" destId="{941F79F3-2556-4834-A224-AC5A160E6853}" srcOrd="1" destOrd="0" presId="urn:microsoft.com/office/officeart/2005/8/layout/hierarchy1"/>
    <dgm:cxn modelId="{7B395CA8-D967-4DBF-A32C-3C34AAD4B07A}" type="presParOf" srcId="{941F79F3-2556-4834-A224-AC5A160E6853}" destId="{F54D0E8D-A211-43C7-9C05-F04595E90D30}" srcOrd="0" destOrd="0" presId="urn:microsoft.com/office/officeart/2005/8/layout/hierarchy1"/>
    <dgm:cxn modelId="{45727FC5-44E5-4B78-8BF2-B58041CB7229}" type="presParOf" srcId="{F54D0E8D-A211-43C7-9C05-F04595E90D30}" destId="{525E2865-F901-4A80-B4B7-1CBB54FA47F8}" srcOrd="0" destOrd="0" presId="urn:microsoft.com/office/officeart/2005/8/layout/hierarchy1"/>
    <dgm:cxn modelId="{C76F2E3A-6DDC-49E2-8F71-68C3EA38A8A9}" type="presParOf" srcId="{F54D0E8D-A211-43C7-9C05-F04595E90D30}" destId="{5DC4534E-D37A-452F-A0CF-8D1BCD788779}" srcOrd="1" destOrd="0" presId="urn:microsoft.com/office/officeart/2005/8/layout/hierarchy1"/>
    <dgm:cxn modelId="{B4E82026-6C9A-4E14-828B-71B9C7D68D15}" type="presParOf" srcId="{941F79F3-2556-4834-A224-AC5A160E6853}" destId="{75017A9B-EAB9-4522-9C6C-B4420ADD0F43}" srcOrd="1" destOrd="0" presId="urn:microsoft.com/office/officeart/2005/8/layout/hierarchy1"/>
    <dgm:cxn modelId="{E549BA4A-CE34-407C-A1C0-4D38E89A9BCE}" type="presParOf" srcId="{75017A9B-EAB9-4522-9C6C-B4420ADD0F43}" destId="{700EA9EF-A4CD-478C-8478-BB401EA507B3}" srcOrd="0" destOrd="0" presId="urn:microsoft.com/office/officeart/2005/8/layout/hierarchy1"/>
    <dgm:cxn modelId="{A39950BC-04CA-4E07-AE92-79545B877523}" type="presParOf" srcId="{75017A9B-EAB9-4522-9C6C-B4420ADD0F43}" destId="{2D7D69E1-8925-4B8A-B74D-47CE6EC8B910}" srcOrd="1" destOrd="0" presId="urn:microsoft.com/office/officeart/2005/8/layout/hierarchy1"/>
    <dgm:cxn modelId="{F943DE6F-7446-42AB-A1FB-66001BB4B3BF}" type="presParOf" srcId="{2D7D69E1-8925-4B8A-B74D-47CE6EC8B910}" destId="{E79C7FCD-8D1C-4E84-871F-11A3D6EA8B71}" srcOrd="0" destOrd="0" presId="urn:microsoft.com/office/officeart/2005/8/layout/hierarchy1"/>
    <dgm:cxn modelId="{7BF66140-F30F-42F7-B108-94B7A00B07C8}" type="presParOf" srcId="{E79C7FCD-8D1C-4E84-871F-11A3D6EA8B71}" destId="{A5BADCFC-68F7-4896-AB37-EACE1E9C8082}" srcOrd="0" destOrd="0" presId="urn:microsoft.com/office/officeart/2005/8/layout/hierarchy1"/>
    <dgm:cxn modelId="{3DB765B3-3F1F-4416-8D02-EF6A64D4776C}" type="presParOf" srcId="{E79C7FCD-8D1C-4E84-871F-11A3D6EA8B71}" destId="{9DF32F3C-BAF7-4049-BB60-22737D88C53D}" srcOrd="1" destOrd="0" presId="urn:microsoft.com/office/officeart/2005/8/layout/hierarchy1"/>
    <dgm:cxn modelId="{4C58D2B6-9BF8-4AC8-AE73-C741DE8B0723}" type="presParOf" srcId="{2D7D69E1-8925-4B8A-B74D-47CE6EC8B910}" destId="{C045566C-4C07-4EE5-8B9A-97EA614F1AE0}" srcOrd="1" destOrd="0" presId="urn:microsoft.com/office/officeart/2005/8/layout/hierarchy1"/>
    <dgm:cxn modelId="{AC5720D3-A89E-4DB8-9877-BE7F515053E6}" type="presParOf" srcId="{75017A9B-EAB9-4522-9C6C-B4420ADD0F43}" destId="{69A56386-752D-40A6-8B28-F95ED28B2293}" srcOrd="2" destOrd="0" presId="urn:microsoft.com/office/officeart/2005/8/layout/hierarchy1"/>
    <dgm:cxn modelId="{9335C8B0-271B-410C-BFC8-0E874659ABF9}" type="presParOf" srcId="{75017A9B-EAB9-4522-9C6C-B4420ADD0F43}" destId="{CA18B31A-6EFE-4B2E-91F7-A5AFF5E5D2B4}" srcOrd="3" destOrd="0" presId="urn:microsoft.com/office/officeart/2005/8/layout/hierarchy1"/>
    <dgm:cxn modelId="{D2F49D5B-DE09-49F1-845C-0E9FF24E066E}" type="presParOf" srcId="{CA18B31A-6EFE-4B2E-91F7-A5AFF5E5D2B4}" destId="{F187C7E9-F9DF-42CE-9601-9E2A538D390B}" srcOrd="0" destOrd="0" presId="urn:microsoft.com/office/officeart/2005/8/layout/hierarchy1"/>
    <dgm:cxn modelId="{FF3BF5E2-AA66-40F8-BB59-27C56DAEB224}" type="presParOf" srcId="{F187C7E9-F9DF-42CE-9601-9E2A538D390B}" destId="{01D87B8C-04C1-4F1E-9183-B051C218C7F1}" srcOrd="0" destOrd="0" presId="urn:microsoft.com/office/officeart/2005/8/layout/hierarchy1"/>
    <dgm:cxn modelId="{6E94257A-13B4-4C8F-86F1-5C04B057BF18}" type="presParOf" srcId="{F187C7E9-F9DF-42CE-9601-9E2A538D390B}" destId="{85D585FC-494A-44DB-AF89-5AE2BF891C8F}" srcOrd="1" destOrd="0" presId="urn:microsoft.com/office/officeart/2005/8/layout/hierarchy1"/>
    <dgm:cxn modelId="{4B9BAD75-4E90-4B4E-86A9-A79E952904F8}" type="presParOf" srcId="{CA18B31A-6EFE-4B2E-91F7-A5AFF5E5D2B4}" destId="{30D59B36-0375-41E8-9F63-4D3C1EC6D964}" srcOrd="1" destOrd="0" presId="urn:microsoft.com/office/officeart/2005/8/layout/hierarchy1"/>
    <dgm:cxn modelId="{9CCCEA65-962A-4D5D-A25B-A37A7892D3A4}" type="presParOf" srcId="{4999ACCF-F063-44E4-9117-F1841ADFC3F6}" destId="{2F5F19DB-7C0B-4D3F-A8A7-1CBCD20727F2}" srcOrd="2" destOrd="0" presId="urn:microsoft.com/office/officeart/2005/8/layout/hierarchy1"/>
    <dgm:cxn modelId="{0D98975C-050D-44CC-8331-851C81A7650C}" type="presParOf" srcId="{4999ACCF-F063-44E4-9117-F1841ADFC3F6}" destId="{2618266C-4D1B-4C49-B326-0859FC368CE5}" srcOrd="3" destOrd="0" presId="urn:microsoft.com/office/officeart/2005/8/layout/hierarchy1"/>
    <dgm:cxn modelId="{148DB3B3-AE33-4A16-807A-3A30BF4058E6}" type="presParOf" srcId="{2618266C-4D1B-4C49-B326-0859FC368CE5}" destId="{E85D8897-0CB8-4850-9637-0C26AF24BFAD}" srcOrd="0" destOrd="0" presId="urn:microsoft.com/office/officeart/2005/8/layout/hierarchy1"/>
    <dgm:cxn modelId="{25E78674-65B7-4A52-85EE-91ED722994DE}" type="presParOf" srcId="{E85D8897-0CB8-4850-9637-0C26AF24BFAD}" destId="{D8DAF288-B1C7-44A0-8FAE-734EE66324CF}" srcOrd="0" destOrd="0" presId="urn:microsoft.com/office/officeart/2005/8/layout/hierarchy1"/>
    <dgm:cxn modelId="{146B7330-5289-4E28-A175-B3D989F53F7C}" type="presParOf" srcId="{E85D8897-0CB8-4850-9637-0C26AF24BFAD}" destId="{C05186B1-1445-4A3B-9800-4EE22158E765}" srcOrd="1" destOrd="0" presId="urn:microsoft.com/office/officeart/2005/8/layout/hierarchy1"/>
    <dgm:cxn modelId="{20CC7D6E-74C3-4D98-A9C8-546B74B61BFD}" type="presParOf" srcId="{2618266C-4D1B-4C49-B326-0859FC368CE5}" destId="{1906AFD5-F14E-4512-A47D-580B9EE1941C}" srcOrd="1" destOrd="0" presId="urn:microsoft.com/office/officeart/2005/8/layout/hierarchy1"/>
    <dgm:cxn modelId="{CD23A64C-7D62-4897-8F07-6B0DA8E49ECA}" type="presParOf" srcId="{1906AFD5-F14E-4512-A47D-580B9EE1941C}" destId="{51A1951A-5DDC-4810-995A-B130C85DA9E2}" srcOrd="0" destOrd="0" presId="urn:microsoft.com/office/officeart/2005/8/layout/hierarchy1"/>
    <dgm:cxn modelId="{50815622-9151-47FD-97B7-43D4134C2D33}" type="presParOf" srcId="{1906AFD5-F14E-4512-A47D-580B9EE1941C}" destId="{909DFF63-DB56-4308-A370-2DA8A4336FA5}" srcOrd="1" destOrd="0" presId="urn:microsoft.com/office/officeart/2005/8/layout/hierarchy1"/>
    <dgm:cxn modelId="{7EADBB73-5644-4124-9CB2-6349240191DA}" type="presParOf" srcId="{909DFF63-DB56-4308-A370-2DA8A4336FA5}" destId="{00D25A4E-AE61-4CE8-8F5A-3B0526FD75F8}" srcOrd="0" destOrd="0" presId="urn:microsoft.com/office/officeart/2005/8/layout/hierarchy1"/>
    <dgm:cxn modelId="{EC1C160B-FDDD-42AC-951D-50FC59E939A2}" type="presParOf" srcId="{00D25A4E-AE61-4CE8-8F5A-3B0526FD75F8}" destId="{A1756FAF-D14E-442E-9756-F04A6BB31DFA}" srcOrd="0" destOrd="0" presId="urn:microsoft.com/office/officeart/2005/8/layout/hierarchy1"/>
    <dgm:cxn modelId="{E8734FE9-47E7-4011-9919-61168620F83A}" type="presParOf" srcId="{00D25A4E-AE61-4CE8-8F5A-3B0526FD75F8}" destId="{FF7D4E07-1817-4292-AF31-E1392C850607}" srcOrd="1" destOrd="0" presId="urn:microsoft.com/office/officeart/2005/8/layout/hierarchy1"/>
    <dgm:cxn modelId="{7C84172A-CD36-4BDD-A704-CBD4730D77EA}" type="presParOf" srcId="{909DFF63-DB56-4308-A370-2DA8A4336FA5}" destId="{030D3BA9-2593-4AD9-A6A9-285D774D8C2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7EDD13-5C81-49EA-AAAF-302C5AB81895}"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GB"/>
        </a:p>
      </dgm:t>
    </dgm:pt>
    <dgm:pt modelId="{A20379C9-2720-44CD-A075-A37414343C6F}">
      <dgm:prSet phldrT="[Text]" phldr="0"/>
      <dgm:spPr/>
      <dgm:t>
        <a:bodyPr/>
        <a:lstStyle/>
        <a:p>
          <a:r>
            <a:rPr lang="en-IN"/>
            <a:t>USAGE OF SWITCHES BASED ON POWER LEVEL </a:t>
          </a:r>
          <a:endParaRPr lang="en-GB"/>
        </a:p>
      </dgm:t>
    </dgm:pt>
    <dgm:pt modelId="{BD8C937F-6EEF-4BF1-8A6E-BD7B9E086219}" type="parTrans" cxnId="{1C3182A1-29C0-4B37-BF9F-D77710EBF8AF}">
      <dgm:prSet/>
      <dgm:spPr/>
      <dgm:t>
        <a:bodyPr/>
        <a:lstStyle/>
        <a:p>
          <a:endParaRPr lang="en-GB"/>
        </a:p>
      </dgm:t>
    </dgm:pt>
    <dgm:pt modelId="{F5AA6DB6-25C4-40DF-9F80-E5A36F698AB3}" type="sibTrans" cxnId="{1C3182A1-29C0-4B37-BF9F-D77710EBF8AF}">
      <dgm:prSet/>
      <dgm:spPr/>
      <dgm:t>
        <a:bodyPr/>
        <a:lstStyle/>
        <a:p>
          <a:endParaRPr lang="en-GB"/>
        </a:p>
      </dgm:t>
    </dgm:pt>
    <dgm:pt modelId="{18C3C5EE-866C-44FD-84F2-97CBB0534E54}">
      <dgm:prSet phldrT="[Text]" phldr="0"/>
      <dgm:spPr/>
      <dgm:t>
        <a:bodyPr/>
        <a:lstStyle/>
        <a:p>
          <a:r>
            <a:rPr lang="en-IN"/>
            <a:t>&lt; 10 KW rating VSI </a:t>
          </a:r>
        </a:p>
        <a:p>
          <a:endParaRPr lang="en-IN"/>
        </a:p>
        <a:p>
          <a:r>
            <a:rPr lang="en-IN"/>
            <a:t>MOSFETs : </a:t>
          </a:r>
        </a:p>
        <a:p>
          <a:r>
            <a:rPr lang="en-IN" err="1"/>
            <a:t>f</a:t>
          </a:r>
          <a:r>
            <a:rPr lang="en-IN" baseline="-25000" err="1"/>
            <a:t>SW</a:t>
          </a:r>
          <a:r>
            <a:rPr lang="en-IN" baseline="0"/>
            <a:t> = </a:t>
          </a:r>
          <a:r>
            <a:rPr lang="en-IN" baseline="-25000"/>
            <a:t> </a:t>
          </a:r>
          <a:r>
            <a:rPr lang="en-IN"/>
            <a:t>20-100 kHz</a:t>
          </a:r>
        </a:p>
      </dgm:t>
    </dgm:pt>
    <dgm:pt modelId="{C9A23D5D-59CB-4ADA-9532-C71E58F01678}" type="parTrans" cxnId="{68CB4B35-26EC-4E05-9610-2EDD06B0ED6D}">
      <dgm:prSet/>
      <dgm:spPr/>
      <dgm:t>
        <a:bodyPr/>
        <a:lstStyle/>
        <a:p>
          <a:endParaRPr lang="en-GB"/>
        </a:p>
      </dgm:t>
    </dgm:pt>
    <dgm:pt modelId="{50E6F30D-18C6-4069-96C5-F01705128FC0}" type="sibTrans" cxnId="{68CB4B35-26EC-4E05-9610-2EDD06B0ED6D}">
      <dgm:prSet/>
      <dgm:spPr/>
      <dgm:t>
        <a:bodyPr/>
        <a:lstStyle/>
        <a:p>
          <a:endParaRPr lang="en-GB"/>
        </a:p>
      </dgm:t>
    </dgm:pt>
    <dgm:pt modelId="{13B8C17B-7938-4DC7-8811-AA8A20AA83E7}">
      <dgm:prSet phldrT="[Text]" phldr="0"/>
      <dgm:spPr/>
      <dgm:t>
        <a:bodyPr/>
        <a:lstStyle/>
        <a:p>
          <a:r>
            <a:rPr lang="en-IN"/>
            <a:t>&gt; 1 MW rating VSI</a:t>
          </a:r>
        </a:p>
        <a:p>
          <a:endParaRPr lang="en-IN"/>
        </a:p>
        <a:p>
          <a:r>
            <a:rPr lang="en-IN"/>
            <a:t>Thyristors :</a:t>
          </a:r>
        </a:p>
        <a:p>
          <a:r>
            <a:rPr lang="en-IN"/>
            <a:t>f</a:t>
          </a:r>
          <a:r>
            <a:rPr lang="en-IN" baseline="-25000"/>
            <a:t>SW</a:t>
          </a:r>
          <a:r>
            <a:rPr lang="en-IN" baseline="0"/>
            <a:t> </a:t>
          </a:r>
          <a:r>
            <a:rPr lang="en-IN"/>
            <a:t>&lt; 1kHz</a:t>
          </a:r>
          <a:endParaRPr lang="en-GB"/>
        </a:p>
      </dgm:t>
    </dgm:pt>
    <dgm:pt modelId="{FB995F0D-2206-4D3F-AAF5-38384C9772F4}" type="parTrans" cxnId="{83729B54-9DA2-4CA5-851F-71BEB8695678}">
      <dgm:prSet/>
      <dgm:spPr/>
      <dgm:t>
        <a:bodyPr/>
        <a:lstStyle/>
        <a:p>
          <a:endParaRPr lang="en-GB"/>
        </a:p>
      </dgm:t>
    </dgm:pt>
    <dgm:pt modelId="{8FA414BB-B2A0-40FF-B59C-7B97C67F707C}" type="sibTrans" cxnId="{83729B54-9DA2-4CA5-851F-71BEB8695678}">
      <dgm:prSet/>
      <dgm:spPr/>
      <dgm:t>
        <a:bodyPr/>
        <a:lstStyle/>
        <a:p>
          <a:endParaRPr lang="en-GB"/>
        </a:p>
      </dgm:t>
    </dgm:pt>
    <dgm:pt modelId="{0B08058E-A0ED-4EAA-ADC3-5B00E8B7D686}">
      <dgm:prSet phldrT="[Text]" phldr="0"/>
      <dgm:spPr/>
      <dgm:t>
        <a:bodyPr/>
        <a:lstStyle/>
        <a:p>
          <a:r>
            <a:rPr lang="en-IN"/>
            <a:t>&gt; 10 KW rating VSI</a:t>
          </a:r>
        </a:p>
        <a:p>
          <a:endParaRPr lang="en-IN"/>
        </a:p>
        <a:p>
          <a:r>
            <a:rPr lang="en-IN"/>
            <a:t>IGBTs : </a:t>
          </a:r>
        </a:p>
        <a:p>
          <a:r>
            <a:rPr lang="en-IN" err="1"/>
            <a:t>f</a:t>
          </a:r>
          <a:r>
            <a:rPr lang="en-IN" baseline="-25000" err="1"/>
            <a:t>SW</a:t>
          </a:r>
          <a:r>
            <a:rPr lang="en-IN" baseline="0"/>
            <a:t> = </a:t>
          </a:r>
          <a:r>
            <a:rPr lang="en-IN"/>
            <a:t>1-5 kHz</a:t>
          </a:r>
          <a:endParaRPr lang="en-GB"/>
        </a:p>
      </dgm:t>
    </dgm:pt>
    <dgm:pt modelId="{44C6D617-DC6B-4864-8942-5AE0FD200BA5}" type="parTrans" cxnId="{6CCE31EF-4D64-4F28-81D8-28392613CC11}">
      <dgm:prSet/>
      <dgm:spPr/>
      <dgm:t>
        <a:bodyPr/>
        <a:lstStyle/>
        <a:p>
          <a:endParaRPr lang="en-GB"/>
        </a:p>
      </dgm:t>
    </dgm:pt>
    <dgm:pt modelId="{6A25EF6B-A50D-4595-9152-6A9DA8DC0BF8}" type="sibTrans" cxnId="{6CCE31EF-4D64-4F28-81D8-28392613CC11}">
      <dgm:prSet/>
      <dgm:spPr/>
      <dgm:t>
        <a:bodyPr/>
        <a:lstStyle/>
        <a:p>
          <a:endParaRPr lang="en-GB"/>
        </a:p>
      </dgm:t>
    </dgm:pt>
    <dgm:pt modelId="{53AC2FFD-7796-4102-BA46-308CF2BE09F5}" type="pres">
      <dgm:prSet presAssocID="{6B7EDD13-5C81-49EA-AAAF-302C5AB81895}" presName="Name0" presStyleCnt="0">
        <dgm:presLayoutVars>
          <dgm:chMax val="1"/>
          <dgm:chPref val="1"/>
          <dgm:dir/>
          <dgm:animOne val="branch"/>
          <dgm:animLvl val="lvl"/>
        </dgm:presLayoutVars>
      </dgm:prSet>
      <dgm:spPr/>
    </dgm:pt>
    <dgm:pt modelId="{2A0B4A28-3579-4908-9AD8-16787B712F05}" type="pres">
      <dgm:prSet presAssocID="{A20379C9-2720-44CD-A075-A37414343C6F}" presName="singleCycle" presStyleCnt="0"/>
      <dgm:spPr/>
    </dgm:pt>
    <dgm:pt modelId="{4388F92E-AEE4-4C33-9B2F-AF4BB8E4AE64}" type="pres">
      <dgm:prSet presAssocID="{A20379C9-2720-44CD-A075-A37414343C6F}" presName="singleCenter" presStyleLbl="node1" presStyleIdx="0" presStyleCnt="4">
        <dgm:presLayoutVars>
          <dgm:chMax val="7"/>
          <dgm:chPref val="7"/>
        </dgm:presLayoutVars>
      </dgm:prSet>
      <dgm:spPr/>
    </dgm:pt>
    <dgm:pt modelId="{4858E346-4B1C-468B-BF59-FBB61B473932}" type="pres">
      <dgm:prSet presAssocID="{C9A23D5D-59CB-4ADA-9532-C71E58F01678}" presName="Name56" presStyleLbl="parChTrans1D2" presStyleIdx="0" presStyleCnt="3"/>
      <dgm:spPr/>
    </dgm:pt>
    <dgm:pt modelId="{78CCA4EA-067E-45A4-8C96-D8651418136D}" type="pres">
      <dgm:prSet presAssocID="{18C3C5EE-866C-44FD-84F2-97CBB0534E54}" presName="text0" presStyleLbl="node1" presStyleIdx="1" presStyleCnt="4">
        <dgm:presLayoutVars>
          <dgm:bulletEnabled val="1"/>
        </dgm:presLayoutVars>
      </dgm:prSet>
      <dgm:spPr/>
    </dgm:pt>
    <dgm:pt modelId="{4635A98E-F7AD-4503-8408-5940F846AE40}" type="pres">
      <dgm:prSet presAssocID="{FB995F0D-2206-4D3F-AAF5-38384C9772F4}" presName="Name56" presStyleLbl="parChTrans1D2" presStyleIdx="1" presStyleCnt="3"/>
      <dgm:spPr/>
    </dgm:pt>
    <dgm:pt modelId="{414C2C71-F98C-431B-B98F-838F745D2A8C}" type="pres">
      <dgm:prSet presAssocID="{13B8C17B-7938-4DC7-8811-AA8A20AA83E7}" presName="text0" presStyleLbl="node1" presStyleIdx="2" presStyleCnt="4">
        <dgm:presLayoutVars>
          <dgm:bulletEnabled val="1"/>
        </dgm:presLayoutVars>
      </dgm:prSet>
      <dgm:spPr/>
    </dgm:pt>
    <dgm:pt modelId="{47E23A8B-45C9-4FAB-9B13-8BA3F0EB0CED}" type="pres">
      <dgm:prSet presAssocID="{44C6D617-DC6B-4864-8942-5AE0FD200BA5}" presName="Name56" presStyleLbl="parChTrans1D2" presStyleIdx="2" presStyleCnt="3"/>
      <dgm:spPr/>
    </dgm:pt>
    <dgm:pt modelId="{0F08F307-0B9E-40AA-922F-59832B74EE04}" type="pres">
      <dgm:prSet presAssocID="{0B08058E-A0ED-4EAA-ADC3-5B00E8B7D686}" presName="text0" presStyleLbl="node1" presStyleIdx="3" presStyleCnt="4">
        <dgm:presLayoutVars>
          <dgm:bulletEnabled val="1"/>
        </dgm:presLayoutVars>
      </dgm:prSet>
      <dgm:spPr/>
    </dgm:pt>
  </dgm:ptLst>
  <dgm:cxnLst>
    <dgm:cxn modelId="{940C0F2B-5673-4F46-A44F-426938E5D13E}" type="presOf" srcId="{44C6D617-DC6B-4864-8942-5AE0FD200BA5}" destId="{47E23A8B-45C9-4FAB-9B13-8BA3F0EB0CED}" srcOrd="0" destOrd="0" presId="urn:microsoft.com/office/officeart/2008/layout/RadialCluster"/>
    <dgm:cxn modelId="{68CB4B35-26EC-4E05-9610-2EDD06B0ED6D}" srcId="{A20379C9-2720-44CD-A075-A37414343C6F}" destId="{18C3C5EE-866C-44FD-84F2-97CBB0534E54}" srcOrd="0" destOrd="0" parTransId="{C9A23D5D-59CB-4ADA-9532-C71E58F01678}" sibTransId="{50E6F30D-18C6-4069-96C5-F01705128FC0}"/>
    <dgm:cxn modelId="{C355B15D-7729-4203-A371-33682DDDD8B0}" type="presOf" srcId="{C9A23D5D-59CB-4ADA-9532-C71E58F01678}" destId="{4858E346-4B1C-468B-BF59-FBB61B473932}" srcOrd="0" destOrd="0" presId="urn:microsoft.com/office/officeart/2008/layout/RadialCluster"/>
    <dgm:cxn modelId="{CC6BBA48-8B24-4549-B459-E0279F30DBF6}" type="presOf" srcId="{18C3C5EE-866C-44FD-84F2-97CBB0534E54}" destId="{78CCA4EA-067E-45A4-8C96-D8651418136D}" srcOrd="0" destOrd="0" presId="urn:microsoft.com/office/officeart/2008/layout/RadialCluster"/>
    <dgm:cxn modelId="{83729B54-9DA2-4CA5-851F-71BEB8695678}" srcId="{A20379C9-2720-44CD-A075-A37414343C6F}" destId="{13B8C17B-7938-4DC7-8811-AA8A20AA83E7}" srcOrd="1" destOrd="0" parTransId="{FB995F0D-2206-4D3F-AAF5-38384C9772F4}" sibTransId="{8FA414BB-B2A0-40FF-B59C-7B97C67F707C}"/>
    <dgm:cxn modelId="{1C3182A1-29C0-4B37-BF9F-D77710EBF8AF}" srcId="{6B7EDD13-5C81-49EA-AAAF-302C5AB81895}" destId="{A20379C9-2720-44CD-A075-A37414343C6F}" srcOrd="0" destOrd="0" parTransId="{BD8C937F-6EEF-4BF1-8A6E-BD7B9E086219}" sibTransId="{F5AA6DB6-25C4-40DF-9F80-E5A36F698AB3}"/>
    <dgm:cxn modelId="{A55817AB-9BF5-4032-9D7D-F8CCC9F1EAC1}" type="presOf" srcId="{0B08058E-A0ED-4EAA-ADC3-5B00E8B7D686}" destId="{0F08F307-0B9E-40AA-922F-59832B74EE04}" srcOrd="0" destOrd="0" presId="urn:microsoft.com/office/officeart/2008/layout/RadialCluster"/>
    <dgm:cxn modelId="{1AC2C2B5-5EC3-4B46-8E4D-9129E5FEED02}" type="presOf" srcId="{FB995F0D-2206-4D3F-AAF5-38384C9772F4}" destId="{4635A98E-F7AD-4503-8408-5940F846AE40}" srcOrd="0" destOrd="0" presId="urn:microsoft.com/office/officeart/2008/layout/RadialCluster"/>
    <dgm:cxn modelId="{CAF8C2BA-F1B7-4D5E-9405-F7841A83FC6D}" type="presOf" srcId="{13B8C17B-7938-4DC7-8811-AA8A20AA83E7}" destId="{414C2C71-F98C-431B-B98F-838F745D2A8C}" srcOrd="0" destOrd="0" presId="urn:microsoft.com/office/officeart/2008/layout/RadialCluster"/>
    <dgm:cxn modelId="{C80670BE-18C7-482D-A0F1-80799A12E513}" type="presOf" srcId="{6B7EDD13-5C81-49EA-AAAF-302C5AB81895}" destId="{53AC2FFD-7796-4102-BA46-308CF2BE09F5}" srcOrd="0" destOrd="0" presId="urn:microsoft.com/office/officeart/2008/layout/RadialCluster"/>
    <dgm:cxn modelId="{6CCE31EF-4D64-4F28-81D8-28392613CC11}" srcId="{A20379C9-2720-44CD-A075-A37414343C6F}" destId="{0B08058E-A0ED-4EAA-ADC3-5B00E8B7D686}" srcOrd="2" destOrd="0" parTransId="{44C6D617-DC6B-4864-8942-5AE0FD200BA5}" sibTransId="{6A25EF6B-A50D-4595-9152-6A9DA8DC0BF8}"/>
    <dgm:cxn modelId="{583FC8F8-C48B-4F3D-A3AD-EC163D761425}" type="presOf" srcId="{A20379C9-2720-44CD-A075-A37414343C6F}" destId="{4388F92E-AEE4-4C33-9B2F-AF4BB8E4AE64}" srcOrd="0" destOrd="0" presId="urn:microsoft.com/office/officeart/2008/layout/RadialCluster"/>
    <dgm:cxn modelId="{B5CA9DF1-D40A-486C-80A3-62F793D55EF4}" type="presParOf" srcId="{53AC2FFD-7796-4102-BA46-308CF2BE09F5}" destId="{2A0B4A28-3579-4908-9AD8-16787B712F05}" srcOrd="0" destOrd="0" presId="urn:microsoft.com/office/officeart/2008/layout/RadialCluster"/>
    <dgm:cxn modelId="{439424CF-5578-445F-88B5-4E0A4DC21482}" type="presParOf" srcId="{2A0B4A28-3579-4908-9AD8-16787B712F05}" destId="{4388F92E-AEE4-4C33-9B2F-AF4BB8E4AE64}" srcOrd="0" destOrd="0" presId="urn:microsoft.com/office/officeart/2008/layout/RadialCluster"/>
    <dgm:cxn modelId="{38E8C9EB-77EE-4016-BB90-6E8B7C85AA2B}" type="presParOf" srcId="{2A0B4A28-3579-4908-9AD8-16787B712F05}" destId="{4858E346-4B1C-468B-BF59-FBB61B473932}" srcOrd="1" destOrd="0" presId="urn:microsoft.com/office/officeart/2008/layout/RadialCluster"/>
    <dgm:cxn modelId="{ECDBAE32-9602-43FB-8E42-3B58C69A9F50}" type="presParOf" srcId="{2A0B4A28-3579-4908-9AD8-16787B712F05}" destId="{78CCA4EA-067E-45A4-8C96-D8651418136D}" srcOrd="2" destOrd="0" presId="urn:microsoft.com/office/officeart/2008/layout/RadialCluster"/>
    <dgm:cxn modelId="{DFD8B1C8-E3FE-4A31-9A60-294FE5F17698}" type="presParOf" srcId="{2A0B4A28-3579-4908-9AD8-16787B712F05}" destId="{4635A98E-F7AD-4503-8408-5940F846AE40}" srcOrd="3" destOrd="0" presId="urn:microsoft.com/office/officeart/2008/layout/RadialCluster"/>
    <dgm:cxn modelId="{78EA79CF-B776-4C50-B837-122E4D64F74A}" type="presParOf" srcId="{2A0B4A28-3579-4908-9AD8-16787B712F05}" destId="{414C2C71-F98C-431B-B98F-838F745D2A8C}" srcOrd="4" destOrd="0" presId="urn:microsoft.com/office/officeart/2008/layout/RadialCluster"/>
    <dgm:cxn modelId="{AF0AA571-DCCF-4765-8B9C-1DF47064DE66}" type="presParOf" srcId="{2A0B4A28-3579-4908-9AD8-16787B712F05}" destId="{47E23A8B-45C9-4FAB-9B13-8BA3F0EB0CED}" srcOrd="5" destOrd="0" presId="urn:microsoft.com/office/officeart/2008/layout/RadialCluster"/>
    <dgm:cxn modelId="{8A8E6B2A-B517-43CA-8956-1B799CC4961F}" type="presParOf" srcId="{2A0B4A28-3579-4908-9AD8-16787B712F05}" destId="{0F08F307-0B9E-40AA-922F-59832B74EE04}"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696AE-2970-4DA6-BA4D-8ABB407FB5E1}">
      <dsp:nvSpPr>
        <dsp:cNvPr id="0" name=""/>
        <dsp:cNvSpPr/>
      </dsp:nvSpPr>
      <dsp:spPr>
        <a:xfrm>
          <a:off x="5606" y="1035052"/>
          <a:ext cx="2549157" cy="14630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IN" sz="1900" kern="1200"/>
            <a:t>Control over fundamental voltage component</a:t>
          </a:r>
          <a:endParaRPr lang="en-GB" sz="1900" kern="1200"/>
        </a:p>
      </dsp:txBody>
      <dsp:txXfrm>
        <a:off x="5606" y="1035052"/>
        <a:ext cx="2549157" cy="975369"/>
      </dsp:txXfrm>
    </dsp:sp>
    <dsp:sp modelId="{0500DE60-3BF5-45F9-AE9A-97F33C23C30C}">
      <dsp:nvSpPr>
        <dsp:cNvPr id="0" name=""/>
        <dsp:cNvSpPr/>
      </dsp:nvSpPr>
      <dsp:spPr>
        <a:xfrm>
          <a:off x="527722" y="2010421"/>
          <a:ext cx="2549157" cy="29176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IN" sz="1800" kern="1200"/>
            <a:t>From using Multiple Switchings per quarter, we can control the output fundamental using the firing angle α.</a:t>
          </a:r>
          <a:endParaRPr lang="en-GB" sz="1800" kern="1200"/>
        </a:p>
        <a:p>
          <a:pPr marL="171450" lvl="1" indent="-171450" algn="l" defTabSz="800100">
            <a:lnSpc>
              <a:spcPct val="90000"/>
            </a:lnSpc>
            <a:spcBef>
              <a:spcPct val="0"/>
            </a:spcBef>
            <a:spcAft>
              <a:spcPct val="15000"/>
            </a:spcAft>
            <a:buChar char="•"/>
          </a:pPr>
          <a:r>
            <a:rPr lang="en-IN" sz="1800" kern="1200"/>
            <a:t>Also, Space Vector PWM can be used.</a:t>
          </a:r>
          <a:endParaRPr lang="en-GB" sz="1800" kern="1200"/>
        </a:p>
      </dsp:txBody>
      <dsp:txXfrm>
        <a:off x="602384" y="2085083"/>
        <a:ext cx="2399833" cy="2768363"/>
      </dsp:txXfrm>
    </dsp:sp>
    <dsp:sp modelId="{45A8D79C-21F6-43D8-9927-1F3A1621651B}">
      <dsp:nvSpPr>
        <dsp:cNvPr id="0" name=""/>
        <dsp:cNvSpPr/>
      </dsp:nvSpPr>
      <dsp:spPr>
        <a:xfrm>
          <a:off x="2941206" y="1205404"/>
          <a:ext cx="819259" cy="6346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2941206" y="1332337"/>
        <a:ext cx="628859" cy="380800"/>
      </dsp:txXfrm>
    </dsp:sp>
    <dsp:sp modelId="{1A9EA42B-8FB8-4F63-B59E-794FC456B7D8}">
      <dsp:nvSpPr>
        <dsp:cNvPr id="0" name=""/>
        <dsp:cNvSpPr/>
      </dsp:nvSpPr>
      <dsp:spPr>
        <a:xfrm>
          <a:off x="4100535" y="1035052"/>
          <a:ext cx="2549157" cy="14630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IN" sz="1900" kern="1200"/>
            <a:t>Elimination of lower order harmonics in output voltage</a:t>
          </a:r>
          <a:endParaRPr lang="en-GB" sz="1900" kern="1200"/>
        </a:p>
      </dsp:txBody>
      <dsp:txXfrm>
        <a:off x="4100535" y="1035052"/>
        <a:ext cx="2549157" cy="975369"/>
      </dsp:txXfrm>
    </dsp:sp>
    <dsp:sp modelId="{55ACD865-A984-4E23-84E2-D03273C5E230}">
      <dsp:nvSpPr>
        <dsp:cNvPr id="0" name=""/>
        <dsp:cNvSpPr/>
      </dsp:nvSpPr>
      <dsp:spPr>
        <a:xfrm>
          <a:off x="4622652" y="2010421"/>
          <a:ext cx="2549157" cy="29176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IN" sz="1800" kern="1200"/>
            <a:t>N switchings per quarter eliminate (N-1) lower order harmonics.</a:t>
          </a:r>
          <a:endParaRPr lang="en-GB" sz="1800" kern="1200"/>
        </a:p>
        <a:p>
          <a:pPr marL="171450" lvl="1" indent="-171450" algn="l" defTabSz="800100">
            <a:lnSpc>
              <a:spcPct val="90000"/>
            </a:lnSpc>
            <a:spcBef>
              <a:spcPct val="0"/>
            </a:spcBef>
            <a:spcAft>
              <a:spcPct val="15000"/>
            </a:spcAft>
            <a:buChar char="•"/>
          </a:pPr>
          <a:r>
            <a:rPr lang="en-IN" sz="1800" kern="1200"/>
            <a:t>Also, when we use induction motor as a load, the windings are RL load which act as a filter.</a:t>
          </a:r>
          <a:endParaRPr lang="en-GB" sz="1800" kern="1200"/>
        </a:p>
      </dsp:txBody>
      <dsp:txXfrm>
        <a:off x="4697314" y="2085083"/>
        <a:ext cx="2399833" cy="2768363"/>
      </dsp:txXfrm>
    </dsp:sp>
    <dsp:sp modelId="{8B24F5A2-AB76-4443-87B5-27CA00101F30}">
      <dsp:nvSpPr>
        <dsp:cNvPr id="0" name=""/>
        <dsp:cNvSpPr/>
      </dsp:nvSpPr>
      <dsp:spPr>
        <a:xfrm>
          <a:off x="7036135" y="1205404"/>
          <a:ext cx="819259" cy="6346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7036135" y="1332337"/>
        <a:ext cx="628859" cy="380800"/>
      </dsp:txXfrm>
    </dsp:sp>
    <dsp:sp modelId="{5D642409-E4DA-40F7-980F-1A09FBD1857C}">
      <dsp:nvSpPr>
        <dsp:cNvPr id="0" name=""/>
        <dsp:cNvSpPr/>
      </dsp:nvSpPr>
      <dsp:spPr>
        <a:xfrm>
          <a:off x="8195464" y="1035052"/>
          <a:ext cx="2549157" cy="14630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IN" sz="1900" kern="1200"/>
            <a:t>Higher DC bus Utilization</a:t>
          </a:r>
          <a:endParaRPr lang="en-GB" sz="1900" kern="1200"/>
        </a:p>
      </dsp:txBody>
      <dsp:txXfrm>
        <a:off x="8195464" y="1035052"/>
        <a:ext cx="2549157" cy="975369"/>
      </dsp:txXfrm>
    </dsp:sp>
    <dsp:sp modelId="{C857945E-87B4-463A-99DC-BE5C00244914}">
      <dsp:nvSpPr>
        <dsp:cNvPr id="0" name=""/>
        <dsp:cNvSpPr/>
      </dsp:nvSpPr>
      <dsp:spPr>
        <a:xfrm>
          <a:off x="8717581" y="2010421"/>
          <a:ext cx="2549157" cy="29176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IN" sz="1800" kern="1200"/>
            <a:t>By using a </a:t>
          </a:r>
          <a:r>
            <a:rPr lang="en-IN" sz="1800" b="1" kern="1200"/>
            <a:t>Full bridge inverter </a:t>
          </a:r>
          <a:r>
            <a:rPr lang="en-IN" sz="1800" kern="1200"/>
            <a:t>instead of the </a:t>
          </a:r>
          <a:r>
            <a:rPr lang="en-IN" sz="1800" b="1" kern="1200"/>
            <a:t>Half bridge/single leg inverter</a:t>
          </a:r>
          <a:r>
            <a:rPr lang="en-IN" sz="1800" kern="1200"/>
            <a:t>, we can increase the DC bus utilization by 2 times, from ~ 45% to ~90%.</a:t>
          </a:r>
          <a:endParaRPr lang="en-GB" sz="1800" kern="1200"/>
        </a:p>
      </dsp:txBody>
      <dsp:txXfrm>
        <a:off x="8792243" y="2085083"/>
        <a:ext cx="2399833" cy="2768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6BE06-D4A2-45BE-8456-16E2EFA20DC1}">
      <dsp:nvSpPr>
        <dsp:cNvPr id="0" name=""/>
        <dsp:cNvSpPr/>
      </dsp:nvSpPr>
      <dsp:spPr>
        <a:xfrm>
          <a:off x="2030731" y="921173"/>
          <a:ext cx="6650330" cy="3576320"/>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B91FAC-F861-4EAA-BC4E-3A5A909C6AAD}">
      <dsp:nvSpPr>
        <dsp:cNvPr id="0" name=""/>
        <dsp:cNvSpPr/>
      </dsp:nvSpPr>
      <dsp:spPr>
        <a:xfrm>
          <a:off x="5355896" y="1300480"/>
          <a:ext cx="886" cy="2817706"/>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07041E-6750-4A14-BFDA-C840556F6BCD}">
      <dsp:nvSpPr>
        <dsp:cNvPr id="0" name=""/>
        <dsp:cNvSpPr/>
      </dsp:nvSpPr>
      <dsp:spPr>
        <a:xfrm>
          <a:off x="2252409" y="1192106"/>
          <a:ext cx="2881809" cy="303445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a:t>THD is Low in the output waveform </a:t>
          </a:r>
          <a:endParaRPr lang="en-GB" sz="2500" kern="1200"/>
        </a:p>
        <a:p>
          <a:pPr marL="0" lvl="0" indent="0" algn="l" defTabSz="1111250">
            <a:lnSpc>
              <a:spcPct val="90000"/>
            </a:lnSpc>
            <a:spcBef>
              <a:spcPct val="0"/>
            </a:spcBef>
            <a:spcAft>
              <a:spcPct val="35000"/>
            </a:spcAft>
            <a:buNone/>
          </a:pPr>
          <a:r>
            <a:rPr lang="en-IN" sz="2500" kern="1200"/>
            <a:t>High voltage levels can be produced </a:t>
          </a:r>
          <a:endParaRPr lang="en-GB" sz="2500" kern="1200"/>
        </a:p>
        <a:p>
          <a:pPr marL="0" lvl="0" indent="0" algn="l" defTabSz="1111250">
            <a:lnSpc>
              <a:spcPct val="90000"/>
            </a:lnSpc>
            <a:spcBef>
              <a:spcPct val="0"/>
            </a:spcBef>
            <a:spcAft>
              <a:spcPct val="35000"/>
            </a:spcAft>
            <a:buNone/>
          </a:pPr>
          <a:r>
            <a:rPr lang="en-IN" sz="2500" kern="1200"/>
            <a:t>Low dv/dt and EMI </a:t>
          </a:r>
          <a:endParaRPr lang="en-GB" sz="2500" kern="1200"/>
        </a:p>
      </dsp:txBody>
      <dsp:txXfrm>
        <a:off x="2252409" y="1192106"/>
        <a:ext cx="2881809" cy="3034453"/>
      </dsp:txXfrm>
    </dsp:sp>
    <dsp:sp modelId="{C4BEC17C-A404-4387-ACE5-A3676CDB1495}">
      <dsp:nvSpPr>
        <dsp:cNvPr id="0" name=""/>
        <dsp:cNvSpPr/>
      </dsp:nvSpPr>
      <dsp:spPr>
        <a:xfrm>
          <a:off x="5577574" y="1192106"/>
          <a:ext cx="2881809" cy="303445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a:t>THD is high in the output waveform </a:t>
          </a:r>
        </a:p>
        <a:p>
          <a:pPr marL="0" lvl="0" indent="0" algn="l" defTabSz="1111250">
            <a:lnSpc>
              <a:spcPct val="90000"/>
            </a:lnSpc>
            <a:spcBef>
              <a:spcPct val="0"/>
            </a:spcBef>
            <a:spcAft>
              <a:spcPct val="35000"/>
            </a:spcAft>
            <a:buNone/>
          </a:pPr>
          <a:r>
            <a:rPr lang="en-IN" sz="2500" kern="1200"/>
            <a:t>High voltage levels cannot be produced</a:t>
          </a:r>
          <a:endParaRPr lang="en-GB" sz="2500" kern="1200"/>
        </a:p>
        <a:p>
          <a:pPr marL="0" lvl="0" indent="0" algn="l" defTabSz="1111250">
            <a:lnSpc>
              <a:spcPct val="90000"/>
            </a:lnSpc>
            <a:spcBef>
              <a:spcPct val="0"/>
            </a:spcBef>
            <a:spcAft>
              <a:spcPct val="35000"/>
            </a:spcAft>
            <a:buNone/>
          </a:pPr>
          <a:r>
            <a:rPr lang="en-IN" sz="2500" kern="1200"/>
            <a:t>High dv/dt and EMI </a:t>
          </a:r>
          <a:endParaRPr lang="en-GB" sz="2500" kern="1200"/>
        </a:p>
      </dsp:txBody>
      <dsp:txXfrm>
        <a:off x="5577574" y="1192106"/>
        <a:ext cx="2881809" cy="3034453"/>
      </dsp:txXfrm>
    </dsp:sp>
    <dsp:sp modelId="{F81956AA-7381-462E-9587-2812D11C0E8C}">
      <dsp:nvSpPr>
        <dsp:cNvPr id="0" name=""/>
        <dsp:cNvSpPr/>
      </dsp:nvSpPr>
      <dsp:spPr>
        <a:xfrm rot="16200000">
          <a:off x="-474182" y="1396525"/>
          <a:ext cx="3901440" cy="1108388"/>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r" defTabSz="889000">
            <a:lnSpc>
              <a:spcPct val="90000"/>
            </a:lnSpc>
            <a:spcBef>
              <a:spcPct val="0"/>
            </a:spcBef>
            <a:spcAft>
              <a:spcPct val="35000"/>
            </a:spcAft>
            <a:buNone/>
          </a:pPr>
          <a:r>
            <a:rPr lang="en-IN" sz="2000" kern="1200"/>
            <a:t>MULTILEVEL INVERTER</a:t>
          </a:r>
          <a:endParaRPr lang="en-GB" sz="2000" kern="1200"/>
        </a:p>
      </dsp:txBody>
      <dsp:txXfrm>
        <a:off x="-306667" y="1842080"/>
        <a:ext cx="3566409" cy="552310"/>
      </dsp:txXfrm>
    </dsp:sp>
    <dsp:sp modelId="{15192352-D3DA-4E82-8A64-32EBFCCFADF1}">
      <dsp:nvSpPr>
        <dsp:cNvPr id="0" name=""/>
        <dsp:cNvSpPr/>
      </dsp:nvSpPr>
      <dsp:spPr>
        <a:xfrm rot="5400000">
          <a:off x="7284535" y="2913752"/>
          <a:ext cx="3901440" cy="1108388"/>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r" defTabSz="889000">
            <a:lnSpc>
              <a:spcPct val="90000"/>
            </a:lnSpc>
            <a:spcBef>
              <a:spcPct val="0"/>
            </a:spcBef>
            <a:spcAft>
              <a:spcPct val="35000"/>
            </a:spcAft>
            <a:buNone/>
          </a:pPr>
          <a:r>
            <a:rPr lang="en-IN" sz="2000" kern="1200"/>
            <a:t>CONVENTIONAL INVERTER</a:t>
          </a:r>
          <a:endParaRPr lang="en-GB" sz="2000" kern="1200"/>
        </a:p>
      </dsp:txBody>
      <dsp:txXfrm>
        <a:off x="7452051" y="3024276"/>
        <a:ext cx="3566409" cy="552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1951A-5DDC-4810-995A-B130C85DA9E2}">
      <dsp:nvSpPr>
        <dsp:cNvPr id="0" name=""/>
        <dsp:cNvSpPr/>
      </dsp:nvSpPr>
      <dsp:spPr>
        <a:xfrm>
          <a:off x="7501729" y="3262253"/>
          <a:ext cx="91440" cy="607458"/>
        </a:xfrm>
        <a:custGeom>
          <a:avLst/>
          <a:gdLst/>
          <a:ahLst/>
          <a:cxnLst/>
          <a:rect l="0" t="0" r="0" b="0"/>
          <a:pathLst>
            <a:path>
              <a:moveTo>
                <a:pt x="45720" y="0"/>
              </a:moveTo>
              <a:lnTo>
                <a:pt x="45720" y="60745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F19DB-7C0B-4D3F-A8A7-1CBCD20727F2}">
      <dsp:nvSpPr>
        <dsp:cNvPr id="0" name=""/>
        <dsp:cNvSpPr/>
      </dsp:nvSpPr>
      <dsp:spPr>
        <a:xfrm>
          <a:off x="5632825" y="1328483"/>
          <a:ext cx="1914624" cy="607458"/>
        </a:xfrm>
        <a:custGeom>
          <a:avLst/>
          <a:gdLst/>
          <a:ahLst/>
          <a:cxnLst/>
          <a:rect l="0" t="0" r="0" b="0"/>
          <a:pathLst>
            <a:path>
              <a:moveTo>
                <a:pt x="0" y="0"/>
              </a:moveTo>
              <a:lnTo>
                <a:pt x="0" y="413964"/>
              </a:lnTo>
              <a:lnTo>
                <a:pt x="1914624" y="413964"/>
              </a:lnTo>
              <a:lnTo>
                <a:pt x="1914624" y="60745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6386-752D-40A6-8B28-F95ED28B2293}">
      <dsp:nvSpPr>
        <dsp:cNvPr id="0" name=""/>
        <dsp:cNvSpPr/>
      </dsp:nvSpPr>
      <dsp:spPr>
        <a:xfrm>
          <a:off x="3718201" y="3262253"/>
          <a:ext cx="1276416" cy="607458"/>
        </a:xfrm>
        <a:custGeom>
          <a:avLst/>
          <a:gdLst/>
          <a:ahLst/>
          <a:cxnLst/>
          <a:rect l="0" t="0" r="0" b="0"/>
          <a:pathLst>
            <a:path>
              <a:moveTo>
                <a:pt x="0" y="0"/>
              </a:moveTo>
              <a:lnTo>
                <a:pt x="0" y="413964"/>
              </a:lnTo>
              <a:lnTo>
                <a:pt x="1276416" y="413964"/>
              </a:lnTo>
              <a:lnTo>
                <a:pt x="1276416" y="60745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0EA9EF-A4CD-478C-8478-BB401EA507B3}">
      <dsp:nvSpPr>
        <dsp:cNvPr id="0" name=""/>
        <dsp:cNvSpPr/>
      </dsp:nvSpPr>
      <dsp:spPr>
        <a:xfrm>
          <a:off x="2441785" y="3262253"/>
          <a:ext cx="1276416" cy="607458"/>
        </a:xfrm>
        <a:custGeom>
          <a:avLst/>
          <a:gdLst/>
          <a:ahLst/>
          <a:cxnLst/>
          <a:rect l="0" t="0" r="0" b="0"/>
          <a:pathLst>
            <a:path>
              <a:moveTo>
                <a:pt x="1276416" y="0"/>
              </a:moveTo>
              <a:lnTo>
                <a:pt x="1276416" y="413964"/>
              </a:lnTo>
              <a:lnTo>
                <a:pt x="0" y="413964"/>
              </a:lnTo>
              <a:lnTo>
                <a:pt x="0" y="60745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602F88-95E0-4612-88D4-AB462E898D08}">
      <dsp:nvSpPr>
        <dsp:cNvPr id="0" name=""/>
        <dsp:cNvSpPr/>
      </dsp:nvSpPr>
      <dsp:spPr>
        <a:xfrm>
          <a:off x="3718201" y="1328483"/>
          <a:ext cx="1914624" cy="607458"/>
        </a:xfrm>
        <a:custGeom>
          <a:avLst/>
          <a:gdLst/>
          <a:ahLst/>
          <a:cxnLst/>
          <a:rect l="0" t="0" r="0" b="0"/>
          <a:pathLst>
            <a:path>
              <a:moveTo>
                <a:pt x="1914624" y="0"/>
              </a:moveTo>
              <a:lnTo>
                <a:pt x="1914624" y="413964"/>
              </a:lnTo>
              <a:lnTo>
                <a:pt x="0" y="413964"/>
              </a:lnTo>
              <a:lnTo>
                <a:pt x="0" y="60745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4F4B5-187D-4617-A351-DC5874276C49}">
      <dsp:nvSpPr>
        <dsp:cNvPr id="0" name=""/>
        <dsp:cNvSpPr/>
      </dsp:nvSpPr>
      <dsp:spPr>
        <a:xfrm>
          <a:off x="4588485" y="2170"/>
          <a:ext cx="2088680" cy="13263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F8880F-584A-4E05-9A58-AB9A7B5896C7}">
      <dsp:nvSpPr>
        <dsp:cNvPr id="0" name=""/>
        <dsp:cNvSpPr/>
      </dsp:nvSpPr>
      <dsp:spPr>
        <a:xfrm>
          <a:off x="4820560" y="222642"/>
          <a:ext cx="2088680" cy="13263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MULTILEVEL INVERTERS</a:t>
          </a:r>
          <a:endParaRPr lang="en-GB" sz="2400" kern="1200"/>
        </a:p>
      </dsp:txBody>
      <dsp:txXfrm>
        <a:off x="4859406" y="261488"/>
        <a:ext cx="2010988" cy="1248620"/>
      </dsp:txXfrm>
    </dsp:sp>
    <dsp:sp modelId="{525E2865-F901-4A80-B4B7-1CBB54FA47F8}">
      <dsp:nvSpPr>
        <dsp:cNvPr id="0" name=""/>
        <dsp:cNvSpPr/>
      </dsp:nvSpPr>
      <dsp:spPr>
        <a:xfrm>
          <a:off x="2673861" y="1935941"/>
          <a:ext cx="2088680" cy="13263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C4534E-D37A-452F-A0CF-8D1BCD788779}">
      <dsp:nvSpPr>
        <dsp:cNvPr id="0" name=""/>
        <dsp:cNvSpPr/>
      </dsp:nvSpPr>
      <dsp:spPr>
        <a:xfrm>
          <a:off x="2905936" y="2156413"/>
          <a:ext cx="2088680" cy="13263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Common DC sources</a:t>
          </a:r>
          <a:endParaRPr lang="en-GB" sz="2400" kern="1200"/>
        </a:p>
      </dsp:txBody>
      <dsp:txXfrm>
        <a:off x="2944782" y="2195259"/>
        <a:ext cx="2010988" cy="1248620"/>
      </dsp:txXfrm>
    </dsp:sp>
    <dsp:sp modelId="{A5BADCFC-68F7-4896-AB37-EACE1E9C8082}">
      <dsp:nvSpPr>
        <dsp:cNvPr id="0" name=""/>
        <dsp:cNvSpPr/>
      </dsp:nvSpPr>
      <dsp:spPr>
        <a:xfrm>
          <a:off x="1397444" y="3869711"/>
          <a:ext cx="2088680" cy="13263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F32F3C-BAF7-4049-BB60-22737D88C53D}">
      <dsp:nvSpPr>
        <dsp:cNvPr id="0" name=""/>
        <dsp:cNvSpPr/>
      </dsp:nvSpPr>
      <dsp:spPr>
        <a:xfrm>
          <a:off x="1629520" y="4090183"/>
          <a:ext cx="2088680" cy="13263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NPC Diode Inverter</a:t>
          </a:r>
          <a:endParaRPr lang="en-GB" sz="2400" kern="1200"/>
        </a:p>
      </dsp:txBody>
      <dsp:txXfrm>
        <a:off x="1668366" y="4129029"/>
        <a:ext cx="2010988" cy="1248620"/>
      </dsp:txXfrm>
    </dsp:sp>
    <dsp:sp modelId="{01D87B8C-04C1-4F1E-9183-B051C218C7F1}">
      <dsp:nvSpPr>
        <dsp:cNvPr id="0" name=""/>
        <dsp:cNvSpPr/>
      </dsp:nvSpPr>
      <dsp:spPr>
        <a:xfrm>
          <a:off x="3950277" y="3869711"/>
          <a:ext cx="2088680" cy="13263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D585FC-494A-44DB-AF89-5AE2BF891C8F}">
      <dsp:nvSpPr>
        <dsp:cNvPr id="0" name=""/>
        <dsp:cNvSpPr/>
      </dsp:nvSpPr>
      <dsp:spPr>
        <a:xfrm>
          <a:off x="4182352" y="4090183"/>
          <a:ext cx="2088680" cy="13263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Flying Capacitor Inverter</a:t>
          </a:r>
          <a:endParaRPr lang="en-GB" sz="2400" kern="1200"/>
        </a:p>
      </dsp:txBody>
      <dsp:txXfrm>
        <a:off x="4221198" y="4129029"/>
        <a:ext cx="2010988" cy="1248620"/>
      </dsp:txXfrm>
    </dsp:sp>
    <dsp:sp modelId="{D8DAF288-B1C7-44A0-8FAE-734EE66324CF}">
      <dsp:nvSpPr>
        <dsp:cNvPr id="0" name=""/>
        <dsp:cNvSpPr/>
      </dsp:nvSpPr>
      <dsp:spPr>
        <a:xfrm>
          <a:off x="6503109" y="1935941"/>
          <a:ext cx="2088680" cy="13263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5186B1-1445-4A3B-9800-4EE22158E765}">
      <dsp:nvSpPr>
        <dsp:cNvPr id="0" name=""/>
        <dsp:cNvSpPr/>
      </dsp:nvSpPr>
      <dsp:spPr>
        <a:xfrm>
          <a:off x="6735185" y="2156413"/>
          <a:ext cx="2088680" cy="13263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Separate DC sources</a:t>
          </a:r>
          <a:endParaRPr lang="en-GB" sz="2400" kern="1200"/>
        </a:p>
      </dsp:txBody>
      <dsp:txXfrm>
        <a:off x="6774031" y="2195259"/>
        <a:ext cx="2010988" cy="1248620"/>
      </dsp:txXfrm>
    </dsp:sp>
    <dsp:sp modelId="{A1756FAF-D14E-442E-9756-F04A6BB31DFA}">
      <dsp:nvSpPr>
        <dsp:cNvPr id="0" name=""/>
        <dsp:cNvSpPr/>
      </dsp:nvSpPr>
      <dsp:spPr>
        <a:xfrm>
          <a:off x="6503109" y="3869711"/>
          <a:ext cx="2088680" cy="13263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7D4E07-1817-4292-AF31-E1392C850607}">
      <dsp:nvSpPr>
        <dsp:cNvPr id="0" name=""/>
        <dsp:cNvSpPr/>
      </dsp:nvSpPr>
      <dsp:spPr>
        <a:xfrm>
          <a:off x="6735185" y="4090183"/>
          <a:ext cx="2088680" cy="13263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Cascaded Inverters</a:t>
          </a:r>
          <a:endParaRPr lang="en-GB" sz="2400" kern="1200"/>
        </a:p>
      </dsp:txBody>
      <dsp:txXfrm>
        <a:off x="6774031" y="4129029"/>
        <a:ext cx="2010988" cy="12486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8F92E-AEE4-4C33-9B2F-AF4BB8E4AE64}">
      <dsp:nvSpPr>
        <dsp:cNvPr id="0" name=""/>
        <dsp:cNvSpPr/>
      </dsp:nvSpPr>
      <dsp:spPr>
        <a:xfrm>
          <a:off x="3251199" y="2520950"/>
          <a:ext cx="1625600" cy="162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IN" sz="2000" kern="1200"/>
            <a:t>USAGE OF SWITCHES BASED ON POWER LEVEL </a:t>
          </a:r>
          <a:endParaRPr lang="en-GB" sz="2000" kern="1200"/>
        </a:p>
      </dsp:txBody>
      <dsp:txXfrm>
        <a:off x="3330554" y="2600305"/>
        <a:ext cx="1466890" cy="1466890"/>
      </dsp:txXfrm>
    </dsp:sp>
    <dsp:sp modelId="{4858E346-4B1C-468B-BF59-FBB61B473932}">
      <dsp:nvSpPr>
        <dsp:cNvPr id="0" name=""/>
        <dsp:cNvSpPr/>
      </dsp:nvSpPr>
      <dsp:spPr>
        <a:xfrm rot="16200000">
          <a:off x="3493854" y="1950804"/>
          <a:ext cx="1140290" cy="0"/>
        </a:xfrm>
        <a:custGeom>
          <a:avLst/>
          <a:gdLst/>
          <a:ahLst/>
          <a:cxnLst/>
          <a:rect l="0" t="0" r="0" b="0"/>
          <a:pathLst>
            <a:path>
              <a:moveTo>
                <a:pt x="0" y="0"/>
              </a:moveTo>
              <a:lnTo>
                <a:pt x="1140290"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CA4EA-067E-45A4-8C96-D8651418136D}">
      <dsp:nvSpPr>
        <dsp:cNvPr id="0" name=""/>
        <dsp:cNvSpPr/>
      </dsp:nvSpPr>
      <dsp:spPr>
        <a:xfrm>
          <a:off x="3519423" y="291507"/>
          <a:ext cx="1089152" cy="1089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400050">
            <a:lnSpc>
              <a:spcPct val="90000"/>
            </a:lnSpc>
            <a:spcBef>
              <a:spcPct val="0"/>
            </a:spcBef>
            <a:spcAft>
              <a:spcPct val="35000"/>
            </a:spcAft>
            <a:buNone/>
          </a:pPr>
          <a:r>
            <a:rPr lang="en-IN" sz="900" kern="1200"/>
            <a:t>&lt; 10 KW rating VSI </a:t>
          </a:r>
        </a:p>
        <a:p>
          <a:pPr marL="0" lvl="0" indent="0" algn="ctr" defTabSz="400050">
            <a:lnSpc>
              <a:spcPct val="90000"/>
            </a:lnSpc>
            <a:spcBef>
              <a:spcPct val="0"/>
            </a:spcBef>
            <a:spcAft>
              <a:spcPct val="35000"/>
            </a:spcAft>
            <a:buNone/>
          </a:pPr>
          <a:endParaRPr lang="en-IN" sz="900" kern="1200"/>
        </a:p>
        <a:p>
          <a:pPr marL="0" lvl="0" indent="0" algn="ctr" defTabSz="400050">
            <a:lnSpc>
              <a:spcPct val="90000"/>
            </a:lnSpc>
            <a:spcBef>
              <a:spcPct val="0"/>
            </a:spcBef>
            <a:spcAft>
              <a:spcPct val="35000"/>
            </a:spcAft>
            <a:buNone/>
          </a:pPr>
          <a:r>
            <a:rPr lang="en-IN" sz="900" kern="1200"/>
            <a:t>MOSFETs : </a:t>
          </a:r>
        </a:p>
        <a:p>
          <a:pPr marL="0" lvl="0" indent="0" algn="ctr" defTabSz="400050">
            <a:lnSpc>
              <a:spcPct val="90000"/>
            </a:lnSpc>
            <a:spcBef>
              <a:spcPct val="0"/>
            </a:spcBef>
            <a:spcAft>
              <a:spcPct val="35000"/>
            </a:spcAft>
            <a:buNone/>
          </a:pPr>
          <a:r>
            <a:rPr lang="en-IN" sz="900" kern="1200" err="1"/>
            <a:t>f</a:t>
          </a:r>
          <a:r>
            <a:rPr lang="en-IN" sz="900" kern="1200" baseline="-25000" err="1"/>
            <a:t>SW</a:t>
          </a:r>
          <a:r>
            <a:rPr lang="en-IN" sz="900" kern="1200" baseline="0"/>
            <a:t> = </a:t>
          </a:r>
          <a:r>
            <a:rPr lang="en-IN" sz="900" kern="1200" baseline="-25000"/>
            <a:t> </a:t>
          </a:r>
          <a:r>
            <a:rPr lang="en-IN" sz="900" kern="1200"/>
            <a:t>20-100 kHz</a:t>
          </a:r>
        </a:p>
      </dsp:txBody>
      <dsp:txXfrm>
        <a:off x="3572591" y="344675"/>
        <a:ext cx="982816" cy="982816"/>
      </dsp:txXfrm>
    </dsp:sp>
    <dsp:sp modelId="{4635A98E-F7AD-4503-8408-5940F846AE40}">
      <dsp:nvSpPr>
        <dsp:cNvPr id="0" name=""/>
        <dsp:cNvSpPr/>
      </dsp:nvSpPr>
      <dsp:spPr>
        <a:xfrm rot="1800000">
          <a:off x="4814481" y="4035596"/>
          <a:ext cx="930303" cy="0"/>
        </a:xfrm>
        <a:custGeom>
          <a:avLst/>
          <a:gdLst/>
          <a:ahLst/>
          <a:cxnLst/>
          <a:rect l="0" t="0" r="0" b="0"/>
          <a:pathLst>
            <a:path>
              <a:moveTo>
                <a:pt x="0" y="0"/>
              </a:moveTo>
              <a:lnTo>
                <a:pt x="930303"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4C2C71-F98C-431B-B98F-838F745D2A8C}">
      <dsp:nvSpPr>
        <dsp:cNvPr id="0" name=""/>
        <dsp:cNvSpPr/>
      </dsp:nvSpPr>
      <dsp:spPr>
        <a:xfrm>
          <a:off x="5682466" y="4038007"/>
          <a:ext cx="1089152" cy="1089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IN" sz="1100" kern="1200"/>
            <a:t>&gt; 1 MW rating VSI</a:t>
          </a:r>
        </a:p>
        <a:p>
          <a:pPr marL="0" lvl="0" indent="0" algn="ctr" defTabSz="488950">
            <a:lnSpc>
              <a:spcPct val="90000"/>
            </a:lnSpc>
            <a:spcBef>
              <a:spcPct val="0"/>
            </a:spcBef>
            <a:spcAft>
              <a:spcPct val="35000"/>
            </a:spcAft>
            <a:buNone/>
          </a:pPr>
          <a:endParaRPr lang="en-IN" sz="1100" kern="1200"/>
        </a:p>
        <a:p>
          <a:pPr marL="0" lvl="0" indent="0" algn="ctr" defTabSz="488950">
            <a:lnSpc>
              <a:spcPct val="90000"/>
            </a:lnSpc>
            <a:spcBef>
              <a:spcPct val="0"/>
            </a:spcBef>
            <a:spcAft>
              <a:spcPct val="35000"/>
            </a:spcAft>
            <a:buNone/>
          </a:pPr>
          <a:r>
            <a:rPr lang="en-IN" sz="1100" kern="1200"/>
            <a:t>Thyristors :</a:t>
          </a:r>
        </a:p>
        <a:p>
          <a:pPr marL="0" lvl="0" indent="0" algn="ctr" defTabSz="488950">
            <a:lnSpc>
              <a:spcPct val="90000"/>
            </a:lnSpc>
            <a:spcBef>
              <a:spcPct val="0"/>
            </a:spcBef>
            <a:spcAft>
              <a:spcPct val="35000"/>
            </a:spcAft>
            <a:buNone/>
          </a:pPr>
          <a:r>
            <a:rPr lang="en-IN" sz="1100" kern="1200"/>
            <a:t>f</a:t>
          </a:r>
          <a:r>
            <a:rPr lang="en-IN" sz="1100" kern="1200" baseline="-25000"/>
            <a:t>SW</a:t>
          </a:r>
          <a:r>
            <a:rPr lang="en-IN" sz="1100" kern="1200" baseline="0"/>
            <a:t> </a:t>
          </a:r>
          <a:r>
            <a:rPr lang="en-IN" sz="1100" kern="1200"/>
            <a:t>&lt; 1kHz</a:t>
          </a:r>
          <a:endParaRPr lang="en-GB" sz="1100" kern="1200"/>
        </a:p>
      </dsp:txBody>
      <dsp:txXfrm>
        <a:off x="5735634" y="4091175"/>
        <a:ext cx="982816" cy="982816"/>
      </dsp:txXfrm>
    </dsp:sp>
    <dsp:sp modelId="{47E23A8B-45C9-4FAB-9B13-8BA3F0EB0CED}">
      <dsp:nvSpPr>
        <dsp:cNvPr id="0" name=""/>
        <dsp:cNvSpPr/>
      </dsp:nvSpPr>
      <dsp:spPr>
        <a:xfrm rot="9000000">
          <a:off x="2383214" y="4035596"/>
          <a:ext cx="930303" cy="0"/>
        </a:xfrm>
        <a:custGeom>
          <a:avLst/>
          <a:gdLst/>
          <a:ahLst/>
          <a:cxnLst/>
          <a:rect l="0" t="0" r="0" b="0"/>
          <a:pathLst>
            <a:path>
              <a:moveTo>
                <a:pt x="0" y="0"/>
              </a:moveTo>
              <a:lnTo>
                <a:pt x="930303"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08F307-0B9E-40AA-922F-59832B74EE04}">
      <dsp:nvSpPr>
        <dsp:cNvPr id="0" name=""/>
        <dsp:cNvSpPr/>
      </dsp:nvSpPr>
      <dsp:spPr>
        <a:xfrm>
          <a:off x="1356381" y="4038007"/>
          <a:ext cx="1089152" cy="1089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IN" sz="1100" kern="1200"/>
            <a:t>&gt; 10 KW rating VSI</a:t>
          </a:r>
        </a:p>
        <a:p>
          <a:pPr marL="0" lvl="0" indent="0" algn="ctr" defTabSz="488950">
            <a:lnSpc>
              <a:spcPct val="90000"/>
            </a:lnSpc>
            <a:spcBef>
              <a:spcPct val="0"/>
            </a:spcBef>
            <a:spcAft>
              <a:spcPct val="35000"/>
            </a:spcAft>
            <a:buNone/>
          </a:pPr>
          <a:endParaRPr lang="en-IN" sz="1100" kern="1200"/>
        </a:p>
        <a:p>
          <a:pPr marL="0" lvl="0" indent="0" algn="ctr" defTabSz="488950">
            <a:lnSpc>
              <a:spcPct val="90000"/>
            </a:lnSpc>
            <a:spcBef>
              <a:spcPct val="0"/>
            </a:spcBef>
            <a:spcAft>
              <a:spcPct val="35000"/>
            </a:spcAft>
            <a:buNone/>
          </a:pPr>
          <a:r>
            <a:rPr lang="en-IN" sz="1100" kern="1200"/>
            <a:t>IGBTs : </a:t>
          </a:r>
        </a:p>
        <a:p>
          <a:pPr marL="0" lvl="0" indent="0" algn="ctr" defTabSz="488950">
            <a:lnSpc>
              <a:spcPct val="90000"/>
            </a:lnSpc>
            <a:spcBef>
              <a:spcPct val="0"/>
            </a:spcBef>
            <a:spcAft>
              <a:spcPct val="35000"/>
            </a:spcAft>
            <a:buNone/>
          </a:pPr>
          <a:r>
            <a:rPr lang="en-IN" sz="1100" kern="1200" err="1"/>
            <a:t>f</a:t>
          </a:r>
          <a:r>
            <a:rPr lang="en-IN" sz="1100" kern="1200" baseline="-25000" err="1"/>
            <a:t>SW</a:t>
          </a:r>
          <a:r>
            <a:rPr lang="en-IN" sz="1100" kern="1200" baseline="0"/>
            <a:t> = </a:t>
          </a:r>
          <a:r>
            <a:rPr lang="en-IN" sz="1100" kern="1200"/>
            <a:t>1-5 kHz</a:t>
          </a:r>
          <a:endParaRPr lang="en-GB" sz="1100" kern="1200"/>
        </a:p>
      </dsp:txBody>
      <dsp:txXfrm>
        <a:off x="1409549" y="4091175"/>
        <a:ext cx="982816" cy="9828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dirty="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64DA5-CD3D-4590-A511-FCD3BC7A793E}" type="datetimeFigureOut">
              <a:rPr lang="en-US" dirty="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5661D-6934-4B32-B92C-470368BF1EC6}" type="datetimeFigureOut">
              <a:rPr lang="en-US" dirty="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6/2/2022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48D31E-DCDA-41A7-9C67-C4B11B94D21D}" type="datetimeFigureOut">
              <a:rPr lang="en-US" dirty="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3762C0-B258-48F1-ADE6-176B4174CCDD}" type="datetimeFigureOut">
              <a:rPr lang="en-US" dirty="0"/>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6/2/2022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6/2/2022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6/2/2022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6/2/2022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diagramLayout" Target="../diagrams/layout4.xml"/><Relationship Id="rId7" Type="http://schemas.openxmlformats.org/officeDocument/2006/relationships/image" Target="../media/image19.jpe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2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ieeexplore.ieee.org/document/7463509" TargetMode="External"/><Relationship Id="rId2" Type="http://schemas.openxmlformats.org/officeDocument/2006/relationships/hyperlink" Target="https://ieeexplore.ieee.org/document/7530373" TargetMode="External"/><Relationship Id="rId1" Type="http://schemas.openxmlformats.org/officeDocument/2006/relationships/slideLayout" Target="../slideLayouts/slideLayout2.xml"/><Relationship Id="rId6" Type="http://schemas.openxmlformats.org/officeDocument/2006/relationships/hyperlink" Target="mailto:200030033@iitdh.ac.in" TargetMode="External"/><Relationship Id="rId5" Type="http://schemas.openxmlformats.org/officeDocument/2006/relationships/hyperlink" Target="https://youtu.be/LVj_INgXgUk" TargetMode="External"/><Relationship Id="rId4" Type="http://schemas.openxmlformats.org/officeDocument/2006/relationships/hyperlink" Target="https://youtu.be/IYIjDznFO6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5471" y="1353312"/>
            <a:ext cx="9966960" cy="3035808"/>
          </a:xfrm>
        </p:spPr>
        <p:txBody>
          <a:bodyPr/>
          <a:lstStyle/>
          <a:p>
            <a:r>
              <a:rPr lang="en-IN"/>
              <a:t>SUMMER TERM </a:t>
            </a:r>
            <a:r>
              <a:rPr lang="en-US"/>
              <a:t>– IIT H</a:t>
            </a:r>
            <a:endParaRPr lang="en-US">
              <a:latin typeface="Rockwell Condensed"/>
            </a:endParaRPr>
          </a:p>
        </p:txBody>
      </p:sp>
      <p:sp>
        <p:nvSpPr>
          <p:cNvPr id="3" name="Subtitle 2"/>
          <p:cNvSpPr>
            <a:spLocks noGrp="1"/>
          </p:cNvSpPr>
          <p:nvPr>
            <p:ph type="subTitle" idx="1"/>
          </p:nvPr>
        </p:nvSpPr>
        <p:spPr>
          <a:xfrm>
            <a:off x="1125540" y="4573051"/>
            <a:ext cx="8423233" cy="1616187"/>
          </a:xfrm>
        </p:spPr>
        <p:txBody>
          <a:bodyPr vert="horz" lIns="91440" tIns="45720" rIns="91440" bIns="45720" rtlCol="0" anchor="t">
            <a:normAutofit fontScale="92500" lnSpcReduction="10000"/>
          </a:bodyPr>
          <a:lstStyle/>
          <a:p>
            <a:pPr marL="342900" indent="-342900">
              <a:buFont typeface="Arial" panose="020B0604020202020204" pitchFamily="34" charset="0"/>
              <a:buChar char="•"/>
            </a:pPr>
            <a:r>
              <a:rPr lang="en-IN" dirty="0">
                <a:latin typeface="Bernard MT Condensed"/>
              </a:rPr>
              <a:t>DC – AC conversion : Inverter topologies</a:t>
            </a:r>
          </a:p>
          <a:p>
            <a:pPr marL="342900" indent="-342900">
              <a:buFont typeface="Arial" panose="020B0604020202020204" pitchFamily="34" charset="0"/>
              <a:buChar char="•"/>
            </a:pPr>
            <a:r>
              <a:rPr lang="en-IN" dirty="0">
                <a:latin typeface="Bernard MT Condensed"/>
              </a:rPr>
              <a:t>Analysis of various types of inverters using MATLAB Simulink</a:t>
            </a:r>
          </a:p>
          <a:p>
            <a:pPr marL="342900" indent="-342900">
              <a:buClr>
                <a:srgbClr val="9E3611"/>
              </a:buClr>
              <a:buFont typeface="Arial" panose="020B0604020202020204" pitchFamily="34" charset="0"/>
              <a:buChar char="•"/>
            </a:pPr>
            <a:r>
              <a:rPr lang="en-IN" dirty="0">
                <a:latin typeface="Bernard MT Condensed"/>
              </a:rPr>
              <a:t>Pole phase modulation</a:t>
            </a:r>
          </a:p>
          <a:p>
            <a:pPr marL="342900" indent="-342900">
              <a:buClr>
                <a:srgbClr val="9E3611"/>
              </a:buClr>
              <a:buFont typeface="Arial" panose="020B0604020202020204" pitchFamily="34" charset="0"/>
              <a:buChar char="•"/>
            </a:pPr>
            <a:r>
              <a:rPr lang="en-IN" dirty="0">
                <a:latin typeface="Bernard MT Condensed"/>
              </a:rPr>
              <a:t>Simulation of 3 phase &amp; 9 phase Induction motors in ANSYS</a:t>
            </a:r>
          </a:p>
          <a:p>
            <a:endParaRPr lang="en-US">
              <a:latin typeface="Bernard MT Condensed"/>
            </a:endParaRPr>
          </a:p>
        </p:txBody>
      </p: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0CE9AD-EAD6-459F-AB1B-E711057BE8E9}"/>
              </a:ext>
            </a:extLst>
          </p:cNvPr>
          <p:cNvSpPr txBox="1"/>
          <p:nvPr/>
        </p:nvSpPr>
        <p:spPr>
          <a:xfrm>
            <a:off x="551793" y="621861"/>
            <a:ext cx="11263586" cy="2308324"/>
          </a:xfrm>
          <a:prstGeom prst="rect">
            <a:avLst/>
          </a:prstGeom>
          <a:noFill/>
        </p:spPr>
        <p:txBody>
          <a:bodyPr wrap="square" rtlCol="0">
            <a:spAutoFit/>
          </a:bodyPr>
          <a:lstStyle/>
          <a:p>
            <a:pPr algn="l"/>
            <a:r>
              <a:rPr lang="en-IN"/>
              <a:t>To produce 3 phase output, we generate 3 different switching signals for 3 legs of the inverter. This is done through using the same carrier wave and 3 sinusoidal waves at 120° phase shifted as modulating waves for each leg.</a:t>
            </a:r>
          </a:p>
          <a:p>
            <a:pPr algn="l"/>
            <a:endParaRPr lang="en-IN"/>
          </a:p>
          <a:p>
            <a:pPr algn="l"/>
            <a:r>
              <a:rPr lang="en-IN"/>
              <a:t>We employ 180° conduction mode for the switches and 120° phase shift for the modulating waves to get the required PWM output.</a:t>
            </a:r>
          </a:p>
          <a:p>
            <a:pPr algn="l"/>
            <a:endParaRPr lang="en-IN"/>
          </a:p>
          <a:p>
            <a:pPr algn="l"/>
            <a:endParaRPr lang="en-IN"/>
          </a:p>
        </p:txBody>
      </p:sp>
      <p:pic>
        <p:nvPicPr>
          <p:cNvPr id="8" name="Picture 8">
            <a:extLst>
              <a:ext uri="{FF2B5EF4-FFF2-40B4-BE49-F238E27FC236}">
                <a16:creationId xmlns:a16="http://schemas.microsoft.com/office/drawing/2014/main" id="{A632762C-F7DA-4620-8CC3-C665378FD895}"/>
              </a:ext>
            </a:extLst>
          </p:cNvPr>
          <p:cNvPicPr>
            <a:picLocks noChangeAspect="1"/>
          </p:cNvPicPr>
          <p:nvPr/>
        </p:nvPicPr>
        <p:blipFill>
          <a:blip r:embed="rId2"/>
          <a:stretch>
            <a:fillRect/>
          </a:stretch>
        </p:blipFill>
        <p:spPr>
          <a:xfrm>
            <a:off x="1528545" y="2537375"/>
            <a:ext cx="9134910" cy="3698764"/>
          </a:xfrm>
          <a:prstGeom prst="rect">
            <a:avLst/>
          </a:prstGeom>
        </p:spPr>
      </p:pic>
    </p:spTree>
    <p:extLst>
      <p:ext uri="{BB962C8B-B14F-4D97-AF65-F5344CB8AC3E}">
        <p14:creationId xmlns:p14="http://schemas.microsoft.com/office/powerpoint/2010/main" val="1367561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D0206-9CB9-4ADC-B2CB-CBFE700CA2B1}"/>
              </a:ext>
            </a:extLst>
          </p:cNvPr>
          <p:cNvSpPr>
            <a:spLocks noGrp="1"/>
          </p:cNvSpPr>
          <p:nvPr>
            <p:ph type="title"/>
          </p:nvPr>
        </p:nvSpPr>
        <p:spPr>
          <a:xfrm>
            <a:off x="3438407" y="484632"/>
            <a:ext cx="5315186" cy="850430"/>
          </a:xfrm>
        </p:spPr>
        <p:txBody>
          <a:bodyPr>
            <a:normAutofit/>
          </a:bodyPr>
          <a:lstStyle/>
          <a:p>
            <a:pPr algn="ctr"/>
            <a:r>
              <a:rPr lang="en-IN" sz="3600" b="1" u="sng"/>
              <a:t>OUTPUTS OF 3Φ INVERTER</a:t>
            </a:r>
            <a:endParaRPr lang="en-US" sz="3600" b="1" u="sng"/>
          </a:p>
        </p:txBody>
      </p:sp>
      <p:sp>
        <p:nvSpPr>
          <p:cNvPr id="7" name="TextBox 6">
            <a:extLst>
              <a:ext uri="{FF2B5EF4-FFF2-40B4-BE49-F238E27FC236}">
                <a16:creationId xmlns:a16="http://schemas.microsoft.com/office/drawing/2014/main" id="{AE624F7D-4E08-4D23-993F-7C12CF687D14}"/>
              </a:ext>
            </a:extLst>
          </p:cNvPr>
          <p:cNvSpPr txBox="1"/>
          <p:nvPr/>
        </p:nvSpPr>
        <p:spPr>
          <a:xfrm>
            <a:off x="6845738" y="2250651"/>
            <a:ext cx="3979918" cy="646331"/>
          </a:xfrm>
          <a:prstGeom prst="rect">
            <a:avLst/>
          </a:prstGeom>
          <a:noFill/>
        </p:spPr>
        <p:txBody>
          <a:bodyPr wrap="square" rtlCol="0">
            <a:spAutoFit/>
          </a:bodyPr>
          <a:lstStyle/>
          <a:p>
            <a:pPr algn="l"/>
            <a:r>
              <a:rPr lang="en-IN" b="1"/>
              <a:t>The voltage output waveform for a 3Φ inverter circuit.</a:t>
            </a:r>
            <a:endParaRPr lang="en-US" b="1"/>
          </a:p>
        </p:txBody>
      </p:sp>
      <p:sp>
        <p:nvSpPr>
          <p:cNvPr id="12" name="TextBox 11">
            <a:extLst>
              <a:ext uri="{FF2B5EF4-FFF2-40B4-BE49-F238E27FC236}">
                <a16:creationId xmlns:a16="http://schemas.microsoft.com/office/drawing/2014/main" id="{A68CF926-D5AB-41B4-8244-835BABE0CFE1}"/>
              </a:ext>
            </a:extLst>
          </p:cNvPr>
          <p:cNvSpPr txBox="1"/>
          <p:nvPr/>
        </p:nvSpPr>
        <p:spPr>
          <a:xfrm>
            <a:off x="6845738" y="4564321"/>
            <a:ext cx="4326759" cy="923330"/>
          </a:xfrm>
          <a:prstGeom prst="rect">
            <a:avLst/>
          </a:prstGeom>
          <a:noFill/>
        </p:spPr>
        <p:txBody>
          <a:bodyPr wrap="square">
            <a:spAutoFit/>
          </a:bodyPr>
          <a:lstStyle/>
          <a:p>
            <a:pPr algn="l"/>
            <a:r>
              <a:rPr lang="en-IN" b="1"/>
              <a:t>The current output waveform for a 3Φ inverter circuit for an RL load of 1Ω and 0.01 H</a:t>
            </a:r>
            <a:endParaRPr lang="en-US" b="1"/>
          </a:p>
        </p:txBody>
      </p:sp>
      <p:pic>
        <p:nvPicPr>
          <p:cNvPr id="28" name="Picture 28">
            <a:extLst>
              <a:ext uri="{FF2B5EF4-FFF2-40B4-BE49-F238E27FC236}">
                <a16:creationId xmlns:a16="http://schemas.microsoft.com/office/drawing/2014/main" id="{FE7B0A91-C795-4C56-BED5-01A182501FF6}"/>
              </a:ext>
            </a:extLst>
          </p:cNvPr>
          <p:cNvPicPr>
            <a:picLocks noGrp="1" noChangeAspect="1"/>
          </p:cNvPicPr>
          <p:nvPr>
            <p:ph idx="1"/>
          </p:nvPr>
        </p:nvPicPr>
        <p:blipFill>
          <a:blip r:embed="rId2"/>
          <a:stretch>
            <a:fillRect/>
          </a:stretch>
        </p:blipFill>
        <p:spPr>
          <a:xfrm>
            <a:off x="1366344" y="1522112"/>
            <a:ext cx="4415763" cy="2103408"/>
          </a:xfrm>
        </p:spPr>
      </p:pic>
      <p:pic>
        <p:nvPicPr>
          <p:cNvPr id="29" name="Picture 29">
            <a:extLst>
              <a:ext uri="{FF2B5EF4-FFF2-40B4-BE49-F238E27FC236}">
                <a16:creationId xmlns:a16="http://schemas.microsoft.com/office/drawing/2014/main" id="{68F71A74-7A03-434A-AE75-B021BFF55BF0}"/>
              </a:ext>
            </a:extLst>
          </p:cNvPr>
          <p:cNvPicPr>
            <a:picLocks noChangeAspect="1"/>
          </p:cNvPicPr>
          <p:nvPr/>
        </p:nvPicPr>
        <p:blipFill>
          <a:blip r:embed="rId3"/>
          <a:stretch>
            <a:fillRect/>
          </a:stretch>
        </p:blipFill>
        <p:spPr>
          <a:xfrm>
            <a:off x="1366344" y="4205891"/>
            <a:ext cx="4415764" cy="2103408"/>
          </a:xfrm>
          <a:prstGeom prst="rect">
            <a:avLst/>
          </a:prstGeom>
        </p:spPr>
      </p:pic>
    </p:spTree>
    <p:extLst>
      <p:ext uri="{BB962C8B-B14F-4D97-AF65-F5344CB8AC3E}">
        <p14:creationId xmlns:p14="http://schemas.microsoft.com/office/powerpoint/2010/main" val="508719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78BCF2-FCD3-440A-A7A7-090572BBE390}"/>
              </a:ext>
            </a:extLst>
          </p:cNvPr>
          <p:cNvSpPr txBox="1"/>
          <p:nvPr/>
        </p:nvSpPr>
        <p:spPr>
          <a:xfrm>
            <a:off x="490483" y="569309"/>
            <a:ext cx="11289862" cy="369332"/>
          </a:xfrm>
          <a:prstGeom prst="rect">
            <a:avLst/>
          </a:prstGeom>
          <a:noFill/>
        </p:spPr>
        <p:txBody>
          <a:bodyPr wrap="square" rtlCol="0">
            <a:spAutoFit/>
          </a:bodyPr>
          <a:lstStyle/>
          <a:p>
            <a:pPr algn="l"/>
            <a:endParaRPr lang="en-IN"/>
          </a:p>
        </p:txBody>
      </p:sp>
      <p:sp>
        <p:nvSpPr>
          <p:cNvPr id="10" name="TextBox 9">
            <a:extLst>
              <a:ext uri="{FF2B5EF4-FFF2-40B4-BE49-F238E27FC236}">
                <a16:creationId xmlns:a16="http://schemas.microsoft.com/office/drawing/2014/main" id="{2AA13F4B-7518-44C4-8B5D-29D6889158C1}"/>
              </a:ext>
            </a:extLst>
          </p:cNvPr>
          <p:cNvSpPr txBox="1"/>
          <p:nvPr/>
        </p:nvSpPr>
        <p:spPr>
          <a:xfrm>
            <a:off x="5181600" y="2514600"/>
            <a:ext cx="1828800" cy="1828800"/>
          </a:xfrm>
          <a:prstGeom prst="rect">
            <a:avLst/>
          </a:prstGeom>
          <a:noFill/>
        </p:spPr>
        <p:txBody>
          <a:bodyPr wrap="square" rtlCol="0">
            <a:spAutoFit/>
          </a:bodyPr>
          <a:lstStyle/>
          <a:p>
            <a:pPr algn="l"/>
            <a:endParaRPr lang="en-US"/>
          </a:p>
        </p:txBody>
      </p:sp>
      <p:sp>
        <p:nvSpPr>
          <p:cNvPr id="11" name="Title 10">
            <a:extLst>
              <a:ext uri="{FF2B5EF4-FFF2-40B4-BE49-F238E27FC236}">
                <a16:creationId xmlns:a16="http://schemas.microsoft.com/office/drawing/2014/main" id="{18566E02-9859-4996-AE9C-94AD73409282}"/>
              </a:ext>
            </a:extLst>
          </p:cNvPr>
          <p:cNvSpPr>
            <a:spLocks noGrp="1"/>
          </p:cNvSpPr>
          <p:nvPr>
            <p:ph type="title"/>
          </p:nvPr>
        </p:nvSpPr>
        <p:spPr>
          <a:xfrm>
            <a:off x="8549640" y="569309"/>
            <a:ext cx="3200400" cy="1484519"/>
          </a:xfrm>
        </p:spPr>
        <p:txBody>
          <a:bodyPr/>
          <a:lstStyle/>
          <a:p>
            <a:r>
              <a:rPr lang="en-IN" u="sng"/>
              <a:t>LINE, PHASE AND POLE VOLTAGES OF 3Φ INVERTER</a:t>
            </a:r>
            <a:endParaRPr lang="en-US" u="sng"/>
          </a:p>
        </p:txBody>
      </p:sp>
      <p:pic>
        <p:nvPicPr>
          <p:cNvPr id="15" name="Picture 15">
            <a:extLst>
              <a:ext uri="{FF2B5EF4-FFF2-40B4-BE49-F238E27FC236}">
                <a16:creationId xmlns:a16="http://schemas.microsoft.com/office/drawing/2014/main" id="{1572BB1C-7A33-4DA1-9B06-E3564D646DA7}"/>
              </a:ext>
            </a:extLst>
          </p:cNvPr>
          <p:cNvPicPr>
            <a:picLocks noGrp="1" noChangeAspect="1"/>
          </p:cNvPicPr>
          <p:nvPr>
            <p:ph idx="1"/>
          </p:nvPr>
        </p:nvPicPr>
        <p:blipFill>
          <a:blip r:embed="rId2"/>
          <a:stretch>
            <a:fillRect/>
          </a:stretch>
        </p:blipFill>
        <p:spPr>
          <a:xfrm>
            <a:off x="1462690" y="373375"/>
            <a:ext cx="4974897" cy="6111250"/>
          </a:xfrm>
        </p:spPr>
      </p:pic>
      <p:sp>
        <p:nvSpPr>
          <p:cNvPr id="13" name="Text Placeholder 12">
            <a:extLst>
              <a:ext uri="{FF2B5EF4-FFF2-40B4-BE49-F238E27FC236}">
                <a16:creationId xmlns:a16="http://schemas.microsoft.com/office/drawing/2014/main" id="{5CB3F0F4-6E97-4DC4-BDF3-0B5EED56669F}"/>
              </a:ext>
            </a:extLst>
          </p:cNvPr>
          <p:cNvSpPr>
            <a:spLocks noGrp="1"/>
          </p:cNvSpPr>
          <p:nvPr>
            <p:ph type="body" sz="half" idx="2"/>
          </p:nvPr>
        </p:nvSpPr>
        <p:spPr>
          <a:xfrm>
            <a:off x="8549640" y="2160581"/>
            <a:ext cx="3327050" cy="3872008"/>
          </a:xfrm>
        </p:spPr>
        <p:txBody>
          <a:bodyPr>
            <a:noAutofit/>
          </a:bodyPr>
          <a:lstStyle/>
          <a:p>
            <a:pPr marL="285750" indent="-285750" algn="l">
              <a:buFont typeface="Arial" panose="020B0604020202020204" pitchFamily="34" charset="0"/>
              <a:buChar char="•"/>
            </a:pPr>
            <a:r>
              <a:rPr lang="en-IN" sz="1600"/>
              <a:t>The pole voltages will be similar to that of half bridge inverter and will contain higher order harmonics, whereas the line-line voltages and phase voltages will not contain 3</a:t>
            </a:r>
            <a:r>
              <a:rPr lang="en-IN" sz="1600" baseline="30000"/>
              <a:t>rd</a:t>
            </a:r>
            <a:r>
              <a:rPr lang="en-IN" sz="1600"/>
              <a:t> order harmonics in them.</a:t>
            </a:r>
          </a:p>
          <a:p>
            <a:pPr marL="285750" indent="-285750" algn="l">
              <a:buFont typeface="Arial" panose="020B0604020202020204" pitchFamily="34" charset="0"/>
              <a:buChar char="•"/>
            </a:pPr>
            <a:r>
              <a:rPr lang="en-IN" sz="1600"/>
              <a:t>Hence, the only (6n </a:t>
            </a:r>
            <a:r>
              <a:rPr lang="en-IN" sz="1600" b="1" i="0">
                <a:effectLst/>
                <a:latin typeface="arial" panose="020B0604020202020204" pitchFamily="34" charset="0"/>
              </a:rPr>
              <a:t>±</a:t>
            </a:r>
            <a:r>
              <a:rPr lang="en-IN" sz="1600" b="0" i="0">
                <a:solidFill>
                  <a:srgbClr val="BDC1C6"/>
                </a:solidFill>
                <a:effectLst/>
                <a:latin typeface="arial" panose="020B0604020202020204" pitchFamily="34" charset="0"/>
              </a:rPr>
              <a:t> </a:t>
            </a:r>
            <a:r>
              <a:rPr lang="en-IN" sz="1600"/>
              <a:t>1)</a:t>
            </a:r>
            <a:r>
              <a:rPr lang="en-IN" sz="1600" baseline="30000"/>
              <a:t>th </a:t>
            </a:r>
            <a:r>
              <a:rPr lang="en-IN" sz="1600"/>
              <a:t>order harmonics will be present in line-line voltages and phase voltages, and this results in less ripple in load currents and torque if the load is an induction motor.</a:t>
            </a:r>
          </a:p>
          <a:p>
            <a:endParaRPr lang="en-US" sz="1600"/>
          </a:p>
        </p:txBody>
      </p:sp>
    </p:spTree>
    <p:extLst>
      <p:ext uri="{BB962C8B-B14F-4D97-AF65-F5344CB8AC3E}">
        <p14:creationId xmlns:p14="http://schemas.microsoft.com/office/powerpoint/2010/main" val="1029126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68C3-B526-4B35-BFFB-62A97E66481F}"/>
              </a:ext>
            </a:extLst>
          </p:cNvPr>
          <p:cNvSpPr>
            <a:spLocks noGrp="1"/>
          </p:cNvSpPr>
          <p:nvPr>
            <p:ph type="title"/>
          </p:nvPr>
        </p:nvSpPr>
        <p:spPr>
          <a:xfrm>
            <a:off x="1069848" y="256908"/>
            <a:ext cx="10058400" cy="1609344"/>
          </a:xfrm>
        </p:spPr>
        <p:txBody>
          <a:bodyPr/>
          <a:lstStyle/>
          <a:p>
            <a:pPr algn="ctr"/>
            <a:r>
              <a:rPr lang="en-IN" b="1" u="sng"/>
              <a:t>MULTILEVEL INVERTERS</a:t>
            </a:r>
            <a:endParaRPr lang="en-US" b="1" u="sng"/>
          </a:p>
        </p:txBody>
      </p:sp>
      <p:sp>
        <p:nvSpPr>
          <p:cNvPr id="3" name="Content Placeholder 2">
            <a:extLst>
              <a:ext uri="{FF2B5EF4-FFF2-40B4-BE49-F238E27FC236}">
                <a16:creationId xmlns:a16="http://schemas.microsoft.com/office/drawing/2014/main" id="{7F53A591-83E5-4947-B0D8-DF2A5CF7E0E9}"/>
              </a:ext>
            </a:extLst>
          </p:cNvPr>
          <p:cNvSpPr>
            <a:spLocks noGrp="1"/>
          </p:cNvSpPr>
          <p:nvPr>
            <p:ph idx="1"/>
          </p:nvPr>
        </p:nvSpPr>
        <p:spPr>
          <a:xfrm>
            <a:off x="799014" y="1708595"/>
            <a:ext cx="10593972" cy="4299817"/>
          </a:xfrm>
        </p:spPr>
        <p:txBody>
          <a:bodyPr>
            <a:normAutofit fontScale="92500" lnSpcReduction="10000"/>
          </a:bodyPr>
          <a:lstStyle/>
          <a:p>
            <a:pPr marL="0" indent="0">
              <a:buNone/>
            </a:pPr>
            <a:r>
              <a:rPr lang="en-IN"/>
              <a:t>Multilevel inverters nowadays are </a:t>
            </a:r>
            <a:r>
              <a:rPr lang="en-IN" b="1"/>
              <a:t>used for medium voltage and high power applications</a:t>
            </a:r>
            <a:r>
              <a:rPr lang="en-IN"/>
              <a:t>. The different field of applications include its use as UPS, High voltage DC transmission, Variable Frequency Drives, in pumps, conveyors etc.</a:t>
            </a:r>
          </a:p>
          <a:p>
            <a:pPr marL="0" indent="0">
              <a:buNone/>
            </a:pPr>
            <a:endParaRPr lang="en-IN"/>
          </a:p>
          <a:p>
            <a:pPr marL="0" indent="0">
              <a:buNone/>
            </a:pPr>
            <a:r>
              <a:rPr lang="en-IN"/>
              <a:t>Different Topologies which function as multilevel inverters are:</a:t>
            </a:r>
          </a:p>
          <a:p>
            <a:r>
              <a:rPr lang="en-IN"/>
              <a:t>Cascaded H-bridge multilevel inverter</a:t>
            </a:r>
          </a:p>
          <a:p>
            <a:r>
              <a:rPr lang="en-IN"/>
              <a:t>Neutral Point Diode Clamped (NPC) inverter</a:t>
            </a:r>
          </a:p>
          <a:p>
            <a:r>
              <a:rPr lang="en-IN"/>
              <a:t>Flying Capacitor Inverter</a:t>
            </a:r>
          </a:p>
          <a:p>
            <a:pPr marL="0" indent="0">
              <a:buNone/>
            </a:pPr>
            <a:endParaRPr lang="en-IN"/>
          </a:p>
          <a:p>
            <a:pPr marL="0" indent="0">
              <a:buNone/>
            </a:pPr>
            <a:r>
              <a:rPr lang="en-IN"/>
              <a:t>Advantages of these topologies are:</a:t>
            </a:r>
          </a:p>
          <a:p>
            <a:r>
              <a:rPr lang="en-IN"/>
              <a:t>Reduced harmonic distortion and THD%</a:t>
            </a:r>
          </a:p>
          <a:p>
            <a:r>
              <a:rPr lang="en-IN"/>
              <a:t>Higher no. of voltage levels established</a:t>
            </a:r>
            <a:endParaRPr lang="en-US"/>
          </a:p>
        </p:txBody>
      </p:sp>
    </p:spTree>
    <p:extLst>
      <p:ext uri="{BB962C8B-B14F-4D97-AF65-F5344CB8AC3E}">
        <p14:creationId xmlns:p14="http://schemas.microsoft.com/office/powerpoint/2010/main" val="3797103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6200372-6A4D-425D-BC5A-1B4963764F94}"/>
              </a:ext>
            </a:extLst>
          </p:cNvPr>
          <p:cNvGraphicFramePr/>
          <p:nvPr>
            <p:extLst>
              <p:ext uri="{D42A27DB-BD31-4B8C-83A1-F6EECF244321}">
                <p14:modId xmlns:p14="http://schemas.microsoft.com/office/powerpoint/2010/main" val="871485062"/>
              </p:ext>
            </p:extLst>
          </p:nvPr>
        </p:nvGraphicFramePr>
        <p:xfrm>
          <a:off x="753241" y="719666"/>
          <a:ext cx="1071179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3563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AFE4771-4A42-4496-B234-1E8D4576F45A}"/>
              </a:ext>
            </a:extLst>
          </p:cNvPr>
          <p:cNvGraphicFramePr/>
          <p:nvPr>
            <p:extLst>
              <p:ext uri="{D42A27DB-BD31-4B8C-83A1-F6EECF244321}">
                <p14:modId xmlns:p14="http://schemas.microsoft.com/office/powerpoint/2010/main" val="2795415587"/>
              </p:ext>
            </p:extLst>
          </p:nvPr>
        </p:nvGraphicFramePr>
        <p:xfrm>
          <a:off x="709446" y="588287"/>
          <a:ext cx="1022131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9241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BB6A-A5EE-4287-9386-96E9F7AB7748}"/>
              </a:ext>
            </a:extLst>
          </p:cNvPr>
          <p:cNvSpPr>
            <a:spLocks noGrp="1"/>
          </p:cNvSpPr>
          <p:nvPr>
            <p:ph type="title"/>
          </p:nvPr>
        </p:nvSpPr>
        <p:spPr>
          <a:xfrm>
            <a:off x="8549640" y="274320"/>
            <a:ext cx="3200400" cy="1737360"/>
          </a:xfrm>
        </p:spPr>
        <p:txBody>
          <a:bodyPr/>
          <a:lstStyle/>
          <a:p>
            <a:pPr algn="ctr"/>
            <a:r>
              <a:rPr lang="en-IN" u="sng"/>
              <a:t>Multilevel inverters Topologies</a:t>
            </a:r>
            <a:endParaRPr lang="en-US" u="sng"/>
          </a:p>
        </p:txBody>
      </p:sp>
      <p:pic>
        <p:nvPicPr>
          <p:cNvPr id="5" name="Picture 5">
            <a:extLst>
              <a:ext uri="{FF2B5EF4-FFF2-40B4-BE49-F238E27FC236}">
                <a16:creationId xmlns:a16="http://schemas.microsoft.com/office/drawing/2014/main" id="{1D904865-3B73-46C6-B148-783138F0592B}"/>
              </a:ext>
            </a:extLst>
          </p:cNvPr>
          <p:cNvPicPr>
            <a:picLocks noGrp="1" noChangeAspect="1"/>
          </p:cNvPicPr>
          <p:nvPr>
            <p:ph idx="1"/>
          </p:nvPr>
        </p:nvPicPr>
        <p:blipFill>
          <a:blip r:embed="rId2"/>
          <a:stretch>
            <a:fillRect/>
          </a:stretch>
        </p:blipFill>
        <p:spPr>
          <a:xfrm>
            <a:off x="393784" y="1643992"/>
            <a:ext cx="7564174" cy="3497317"/>
          </a:xfrm>
        </p:spPr>
      </p:pic>
      <p:sp>
        <p:nvSpPr>
          <p:cNvPr id="4" name="Text Placeholder 3">
            <a:extLst>
              <a:ext uri="{FF2B5EF4-FFF2-40B4-BE49-F238E27FC236}">
                <a16:creationId xmlns:a16="http://schemas.microsoft.com/office/drawing/2014/main" id="{49689ABD-70B1-45B8-8DB1-550107760908}"/>
              </a:ext>
            </a:extLst>
          </p:cNvPr>
          <p:cNvSpPr>
            <a:spLocks noGrp="1"/>
          </p:cNvSpPr>
          <p:nvPr>
            <p:ph type="body" sz="half" idx="2"/>
          </p:nvPr>
        </p:nvSpPr>
        <p:spPr>
          <a:xfrm>
            <a:off x="8549640" y="2377332"/>
            <a:ext cx="3200400" cy="3631081"/>
          </a:xfrm>
        </p:spPr>
        <p:txBody>
          <a:bodyPr>
            <a:noAutofit/>
          </a:bodyPr>
          <a:lstStyle/>
          <a:p>
            <a:pPr marL="285750" indent="-285750">
              <a:buFont typeface="Arial" panose="020B0604020202020204" pitchFamily="34" charset="0"/>
              <a:buChar char="•"/>
            </a:pPr>
            <a:r>
              <a:rPr lang="en-IN" sz="1800"/>
              <a:t>Different multilevel power converter topologies with related structures</a:t>
            </a:r>
          </a:p>
          <a:p>
            <a:pPr marL="285750" indent="-285750">
              <a:buFont typeface="Arial" panose="020B0604020202020204" pitchFamily="34" charset="0"/>
              <a:buChar char="•"/>
            </a:pPr>
            <a:r>
              <a:rPr lang="en-IN" sz="1800"/>
              <a:t>We can produce any number of levels using these topologies but the complexity and the components number increase along with increase in the number of levels.</a:t>
            </a:r>
            <a:endParaRPr lang="en-US" sz="1800"/>
          </a:p>
        </p:txBody>
      </p:sp>
      <p:sp>
        <p:nvSpPr>
          <p:cNvPr id="6" name="TextBox 5">
            <a:extLst>
              <a:ext uri="{FF2B5EF4-FFF2-40B4-BE49-F238E27FC236}">
                <a16:creationId xmlns:a16="http://schemas.microsoft.com/office/drawing/2014/main" id="{F85BBBA7-703E-427A-8967-C1C53D4DAF31}"/>
              </a:ext>
            </a:extLst>
          </p:cNvPr>
          <p:cNvSpPr txBox="1"/>
          <p:nvPr/>
        </p:nvSpPr>
        <p:spPr>
          <a:xfrm>
            <a:off x="393784" y="5299841"/>
            <a:ext cx="2294759" cy="369332"/>
          </a:xfrm>
          <a:prstGeom prst="rect">
            <a:avLst/>
          </a:prstGeom>
          <a:noFill/>
        </p:spPr>
        <p:txBody>
          <a:bodyPr wrap="square" rtlCol="0">
            <a:spAutoFit/>
          </a:bodyPr>
          <a:lstStyle/>
          <a:p>
            <a:pPr algn="l"/>
            <a:r>
              <a:rPr lang="en-IN"/>
              <a:t>NPC Diode Inverter</a:t>
            </a:r>
            <a:endParaRPr lang="en-US"/>
          </a:p>
        </p:txBody>
      </p:sp>
      <p:sp>
        <p:nvSpPr>
          <p:cNvPr id="8" name="TextBox 7">
            <a:extLst>
              <a:ext uri="{FF2B5EF4-FFF2-40B4-BE49-F238E27FC236}">
                <a16:creationId xmlns:a16="http://schemas.microsoft.com/office/drawing/2014/main" id="{D885F1DB-F77B-44A0-8AEA-4EFEDEBEA800}"/>
              </a:ext>
            </a:extLst>
          </p:cNvPr>
          <p:cNvSpPr txBox="1"/>
          <p:nvPr/>
        </p:nvSpPr>
        <p:spPr>
          <a:xfrm>
            <a:off x="2965669" y="5299841"/>
            <a:ext cx="3200400" cy="369332"/>
          </a:xfrm>
          <a:prstGeom prst="rect">
            <a:avLst/>
          </a:prstGeom>
          <a:noFill/>
        </p:spPr>
        <p:txBody>
          <a:bodyPr wrap="square">
            <a:spAutoFit/>
          </a:bodyPr>
          <a:lstStyle/>
          <a:p>
            <a:pPr algn="l"/>
            <a:r>
              <a:rPr lang="en-IN"/>
              <a:t>Flying Capacitor Inverter</a:t>
            </a:r>
            <a:endParaRPr lang="en-US"/>
          </a:p>
        </p:txBody>
      </p:sp>
      <p:sp>
        <p:nvSpPr>
          <p:cNvPr id="10" name="TextBox 9">
            <a:extLst>
              <a:ext uri="{FF2B5EF4-FFF2-40B4-BE49-F238E27FC236}">
                <a16:creationId xmlns:a16="http://schemas.microsoft.com/office/drawing/2014/main" id="{5AC34095-1500-44E3-8209-B6D0E90E429F}"/>
              </a:ext>
            </a:extLst>
          </p:cNvPr>
          <p:cNvSpPr txBox="1"/>
          <p:nvPr/>
        </p:nvSpPr>
        <p:spPr>
          <a:xfrm>
            <a:off x="6096000" y="5299841"/>
            <a:ext cx="2366055" cy="369332"/>
          </a:xfrm>
          <a:prstGeom prst="rect">
            <a:avLst/>
          </a:prstGeom>
          <a:noFill/>
        </p:spPr>
        <p:txBody>
          <a:bodyPr wrap="square">
            <a:spAutoFit/>
          </a:bodyPr>
          <a:lstStyle/>
          <a:p>
            <a:pPr algn="l"/>
            <a:r>
              <a:rPr lang="en-IN"/>
              <a:t>Cascaded Inverter</a:t>
            </a:r>
            <a:endParaRPr lang="en-US"/>
          </a:p>
        </p:txBody>
      </p:sp>
    </p:spTree>
    <p:extLst>
      <p:ext uri="{BB962C8B-B14F-4D97-AF65-F5344CB8AC3E}">
        <p14:creationId xmlns:p14="http://schemas.microsoft.com/office/powerpoint/2010/main" val="1092687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515E120-778A-4BA8-A593-96AE827454D6}"/>
              </a:ext>
            </a:extLst>
          </p:cNvPr>
          <p:cNvGraphicFramePr/>
          <p:nvPr>
            <p:extLst>
              <p:ext uri="{D42A27DB-BD31-4B8C-83A1-F6EECF244321}">
                <p14:modId xmlns:p14="http://schemas.microsoft.com/office/powerpoint/2010/main" val="3147929555"/>
              </p:ext>
            </p:extLst>
          </p:nvPr>
        </p:nvGraphicFramePr>
        <p:xfrm>
          <a:off x="2032000" y="31676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10">
            <a:extLst>
              <a:ext uri="{FF2B5EF4-FFF2-40B4-BE49-F238E27FC236}">
                <a16:creationId xmlns:a16="http://schemas.microsoft.com/office/drawing/2014/main" id="{17837CE4-ACDE-45AF-9841-DA2C09735225}"/>
              </a:ext>
            </a:extLst>
          </p:cNvPr>
          <p:cNvPicPr>
            <a:picLocks noChangeAspect="1"/>
          </p:cNvPicPr>
          <p:nvPr/>
        </p:nvPicPr>
        <p:blipFill>
          <a:blip r:embed="rId7"/>
          <a:stretch>
            <a:fillRect/>
          </a:stretch>
        </p:blipFill>
        <p:spPr>
          <a:xfrm>
            <a:off x="2462650" y="2934246"/>
            <a:ext cx="1742143" cy="1304926"/>
          </a:xfrm>
          <a:prstGeom prst="rect">
            <a:avLst/>
          </a:prstGeom>
        </p:spPr>
      </p:pic>
      <p:pic>
        <p:nvPicPr>
          <p:cNvPr id="11" name="Picture 11">
            <a:extLst>
              <a:ext uri="{FF2B5EF4-FFF2-40B4-BE49-F238E27FC236}">
                <a16:creationId xmlns:a16="http://schemas.microsoft.com/office/drawing/2014/main" id="{72F4171F-8FCA-41A5-BFD3-A14447BF6E82}"/>
              </a:ext>
            </a:extLst>
          </p:cNvPr>
          <p:cNvPicPr>
            <a:picLocks noChangeAspect="1"/>
          </p:cNvPicPr>
          <p:nvPr/>
        </p:nvPicPr>
        <p:blipFill>
          <a:blip r:embed="rId8"/>
          <a:stretch>
            <a:fillRect/>
          </a:stretch>
        </p:blipFill>
        <p:spPr>
          <a:xfrm>
            <a:off x="6732369" y="316769"/>
            <a:ext cx="1566316" cy="1566316"/>
          </a:xfrm>
          <a:prstGeom prst="rect">
            <a:avLst/>
          </a:prstGeom>
        </p:spPr>
      </p:pic>
      <p:pic>
        <p:nvPicPr>
          <p:cNvPr id="12" name="Picture 12">
            <a:extLst>
              <a:ext uri="{FF2B5EF4-FFF2-40B4-BE49-F238E27FC236}">
                <a16:creationId xmlns:a16="http://schemas.microsoft.com/office/drawing/2014/main" id="{2930B585-C592-4293-9BAD-5221A029D788}"/>
              </a:ext>
            </a:extLst>
          </p:cNvPr>
          <p:cNvPicPr>
            <a:picLocks noChangeAspect="1"/>
          </p:cNvPicPr>
          <p:nvPr/>
        </p:nvPicPr>
        <p:blipFill>
          <a:blip r:embed="rId9"/>
          <a:stretch>
            <a:fillRect/>
          </a:stretch>
        </p:blipFill>
        <p:spPr>
          <a:xfrm>
            <a:off x="5833951" y="4740437"/>
            <a:ext cx="1796835" cy="1304926"/>
          </a:xfrm>
          <a:prstGeom prst="rect">
            <a:avLst/>
          </a:prstGeom>
        </p:spPr>
      </p:pic>
    </p:spTree>
    <p:extLst>
      <p:ext uri="{BB962C8B-B14F-4D97-AF65-F5344CB8AC3E}">
        <p14:creationId xmlns:p14="http://schemas.microsoft.com/office/powerpoint/2010/main" val="1016840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94F3-295E-FF88-BDC8-103E3A76AA8B}"/>
              </a:ext>
            </a:extLst>
          </p:cNvPr>
          <p:cNvSpPr>
            <a:spLocks noGrp="1"/>
          </p:cNvSpPr>
          <p:nvPr>
            <p:ph type="title"/>
          </p:nvPr>
        </p:nvSpPr>
        <p:spPr>
          <a:xfrm>
            <a:off x="671128" y="245400"/>
            <a:ext cx="10820399" cy="1848576"/>
          </a:xfrm>
        </p:spPr>
        <p:txBody>
          <a:bodyPr>
            <a:normAutofit/>
          </a:bodyPr>
          <a:lstStyle/>
          <a:p>
            <a:pPr algn="ctr"/>
            <a:r>
              <a:rPr lang="en-US" sz="4000" b="1" u="sng" dirty="0">
                <a:latin typeface="Rockwell Condensed"/>
              </a:rPr>
              <a:t>Simulation of induction machines in ANSYS</a:t>
            </a:r>
            <a:endParaRPr lang="en-US" sz="4000" b="1" u="sng">
              <a:latin typeface="Rockwell Condensed"/>
            </a:endParaRPr>
          </a:p>
        </p:txBody>
      </p:sp>
      <p:sp>
        <p:nvSpPr>
          <p:cNvPr id="3" name="Content Placeholder 2">
            <a:extLst>
              <a:ext uri="{FF2B5EF4-FFF2-40B4-BE49-F238E27FC236}">
                <a16:creationId xmlns:a16="http://schemas.microsoft.com/office/drawing/2014/main" id="{1707C3B6-D769-3020-3771-76FB98F29592}"/>
              </a:ext>
            </a:extLst>
          </p:cNvPr>
          <p:cNvSpPr>
            <a:spLocks noGrp="1"/>
          </p:cNvSpPr>
          <p:nvPr>
            <p:ph idx="1"/>
          </p:nvPr>
        </p:nvSpPr>
        <p:spPr/>
        <p:txBody>
          <a:bodyPr vert="horz" lIns="91440" tIns="45720" rIns="91440" bIns="45720" rtlCol="0" anchor="t">
            <a:normAutofit/>
          </a:bodyPr>
          <a:lstStyle/>
          <a:p>
            <a:pPr marL="0" indent="0">
              <a:buClr>
                <a:srgbClr val="9E3611"/>
              </a:buClr>
              <a:buNone/>
            </a:pPr>
            <a:r>
              <a:rPr lang="en-US" dirty="0"/>
              <a:t>The steps to be followed while attempting to perform a simulation in ANSYS Electronics Desktop 2020 R2 version are :</a:t>
            </a:r>
          </a:p>
          <a:p>
            <a:pPr>
              <a:buClr>
                <a:srgbClr val="9E3611"/>
              </a:buClr>
            </a:pPr>
            <a:r>
              <a:rPr lang="en-US" dirty="0"/>
              <a:t>Building of a model of machine in </a:t>
            </a:r>
            <a:r>
              <a:rPr lang="en-US" b="1" dirty="0" err="1"/>
              <a:t>RMxprt</a:t>
            </a:r>
            <a:r>
              <a:rPr lang="en-US" dirty="0"/>
              <a:t> by giving the machine parameters for machine, stator, rotor, shaft, and creation of setup with relevant parameters and </a:t>
            </a:r>
            <a:r>
              <a:rPr lang="en-US" b="1" dirty="0"/>
              <a:t>validation and analysis</a:t>
            </a:r>
            <a:r>
              <a:rPr lang="en-US" dirty="0"/>
              <a:t> of setup.</a:t>
            </a:r>
          </a:p>
          <a:p>
            <a:pPr>
              <a:buClr>
                <a:srgbClr val="9E3611"/>
              </a:buClr>
            </a:pPr>
            <a:r>
              <a:rPr lang="en-US" dirty="0"/>
              <a:t>Conversion of </a:t>
            </a:r>
            <a:r>
              <a:rPr lang="en-US" b="1" dirty="0" err="1"/>
              <a:t>RMxprt</a:t>
            </a:r>
            <a:r>
              <a:rPr lang="en-US" b="1" dirty="0"/>
              <a:t> model</a:t>
            </a:r>
            <a:r>
              <a:rPr lang="en-US" dirty="0"/>
              <a:t> into </a:t>
            </a:r>
            <a:r>
              <a:rPr lang="en-US" b="1" dirty="0"/>
              <a:t>MAXWELL 2D model </a:t>
            </a:r>
            <a:r>
              <a:rPr lang="en-US" dirty="0"/>
              <a:t>and giving the required excitation currents for </a:t>
            </a:r>
            <a:r>
              <a:rPr lang="en-US" b="1" dirty="0"/>
              <a:t>observing pole formation</a:t>
            </a:r>
            <a:r>
              <a:rPr lang="en-US" dirty="0"/>
              <a:t> using </a:t>
            </a:r>
            <a:r>
              <a:rPr lang="en-US" b="1" dirty="0"/>
              <a:t>flux lines &amp; magnetic vector plots</a:t>
            </a:r>
            <a:r>
              <a:rPr lang="en-US" dirty="0"/>
              <a:t>, </a:t>
            </a:r>
            <a:r>
              <a:rPr lang="en-US" b="1" dirty="0"/>
              <a:t>torque,  speed, currents,  voltages, induced voltages, flux linkages</a:t>
            </a:r>
            <a:r>
              <a:rPr lang="en-US" dirty="0"/>
              <a:t> </a:t>
            </a:r>
            <a:r>
              <a:rPr lang="en-US" dirty="0">
                <a:ea typeface="+mn-lt"/>
                <a:cs typeface="+mn-lt"/>
              </a:rPr>
              <a:t>for all phases, after validation and analysis.</a:t>
            </a:r>
          </a:p>
          <a:p>
            <a:pPr>
              <a:buClr>
                <a:srgbClr val="9E3611"/>
              </a:buClr>
            </a:pPr>
            <a:r>
              <a:rPr lang="en-US" dirty="0">
                <a:ea typeface="+mn-lt"/>
                <a:cs typeface="+mn-lt"/>
              </a:rPr>
              <a:t>Changing the </a:t>
            </a:r>
            <a:r>
              <a:rPr lang="en-US" b="1" dirty="0">
                <a:ea typeface="+mn-lt"/>
                <a:cs typeface="+mn-lt"/>
              </a:rPr>
              <a:t>excitation currents from 3 phase to 9 phase</a:t>
            </a:r>
            <a:r>
              <a:rPr lang="en-US" dirty="0">
                <a:ea typeface="+mn-lt"/>
                <a:cs typeface="+mn-lt"/>
              </a:rPr>
              <a:t> to observe the similar above-mentioned simulation results.</a:t>
            </a:r>
          </a:p>
        </p:txBody>
      </p:sp>
    </p:spTree>
    <p:extLst>
      <p:ext uri="{BB962C8B-B14F-4D97-AF65-F5344CB8AC3E}">
        <p14:creationId xmlns:p14="http://schemas.microsoft.com/office/powerpoint/2010/main" val="1418037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6FA4-B8F6-8EBD-2339-D2C36465CF19}"/>
              </a:ext>
            </a:extLst>
          </p:cNvPr>
          <p:cNvSpPr>
            <a:spLocks noGrp="1"/>
          </p:cNvSpPr>
          <p:nvPr>
            <p:ph type="title"/>
          </p:nvPr>
        </p:nvSpPr>
        <p:spPr/>
        <p:txBody>
          <a:bodyPr/>
          <a:lstStyle/>
          <a:p>
            <a:pPr algn="ctr"/>
            <a:r>
              <a:rPr lang="en-US" sz="4800" b="1" u="sng" dirty="0"/>
              <a:t>Brief details about using ANSYS</a:t>
            </a:r>
            <a:endParaRPr lang="en-US" sz="4800" b="1" u="sng" dirty="0">
              <a:latin typeface="Rockwell Condensed"/>
            </a:endParaRPr>
          </a:p>
        </p:txBody>
      </p:sp>
      <p:sp>
        <p:nvSpPr>
          <p:cNvPr id="3" name="Content Placeholder 2">
            <a:extLst>
              <a:ext uri="{FF2B5EF4-FFF2-40B4-BE49-F238E27FC236}">
                <a16:creationId xmlns:a16="http://schemas.microsoft.com/office/drawing/2014/main" id="{2B320C06-D383-7AAE-DB63-63A9A756A73E}"/>
              </a:ext>
            </a:extLst>
          </p:cNvPr>
          <p:cNvSpPr>
            <a:spLocks noGrp="1"/>
          </p:cNvSpPr>
          <p:nvPr>
            <p:ph idx="1"/>
          </p:nvPr>
        </p:nvSpPr>
        <p:spPr/>
        <p:txBody>
          <a:bodyPr vert="horz" lIns="91440" tIns="45720" rIns="91440" bIns="45720" rtlCol="0" anchor="t">
            <a:normAutofit lnSpcReduction="10000"/>
          </a:bodyPr>
          <a:lstStyle/>
          <a:p>
            <a:r>
              <a:rPr lang="en-US" b="1" dirty="0" err="1"/>
              <a:t>RMxprt</a:t>
            </a:r>
            <a:r>
              <a:rPr lang="en-US" b="1" dirty="0"/>
              <a:t> tool</a:t>
            </a:r>
            <a:r>
              <a:rPr lang="en-US" dirty="0"/>
              <a:t> lets us define parameters of the machine such </a:t>
            </a:r>
            <a:r>
              <a:rPr lang="en-US" i="1" dirty="0"/>
              <a:t>Machine, Stator, Rotor, Stator slots, Stator winding, Rotor slots, Rotor windings, Shaft</a:t>
            </a:r>
            <a:r>
              <a:rPr lang="en-US" dirty="0"/>
              <a:t>.</a:t>
            </a:r>
          </a:p>
          <a:p>
            <a:pPr>
              <a:buClr>
                <a:srgbClr val="9E3611"/>
              </a:buClr>
            </a:pPr>
            <a:r>
              <a:rPr lang="en-US" dirty="0"/>
              <a:t>We assign the parameters, create a setup, validate the setup and then analyze the setup. Then we can find the details of the motor like </a:t>
            </a:r>
            <a:r>
              <a:rPr lang="en-US" b="1" dirty="0"/>
              <a:t>Design sheets</a:t>
            </a:r>
            <a:r>
              <a:rPr lang="en-US" dirty="0"/>
              <a:t> which contain insights about details like </a:t>
            </a:r>
            <a:r>
              <a:rPr lang="en-US" i="1" dirty="0"/>
              <a:t>power factor, core losses, resistance and reactance of stator and rotor, rated torque, rated speed</a:t>
            </a:r>
            <a:r>
              <a:rPr lang="en-US" dirty="0"/>
              <a:t> of the machine, </a:t>
            </a:r>
            <a:r>
              <a:rPr lang="en-US" b="1" dirty="0"/>
              <a:t>Performance</a:t>
            </a:r>
            <a:r>
              <a:rPr lang="en-US" dirty="0"/>
              <a:t>, </a:t>
            </a:r>
            <a:r>
              <a:rPr lang="en-US" b="1" dirty="0"/>
              <a:t>Graphs</a:t>
            </a:r>
            <a:r>
              <a:rPr lang="en-US" dirty="0"/>
              <a:t> of various variables like </a:t>
            </a:r>
            <a:r>
              <a:rPr lang="en-US" i="1" dirty="0"/>
              <a:t>torque, speed, slip, efficiency</a:t>
            </a:r>
            <a:r>
              <a:rPr lang="en-US" dirty="0"/>
              <a:t>.</a:t>
            </a:r>
          </a:p>
          <a:p>
            <a:pPr>
              <a:buClr>
                <a:srgbClr val="9E3611"/>
              </a:buClr>
            </a:pPr>
            <a:r>
              <a:rPr lang="en-US" dirty="0"/>
              <a:t>Then we proceed to further analysis using the setup and </a:t>
            </a:r>
            <a:r>
              <a:rPr lang="en-US" b="1" dirty="0"/>
              <a:t>creating a Maxwell 2-D model by using the </a:t>
            </a:r>
            <a:r>
              <a:rPr lang="en-US" b="1" dirty="0" err="1"/>
              <a:t>RMxprt</a:t>
            </a:r>
            <a:r>
              <a:rPr lang="en-US" b="1" dirty="0"/>
              <a:t> Setup</a:t>
            </a:r>
            <a:r>
              <a:rPr lang="en-US" dirty="0"/>
              <a:t>, where we can give </a:t>
            </a:r>
            <a:r>
              <a:rPr lang="en-US" i="1" dirty="0"/>
              <a:t>input parameters like load torque, moment of inertia of motor, initial speed of the machine, excitations, solver configuration for analysis</a:t>
            </a:r>
            <a:r>
              <a:rPr lang="en-US" dirty="0"/>
              <a:t> and get various </a:t>
            </a:r>
            <a:r>
              <a:rPr lang="en-US" b="1" dirty="0"/>
              <a:t>helpful statistics</a:t>
            </a:r>
            <a:r>
              <a:rPr lang="en-US" dirty="0"/>
              <a:t> like the </a:t>
            </a:r>
            <a:r>
              <a:rPr lang="en-US" i="1" dirty="0"/>
              <a:t>currents, voltages, induced voltages, flux linkages, power, torque and speed</a:t>
            </a:r>
            <a:r>
              <a:rPr lang="en-US" dirty="0"/>
              <a:t> in the form of </a:t>
            </a:r>
            <a:r>
              <a:rPr lang="en-US" b="1" dirty="0"/>
              <a:t>interactive graphs plotted w.r.t time</a:t>
            </a:r>
            <a:r>
              <a:rPr lang="en-US" dirty="0"/>
              <a:t> and </a:t>
            </a:r>
            <a:r>
              <a:rPr lang="en-US" i="1" dirty="0"/>
              <a:t>flux lines and magnetic vectors </a:t>
            </a:r>
            <a:r>
              <a:rPr lang="en-US" dirty="0"/>
              <a:t>in the form of </a:t>
            </a:r>
            <a:r>
              <a:rPr lang="en-US" b="1" dirty="0"/>
              <a:t>vector field diagrams</a:t>
            </a:r>
            <a:r>
              <a:rPr lang="en-US" dirty="0"/>
              <a:t> on the machine itself.</a:t>
            </a:r>
          </a:p>
          <a:p>
            <a:pPr>
              <a:buClr>
                <a:srgbClr val="9E3611"/>
              </a:buClr>
            </a:pPr>
            <a:endParaRPr lang="en-US" dirty="0"/>
          </a:p>
        </p:txBody>
      </p:sp>
    </p:spTree>
    <p:extLst>
      <p:ext uri="{BB962C8B-B14F-4D97-AF65-F5344CB8AC3E}">
        <p14:creationId xmlns:p14="http://schemas.microsoft.com/office/powerpoint/2010/main" val="66548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7D51-5E46-3172-323E-DC78D915D993}"/>
              </a:ext>
            </a:extLst>
          </p:cNvPr>
          <p:cNvSpPr>
            <a:spLocks noGrp="1"/>
          </p:cNvSpPr>
          <p:nvPr>
            <p:ph type="title"/>
          </p:nvPr>
        </p:nvSpPr>
        <p:spPr/>
        <p:txBody>
          <a:bodyPr/>
          <a:lstStyle/>
          <a:p>
            <a:pPr algn="ctr"/>
            <a:r>
              <a:rPr lang="en-IN" b="1" u="sng"/>
              <a:t>Introduction</a:t>
            </a:r>
            <a:endParaRPr lang="en-US" b="1" u="sng"/>
          </a:p>
        </p:txBody>
      </p:sp>
      <p:sp>
        <p:nvSpPr>
          <p:cNvPr id="3" name="Content Placeholder 2">
            <a:extLst>
              <a:ext uri="{FF2B5EF4-FFF2-40B4-BE49-F238E27FC236}">
                <a16:creationId xmlns:a16="http://schemas.microsoft.com/office/drawing/2014/main" id="{79CD453C-3E4D-32FD-D23F-70B22B423264}"/>
              </a:ext>
            </a:extLst>
          </p:cNvPr>
          <p:cNvSpPr>
            <a:spLocks noGrp="1"/>
          </p:cNvSpPr>
          <p:nvPr>
            <p:ph idx="1"/>
          </p:nvPr>
        </p:nvSpPr>
        <p:spPr>
          <a:xfrm>
            <a:off x="1069848" y="2093976"/>
            <a:ext cx="10058400" cy="4050792"/>
          </a:xfrm>
        </p:spPr>
        <p:txBody>
          <a:bodyPr/>
          <a:lstStyle/>
          <a:p>
            <a:r>
              <a:rPr lang="en-IN"/>
              <a:t>There are 2 types of power transfer : Alternating and Direct currents, i.e., AC &amp; DC.</a:t>
            </a:r>
          </a:p>
          <a:p>
            <a:r>
              <a:rPr lang="en-IN"/>
              <a:t>We have </a:t>
            </a:r>
            <a:r>
              <a:rPr lang="en-IN" b="1" u="sng"/>
              <a:t>Rectifiers</a:t>
            </a:r>
            <a:r>
              <a:rPr lang="en-IN"/>
              <a:t> to convert from </a:t>
            </a:r>
            <a:r>
              <a:rPr lang="en-IN" b="1"/>
              <a:t>3 phase AC to DC</a:t>
            </a:r>
            <a:r>
              <a:rPr lang="en-IN"/>
              <a:t>.</a:t>
            </a:r>
          </a:p>
          <a:p>
            <a:r>
              <a:rPr lang="en-IN"/>
              <a:t>Similarly, we have </a:t>
            </a:r>
            <a:r>
              <a:rPr lang="en-IN" b="1" u="sng"/>
              <a:t>Inverters</a:t>
            </a:r>
            <a:r>
              <a:rPr lang="en-IN"/>
              <a:t> to convert from </a:t>
            </a:r>
            <a:r>
              <a:rPr lang="en-IN" b="1"/>
              <a:t>DC to 3 phase AC</a:t>
            </a:r>
            <a:r>
              <a:rPr lang="en-IN"/>
              <a:t>. </a:t>
            </a:r>
            <a:br>
              <a:rPr lang="en-IN"/>
            </a:br>
            <a:endParaRPr lang="en-IN"/>
          </a:p>
          <a:p>
            <a:r>
              <a:rPr lang="en-IN"/>
              <a:t>Also, </a:t>
            </a:r>
            <a:r>
              <a:rPr lang="en-IN" b="1"/>
              <a:t>DC to DC conversion</a:t>
            </a:r>
            <a:r>
              <a:rPr lang="en-IN"/>
              <a:t> is employed using a </a:t>
            </a:r>
            <a:r>
              <a:rPr lang="en-IN" b="1" u="sng"/>
              <a:t>Buck-Boost converter</a:t>
            </a:r>
            <a:r>
              <a:rPr lang="en-IN"/>
              <a:t>, in which we can alter the DC voltage magnitude (increase/decrease).</a:t>
            </a:r>
          </a:p>
          <a:p>
            <a:r>
              <a:rPr lang="en-IN"/>
              <a:t>Furthermore, we have </a:t>
            </a:r>
            <a:r>
              <a:rPr lang="en-IN" b="1"/>
              <a:t>AC to AC conversion </a:t>
            </a:r>
            <a:r>
              <a:rPr lang="en-IN"/>
              <a:t>taken care by a </a:t>
            </a:r>
            <a:r>
              <a:rPr lang="en-IN" b="1" u="sng"/>
              <a:t>Transformer</a:t>
            </a:r>
            <a:r>
              <a:rPr lang="en-IN"/>
              <a:t>, which can alter the peak-peak voltage of the AC voltage (increase/decrease), but not altering its frequency.</a:t>
            </a:r>
          </a:p>
          <a:p>
            <a:pPr marL="0" indent="0">
              <a:buNone/>
            </a:pPr>
            <a:r>
              <a:rPr lang="en-IN"/>
              <a:t>Our </a:t>
            </a:r>
            <a:r>
              <a:rPr lang="en-IN" b="1"/>
              <a:t>discussion is about DC to AC conversion</a:t>
            </a:r>
            <a:r>
              <a:rPr lang="en-IN"/>
              <a:t> and hence we are going to discuss about inverters.</a:t>
            </a:r>
            <a:endParaRPr lang="en-US"/>
          </a:p>
        </p:txBody>
      </p:sp>
    </p:spTree>
    <p:extLst>
      <p:ext uri="{BB962C8B-B14F-4D97-AF65-F5344CB8AC3E}">
        <p14:creationId xmlns:p14="http://schemas.microsoft.com/office/powerpoint/2010/main" val="1908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FEAB-3105-E4A8-B6FE-19DC45CF59DF}"/>
              </a:ext>
            </a:extLst>
          </p:cNvPr>
          <p:cNvSpPr>
            <a:spLocks noGrp="1"/>
          </p:cNvSpPr>
          <p:nvPr>
            <p:ph type="title"/>
          </p:nvPr>
        </p:nvSpPr>
        <p:spPr/>
        <p:txBody>
          <a:bodyPr/>
          <a:lstStyle/>
          <a:p>
            <a:r>
              <a:rPr lang="en-US">
                <a:latin typeface="Rockwell Condensed"/>
              </a:rPr>
              <a:t>3 phase 12 pole configuration</a:t>
            </a:r>
            <a:endParaRPr lang="en-US" err="1">
              <a:latin typeface="Rockwell Condensed"/>
            </a:endParaRPr>
          </a:p>
        </p:txBody>
      </p:sp>
      <p:pic>
        <p:nvPicPr>
          <p:cNvPr id="5" name="Picture 5" descr="Chart&#10;&#10;Description automatically generated">
            <a:extLst>
              <a:ext uri="{FF2B5EF4-FFF2-40B4-BE49-F238E27FC236}">
                <a16:creationId xmlns:a16="http://schemas.microsoft.com/office/drawing/2014/main" id="{B2AC5DD9-74DD-3D8E-C055-EAE46DE3A46A}"/>
              </a:ext>
            </a:extLst>
          </p:cNvPr>
          <p:cNvPicPr>
            <a:picLocks noGrp="1" noChangeAspect="1"/>
          </p:cNvPicPr>
          <p:nvPr>
            <p:ph type="pic" idx="1"/>
          </p:nvPr>
        </p:nvPicPr>
        <p:blipFill rotWithShape="1">
          <a:blip r:embed="rId2"/>
          <a:srcRect l="10357" r="10357"/>
          <a:stretch/>
        </p:blipFill>
        <p:spPr/>
      </p:pic>
      <p:sp>
        <p:nvSpPr>
          <p:cNvPr id="4" name="Text Placeholder 3">
            <a:extLst>
              <a:ext uri="{FF2B5EF4-FFF2-40B4-BE49-F238E27FC236}">
                <a16:creationId xmlns:a16="http://schemas.microsoft.com/office/drawing/2014/main" id="{994C7DCC-AD8E-AF51-2D8E-597DA28FCAC7}"/>
              </a:ext>
            </a:extLst>
          </p:cNvPr>
          <p:cNvSpPr>
            <a:spLocks noGrp="1"/>
          </p:cNvSpPr>
          <p:nvPr>
            <p:ph type="body" sz="half" idx="2"/>
          </p:nvPr>
        </p:nvSpPr>
        <p:spPr/>
        <p:txBody>
          <a:bodyPr vert="horz" lIns="91440" tIns="45720" rIns="91440" bIns="45720" rtlCol="0" anchor="t">
            <a:normAutofit/>
          </a:bodyPr>
          <a:lstStyle/>
          <a:p>
            <a:r>
              <a:rPr lang="en-US" dirty="0"/>
              <a:t>Input excitation currents are :</a:t>
            </a:r>
          </a:p>
          <a:p>
            <a:pPr marL="285750" indent="-285750">
              <a:buChar char="§"/>
            </a:pPr>
            <a:r>
              <a:rPr lang="en-US" dirty="0"/>
              <a:t>Given a voltage of 415 Volts for all the 3 phases, each phase gets about 239.6 V rms per phase.</a:t>
            </a:r>
          </a:p>
          <a:p>
            <a:pPr marL="285750" indent="-285750">
              <a:buClr>
                <a:srgbClr val="9E3611"/>
              </a:buClr>
              <a:buChar char="§"/>
            </a:pPr>
            <a:r>
              <a:rPr lang="en-US" dirty="0"/>
              <a:t>So, the Voltage waveform equation will be.</a:t>
            </a:r>
          </a:p>
          <a:p>
            <a:pPr>
              <a:buClr>
                <a:srgbClr val="9E3611"/>
              </a:buClr>
            </a:pPr>
            <a:r>
              <a:rPr lang="en-US" b="1" dirty="0"/>
              <a:t>V = 338.846 sin(100πt + Φ)</a:t>
            </a:r>
          </a:p>
          <a:p>
            <a:r>
              <a:rPr lang="en-US" dirty="0"/>
              <a:t>Where Φ is the phase difference which is 0°, 120°, 240° respectively.</a:t>
            </a:r>
          </a:p>
        </p:txBody>
      </p:sp>
    </p:spTree>
    <p:extLst>
      <p:ext uri="{BB962C8B-B14F-4D97-AF65-F5344CB8AC3E}">
        <p14:creationId xmlns:p14="http://schemas.microsoft.com/office/powerpoint/2010/main" val="159053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FEAB-3105-E4A8-B6FE-19DC45CF59DF}"/>
              </a:ext>
            </a:extLst>
          </p:cNvPr>
          <p:cNvSpPr>
            <a:spLocks noGrp="1"/>
          </p:cNvSpPr>
          <p:nvPr>
            <p:ph type="title"/>
          </p:nvPr>
        </p:nvSpPr>
        <p:spPr/>
        <p:txBody>
          <a:bodyPr/>
          <a:lstStyle/>
          <a:p>
            <a:r>
              <a:rPr lang="en-US">
                <a:latin typeface="Rockwell Condensed"/>
              </a:rPr>
              <a:t>9 phase 4 pole configuration</a:t>
            </a:r>
            <a:endParaRPr lang="en-US" err="1">
              <a:latin typeface="Rockwell Condensed"/>
            </a:endParaRPr>
          </a:p>
        </p:txBody>
      </p:sp>
      <p:sp>
        <p:nvSpPr>
          <p:cNvPr id="4" name="Text Placeholder 3">
            <a:extLst>
              <a:ext uri="{FF2B5EF4-FFF2-40B4-BE49-F238E27FC236}">
                <a16:creationId xmlns:a16="http://schemas.microsoft.com/office/drawing/2014/main" id="{994C7DCC-AD8E-AF51-2D8E-597DA28FCAC7}"/>
              </a:ext>
            </a:extLst>
          </p:cNvPr>
          <p:cNvSpPr>
            <a:spLocks noGrp="1"/>
          </p:cNvSpPr>
          <p:nvPr>
            <p:ph type="body" sz="half" idx="2"/>
          </p:nvPr>
        </p:nvSpPr>
        <p:spPr/>
        <p:txBody>
          <a:bodyPr vert="horz" lIns="91440" tIns="45720" rIns="91440" bIns="45720" rtlCol="0" anchor="t">
            <a:normAutofit/>
          </a:bodyPr>
          <a:lstStyle/>
          <a:p>
            <a:r>
              <a:rPr lang="en-US" dirty="0"/>
              <a:t>Input excitation currents are :</a:t>
            </a:r>
          </a:p>
          <a:p>
            <a:pPr marL="285750" indent="-285750">
              <a:buChar char="§"/>
            </a:pPr>
            <a:r>
              <a:rPr lang="en-US" dirty="0"/>
              <a:t>Given a voltage of 415 Volts for all the 9 phases, each phase gets about 138.33 V rms per phase.</a:t>
            </a:r>
          </a:p>
          <a:p>
            <a:pPr marL="285750" indent="-285750">
              <a:buClr>
                <a:srgbClr val="9E3611"/>
              </a:buClr>
              <a:buChar char="§"/>
            </a:pPr>
            <a:r>
              <a:rPr lang="en-US" dirty="0"/>
              <a:t>So, the Voltage waveform equation will be.</a:t>
            </a:r>
          </a:p>
          <a:p>
            <a:pPr>
              <a:buClr>
                <a:srgbClr val="9E3611"/>
              </a:buClr>
            </a:pPr>
            <a:r>
              <a:rPr lang="en-US" b="1" dirty="0"/>
              <a:t>V = 195.633 sin(100πt + Φ)</a:t>
            </a:r>
          </a:p>
          <a:p>
            <a:r>
              <a:rPr lang="en-US" dirty="0"/>
              <a:t>Where Φ is the phase difference which is 0°, 40°, 80°,</a:t>
            </a:r>
            <a:r>
              <a:rPr lang="en-US" dirty="0">
                <a:ea typeface="+mn-lt"/>
                <a:cs typeface="+mn-lt"/>
              </a:rPr>
              <a:t> 120°, 160°, 200°, 240°, 280°, 320°</a:t>
            </a:r>
            <a:r>
              <a:rPr lang="en-US" dirty="0"/>
              <a:t> respectively.</a:t>
            </a:r>
          </a:p>
        </p:txBody>
      </p:sp>
      <p:pic>
        <p:nvPicPr>
          <p:cNvPr id="7" name="Picture 7" descr="Chart&#10;&#10;Description automatically generated">
            <a:extLst>
              <a:ext uri="{FF2B5EF4-FFF2-40B4-BE49-F238E27FC236}">
                <a16:creationId xmlns:a16="http://schemas.microsoft.com/office/drawing/2014/main" id="{B3609324-6C00-501D-CE3A-692C8857BDE9}"/>
              </a:ext>
            </a:extLst>
          </p:cNvPr>
          <p:cNvPicPr>
            <a:picLocks noGrp="1" noChangeAspect="1"/>
          </p:cNvPicPr>
          <p:nvPr>
            <p:ph type="pic" idx="1"/>
          </p:nvPr>
        </p:nvPicPr>
        <p:blipFill rotWithShape="1">
          <a:blip r:embed="rId2"/>
          <a:srcRect l="12732" r="12732"/>
          <a:stretch/>
        </p:blipFill>
        <p:spPr/>
      </p:pic>
    </p:spTree>
    <p:extLst>
      <p:ext uri="{BB962C8B-B14F-4D97-AF65-F5344CB8AC3E}">
        <p14:creationId xmlns:p14="http://schemas.microsoft.com/office/powerpoint/2010/main" val="881214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5217-ABC3-A610-CDD2-CDD4501C4D38}"/>
              </a:ext>
            </a:extLst>
          </p:cNvPr>
          <p:cNvSpPr>
            <a:spLocks noGrp="1"/>
          </p:cNvSpPr>
          <p:nvPr>
            <p:ph type="title"/>
          </p:nvPr>
        </p:nvSpPr>
        <p:spPr/>
        <p:txBody>
          <a:bodyPr>
            <a:noAutofit/>
          </a:bodyPr>
          <a:lstStyle/>
          <a:p>
            <a:pPr algn="ctr"/>
            <a:r>
              <a:rPr lang="en-US" sz="4400" u="sng"/>
              <a:t>Pole phase modulation</a:t>
            </a:r>
            <a:endParaRPr lang="en-US" sz="4400" u="sng">
              <a:latin typeface="Rockwell Condensed"/>
            </a:endParaRPr>
          </a:p>
        </p:txBody>
      </p:sp>
      <p:pic>
        <p:nvPicPr>
          <p:cNvPr id="6" name="Picture 6" descr="A picture containing chart&#10;&#10;Description automatically generated">
            <a:extLst>
              <a:ext uri="{FF2B5EF4-FFF2-40B4-BE49-F238E27FC236}">
                <a16:creationId xmlns:a16="http://schemas.microsoft.com/office/drawing/2014/main" id="{02D8C70E-3569-5C8A-7874-22D772F23858}"/>
              </a:ext>
            </a:extLst>
          </p:cNvPr>
          <p:cNvPicPr>
            <a:picLocks noGrp="1" noChangeAspect="1"/>
          </p:cNvPicPr>
          <p:nvPr>
            <p:ph type="pic" idx="1"/>
          </p:nvPr>
        </p:nvPicPr>
        <p:blipFill rotWithShape="1">
          <a:blip r:embed="rId2"/>
          <a:srcRect t="2137" r="-116" b="1567"/>
          <a:stretch/>
        </p:blipFill>
        <p:spPr>
          <a:xfrm>
            <a:off x="-1" y="-1"/>
            <a:ext cx="8325388" cy="6848742"/>
          </a:xfrm>
        </p:spPr>
      </p:pic>
      <p:sp>
        <p:nvSpPr>
          <p:cNvPr id="4" name="Text Placeholder 3">
            <a:extLst>
              <a:ext uri="{FF2B5EF4-FFF2-40B4-BE49-F238E27FC236}">
                <a16:creationId xmlns:a16="http://schemas.microsoft.com/office/drawing/2014/main" id="{E86EA134-6A6A-A42F-2B82-9FD35DD9F01D}"/>
              </a:ext>
            </a:extLst>
          </p:cNvPr>
          <p:cNvSpPr>
            <a:spLocks noGrp="1"/>
          </p:cNvSpPr>
          <p:nvPr>
            <p:ph type="body" sz="half" idx="2"/>
          </p:nvPr>
        </p:nvSpPr>
        <p:spPr>
          <a:xfrm>
            <a:off x="8549640" y="2808983"/>
            <a:ext cx="3200400" cy="3291840"/>
          </a:xfrm>
        </p:spPr>
        <p:txBody>
          <a:bodyPr vert="horz" lIns="91440" tIns="45720" rIns="91440" bIns="45720" rtlCol="0" anchor="t">
            <a:normAutofit/>
          </a:bodyPr>
          <a:lstStyle/>
          <a:p>
            <a:pPr algn="ctr"/>
            <a:r>
              <a:rPr lang="en-US" sz="1600" b="1" i="1"/>
              <a:t>We use pole phase modulation to while operating an induction motor with an inverter for a 9-phase machine and changing the switching schemes accordingly to operate a 36-slot machine into 3 phase 12 pole and 9 phase 4 pole machine, respectively.</a:t>
            </a:r>
          </a:p>
        </p:txBody>
      </p:sp>
    </p:spTree>
    <p:extLst>
      <p:ext uri="{BB962C8B-B14F-4D97-AF65-F5344CB8AC3E}">
        <p14:creationId xmlns:p14="http://schemas.microsoft.com/office/powerpoint/2010/main" val="2871211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4435-DDDC-2097-8E29-AF77CCD34744}"/>
              </a:ext>
            </a:extLst>
          </p:cNvPr>
          <p:cNvSpPr>
            <a:spLocks noGrp="1"/>
          </p:cNvSpPr>
          <p:nvPr>
            <p:ph type="title"/>
          </p:nvPr>
        </p:nvSpPr>
        <p:spPr/>
        <p:txBody>
          <a:bodyPr/>
          <a:lstStyle/>
          <a:p>
            <a:r>
              <a:rPr lang="en-US" sz="3600" b="1" u="sng"/>
              <a:t>Learning outcomes of this internship period</a:t>
            </a:r>
            <a:endParaRPr lang="en-US" sz="3600" b="1" u="sng">
              <a:latin typeface="Rockwell Condensed"/>
            </a:endParaRPr>
          </a:p>
        </p:txBody>
      </p:sp>
      <p:sp>
        <p:nvSpPr>
          <p:cNvPr id="3" name="Content Placeholder 2">
            <a:extLst>
              <a:ext uri="{FF2B5EF4-FFF2-40B4-BE49-F238E27FC236}">
                <a16:creationId xmlns:a16="http://schemas.microsoft.com/office/drawing/2014/main" id="{F0137585-37C3-EB7A-A52F-9DF2A84D379F}"/>
              </a:ext>
            </a:extLst>
          </p:cNvPr>
          <p:cNvSpPr>
            <a:spLocks noGrp="1"/>
          </p:cNvSpPr>
          <p:nvPr>
            <p:ph idx="1"/>
          </p:nvPr>
        </p:nvSpPr>
        <p:spPr/>
        <p:txBody>
          <a:bodyPr vert="horz" lIns="91440" tIns="45720" rIns="91440" bIns="45720" rtlCol="0" anchor="t">
            <a:normAutofit lnSpcReduction="10000"/>
          </a:bodyPr>
          <a:lstStyle/>
          <a:p>
            <a:r>
              <a:rPr lang="en-US" dirty="0"/>
              <a:t>DC-AC  power conversion using inverters, Sine PWM techniques.</a:t>
            </a:r>
          </a:p>
          <a:p>
            <a:pPr>
              <a:buClr>
                <a:srgbClr val="9E3611"/>
              </a:buClr>
            </a:pPr>
            <a:r>
              <a:rPr lang="en-US" dirty="0"/>
              <a:t>Exposure to Multi level inverters – NPC, Flyback capacitor, Cascaded H-bridge. </a:t>
            </a:r>
          </a:p>
          <a:p>
            <a:pPr>
              <a:buClr>
                <a:srgbClr val="9E3611"/>
              </a:buClr>
            </a:pPr>
            <a:r>
              <a:rPr lang="en-US" dirty="0"/>
              <a:t>Machine design for multiphase induction machines.</a:t>
            </a:r>
          </a:p>
          <a:p>
            <a:pPr>
              <a:buClr>
                <a:srgbClr val="9E3611"/>
              </a:buClr>
            </a:pPr>
            <a:r>
              <a:rPr lang="en-US" dirty="0"/>
              <a:t>Good understanding of MATLAB Simulink for simulation of various configurations of inverter &amp; ANSYS Electronics software for simulation of multiphase induction machines.</a:t>
            </a:r>
          </a:p>
          <a:p>
            <a:pPr>
              <a:buClr>
                <a:srgbClr val="9E3611"/>
              </a:buClr>
            </a:pPr>
            <a:r>
              <a:rPr lang="en-US" dirty="0"/>
              <a:t>Why should we use Pole phase modulation techniques ?</a:t>
            </a:r>
          </a:p>
          <a:p>
            <a:pPr marL="0" indent="0">
              <a:buClr>
                <a:srgbClr val="9E3611"/>
              </a:buClr>
              <a:buNone/>
            </a:pPr>
            <a:r>
              <a:rPr lang="en-US" b="1" u="sng" dirty="0"/>
              <a:t>Answer</a:t>
            </a:r>
            <a:r>
              <a:rPr lang="en-US" dirty="0"/>
              <a:t> : It would ideally take a </a:t>
            </a:r>
            <a:r>
              <a:rPr lang="en-US" b="1" dirty="0"/>
              <a:t>15-kW</a:t>
            </a:r>
            <a:r>
              <a:rPr lang="en-US" dirty="0"/>
              <a:t> machine to produce </a:t>
            </a:r>
            <a:r>
              <a:rPr lang="en-US" b="1" dirty="0"/>
              <a:t>~100 N-m of torque and 1500 rpm speed </a:t>
            </a:r>
            <a:r>
              <a:rPr lang="en-US" dirty="0"/>
              <a:t>simultaneously, but we achieve this using a </a:t>
            </a:r>
            <a:r>
              <a:rPr lang="en-US" b="1" dirty="0"/>
              <a:t>36 slot 5-kW induction motor</a:t>
            </a:r>
            <a:r>
              <a:rPr lang="en-US" dirty="0"/>
              <a:t> by pole phase modulation, where </a:t>
            </a:r>
            <a:r>
              <a:rPr lang="en-US" b="1" dirty="0"/>
              <a:t>~100 N-m of torque is produced by 3 phase</a:t>
            </a:r>
            <a:r>
              <a:rPr lang="en-US" dirty="0"/>
              <a:t> 12 pole configuration and </a:t>
            </a:r>
            <a:r>
              <a:rPr lang="en-US" b="1" dirty="0"/>
              <a:t>1500 rpm speed is taken care by the 9 phase</a:t>
            </a:r>
            <a:r>
              <a:rPr lang="en-US" dirty="0"/>
              <a:t> 4 pole configuration.</a:t>
            </a:r>
          </a:p>
        </p:txBody>
      </p:sp>
    </p:spTree>
    <p:extLst>
      <p:ext uri="{BB962C8B-B14F-4D97-AF65-F5344CB8AC3E}">
        <p14:creationId xmlns:p14="http://schemas.microsoft.com/office/powerpoint/2010/main" val="363861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7382-EBA6-455F-85C5-7298C06CB0C2}"/>
              </a:ext>
            </a:extLst>
          </p:cNvPr>
          <p:cNvSpPr>
            <a:spLocks noGrp="1"/>
          </p:cNvSpPr>
          <p:nvPr>
            <p:ph type="title"/>
          </p:nvPr>
        </p:nvSpPr>
        <p:spPr>
          <a:xfrm>
            <a:off x="1069848" y="484632"/>
            <a:ext cx="10058400" cy="592678"/>
          </a:xfrm>
        </p:spPr>
        <p:txBody>
          <a:bodyPr>
            <a:normAutofit fontScale="90000"/>
          </a:bodyPr>
          <a:lstStyle/>
          <a:p>
            <a:pPr algn="ctr"/>
            <a:r>
              <a:rPr lang="en-IN" b="1" u="sng"/>
              <a:t>References</a:t>
            </a:r>
            <a:endParaRPr lang="en-US" b="1" u="sng"/>
          </a:p>
        </p:txBody>
      </p:sp>
      <p:sp>
        <p:nvSpPr>
          <p:cNvPr id="3" name="Content Placeholder 2">
            <a:extLst>
              <a:ext uri="{FF2B5EF4-FFF2-40B4-BE49-F238E27FC236}">
                <a16:creationId xmlns:a16="http://schemas.microsoft.com/office/drawing/2014/main" id="{A5DFC8C3-9257-4597-BE82-9AD9D7B98437}"/>
              </a:ext>
            </a:extLst>
          </p:cNvPr>
          <p:cNvSpPr>
            <a:spLocks noGrp="1"/>
          </p:cNvSpPr>
          <p:nvPr>
            <p:ph idx="1"/>
          </p:nvPr>
        </p:nvSpPr>
        <p:spPr>
          <a:xfrm>
            <a:off x="1072250" y="1252483"/>
            <a:ext cx="10365803" cy="5028479"/>
          </a:xfrm>
        </p:spPr>
        <p:txBody>
          <a:bodyPr vert="horz" lIns="91440" tIns="45720" rIns="91440" bIns="45720" rtlCol="0" anchor="t">
            <a:noAutofit/>
          </a:bodyPr>
          <a:lstStyle/>
          <a:p>
            <a:r>
              <a:rPr lang="en-IN" sz="1200" dirty="0"/>
              <a:t>A Brief Review on Multi Level Inverter Topologies :  </a:t>
            </a:r>
            <a:r>
              <a:rPr lang="en-US" sz="1200" dirty="0">
                <a:hlinkClick r:id="rId2"/>
              </a:rPr>
              <a:t>https://ieeexplore.ieee.org/document/7530373</a:t>
            </a:r>
            <a:endParaRPr lang="en-IN" sz="1200" dirty="0"/>
          </a:p>
          <a:p>
            <a:pPr>
              <a:buClr>
                <a:srgbClr val="9E3611"/>
              </a:buClr>
            </a:pPr>
            <a:r>
              <a:rPr lang="en-US" sz="1200" dirty="0">
                <a:ea typeface="+mn-lt"/>
                <a:cs typeface="+mn-lt"/>
              </a:rPr>
              <a:t>Dual-Inverter-Fed Pole-Phase Modulated Nine-Phase Induction Motor Drive With Improved Performance - IEEE Journal by </a:t>
            </a:r>
            <a:r>
              <a:rPr lang="en-US" sz="1200" b="1" dirty="0">
                <a:ea typeface="+mn-lt"/>
                <a:cs typeface="+mn-lt"/>
              </a:rPr>
              <a:t>Dr. B. S. Umesh</a:t>
            </a:r>
            <a:r>
              <a:rPr lang="en-US" sz="1200" dirty="0">
                <a:ea typeface="+mn-lt"/>
                <a:cs typeface="+mn-lt"/>
              </a:rPr>
              <a:t> and </a:t>
            </a:r>
            <a:r>
              <a:rPr lang="en-US" sz="1200" b="1" dirty="0">
                <a:ea typeface="+mn-lt"/>
                <a:cs typeface="+mn-lt"/>
              </a:rPr>
              <a:t>Dr. K. Sivakumar</a:t>
            </a:r>
            <a:r>
              <a:rPr lang="en-US" sz="1200" dirty="0">
                <a:ea typeface="+mn-lt"/>
                <a:cs typeface="+mn-lt"/>
              </a:rPr>
              <a:t> : </a:t>
            </a:r>
            <a:r>
              <a:rPr lang="en-US" sz="1200" dirty="0">
                <a:ea typeface="+mn-lt"/>
                <a:cs typeface="+mn-lt"/>
                <a:hlinkClick r:id="rId3"/>
              </a:rPr>
              <a:t>https://ieeexplore.ieee.org/document/7463509</a:t>
            </a:r>
            <a:endParaRPr lang="en-US" sz="1200" dirty="0">
              <a:ea typeface="+mn-lt"/>
              <a:cs typeface="+mn-lt"/>
            </a:endParaRPr>
          </a:p>
          <a:p>
            <a:pPr>
              <a:buClr>
                <a:srgbClr val="9E3611"/>
              </a:buClr>
            </a:pPr>
            <a:r>
              <a:rPr lang="en-US" sz="1200" dirty="0">
                <a:ea typeface="+mn-lt"/>
                <a:cs typeface="+mn-lt"/>
              </a:rPr>
              <a:t>SVPWM Control Techniques for Pole-Phase Modulated Nine-Phase Induction Machine Drives for Extended Speed-Torque Range Applications – PhD Thesis by </a:t>
            </a:r>
            <a:r>
              <a:rPr lang="en-US" sz="1200" b="1" dirty="0">
                <a:ea typeface="+mn-lt"/>
                <a:cs typeface="+mn-lt"/>
              </a:rPr>
              <a:t>Dr. V Janaki Ramaiah</a:t>
            </a:r>
            <a:r>
              <a:rPr lang="en-US" sz="1200" dirty="0">
                <a:ea typeface="+mn-lt"/>
                <a:cs typeface="+mn-lt"/>
              </a:rPr>
              <a:t>, IIT Hyderabad.</a:t>
            </a:r>
            <a:endParaRPr lang="en-US" sz="1200" dirty="0"/>
          </a:p>
          <a:p>
            <a:pPr>
              <a:buClr>
                <a:srgbClr val="9E3611"/>
              </a:buClr>
            </a:pPr>
            <a:r>
              <a:rPr lang="en-US" sz="1200" dirty="0">
                <a:ea typeface="+mn-lt"/>
                <a:cs typeface="+mn-lt"/>
              </a:rPr>
              <a:t>Study and analysis the effect of variable applied voltage on SCIM performances based on FEA – IJPEDS Journal by </a:t>
            </a:r>
            <a:r>
              <a:rPr lang="en-US" sz="1200" b="1" dirty="0">
                <a:ea typeface="+mn-lt"/>
                <a:cs typeface="+mn-lt"/>
              </a:rPr>
              <a:t>Waleed Khalid Shakir Al-</a:t>
            </a:r>
            <a:r>
              <a:rPr lang="en-US" sz="1200" b="1" dirty="0" err="1">
                <a:ea typeface="+mn-lt"/>
                <a:cs typeface="+mn-lt"/>
              </a:rPr>
              <a:t>jubori</a:t>
            </a:r>
            <a:r>
              <a:rPr lang="en-US" sz="1200" dirty="0">
                <a:ea typeface="+mn-lt"/>
                <a:cs typeface="+mn-lt"/>
              </a:rPr>
              <a:t> , </a:t>
            </a:r>
            <a:r>
              <a:rPr lang="en-US" sz="1200" b="1" dirty="0">
                <a:ea typeface="+mn-lt"/>
                <a:cs typeface="+mn-lt"/>
              </a:rPr>
              <a:t>Yasir </a:t>
            </a:r>
            <a:r>
              <a:rPr lang="en-US" sz="1200" b="1" dirty="0" err="1">
                <a:ea typeface="+mn-lt"/>
                <a:cs typeface="+mn-lt"/>
              </a:rPr>
              <a:t>Abdulhafedh</a:t>
            </a:r>
            <a:r>
              <a:rPr lang="en-US" sz="1200" b="1" dirty="0">
                <a:ea typeface="+mn-lt"/>
                <a:cs typeface="+mn-lt"/>
              </a:rPr>
              <a:t> Ahmed</a:t>
            </a:r>
            <a:r>
              <a:rPr lang="en-US" sz="1200" dirty="0">
                <a:ea typeface="+mn-lt"/>
                <a:cs typeface="+mn-lt"/>
              </a:rPr>
              <a:t>.</a:t>
            </a:r>
            <a:endParaRPr lang="en-US" sz="1200" dirty="0"/>
          </a:p>
          <a:p>
            <a:pPr>
              <a:buClr>
                <a:srgbClr val="9E3611"/>
              </a:buClr>
            </a:pPr>
            <a:r>
              <a:rPr lang="en-US" sz="1200" dirty="0"/>
              <a:t>New Five-Level Double-Flying-Capacitor Inverter Fed by a Boost-Flyback Converter – IEEE conference paper by </a:t>
            </a:r>
            <a:r>
              <a:rPr lang="en-US" sz="1200" b="1" dirty="0">
                <a:ea typeface="+mn-lt"/>
                <a:cs typeface="+mn-lt"/>
              </a:rPr>
              <a:t>Antonio Venancio de M. Filho</a:t>
            </a:r>
            <a:r>
              <a:rPr lang="en-US" sz="1200" dirty="0">
                <a:ea typeface="+mn-lt"/>
                <a:cs typeface="+mn-lt"/>
              </a:rPr>
              <a:t>, </a:t>
            </a:r>
            <a:r>
              <a:rPr lang="en-US" sz="1200" b="1" dirty="0">
                <a:ea typeface="+mn-lt"/>
                <a:cs typeface="+mn-lt"/>
              </a:rPr>
              <a:t>Edison Roberto C. da Silva</a:t>
            </a:r>
            <a:r>
              <a:rPr lang="en-US" sz="1200" dirty="0">
                <a:ea typeface="+mn-lt"/>
                <a:cs typeface="+mn-lt"/>
              </a:rPr>
              <a:t>, </a:t>
            </a:r>
            <a:r>
              <a:rPr lang="en-US" sz="1200" b="1" dirty="0">
                <a:ea typeface="+mn-lt"/>
                <a:cs typeface="+mn-lt"/>
              </a:rPr>
              <a:t>André Elias L. da Costa</a:t>
            </a:r>
            <a:r>
              <a:rPr lang="en-US" sz="1200" dirty="0">
                <a:ea typeface="+mn-lt"/>
                <a:cs typeface="+mn-lt"/>
              </a:rPr>
              <a:t>.</a:t>
            </a:r>
          </a:p>
          <a:p>
            <a:pPr>
              <a:buClr>
                <a:srgbClr val="9E3611"/>
              </a:buClr>
            </a:pPr>
            <a:r>
              <a:rPr lang="en-US" sz="1200" b="1" dirty="0"/>
              <a:t>Electrical Machine Design – </a:t>
            </a:r>
            <a:r>
              <a:rPr lang="en-US" sz="1200" dirty="0"/>
              <a:t>Unit 6 : Design</a:t>
            </a:r>
            <a:r>
              <a:rPr lang="en-US" sz="1200" dirty="0">
                <a:ea typeface="+mn-lt"/>
                <a:cs typeface="+mn-lt"/>
              </a:rPr>
              <a:t> of Induction Motors.</a:t>
            </a:r>
          </a:p>
          <a:p>
            <a:pPr>
              <a:buClr>
                <a:srgbClr val="9E3611"/>
              </a:buClr>
            </a:pPr>
            <a:r>
              <a:rPr lang="en-US" sz="1200" dirty="0">
                <a:ea typeface="+mn-lt"/>
                <a:cs typeface="+mn-lt"/>
              </a:rPr>
              <a:t>Video Lectures of EE 6230: Modeling and Control of Electric Drives – IIT Hyderabad by </a:t>
            </a:r>
            <a:r>
              <a:rPr lang="en-US" sz="1200" b="1" dirty="0">
                <a:ea typeface="+mn-lt"/>
                <a:cs typeface="+mn-lt"/>
              </a:rPr>
              <a:t>Dr. Seshadri Sravan Kumar V</a:t>
            </a:r>
            <a:r>
              <a:rPr lang="en-US" sz="1200" dirty="0">
                <a:ea typeface="+mn-lt"/>
                <a:cs typeface="+mn-lt"/>
              </a:rPr>
              <a:t>.</a:t>
            </a:r>
          </a:p>
          <a:p>
            <a:pPr>
              <a:buClr>
                <a:srgbClr val="9E3611"/>
              </a:buClr>
            </a:pPr>
            <a:r>
              <a:rPr lang="en-US" sz="1200" b="1" dirty="0"/>
              <a:t>Induction motor analysis using ANSYS </a:t>
            </a:r>
            <a:r>
              <a:rPr lang="en-US" sz="1200" b="1" dirty="0" err="1"/>
              <a:t>RMXprt</a:t>
            </a:r>
            <a:r>
              <a:rPr lang="en-US" sz="1200" dirty="0">
                <a:ea typeface="+mn-lt"/>
                <a:cs typeface="+mn-lt"/>
              </a:rPr>
              <a:t> Part 1 - </a:t>
            </a:r>
            <a:r>
              <a:rPr lang="en-US" sz="1200" dirty="0">
                <a:ea typeface="+mn-lt"/>
                <a:cs typeface="+mn-lt"/>
                <a:hlinkClick r:id="rId4"/>
              </a:rPr>
              <a:t>https://youtu.be/IYIjDznFO6o</a:t>
            </a:r>
            <a:endParaRPr lang="en-US" sz="1200" dirty="0"/>
          </a:p>
          <a:p>
            <a:pPr>
              <a:buClr>
                <a:srgbClr val="9E3611"/>
              </a:buClr>
            </a:pPr>
            <a:r>
              <a:rPr lang="en-US" sz="1200" b="1" dirty="0">
                <a:ea typeface="+mn-lt"/>
                <a:cs typeface="+mn-lt"/>
              </a:rPr>
              <a:t>Induction motor analysis using ANSYS </a:t>
            </a:r>
            <a:r>
              <a:rPr lang="en-US" sz="1200" b="1" dirty="0" err="1">
                <a:ea typeface="+mn-lt"/>
                <a:cs typeface="+mn-lt"/>
              </a:rPr>
              <a:t>RMXprt</a:t>
            </a:r>
            <a:r>
              <a:rPr lang="en-US" sz="1200" dirty="0">
                <a:ea typeface="+mn-lt"/>
                <a:cs typeface="+mn-lt"/>
              </a:rPr>
              <a:t> Part 2 - </a:t>
            </a:r>
            <a:r>
              <a:rPr lang="en-US" sz="1200" dirty="0">
                <a:ea typeface="+mn-lt"/>
                <a:cs typeface="+mn-lt"/>
                <a:hlinkClick r:id="rId5"/>
              </a:rPr>
              <a:t>https://youtu.be/LVj_INgXgUk</a:t>
            </a:r>
            <a:endParaRPr lang="en-US" sz="1200" dirty="0">
              <a:ea typeface="+mn-lt"/>
              <a:cs typeface="+mn-lt"/>
            </a:endParaRPr>
          </a:p>
          <a:p>
            <a:pPr marL="0" indent="0" algn="r">
              <a:buClr>
                <a:srgbClr val="9E3611"/>
              </a:buClr>
              <a:buNone/>
            </a:pPr>
            <a:r>
              <a:rPr lang="en-IN" sz="1400" dirty="0">
                <a:ea typeface="+mn-lt"/>
                <a:cs typeface="+mn-lt"/>
              </a:rPr>
              <a:t>Thank You</a:t>
            </a:r>
            <a:endParaRPr lang="en-US" sz="1400" dirty="0">
              <a:ea typeface="+mn-lt"/>
              <a:cs typeface="+mn-lt"/>
            </a:endParaRPr>
          </a:p>
          <a:p>
            <a:pPr marL="0" indent="0" algn="r">
              <a:buNone/>
            </a:pPr>
            <a:r>
              <a:rPr lang="en-IN" sz="1400" dirty="0">
                <a:ea typeface="+mn-lt"/>
                <a:cs typeface="+mn-lt"/>
              </a:rPr>
              <a:t>Miriyala Pranay Kamal</a:t>
            </a:r>
            <a:endParaRPr lang="en-US" sz="1400" dirty="0">
              <a:ea typeface="+mn-lt"/>
              <a:cs typeface="+mn-lt"/>
            </a:endParaRPr>
          </a:p>
          <a:p>
            <a:pPr marL="0" indent="0" algn="r">
              <a:buNone/>
            </a:pPr>
            <a:r>
              <a:rPr lang="en-IN" sz="1400" dirty="0">
                <a:ea typeface="+mn-lt"/>
                <a:cs typeface="+mn-lt"/>
                <a:hlinkClick r:id="rId6"/>
              </a:rPr>
              <a:t>200030033@iitdh.ac.in</a:t>
            </a:r>
            <a:endParaRPr lang="en-IN" sz="1400" dirty="0">
              <a:ea typeface="+mn-lt"/>
              <a:cs typeface="+mn-lt"/>
            </a:endParaRPr>
          </a:p>
          <a:p>
            <a:pPr marL="0" indent="0" algn="r">
              <a:buNone/>
            </a:pPr>
            <a:r>
              <a:rPr lang="en-IN" sz="1400" dirty="0">
                <a:ea typeface="+mn-lt"/>
                <a:cs typeface="+mn-lt"/>
              </a:rPr>
              <a:t>EE 2020</a:t>
            </a:r>
            <a:endParaRPr lang="en-US" sz="1400" dirty="0">
              <a:ea typeface="+mn-lt"/>
              <a:cs typeface="+mn-lt"/>
            </a:endParaRPr>
          </a:p>
          <a:p>
            <a:pPr marL="0" indent="0" algn="r">
              <a:buNone/>
            </a:pPr>
            <a:endParaRPr lang="en-US" sz="1600"/>
          </a:p>
          <a:p>
            <a:pPr>
              <a:buClr>
                <a:srgbClr val="9E3611"/>
              </a:buClr>
            </a:pPr>
            <a:endParaRPr lang="en-US" sz="1600"/>
          </a:p>
          <a:p>
            <a:pPr>
              <a:buClr>
                <a:srgbClr val="9E3611"/>
              </a:buClr>
            </a:pPr>
            <a:endParaRPr lang="en-US" sz="1200"/>
          </a:p>
          <a:p>
            <a:pPr>
              <a:buClr>
                <a:srgbClr val="9E3611"/>
              </a:buClr>
            </a:pPr>
            <a:endParaRPr lang="en-US" sz="1200"/>
          </a:p>
          <a:p>
            <a:pPr marL="0" indent="0" algn="r">
              <a:buNone/>
            </a:pPr>
            <a:endParaRPr lang="en-IN" sz="1200"/>
          </a:p>
        </p:txBody>
      </p:sp>
    </p:spTree>
    <p:extLst>
      <p:ext uri="{BB962C8B-B14F-4D97-AF65-F5344CB8AC3E}">
        <p14:creationId xmlns:p14="http://schemas.microsoft.com/office/powerpoint/2010/main" val="1846114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BB3DD-ED96-4382-BC2B-C105D481D372}"/>
              </a:ext>
            </a:extLst>
          </p:cNvPr>
          <p:cNvSpPr>
            <a:spLocks noGrp="1"/>
          </p:cNvSpPr>
          <p:nvPr>
            <p:ph type="title"/>
          </p:nvPr>
        </p:nvSpPr>
        <p:spPr>
          <a:xfrm>
            <a:off x="1066800" y="248150"/>
            <a:ext cx="10058400" cy="1609344"/>
          </a:xfrm>
        </p:spPr>
        <p:txBody>
          <a:bodyPr/>
          <a:lstStyle/>
          <a:p>
            <a:r>
              <a:rPr lang="en-IN"/>
              <a:t>SINGLE PHASE HALF BRIDGE INVERTERS</a:t>
            </a:r>
            <a:endParaRPr lang="en-US"/>
          </a:p>
        </p:txBody>
      </p:sp>
      <p:pic>
        <p:nvPicPr>
          <p:cNvPr id="4" name="Picture 4">
            <a:extLst>
              <a:ext uri="{FF2B5EF4-FFF2-40B4-BE49-F238E27FC236}">
                <a16:creationId xmlns:a16="http://schemas.microsoft.com/office/drawing/2014/main" id="{5FA10F2C-8AB1-45D7-9B80-38D110F9786E}"/>
              </a:ext>
            </a:extLst>
          </p:cNvPr>
          <p:cNvPicPr>
            <a:picLocks noGrp="1" noChangeAspect="1"/>
          </p:cNvPicPr>
          <p:nvPr>
            <p:ph idx="1"/>
          </p:nvPr>
        </p:nvPicPr>
        <p:blipFill>
          <a:blip r:embed="rId2"/>
          <a:stretch>
            <a:fillRect/>
          </a:stretch>
        </p:blipFill>
        <p:spPr>
          <a:xfrm>
            <a:off x="913415" y="2093976"/>
            <a:ext cx="2628900" cy="1743075"/>
          </a:xfrm>
        </p:spPr>
      </p:pic>
      <p:sp>
        <p:nvSpPr>
          <p:cNvPr id="5" name="TextBox 4">
            <a:extLst>
              <a:ext uri="{FF2B5EF4-FFF2-40B4-BE49-F238E27FC236}">
                <a16:creationId xmlns:a16="http://schemas.microsoft.com/office/drawing/2014/main" id="{4E9E1507-7CE8-4163-8285-32B66258A2DA}"/>
              </a:ext>
            </a:extLst>
          </p:cNvPr>
          <p:cNvSpPr txBox="1"/>
          <p:nvPr/>
        </p:nvSpPr>
        <p:spPr>
          <a:xfrm>
            <a:off x="3698748" y="1857494"/>
            <a:ext cx="7579837" cy="4524315"/>
          </a:xfrm>
          <a:prstGeom prst="rect">
            <a:avLst/>
          </a:prstGeom>
          <a:noFill/>
        </p:spPr>
        <p:txBody>
          <a:bodyPr wrap="square" rtlCol="0">
            <a:spAutoFit/>
          </a:bodyPr>
          <a:lstStyle/>
          <a:p>
            <a:pPr algn="l"/>
            <a:r>
              <a:rPr lang="en-IN"/>
              <a:t>The switches T</a:t>
            </a:r>
            <a:r>
              <a:rPr lang="en-IN" baseline="-25000"/>
              <a:t>1</a:t>
            </a:r>
            <a:r>
              <a:rPr lang="en-IN"/>
              <a:t>&amp;T</a:t>
            </a:r>
            <a:r>
              <a:rPr lang="en-IN" baseline="-25000"/>
              <a:t>2</a:t>
            </a:r>
            <a:r>
              <a:rPr lang="en-IN"/>
              <a:t> are complementary, so voltage across node a and pole O will be,</a:t>
            </a:r>
          </a:p>
          <a:p>
            <a:pPr algn="l"/>
            <a:r>
              <a:rPr lang="en-IN"/>
              <a:t>V</a:t>
            </a:r>
            <a:r>
              <a:rPr lang="en-IN" baseline="-25000"/>
              <a:t>ao</a:t>
            </a:r>
            <a:r>
              <a:rPr lang="en-IN"/>
              <a:t> = +V</a:t>
            </a:r>
            <a:r>
              <a:rPr lang="en-IN" baseline="-25000"/>
              <a:t>DC </a:t>
            </a:r>
            <a:r>
              <a:rPr lang="en-IN"/>
              <a:t>/2    T</a:t>
            </a:r>
            <a:r>
              <a:rPr lang="en-IN" baseline="-25000"/>
              <a:t>1</a:t>
            </a:r>
            <a:r>
              <a:rPr lang="en-IN"/>
              <a:t>=1, T</a:t>
            </a:r>
            <a:r>
              <a:rPr lang="en-IN" baseline="-25000"/>
              <a:t>2</a:t>
            </a:r>
            <a:r>
              <a:rPr lang="en-IN"/>
              <a:t>=0</a:t>
            </a:r>
          </a:p>
          <a:p>
            <a:r>
              <a:rPr lang="en-IN"/>
              <a:t>	   -V</a:t>
            </a:r>
            <a:r>
              <a:rPr lang="en-IN" baseline="-25000"/>
              <a:t>DC </a:t>
            </a:r>
            <a:r>
              <a:rPr lang="en-IN"/>
              <a:t>/2    T</a:t>
            </a:r>
            <a:r>
              <a:rPr lang="en-IN" baseline="-25000"/>
              <a:t>1</a:t>
            </a:r>
            <a:r>
              <a:rPr lang="en-IN"/>
              <a:t>=0, T</a:t>
            </a:r>
            <a:r>
              <a:rPr lang="en-IN" baseline="-25000"/>
              <a:t>2</a:t>
            </a:r>
            <a:r>
              <a:rPr lang="en-IN"/>
              <a:t>=1</a:t>
            </a:r>
          </a:p>
          <a:p>
            <a:endParaRPr lang="en-IN"/>
          </a:p>
          <a:p>
            <a:endParaRPr lang="en-IN"/>
          </a:p>
          <a:p>
            <a:r>
              <a:rPr lang="en-IN"/>
              <a:t>Advantages with this configuration:</a:t>
            </a:r>
          </a:p>
          <a:p>
            <a:pPr marL="285750" indent="-285750">
              <a:buFont typeface="Arial" panose="020B0604020202020204" pitchFamily="34" charset="0"/>
              <a:buChar char="•"/>
            </a:pPr>
            <a:r>
              <a:rPr lang="en-IN"/>
              <a:t>No DC offset in output.</a:t>
            </a:r>
          </a:p>
          <a:p>
            <a:pPr marL="285750" indent="-285750">
              <a:buFont typeface="Arial" panose="020B0604020202020204" pitchFamily="34" charset="0"/>
              <a:buChar char="•"/>
            </a:pPr>
            <a:r>
              <a:rPr lang="en-IN"/>
              <a:t>When connected to an RL load, the output currents are approximately sinusoidal, due to filtering effect due to RL circuit.</a:t>
            </a:r>
          </a:p>
          <a:p>
            <a:endParaRPr lang="en-IN"/>
          </a:p>
          <a:p>
            <a:r>
              <a:rPr lang="en-IN"/>
              <a:t>Drawbacks with this configuration are:</a:t>
            </a:r>
          </a:p>
          <a:p>
            <a:pPr marL="285750" indent="-285750">
              <a:buFont typeface="Arial" panose="020B0604020202020204" pitchFamily="34" charset="0"/>
              <a:buChar char="•"/>
            </a:pPr>
            <a:r>
              <a:rPr lang="en-IN"/>
              <a:t>Contains harmonics of lower order in with magnitudes comparable to the fundamental component. High THD%</a:t>
            </a:r>
          </a:p>
          <a:p>
            <a:pPr marL="285750" indent="-285750">
              <a:buFont typeface="Arial" panose="020B0604020202020204" pitchFamily="34" charset="0"/>
              <a:buChar char="•"/>
            </a:pPr>
            <a:r>
              <a:rPr lang="en-IN"/>
              <a:t>Low DC bus Utilization ~ 45%</a:t>
            </a:r>
          </a:p>
          <a:p>
            <a:pPr marL="285750" indent="-285750">
              <a:buFont typeface="Arial" panose="020B0604020202020204" pitchFamily="34" charset="0"/>
              <a:buChar char="•"/>
            </a:pPr>
            <a:r>
              <a:rPr lang="en-IN"/>
              <a:t>No control over fundamental component of output voltage.</a:t>
            </a:r>
          </a:p>
        </p:txBody>
      </p:sp>
    </p:spTree>
    <p:extLst>
      <p:ext uri="{BB962C8B-B14F-4D97-AF65-F5344CB8AC3E}">
        <p14:creationId xmlns:p14="http://schemas.microsoft.com/office/powerpoint/2010/main" val="317121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6BAE-46CD-402B-9562-6D95AC3668BF}"/>
              </a:ext>
            </a:extLst>
          </p:cNvPr>
          <p:cNvSpPr>
            <a:spLocks noGrp="1"/>
          </p:cNvSpPr>
          <p:nvPr>
            <p:ph type="title"/>
          </p:nvPr>
        </p:nvSpPr>
        <p:spPr/>
        <p:txBody>
          <a:bodyPr>
            <a:normAutofit/>
          </a:bodyPr>
          <a:lstStyle/>
          <a:p>
            <a:r>
              <a:rPr lang="en-IN" sz="5300"/>
              <a:t>CONTROL SIGNAL IMPLEMENTATION - PWM</a:t>
            </a:r>
            <a:endParaRPr lang="en-US" sz="5300"/>
          </a:p>
        </p:txBody>
      </p:sp>
      <p:pic>
        <p:nvPicPr>
          <p:cNvPr id="4" name="Picture 4">
            <a:extLst>
              <a:ext uri="{FF2B5EF4-FFF2-40B4-BE49-F238E27FC236}">
                <a16:creationId xmlns:a16="http://schemas.microsoft.com/office/drawing/2014/main" id="{9B7F87C6-AD65-4F9F-A4D4-D1EAC563F55D}"/>
              </a:ext>
            </a:extLst>
          </p:cNvPr>
          <p:cNvPicPr>
            <a:picLocks noGrp="1" noChangeAspect="1"/>
          </p:cNvPicPr>
          <p:nvPr>
            <p:ph idx="1"/>
          </p:nvPr>
        </p:nvPicPr>
        <p:blipFill>
          <a:blip r:embed="rId2"/>
          <a:stretch>
            <a:fillRect/>
          </a:stretch>
        </p:blipFill>
        <p:spPr>
          <a:xfrm>
            <a:off x="549394" y="2093976"/>
            <a:ext cx="2943233" cy="2285334"/>
          </a:xfrm>
        </p:spPr>
      </p:pic>
      <p:sp>
        <p:nvSpPr>
          <p:cNvPr id="5" name="TextBox 4">
            <a:extLst>
              <a:ext uri="{FF2B5EF4-FFF2-40B4-BE49-F238E27FC236}">
                <a16:creationId xmlns:a16="http://schemas.microsoft.com/office/drawing/2014/main" id="{984B1200-8F97-4F00-8BE0-43E6BD1402B0}"/>
              </a:ext>
            </a:extLst>
          </p:cNvPr>
          <p:cNvSpPr txBox="1"/>
          <p:nvPr/>
        </p:nvSpPr>
        <p:spPr>
          <a:xfrm>
            <a:off x="3573517" y="1840153"/>
            <a:ext cx="7548635" cy="4801314"/>
          </a:xfrm>
          <a:prstGeom prst="rect">
            <a:avLst/>
          </a:prstGeom>
          <a:noFill/>
        </p:spPr>
        <p:txBody>
          <a:bodyPr wrap="square" rtlCol="0">
            <a:spAutoFit/>
          </a:bodyPr>
          <a:lstStyle/>
          <a:p>
            <a:pPr algn="l"/>
            <a:r>
              <a:rPr lang="en-IN"/>
              <a:t>The modulating wave m(t) and the carrier wave c(t), are the 2 signals which are compared using a comparator and we implement logic HIGH, when m(t) &gt; c(t) and LOW otherwise.</a:t>
            </a:r>
          </a:p>
          <a:p>
            <a:pPr algn="l"/>
            <a:endParaRPr lang="en-IN"/>
          </a:p>
          <a:p>
            <a:pPr algn="l"/>
            <a:r>
              <a:rPr lang="en-IN"/>
              <a:t>m = V</a:t>
            </a:r>
            <a:r>
              <a:rPr lang="en-IN" baseline="-25000"/>
              <a:t>m</a:t>
            </a:r>
            <a:r>
              <a:rPr lang="en-IN"/>
              <a:t>/V</a:t>
            </a:r>
            <a:r>
              <a:rPr lang="en-IN" baseline="-25000"/>
              <a:t>p</a:t>
            </a:r>
            <a:r>
              <a:rPr lang="en-IN"/>
              <a:t> 									(modulating index)</a:t>
            </a:r>
          </a:p>
          <a:p>
            <a:pPr algn="l"/>
            <a:endParaRPr lang="en-IN"/>
          </a:p>
          <a:p>
            <a:pPr algn="l"/>
            <a:r>
              <a:rPr lang="en-IN"/>
              <a:t>Where V</a:t>
            </a:r>
            <a:r>
              <a:rPr lang="en-IN" baseline="-25000"/>
              <a:t>m </a:t>
            </a:r>
            <a:r>
              <a:rPr lang="en-IN"/>
              <a:t> &amp; V</a:t>
            </a:r>
            <a:r>
              <a:rPr lang="en-IN" baseline="-25000"/>
              <a:t>p</a:t>
            </a:r>
            <a:r>
              <a:rPr lang="en-IN"/>
              <a:t> are the amplitudes of the modulating and the carrier wave respectively.</a:t>
            </a:r>
          </a:p>
          <a:p>
            <a:pPr algn="l"/>
            <a:endParaRPr lang="en-IN"/>
          </a:p>
          <a:p>
            <a:r>
              <a:rPr lang="en-IN"/>
              <a:t>So, Average Component of voltage of Single Phase Half Bridge Inverters will be,</a:t>
            </a:r>
          </a:p>
          <a:p>
            <a:endParaRPr lang="en-IN"/>
          </a:p>
          <a:p>
            <a:endParaRPr lang="en-IN"/>
          </a:p>
          <a:p>
            <a:endParaRPr lang="en-IN"/>
          </a:p>
          <a:p>
            <a:r>
              <a:rPr lang="en-IN"/>
              <a:t>Where m(t) is the modulating wave and V</a:t>
            </a:r>
            <a:r>
              <a:rPr lang="en-IN" baseline="-25000"/>
              <a:t>p </a:t>
            </a:r>
            <a:r>
              <a:rPr lang="en-IN"/>
              <a:t>is the amplitude of carrier wave.</a:t>
            </a:r>
          </a:p>
          <a:p>
            <a:pPr algn="l"/>
            <a:endParaRPr lang="en-US"/>
          </a:p>
        </p:txBody>
      </p:sp>
      <p:pic>
        <p:nvPicPr>
          <p:cNvPr id="3" name="Graphic 6">
            <a:extLst>
              <a:ext uri="{FF2B5EF4-FFF2-40B4-BE49-F238E27FC236}">
                <a16:creationId xmlns:a16="http://schemas.microsoft.com/office/drawing/2014/main" id="{F7D9CEFD-6B59-45CD-B315-9F1514BC50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37388" y="5141815"/>
            <a:ext cx="1276350" cy="409575"/>
          </a:xfrm>
          <a:prstGeom prst="rect">
            <a:avLst/>
          </a:prstGeom>
        </p:spPr>
      </p:pic>
    </p:spTree>
    <p:extLst>
      <p:ext uri="{BB962C8B-B14F-4D97-AF65-F5344CB8AC3E}">
        <p14:creationId xmlns:p14="http://schemas.microsoft.com/office/powerpoint/2010/main" val="224161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D937-6651-49DF-AB53-1F8FA171AD74}"/>
              </a:ext>
            </a:extLst>
          </p:cNvPr>
          <p:cNvSpPr>
            <a:spLocks noGrp="1"/>
          </p:cNvSpPr>
          <p:nvPr>
            <p:ph type="title"/>
          </p:nvPr>
        </p:nvSpPr>
        <p:spPr/>
        <p:txBody>
          <a:bodyPr>
            <a:normAutofit/>
          </a:bodyPr>
          <a:lstStyle/>
          <a:p>
            <a:r>
              <a:rPr lang="en-IN" sz="4400" b="1" u="sng"/>
              <a:t>Major issues with inverter</a:t>
            </a:r>
            <a:endParaRPr lang="en-US" sz="4400" b="1" u="sng"/>
          </a:p>
        </p:txBody>
      </p:sp>
      <p:sp>
        <p:nvSpPr>
          <p:cNvPr id="3" name="Content Placeholder 2">
            <a:extLst>
              <a:ext uri="{FF2B5EF4-FFF2-40B4-BE49-F238E27FC236}">
                <a16:creationId xmlns:a16="http://schemas.microsoft.com/office/drawing/2014/main" id="{EE254BB6-ADA2-4CCE-A957-D2782672EB56}"/>
              </a:ext>
            </a:extLst>
          </p:cNvPr>
          <p:cNvSpPr>
            <a:spLocks noGrp="1"/>
          </p:cNvSpPr>
          <p:nvPr>
            <p:ph idx="1"/>
          </p:nvPr>
        </p:nvSpPr>
        <p:spPr/>
        <p:txBody>
          <a:bodyPr/>
          <a:lstStyle/>
          <a:p>
            <a:r>
              <a:rPr lang="en-IN"/>
              <a:t>Inability to control output voltage.</a:t>
            </a:r>
          </a:p>
          <a:p>
            <a:r>
              <a:rPr lang="en-IN"/>
              <a:t>High torque ripple resulted due to current ripple in the load (preferably an induction motor), due to high THD % presence.</a:t>
            </a:r>
          </a:p>
          <a:p>
            <a:r>
              <a:rPr lang="en-IN"/>
              <a:t>Reduced DC bus utilization for a half bridge inverter. Higher DC bus utilization is expected as the bus can be rated for a lower value.</a:t>
            </a:r>
          </a:p>
          <a:p>
            <a:pPr marL="0" indent="0">
              <a:buNone/>
            </a:pPr>
            <a:r>
              <a:rPr lang="en-IN"/>
              <a:t>Possible solutions for the these problems are:</a:t>
            </a:r>
          </a:p>
          <a:p>
            <a:r>
              <a:rPr lang="en-IN"/>
              <a:t>We use 2 legs of the switching pole and connect the load between both the poles, also referred to as the H-bridge inverter topology. This topology increases the DC bus utilization to 90%.</a:t>
            </a:r>
          </a:p>
          <a:p>
            <a:r>
              <a:rPr lang="en-IN"/>
              <a:t>Now, since we have optimised DC bus utilization, let us look at the other issues with this converter.</a:t>
            </a:r>
          </a:p>
        </p:txBody>
      </p:sp>
    </p:spTree>
    <p:extLst>
      <p:ext uri="{BB962C8B-B14F-4D97-AF65-F5344CB8AC3E}">
        <p14:creationId xmlns:p14="http://schemas.microsoft.com/office/powerpoint/2010/main" val="934799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D37CB8-29C6-4EF2-B73F-512DC223E74E}"/>
              </a:ext>
            </a:extLst>
          </p:cNvPr>
          <p:cNvSpPr txBox="1"/>
          <p:nvPr/>
        </p:nvSpPr>
        <p:spPr>
          <a:xfrm>
            <a:off x="616085" y="517803"/>
            <a:ext cx="10959830" cy="6340197"/>
          </a:xfrm>
          <a:prstGeom prst="rect">
            <a:avLst/>
          </a:prstGeom>
          <a:noFill/>
        </p:spPr>
        <p:txBody>
          <a:bodyPr wrap="square" rtlCol="0">
            <a:spAutoFit/>
          </a:bodyPr>
          <a:lstStyle/>
          <a:p>
            <a:pPr marL="285750" indent="-285750" algn="l">
              <a:buFont typeface="Arial" panose="020B0604020202020204" pitchFamily="34" charset="0"/>
              <a:buChar char="•"/>
            </a:pPr>
            <a:r>
              <a:rPr lang="en-IN"/>
              <a:t>The THD ratio still remains the same, even in the H-bridge inverter.</a:t>
            </a:r>
          </a:p>
          <a:p>
            <a:pPr marL="285750" indent="-285750" algn="l">
              <a:buFont typeface="Arial" panose="020B0604020202020204" pitchFamily="34" charset="0"/>
              <a:buChar char="•"/>
            </a:pPr>
            <a:r>
              <a:rPr lang="en-IN"/>
              <a:t>The control on the fundamental component of the voltage is still not established.</a:t>
            </a:r>
          </a:p>
          <a:p>
            <a:pPr algn="l"/>
            <a:endParaRPr lang="en-IN"/>
          </a:p>
          <a:p>
            <a:pPr algn="l"/>
            <a:r>
              <a:rPr lang="en-IN"/>
              <a:t>So, we employ another switching scheme to gain control over the fundamental component of the voltage and also reducing harmonics of lower order.</a:t>
            </a:r>
          </a:p>
          <a:p>
            <a:pPr algn="l"/>
            <a:endParaRPr lang="en-IN"/>
          </a:p>
          <a:p>
            <a:pPr algn="ctr"/>
            <a:r>
              <a:rPr lang="en-IN" sz="3200" b="1" u="sng"/>
              <a:t>Switching angles in PWM</a:t>
            </a:r>
          </a:p>
          <a:p>
            <a:pPr algn="ctr"/>
            <a:endParaRPr lang="en-IN" sz="3200" b="1" u="sng"/>
          </a:p>
          <a:p>
            <a:r>
              <a:rPr lang="en-IN"/>
              <a:t>By retaining the Odd nature of the output voltage, Half wave symmetry and quarter wave symmetry, we provide switching signal one or multiple times per quarter in order to establish the required control.</a:t>
            </a:r>
          </a:p>
          <a:p>
            <a:endParaRPr lang="en-IN"/>
          </a:p>
          <a:p>
            <a:r>
              <a:rPr lang="en-IN"/>
              <a:t>When we turn on and off the switch for a single instance, then we the output voltage fundamental component will be,</a:t>
            </a:r>
          </a:p>
          <a:p>
            <a:endParaRPr lang="en-IN"/>
          </a:p>
          <a:p>
            <a:endParaRPr lang="en-IN"/>
          </a:p>
          <a:p>
            <a:endParaRPr lang="en-IN"/>
          </a:p>
          <a:p>
            <a:r>
              <a:rPr lang="en-IN"/>
              <a:t>Hence by adjusting the firing angle α, we can control the output voltage.</a:t>
            </a:r>
          </a:p>
          <a:p>
            <a:r>
              <a:rPr lang="en-IN"/>
              <a:t>Also, by introducing multiple switching operations per quarter, we can eliminate the harmonics in the output voltage also by choosing a certain combination of values of α.</a:t>
            </a:r>
            <a:endParaRPr lang="en-US"/>
          </a:p>
          <a:p>
            <a:pPr algn="ctr"/>
            <a:endParaRPr lang="en-IN"/>
          </a:p>
          <a:p>
            <a:pPr algn="l"/>
            <a:endParaRPr lang="en-US"/>
          </a:p>
        </p:txBody>
      </p:sp>
      <p:pic>
        <p:nvPicPr>
          <p:cNvPr id="12" name="Graphic 12">
            <a:extLst>
              <a:ext uri="{FF2B5EF4-FFF2-40B4-BE49-F238E27FC236}">
                <a16:creationId xmlns:a16="http://schemas.microsoft.com/office/drawing/2014/main" id="{91619A21-BE6F-4379-9177-2D81EFBAC1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88156" y="4715476"/>
            <a:ext cx="1647825" cy="352425"/>
          </a:xfrm>
          <a:prstGeom prst="rect">
            <a:avLst/>
          </a:prstGeom>
        </p:spPr>
      </p:pic>
    </p:spTree>
    <p:extLst>
      <p:ext uri="{BB962C8B-B14F-4D97-AF65-F5344CB8AC3E}">
        <p14:creationId xmlns:p14="http://schemas.microsoft.com/office/powerpoint/2010/main" val="1562308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93B3C212-6C4A-47C5-B4F5-63A3FC18C406}"/>
              </a:ext>
            </a:extLst>
          </p:cNvPr>
          <p:cNvGraphicFramePr/>
          <p:nvPr>
            <p:extLst>
              <p:ext uri="{D42A27DB-BD31-4B8C-83A1-F6EECF244321}">
                <p14:modId xmlns:p14="http://schemas.microsoft.com/office/powerpoint/2010/main" val="750751113"/>
              </p:ext>
            </p:extLst>
          </p:nvPr>
        </p:nvGraphicFramePr>
        <p:xfrm>
          <a:off x="481723" y="220424"/>
          <a:ext cx="11272345" cy="5963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6764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E2993-1BE5-4F70-A69C-33A88169A3F5}"/>
              </a:ext>
            </a:extLst>
          </p:cNvPr>
          <p:cNvSpPr>
            <a:spLocks noGrp="1"/>
          </p:cNvSpPr>
          <p:nvPr>
            <p:ph type="title"/>
          </p:nvPr>
        </p:nvSpPr>
        <p:spPr>
          <a:xfrm>
            <a:off x="1066800" y="335736"/>
            <a:ext cx="10058400" cy="1609344"/>
          </a:xfrm>
        </p:spPr>
        <p:txBody>
          <a:bodyPr/>
          <a:lstStyle/>
          <a:p>
            <a:pPr algn="ctr"/>
            <a:r>
              <a:rPr lang="en-IN" u="sng"/>
              <a:t>SINE δ</a:t>
            </a:r>
            <a:r>
              <a:rPr lang="en-IN" u="sng" baseline="30000"/>
              <a:t>le</a:t>
            </a:r>
            <a:r>
              <a:rPr lang="en-IN" u="sng"/>
              <a:t> PWM scheme</a:t>
            </a:r>
            <a:endParaRPr lang="en-US" u="sng"/>
          </a:p>
        </p:txBody>
      </p:sp>
      <p:sp>
        <p:nvSpPr>
          <p:cNvPr id="3" name="Content Placeholder 2">
            <a:extLst>
              <a:ext uri="{FF2B5EF4-FFF2-40B4-BE49-F238E27FC236}">
                <a16:creationId xmlns:a16="http://schemas.microsoft.com/office/drawing/2014/main" id="{79337D13-80AF-4574-A0DA-89C62A2624B8}"/>
              </a:ext>
            </a:extLst>
          </p:cNvPr>
          <p:cNvSpPr>
            <a:spLocks noGrp="1"/>
          </p:cNvSpPr>
          <p:nvPr>
            <p:ph idx="1"/>
          </p:nvPr>
        </p:nvSpPr>
        <p:spPr/>
        <p:txBody>
          <a:bodyPr/>
          <a:lstStyle/>
          <a:p>
            <a:r>
              <a:rPr lang="en-IN"/>
              <a:t>The </a:t>
            </a:r>
            <a:r>
              <a:rPr lang="en-IN" b="1"/>
              <a:t>modulating wave m(t) is now a sinusoidal wave</a:t>
            </a:r>
            <a:r>
              <a:rPr lang="en-IN"/>
              <a:t> whereas the </a:t>
            </a:r>
            <a:r>
              <a:rPr lang="en-IN" b="1"/>
              <a:t>carrier wave c(t) remains to be a triangular wave</a:t>
            </a:r>
            <a:r>
              <a:rPr lang="en-IN"/>
              <a:t>.</a:t>
            </a:r>
          </a:p>
          <a:p>
            <a:r>
              <a:rPr lang="en-IN"/>
              <a:t>By this means, the average of the output voltage produced will be,</a:t>
            </a:r>
          </a:p>
          <a:p>
            <a:pPr marL="0" indent="0" algn="just">
              <a:buNone/>
            </a:pPr>
            <a:r>
              <a:rPr lang="en-IN"/>
              <a:t>For half bridge inverter,</a:t>
            </a:r>
          </a:p>
          <a:p>
            <a:pPr marL="0" indent="0" algn="just">
              <a:buNone/>
            </a:pPr>
            <a:endParaRPr lang="en-IN"/>
          </a:p>
          <a:p>
            <a:r>
              <a:rPr lang="en-IN"/>
              <a:t>Also, by DFT (Double Fourier Transform), the </a:t>
            </a:r>
            <a:r>
              <a:rPr lang="en-IN" b="1"/>
              <a:t>fundamental component of the output voltage</a:t>
            </a:r>
            <a:r>
              <a:rPr lang="en-IN"/>
              <a:t> is equal to the </a:t>
            </a:r>
            <a:r>
              <a:rPr lang="en-IN" b="1"/>
              <a:t>average component of the output voltage</a:t>
            </a:r>
            <a:r>
              <a:rPr lang="en-IN"/>
              <a:t>. </a:t>
            </a:r>
          </a:p>
          <a:p>
            <a:r>
              <a:rPr lang="en-IN"/>
              <a:t>For single phase H-bridge inverter, we have 2 switching schemes: </a:t>
            </a:r>
            <a:r>
              <a:rPr lang="en-IN" b="1"/>
              <a:t>Unipolar &amp; Bipolar.</a:t>
            </a:r>
          </a:p>
          <a:p>
            <a:r>
              <a:rPr lang="en-IN"/>
              <a:t>Unipolar involves generation of 2 switching signals whereas Bipolar requires a single switching signal for all switches.</a:t>
            </a:r>
            <a:endParaRPr lang="en-US"/>
          </a:p>
        </p:txBody>
      </p:sp>
      <p:pic>
        <p:nvPicPr>
          <p:cNvPr id="4" name="Graphic 4">
            <a:extLst>
              <a:ext uri="{FF2B5EF4-FFF2-40B4-BE49-F238E27FC236}">
                <a16:creationId xmlns:a16="http://schemas.microsoft.com/office/drawing/2014/main" id="{C83527FC-302D-4C3D-8637-2157D273AA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4188" y="3565799"/>
            <a:ext cx="2752725" cy="409575"/>
          </a:xfrm>
          <a:prstGeom prst="rect">
            <a:avLst/>
          </a:prstGeom>
        </p:spPr>
      </p:pic>
    </p:spTree>
    <p:extLst>
      <p:ext uri="{BB962C8B-B14F-4D97-AF65-F5344CB8AC3E}">
        <p14:creationId xmlns:p14="http://schemas.microsoft.com/office/powerpoint/2010/main" val="801439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D145-0BD7-4321-A68F-6F86B5A6BD7B}"/>
              </a:ext>
            </a:extLst>
          </p:cNvPr>
          <p:cNvSpPr>
            <a:spLocks noGrp="1"/>
          </p:cNvSpPr>
          <p:nvPr>
            <p:ph type="title"/>
          </p:nvPr>
        </p:nvSpPr>
        <p:spPr/>
        <p:txBody>
          <a:bodyPr/>
          <a:lstStyle/>
          <a:p>
            <a:pPr algn="ctr"/>
            <a:r>
              <a:rPr lang="en-IN" b="1" u="sng"/>
              <a:t>3Φ INVERTER design</a:t>
            </a:r>
            <a:endParaRPr lang="en-US" b="1" u="sng"/>
          </a:p>
        </p:txBody>
      </p:sp>
      <p:pic>
        <p:nvPicPr>
          <p:cNvPr id="4" name="Picture 4">
            <a:extLst>
              <a:ext uri="{FF2B5EF4-FFF2-40B4-BE49-F238E27FC236}">
                <a16:creationId xmlns:a16="http://schemas.microsoft.com/office/drawing/2014/main" id="{44893C5E-6C56-47CB-A02C-CF8A3D592EA4}"/>
              </a:ext>
            </a:extLst>
          </p:cNvPr>
          <p:cNvPicPr>
            <a:picLocks noGrp="1" noChangeAspect="1"/>
          </p:cNvPicPr>
          <p:nvPr>
            <p:ph idx="1"/>
          </p:nvPr>
        </p:nvPicPr>
        <p:blipFill>
          <a:blip r:embed="rId2"/>
          <a:stretch>
            <a:fillRect/>
          </a:stretch>
        </p:blipFill>
        <p:spPr>
          <a:xfrm>
            <a:off x="2057246" y="1769905"/>
            <a:ext cx="7533443" cy="4219935"/>
          </a:xfrm>
        </p:spPr>
      </p:pic>
    </p:spTree>
    <p:extLst>
      <p:ext uri="{BB962C8B-B14F-4D97-AF65-F5344CB8AC3E}">
        <p14:creationId xmlns:p14="http://schemas.microsoft.com/office/powerpoint/2010/main" val="3170517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Wood Type</vt:lpstr>
      <vt:lpstr>SUMMER TERM – IIT H</vt:lpstr>
      <vt:lpstr>Introduction</vt:lpstr>
      <vt:lpstr>SINGLE PHASE HALF BRIDGE INVERTERS</vt:lpstr>
      <vt:lpstr>CONTROL SIGNAL IMPLEMENTATION - PWM</vt:lpstr>
      <vt:lpstr>Major issues with inverter</vt:lpstr>
      <vt:lpstr>PowerPoint Presentation</vt:lpstr>
      <vt:lpstr>PowerPoint Presentation</vt:lpstr>
      <vt:lpstr>SINE δle PWM scheme</vt:lpstr>
      <vt:lpstr>3Φ INVERTER design</vt:lpstr>
      <vt:lpstr>PowerPoint Presentation</vt:lpstr>
      <vt:lpstr>OUTPUTS OF 3Φ INVERTER</vt:lpstr>
      <vt:lpstr>LINE, PHASE AND POLE VOLTAGES OF 3Φ INVERTER</vt:lpstr>
      <vt:lpstr>MULTILEVEL INVERTERS</vt:lpstr>
      <vt:lpstr>PowerPoint Presentation</vt:lpstr>
      <vt:lpstr>PowerPoint Presentation</vt:lpstr>
      <vt:lpstr>Multilevel inverters Topologies</vt:lpstr>
      <vt:lpstr>PowerPoint Presentation</vt:lpstr>
      <vt:lpstr>Simulation of induction machines in ANSYS</vt:lpstr>
      <vt:lpstr>Brief details about using ANSYS</vt:lpstr>
      <vt:lpstr>3 phase 12 pole configuration</vt:lpstr>
      <vt:lpstr>9 phase 4 pole configuration</vt:lpstr>
      <vt:lpstr>Pole phase modulation</vt:lpstr>
      <vt:lpstr>Learning outcomes of this internship period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173</cp:revision>
  <dcterms:created xsi:type="dcterms:W3CDTF">2022-05-09T04:49:12Z</dcterms:created>
  <dcterms:modified xsi:type="dcterms:W3CDTF">2022-06-02T09:15:30Z</dcterms:modified>
</cp:coreProperties>
</file>