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9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7" r:id="rId10"/>
    <p:sldId id="263" r:id="rId11"/>
    <p:sldId id="264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557"/>
  </p:normalViewPr>
  <p:slideViewPr>
    <p:cSldViewPr snapToGrid="0" snapToObjects="1">
      <p:cViewPr varScale="1">
        <p:scale>
          <a:sx n="107" d="100"/>
          <a:sy n="107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11206-D0ED-6249-B94C-368F6CF5F328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8DC7-30FB-CA40-9D32-1BAD5EF296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59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考虑到现在</a:t>
            </a:r>
            <a:r>
              <a:rPr kumimoji="1" lang="en-US" altLang="zh-CN" dirty="0" err="1"/>
              <a:t>ocr</a:t>
            </a:r>
            <a:r>
              <a:rPr kumimoji="1" lang="zh-CN" altLang="en-US" dirty="0"/>
              <a:t>定位模型普遍采用复杂背景下文字作为训练集，以满足各种识别需求。我从网上下载一批背景图片。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B8DC7-30FB-CA40-9D32-1BAD5EF296F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17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4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81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7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8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81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8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0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6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5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1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9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9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5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9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0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1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  <p:sldLayoutId id="2147484215" r:id="rId16"/>
    <p:sldLayoutId id="21474842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CF8FE-6476-F24B-BAB8-C11161CA8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图像文本定位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26DABC-48B4-3D49-9625-E27036294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00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58C90-DD85-7745-B964-2363C2C3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46808-C879-1341-938C-E5013FEB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82" y="1267457"/>
            <a:ext cx="6494811" cy="399362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由于文本的长度是不固定，如果采用通用目标检测的方法，将会面临一个问题：如何生成好的</a:t>
            </a:r>
            <a:r>
              <a:rPr lang="en" altLang="zh-CN" dirty="0"/>
              <a:t>text proposal</a:t>
            </a:r>
            <a:r>
              <a:rPr lang="zh-CN" altLang="en" dirty="0"/>
              <a:t>．</a:t>
            </a:r>
            <a:r>
              <a:rPr lang="zh-CN" altLang="en-US" dirty="0"/>
              <a:t>因此该模型只预测文本的竖直方向上的位置，水平方向的位置不预测。与</a:t>
            </a:r>
            <a:r>
              <a:rPr lang="en" altLang="zh-CN" dirty="0"/>
              <a:t>faster </a:t>
            </a:r>
            <a:r>
              <a:rPr lang="en" altLang="zh-CN" dirty="0" err="1"/>
              <a:t>rcnn</a:t>
            </a:r>
            <a:r>
              <a:rPr lang="zh-CN" altLang="en-US" dirty="0"/>
              <a:t>中的</a:t>
            </a:r>
            <a:r>
              <a:rPr lang="en" altLang="zh-CN" dirty="0"/>
              <a:t>anchor</a:t>
            </a:r>
            <a:r>
              <a:rPr lang="zh-CN" altLang="en-US" dirty="0"/>
              <a:t>类似，但是不同的是，</a:t>
            </a:r>
            <a:r>
              <a:rPr lang="en" altLang="zh-CN" dirty="0"/>
              <a:t>vertical anchor</a:t>
            </a:r>
            <a:r>
              <a:rPr lang="zh-CN" altLang="en-US" dirty="0"/>
              <a:t>的宽度都是固定好的了，而高度从</a:t>
            </a:r>
            <a:r>
              <a:rPr lang="en-US" altLang="zh-CN" dirty="0"/>
              <a:t>11</a:t>
            </a:r>
            <a:r>
              <a:rPr lang="zh-CN" altLang="en-US" dirty="0"/>
              <a:t>像素到</a:t>
            </a:r>
            <a:r>
              <a:rPr lang="en-US" altLang="zh-CN" dirty="0"/>
              <a:t>273</a:t>
            </a:r>
            <a:r>
              <a:rPr lang="zh-CN" altLang="en-US" dirty="0"/>
              <a:t>像素</a:t>
            </a:r>
            <a:r>
              <a:rPr lang="en-US" altLang="zh-CN" dirty="0"/>
              <a:t>(</a:t>
            </a:r>
            <a:r>
              <a:rPr lang="zh-CN" altLang="en-US" dirty="0"/>
              <a:t>每次除以</a:t>
            </a:r>
            <a:r>
              <a:rPr lang="en-US" altLang="zh-CN" dirty="0"/>
              <a:t>0.7)</a:t>
            </a:r>
            <a:r>
              <a:rPr lang="zh-CN" altLang="en-US" dirty="0"/>
              <a:t>变化的。在卷积网络得到的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上一个值对应了原图像</a:t>
            </a:r>
            <a:r>
              <a:rPr lang="en-US" altLang="zh-CN" dirty="0"/>
              <a:t>16</a:t>
            </a:r>
            <a:r>
              <a:rPr lang="zh-CN" altLang="en-US" dirty="0"/>
              <a:t>个像素，每个点得到的特征向量</a:t>
            </a:r>
            <a:r>
              <a:rPr lang="zh-CN" altLang="zh-CN" dirty="0"/>
              <a:t>反映</a:t>
            </a:r>
            <a:r>
              <a:rPr lang="zh-CN" altLang="en-US" dirty="0"/>
              <a:t>的是该点与一组以这个点为中心的</a:t>
            </a:r>
            <a:r>
              <a:rPr lang="en-US" altLang="zh-CN" dirty="0"/>
              <a:t>anchor</a:t>
            </a:r>
            <a:r>
              <a:rPr lang="zh-CN" altLang="en-US" dirty="0"/>
              <a:t>之间的关系。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C104B1-D417-4F4E-9B64-87F92A64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18" y="1720754"/>
            <a:ext cx="3294836" cy="34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FE46-D9BB-C443-A783-25B5467A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b="1" dirty="0"/>
              <a:t> </a:t>
            </a:r>
            <a:r>
              <a:rPr lang="zh-CN" altLang="en-US" b="1" dirty="0"/>
              <a:t>区域建议网络</a:t>
            </a:r>
            <a:r>
              <a:rPr lang="en-US" altLang="zh-CN" b="1" dirty="0"/>
              <a:t>(</a:t>
            </a:r>
            <a:r>
              <a:rPr lang="en" altLang="zh-CN" b="1" dirty="0"/>
              <a:t>Region Proposal Networks</a:t>
            </a:r>
            <a:r>
              <a:rPr lang="en-US" altLang="zh-CN" b="1" dirty="0"/>
              <a:t>)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DE173-4ACA-7B4A-B7ED-A853F7DB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92" y="1856286"/>
            <a:ext cx="6609606" cy="4019581"/>
          </a:xfrm>
        </p:spPr>
        <p:txBody>
          <a:bodyPr>
            <a:normAutofit fontScale="92500" lnSpcReduction="10000"/>
          </a:bodyPr>
          <a:lstStyle/>
          <a:p>
            <a:r>
              <a:rPr lang="en" altLang="zh-CN" dirty="0"/>
              <a:t>CTPN</a:t>
            </a:r>
            <a:r>
              <a:rPr lang="zh-CN" altLang="en-US" dirty="0"/>
              <a:t>通过</a:t>
            </a:r>
            <a:r>
              <a:rPr lang="en" altLang="zh-CN" dirty="0"/>
              <a:t>CNN</a:t>
            </a:r>
            <a:r>
              <a:rPr lang="zh-CN" altLang="en-US" dirty="0"/>
              <a:t>和</a:t>
            </a:r>
            <a:r>
              <a:rPr lang="en" altLang="zh-CN" dirty="0"/>
              <a:t>BLSTM</a:t>
            </a:r>
            <a:r>
              <a:rPr lang="zh-CN" altLang="en-US" dirty="0"/>
              <a:t>学到一组“空间 </a:t>
            </a:r>
            <a:r>
              <a:rPr lang="en-US" altLang="zh-CN" dirty="0"/>
              <a:t>+ </a:t>
            </a:r>
            <a:r>
              <a:rPr lang="zh-CN" altLang="en-US" dirty="0"/>
              <a:t>序列”特征后，在</a:t>
            </a:r>
            <a:r>
              <a:rPr lang="en-US" altLang="zh-CN" dirty="0"/>
              <a:t>"</a:t>
            </a:r>
            <a:r>
              <a:rPr lang="en" altLang="zh-CN" dirty="0"/>
              <a:t>FC"</a:t>
            </a:r>
            <a:r>
              <a:rPr lang="zh-CN" altLang="en-US" dirty="0"/>
              <a:t>后接入</a:t>
            </a:r>
            <a:r>
              <a:rPr lang="en" altLang="zh-CN" dirty="0"/>
              <a:t>RPN</a:t>
            </a:r>
            <a:r>
              <a:rPr lang="zh-CN" altLang="en-US" dirty="0"/>
              <a:t>网络，分为两个分支：</a:t>
            </a:r>
          </a:p>
          <a:p>
            <a:r>
              <a:rPr lang="zh-CN" altLang="en-US" dirty="0"/>
              <a:t>左边分支用于</a:t>
            </a:r>
            <a:r>
              <a:rPr lang="en" altLang="zh-CN" dirty="0"/>
              <a:t>bounding box regression</a:t>
            </a:r>
            <a:r>
              <a:rPr lang="zh-CN" altLang="en" dirty="0"/>
              <a:t>。</a:t>
            </a:r>
            <a:r>
              <a:rPr lang="zh-CN" altLang="en-US" dirty="0"/>
              <a:t>由于</a:t>
            </a:r>
            <a:r>
              <a:rPr lang="en" altLang="zh-CN" dirty="0"/>
              <a:t> feature map</a:t>
            </a:r>
            <a:r>
              <a:rPr lang="zh-CN" altLang="en-US" dirty="0"/>
              <a:t>每个点配备了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" altLang="zh-CN" dirty="0"/>
              <a:t>Anchor</a:t>
            </a:r>
            <a:r>
              <a:rPr lang="zh-CN" altLang="en" dirty="0"/>
              <a:t>，</a:t>
            </a:r>
            <a:r>
              <a:rPr lang="zh-CN" altLang="en-US" dirty="0"/>
              <a:t>同时只回归中心</a:t>
            </a:r>
            <a:r>
              <a:rPr lang="en" altLang="zh-CN" dirty="0"/>
              <a:t>y</a:t>
            </a:r>
            <a:r>
              <a:rPr lang="zh-CN" altLang="en-US" dirty="0"/>
              <a:t>坐标与高度</a:t>
            </a:r>
            <a:r>
              <a:rPr lang="en-US" altLang="zh-CN" dirty="0"/>
              <a:t>2</a:t>
            </a:r>
            <a:r>
              <a:rPr lang="zh-CN" altLang="en-US" dirty="0"/>
              <a:t>个值，所以</a:t>
            </a:r>
            <a:r>
              <a:rPr lang="en" altLang="zh-CN" dirty="0" err="1"/>
              <a:t>bbox</a:t>
            </a:r>
            <a:r>
              <a:rPr lang="en-US" altLang="zh-CN" dirty="0"/>
              <a:t>_</a:t>
            </a:r>
            <a:r>
              <a:rPr lang="en" altLang="zh-CN" dirty="0"/>
              <a:t>prediction</a:t>
            </a:r>
            <a:r>
              <a:rPr lang="zh-CN" altLang="en" dirty="0"/>
              <a:t>分支</a:t>
            </a:r>
            <a:r>
              <a:rPr lang="zh-CN" altLang="en-US" dirty="0"/>
              <a:t>有</a:t>
            </a:r>
            <a:r>
              <a:rPr lang="en-US" altLang="zh-CN" dirty="0"/>
              <a:t>18</a:t>
            </a:r>
            <a:r>
              <a:rPr lang="zh-CN" altLang="en-US" dirty="0"/>
              <a:t>个</a:t>
            </a:r>
            <a:r>
              <a:rPr lang="en" altLang="zh-CN" dirty="0"/>
              <a:t>channels</a:t>
            </a:r>
          </a:p>
          <a:p>
            <a:r>
              <a:rPr lang="zh-CN" altLang="en-US" dirty="0"/>
              <a:t>右边分支用于</a:t>
            </a:r>
            <a:r>
              <a:rPr lang="en" altLang="zh-CN" dirty="0" err="1"/>
              <a:t>Softmax</a:t>
            </a:r>
            <a:r>
              <a:rPr lang="zh-CN" altLang="en-US" dirty="0"/>
              <a:t>分类</a:t>
            </a:r>
            <a:r>
              <a:rPr lang="en" altLang="zh-CN" dirty="0"/>
              <a:t>Anchor</a:t>
            </a:r>
            <a:r>
              <a:rPr lang="zh-CN" altLang="en-US" dirty="0"/>
              <a:t>是否属于文本区</a:t>
            </a:r>
            <a:endParaRPr lang="en-US" altLang="zh-CN" dirty="0"/>
          </a:p>
          <a:p>
            <a:r>
              <a:rPr lang="zh-CN" altLang="en-US" dirty="0"/>
              <a:t>最后</a:t>
            </a:r>
            <a:r>
              <a:rPr lang="en" altLang="zh-CN" dirty="0"/>
              <a:t>Proposal Layer</a:t>
            </a:r>
            <a:r>
              <a:rPr lang="zh-CN" altLang="en-US" dirty="0"/>
              <a:t>综合</a:t>
            </a:r>
            <a:r>
              <a:rPr lang="en-US" altLang="zh-CN" dirty="0"/>
              <a:t>anchor</a:t>
            </a:r>
            <a:r>
              <a:rPr lang="zh-CN" altLang="en-US" dirty="0"/>
              <a:t>的预测偏移量和参考</a:t>
            </a:r>
            <a:r>
              <a:rPr lang="en-US" altLang="zh-CN" dirty="0"/>
              <a:t>anchor</a:t>
            </a:r>
            <a:r>
              <a:rPr lang="zh-CN" altLang="en-US" dirty="0"/>
              <a:t>生成预测的</a:t>
            </a:r>
            <a:r>
              <a:rPr lang="en-US" altLang="zh-CN" dirty="0"/>
              <a:t>anchor</a:t>
            </a:r>
            <a:r>
              <a:rPr lang="zh-CN" altLang="en-US" dirty="0"/>
              <a:t>。并利用</a:t>
            </a:r>
            <a:r>
              <a:rPr lang="en-US" altLang="zh-CN" dirty="0"/>
              <a:t>anchor</a:t>
            </a:r>
            <a:r>
              <a:rPr lang="zh-CN" altLang="en-US" dirty="0"/>
              <a:t>得分， 计算出</a:t>
            </a:r>
            <a:r>
              <a:rPr lang="en" altLang="zh-CN" dirty="0"/>
              <a:t>proposal</a:t>
            </a:r>
            <a:r>
              <a:rPr lang="zh-CN" altLang="en-US" dirty="0"/>
              <a:t>。使用一个标准的非极大值抑制算法来滤除多余的</a:t>
            </a:r>
            <a:r>
              <a:rPr lang="en" altLang="zh-CN" dirty="0"/>
              <a:t>text proposal</a:t>
            </a:r>
            <a:r>
              <a:rPr lang="zh-CN" altLang="en" dirty="0"/>
              <a:t>。</a:t>
            </a:r>
            <a:endParaRPr kumimoji="1" lang="zh-CN" altLang="en-US" dirty="0"/>
          </a:p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FC0208-B77C-EE41-B357-BA6BFD22E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8" r="7844"/>
          <a:stretch/>
        </p:blipFill>
        <p:spPr>
          <a:xfrm>
            <a:off x="855023" y="2001213"/>
            <a:ext cx="3198421" cy="34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0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ACE98-4F25-4A4D-BE70-C0309914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文本线构造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F31FD-008C-484C-BFA5-5BD5D3E7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marL="285750" lvl="1"/>
            <a:r>
              <a:rPr lang="zh-CN" altLang="en-US" sz="2400" dirty="0"/>
              <a:t>每两个相近的</a:t>
            </a:r>
            <a:r>
              <a:rPr lang="en" altLang="zh-CN" sz="2400" dirty="0"/>
              <a:t>proposal</a:t>
            </a:r>
            <a:r>
              <a:rPr lang="zh-CN" altLang="en-US" sz="2400" dirty="0"/>
              <a:t>组成一个</a:t>
            </a:r>
            <a:r>
              <a:rPr lang="en" altLang="zh-CN" sz="2400" dirty="0"/>
              <a:t>pair</a:t>
            </a:r>
            <a:r>
              <a:rPr lang="zh-CN" altLang="en" sz="2400" dirty="0"/>
              <a:t>，</a:t>
            </a:r>
            <a:r>
              <a:rPr lang="zh-CN" altLang="en-US" sz="2400" dirty="0"/>
              <a:t>合并不同的</a:t>
            </a:r>
            <a:r>
              <a:rPr lang="en" altLang="zh-CN" sz="2400" dirty="0"/>
              <a:t>pair</a:t>
            </a:r>
            <a:r>
              <a:rPr lang="zh-CN" altLang="en-US" sz="2400" dirty="0"/>
              <a:t>直到无法再合并为止（没有公共元素）</a:t>
            </a:r>
            <a:endParaRPr lang="en-US" altLang="zh-CN" sz="2400" dirty="0"/>
          </a:p>
          <a:p>
            <a:pPr marL="285750" lvl="1"/>
            <a:r>
              <a:rPr lang="zh-CN" altLang="en-US" sz="2400" dirty="0"/>
              <a:t>判断两个</a:t>
            </a:r>
            <a:r>
              <a:rPr lang="en" altLang="zh-CN" sz="2400" dirty="0"/>
              <a:t>proposal</a:t>
            </a:r>
            <a:r>
              <a:rPr lang="zh-CN" altLang="en" sz="2400" dirty="0"/>
              <a:t>，</a:t>
            </a:r>
            <a:r>
              <a:rPr lang="en" altLang="zh-CN" sz="2400" dirty="0"/>
              <a:t>Bi</a:t>
            </a:r>
            <a:r>
              <a:rPr lang="zh-CN" altLang="en-US" sz="2400" dirty="0"/>
              <a:t>和</a:t>
            </a:r>
            <a:r>
              <a:rPr lang="en" altLang="zh-CN" sz="2400" dirty="0" err="1"/>
              <a:t>Bj</a:t>
            </a:r>
            <a:r>
              <a:rPr lang="zh-CN" altLang="en-US" sz="2400" dirty="0"/>
              <a:t>组成</a:t>
            </a:r>
            <a:r>
              <a:rPr lang="en" altLang="zh-CN" sz="2400" dirty="0"/>
              <a:t>pair</a:t>
            </a:r>
            <a:r>
              <a:rPr lang="zh-CN" altLang="en-US" sz="2400" dirty="0"/>
              <a:t>的条件：</a:t>
            </a:r>
          </a:p>
          <a:p>
            <a:r>
              <a:rPr lang="en" altLang="zh-CN" dirty="0" err="1"/>
              <a:t>Bj</a:t>
            </a:r>
            <a:r>
              <a:rPr lang="en" altLang="zh-CN" dirty="0"/>
              <a:t>-&gt;Bi</a:t>
            </a:r>
            <a:r>
              <a:rPr lang="zh-CN" altLang="en" dirty="0"/>
              <a:t>， </a:t>
            </a:r>
            <a:r>
              <a:rPr lang="zh-CN" altLang="en-US" dirty="0"/>
              <a:t>且</a:t>
            </a:r>
            <a:r>
              <a:rPr lang="en" altLang="zh-CN" dirty="0"/>
              <a:t>Bi-&gt;</a:t>
            </a:r>
            <a:r>
              <a:rPr lang="en" altLang="zh-CN" dirty="0" err="1"/>
              <a:t>Bj</a:t>
            </a:r>
            <a:r>
              <a:rPr lang="zh-CN" altLang="en" dirty="0"/>
              <a:t>。（</a:t>
            </a:r>
            <a:r>
              <a:rPr lang="en" altLang="zh-CN" dirty="0" err="1"/>
              <a:t>Bj</a:t>
            </a:r>
            <a:r>
              <a:rPr lang="en" altLang="zh-CN" dirty="0"/>
              <a:t>-&gt;Bi</a:t>
            </a:r>
            <a:r>
              <a:rPr lang="zh-CN" altLang="en-US" dirty="0"/>
              <a:t>表示</a:t>
            </a:r>
            <a:r>
              <a:rPr lang="en" altLang="zh-CN" dirty="0" err="1"/>
              <a:t>Bj</a:t>
            </a:r>
            <a:r>
              <a:rPr lang="zh-CN" altLang="en-US" dirty="0"/>
              <a:t>是</a:t>
            </a:r>
            <a:r>
              <a:rPr lang="en" altLang="zh-CN" dirty="0"/>
              <a:t>Bi</a:t>
            </a:r>
            <a:r>
              <a:rPr lang="zh-CN" altLang="en-US" dirty="0"/>
              <a:t>的最好邻居）</a:t>
            </a:r>
          </a:p>
          <a:p>
            <a:r>
              <a:rPr lang="en" altLang="zh-CN" dirty="0" err="1"/>
              <a:t>Bj</a:t>
            </a:r>
            <a:r>
              <a:rPr lang="en" altLang="zh-CN" dirty="0"/>
              <a:t>-&gt;Bi</a:t>
            </a:r>
            <a:r>
              <a:rPr lang="zh-CN" altLang="en-US" dirty="0"/>
              <a:t>条件：</a:t>
            </a:r>
            <a:r>
              <a:rPr lang="en" altLang="zh-CN" dirty="0" err="1"/>
              <a:t>Bj</a:t>
            </a:r>
            <a:r>
              <a:rPr lang="zh-CN" altLang="en-US" dirty="0"/>
              <a:t>是</a:t>
            </a:r>
            <a:r>
              <a:rPr lang="en" altLang="zh-CN" dirty="0"/>
              <a:t>Bi</a:t>
            </a:r>
            <a:r>
              <a:rPr lang="zh-CN" altLang="en-US" dirty="0"/>
              <a:t>的邻居中距离</a:t>
            </a:r>
            <a:r>
              <a:rPr lang="en" altLang="zh-CN" dirty="0"/>
              <a:t>Bi</a:t>
            </a:r>
            <a:r>
              <a:rPr lang="zh-CN" altLang="en-US" dirty="0"/>
              <a:t>最近的，且该距离小于</a:t>
            </a:r>
            <a:r>
              <a:rPr lang="en-US" altLang="zh-CN" dirty="0"/>
              <a:t>50</a:t>
            </a:r>
            <a:r>
              <a:rPr lang="zh-CN" altLang="en-US" dirty="0"/>
              <a:t>个像素。</a:t>
            </a:r>
            <a:r>
              <a:rPr lang="en" altLang="zh-CN" dirty="0" err="1"/>
              <a:t>Bj</a:t>
            </a:r>
            <a:r>
              <a:rPr lang="zh-CN" altLang="en-US" dirty="0"/>
              <a:t>和</a:t>
            </a:r>
            <a:r>
              <a:rPr lang="en" altLang="zh-CN" dirty="0"/>
              <a:t>Bi</a:t>
            </a:r>
            <a:r>
              <a:rPr lang="zh-CN" altLang="en-US" dirty="0"/>
              <a:t>的</a:t>
            </a:r>
            <a:r>
              <a:rPr lang="en" altLang="zh-CN" dirty="0"/>
              <a:t>vertical overlap</a:t>
            </a:r>
            <a:r>
              <a:rPr lang="zh-CN" altLang="en-US" dirty="0"/>
              <a:t>大于</a:t>
            </a:r>
            <a:r>
              <a:rPr lang="en-US" altLang="zh-CN" dirty="0"/>
              <a:t>0.7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46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9212A-5EF2-0148-AA7F-0BFC02A7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D097-4B32-7146-9815-2F80E3E2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对锚点随机采样，构成大小为 </a:t>
            </a:r>
            <a:r>
              <a:rPr lang="en-US" altLang="zh-CN" dirty="0"/>
              <a:t>256 </a:t>
            </a:r>
            <a:r>
              <a:rPr lang="zh-CN" altLang="en-US" dirty="0"/>
              <a:t>的 </a:t>
            </a:r>
            <a:r>
              <a:rPr lang="en" altLang="zh-CN" dirty="0"/>
              <a:t>mini batch</a:t>
            </a:r>
            <a:r>
              <a:rPr lang="zh-CN" altLang="en-US" dirty="0"/>
              <a:t>。（由</a:t>
            </a:r>
            <a:r>
              <a:rPr lang="en-US" altLang="zh-CN" dirty="0"/>
              <a:t>128</a:t>
            </a:r>
            <a:r>
              <a:rPr lang="zh-CN" altLang="en-US" dirty="0"/>
              <a:t>个前景</a:t>
            </a:r>
            <a:r>
              <a:rPr lang="en-US" altLang="zh-CN" dirty="0"/>
              <a:t>ancho</a:t>
            </a:r>
            <a:r>
              <a:rPr lang="zh-CN" altLang="en-US" dirty="0"/>
              <a:t>和</a:t>
            </a:r>
            <a:r>
              <a:rPr lang="en-US" altLang="zh-CN" dirty="0"/>
              <a:t>128</a:t>
            </a:r>
            <a:r>
              <a:rPr lang="zh-CN" altLang="en-US" dirty="0"/>
              <a:t>个背景</a:t>
            </a:r>
            <a:r>
              <a:rPr lang="en-US" altLang="zh-CN" dirty="0"/>
              <a:t>anchor</a:t>
            </a:r>
            <a:r>
              <a:rPr lang="zh-CN" altLang="en-US" dirty="0"/>
              <a:t>组成</a:t>
            </a:r>
            <a:r>
              <a:rPr lang="en-US" altLang="zh-CN" dirty="0"/>
              <a:t>)</a:t>
            </a:r>
            <a:r>
              <a:rPr lang="zh-CN" altLang="en-US" dirty="0"/>
              <a:t> 以 </a:t>
            </a:r>
            <a:r>
              <a:rPr lang="en" altLang="zh-CN" dirty="0"/>
              <a:t>mini batch </a:t>
            </a:r>
            <a:r>
              <a:rPr lang="zh-CN" altLang="en-US" dirty="0"/>
              <a:t>筛选出来的锚点和二进制交叉熵（</a:t>
            </a:r>
            <a:r>
              <a:rPr lang="en" altLang="zh-CN" dirty="0"/>
              <a:t>binary cross entropy</a:t>
            </a:r>
            <a:r>
              <a:rPr lang="zh-CN" altLang="en" dirty="0"/>
              <a:t>）</a:t>
            </a:r>
            <a:r>
              <a:rPr lang="zh-CN" altLang="en-US" dirty="0"/>
              <a:t>来计算分类损失。然后它只用那些标记为前景的 </a:t>
            </a:r>
            <a:r>
              <a:rPr lang="en" altLang="zh-CN" dirty="0"/>
              <a:t>mini batch </a:t>
            </a:r>
            <a:r>
              <a:rPr lang="zh-CN" altLang="en-US" dirty="0"/>
              <a:t>锚点来计算回归损失。</a:t>
            </a:r>
            <a:endParaRPr lang="en-US" altLang="zh-CN" dirty="0"/>
          </a:p>
          <a:p>
            <a:r>
              <a:rPr lang="zh-CN" altLang="en-US" dirty="0"/>
              <a:t>（样本标签：根据将文本行四个坐标顶点，切分成宽约为</a:t>
            </a:r>
            <a:r>
              <a:rPr lang="en-US" altLang="zh-CN" dirty="0"/>
              <a:t>16</a:t>
            </a:r>
            <a:r>
              <a:rPr lang="zh-CN" altLang="en-US" dirty="0"/>
              <a:t>像素的一组</a:t>
            </a:r>
            <a:r>
              <a:rPr lang="en-US" altLang="zh-CN" dirty="0"/>
              <a:t>bounding</a:t>
            </a:r>
            <a:r>
              <a:rPr lang="zh-CN" altLang="en-US" dirty="0"/>
              <a:t> </a:t>
            </a:r>
            <a:r>
              <a:rPr lang="en-US" altLang="zh-CN" dirty="0"/>
              <a:t>box</a:t>
            </a:r>
            <a:r>
              <a:rPr lang="zh-CN" altLang="en-US" dirty="0"/>
              <a:t>。）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7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71BF0-5EEF-BE4C-AA77-8CCDAB4C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99" y="872905"/>
            <a:ext cx="9601196" cy="130386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训练结果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E625A3-3CBC-404B-A8AF-C7AA18EB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33" y="1715531"/>
            <a:ext cx="4801049" cy="2936490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3AE3BFD-DE6D-624B-A110-A32F6B6D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1294" y="1755459"/>
            <a:ext cx="4482193" cy="2991053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429391-53D9-584B-BE27-E5A09472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374" y="4393453"/>
            <a:ext cx="2917251" cy="19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B147-1CFF-CC43-B6E4-C8BAFD87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0E5B6-FDEA-A242-BDFB-7F786E1A5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目标：实现图像文本行定位，以便输入基于文本行的</a:t>
            </a:r>
            <a:r>
              <a:rPr kumimoji="1" lang="en-US" altLang="zh-CN" dirty="0" err="1"/>
              <a:t>ocr</a:t>
            </a:r>
            <a:r>
              <a:rPr kumimoji="1" lang="zh-CN" altLang="en-US" dirty="0"/>
              <a:t>识别模型</a:t>
            </a:r>
            <a:endParaRPr kumimoji="1" lang="en-US" altLang="zh-CN" dirty="0"/>
          </a:p>
          <a:p>
            <a:r>
              <a:rPr kumimoji="1" lang="zh-CN" altLang="en-US" dirty="0"/>
              <a:t>数据集处理：批量生成多语言混合图片，获得</a:t>
            </a:r>
            <a:r>
              <a:rPr kumimoji="1" lang="en-US" altLang="zh-CN" dirty="0"/>
              <a:t>bounding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坐标</a:t>
            </a:r>
            <a:endParaRPr kumimoji="1" lang="en-US" altLang="zh-CN" dirty="0"/>
          </a:p>
          <a:p>
            <a:r>
              <a:rPr kumimoji="1" lang="zh-CN" altLang="en-US" dirty="0"/>
              <a:t>模型搭建</a:t>
            </a:r>
            <a:endParaRPr kumimoji="1" lang="en-US" altLang="zh-CN" dirty="0"/>
          </a:p>
          <a:p>
            <a:r>
              <a:rPr kumimoji="1" lang="zh-CN" altLang="en-US" dirty="0"/>
              <a:t>训练结果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9AE92-24A4-264C-8064-AB3D6F60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数据集生成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14761-B19B-D942-8FE3-43B0FAAB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48804"/>
            <a:ext cx="10364452" cy="3424107"/>
          </a:xfrm>
        </p:spPr>
        <p:txBody>
          <a:bodyPr/>
          <a:lstStyle/>
          <a:p>
            <a:r>
              <a:rPr kumimoji="1" lang="en-US" altLang="zh-CN" dirty="0"/>
              <a:t>Step1</a:t>
            </a:r>
          </a:p>
          <a:p>
            <a:r>
              <a:rPr kumimoji="1" lang="zh-CN" altLang="en-US" dirty="0"/>
              <a:t>获取图像中适合放置文本的位置信息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灰度图膨胀</a:t>
            </a:r>
            <a:r>
              <a:rPr kumimoji="1" lang="en-US" altLang="zh-CN" dirty="0"/>
              <a:t>&gt;&gt;</a:t>
            </a:r>
            <a:r>
              <a:rPr kumimoji="1" lang="en-US" altLang="zh-CN" dirty="0" err="1"/>
              <a:t>ostu</a:t>
            </a:r>
            <a:r>
              <a:rPr kumimoji="1" lang="zh-CN" altLang="en-US" dirty="0"/>
              <a:t>二值化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获取行连通区域（文本线划分）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（尝试了</a:t>
            </a:r>
            <a:r>
              <a:rPr kumimoji="1" lang="en-US" altLang="zh-CN"/>
              <a:t>canny</a:t>
            </a:r>
            <a:r>
              <a:rPr kumimoji="1" lang="zh-CN" altLang="en-US" dirty="0"/>
              <a:t>边缘提取，获取凸包等方法，但产生的连通区域过于细碎）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21DFF1-6A83-DB49-88E0-9412C0D12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49" b="21747"/>
          <a:stretch/>
        </p:blipFill>
        <p:spPr>
          <a:xfrm>
            <a:off x="653548" y="4203865"/>
            <a:ext cx="5442451" cy="20356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326514-EAF1-D04B-A6E4-00DB97D8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456" y="3850629"/>
            <a:ext cx="508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068BA-BA64-594D-97A2-E44939F5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D9E7C-FB33-7246-951D-74D23FE0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60428"/>
            <a:ext cx="10364452" cy="517268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Step2</a:t>
            </a:r>
            <a:r>
              <a:rPr kumimoji="1" lang="zh-CN" altLang="en-US" dirty="0"/>
              <a:t> 获取文本语料</a:t>
            </a:r>
            <a:endParaRPr kumimoji="1" lang="en-US" altLang="zh-CN" dirty="0"/>
          </a:p>
          <a:p>
            <a:r>
              <a:rPr kumimoji="1" lang="zh-CN" altLang="en-US" dirty="0"/>
              <a:t>中文：维基百科数据集  英文：</a:t>
            </a:r>
            <a:r>
              <a:rPr lang="en" altLang="zh-CN" dirty="0"/>
              <a:t>  </a:t>
            </a:r>
            <a:r>
              <a:rPr lang="zh-CN" altLang="en-US" dirty="0"/>
              <a:t>美国当代英语语料库（</a:t>
            </a:r>
            <a:r>
              <a:rPr lang="en-US" altLang="zh-CN" dirty="0"/>
              <a:t>COCA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kumimoji="1" lang="en-US" altLang="zh-CN" dirty="0"/>
              <a:t>Latex</a:t>
            </a:r>
            <a:r>
              <a:rPr kumimoji="1" lang="zh-CN" altLang="en-US" dirty="0"/>
              <a:t>公式：</a:t>
            </a:r>
            <a:r>
              <a:rPr lang="en" altLang="zh-CN" dirty="0"/>
              <a:t> </a:t>
            </a:r>
            <a:r>
              <a:rPr lang="zh-CN" altLang="en" dirty="0"/>
              <a:t>利用</a:t>
            </a:r>
            <a:r>
              <a:rPr lang="zh-CN" altLang="en-US" dirty="0"/>
              <a:t>正则表达式从</a:t>
            </a:r>
            <a:r>
              <a:rPr lang="en" altLang="zh-CN" dirty="0" err="1"/>
              <a:t>arXiv</a:t>
            </a:r>
            <a:r>
              <a:rPr lang="en" altLang="zh-CN" dirty="0"/>
              <a:t> </a:t>
            </a:r>
            <a:r>
              <a:rPr lang="zh-CN" altLang="en" dirty="0"/>
              <a:t>论文</a:t>
            </a:r>
            <a:r>
              <a:rPr lang="zh-CN" altLang="en-US" dirty="0"/>
              <a:t>中提取</a:t>
            </a:r>
            <a:endParaRPr lang="en-US" altLang="zh-CN" dirty="0"/>
          </a:p>
          <a:p>
            <a:r>
              <a:rPr kumimoji="1" lang="zh-CN" altLang="en" dirty="0"/>
              <a:t>对</a:t>
            </a:r>
            <a:r>
              <a:rPr kumimoji="1" lang="en-US" altLang="zh-CN" dirty="0"/>
              <a:t>latex</a:t>
            </a:r>
            <a:r>
              <a:rPr kumimoji="1" lang="zh-CN" altLang="en-US" dirty="0"/>
              <a:t>公式进行标准化处理，如用标准表达式替换自定义函数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en" altLang="zh-CN" dirty="0"/>
              <a:t>\</a:t>
            </a:r>
            <a:r>
              <a:rPr kumimoji="1" lang="en" altLang="zh-CN" dirty="0" err="1"/>
              <a:t>newcommand</a:t>
            </a:r>
            <a:r>
              <a:rPr kumimoji="1" lang="en" altLang="zh-CN" dirty="0"/>
              <a:t>{\</a:t>
            </a:r>
            <a:r>
              <a:rPr kumimoji="1" lang="en" altLang="zh-CN" dirty="0" err="1"/>
              <a:t>uind</a:t>
            </a:r>
            <a:r>
              <a:rPr kumimoji="1" lang="en" altLang="zh-CN" dirty="0"/>
              <a:t>}[2]{^{#1_1 \, ... \, #1_{#2}} }</a:t>
            </a:r>
          </a:p>
          <a:p>
            <a:pPr marL="0" indent="0">
              <a:buNone/>
            </a:pPr>
            <a:r>
              <a:rPr kumimoji="1" lang="en" altLang="zh-CN" dirty="0"/>
              <a:t>\def\Disc{\mop{Disc}}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047CED-3A88-A649-B43B-33FA8E76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5342468"/>
            <a:ext cx="5499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60D88-16DD-374B-B606-AB0DBA29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66EE8-5938-8540-8F8C-356F410B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84416"/>
            <a:ext cx="9601196" cy="43914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STEP3</a:t>
            </a:r>
            <a:r>
              <a:rPr kumimoji="1" lang="zh-CN" altLang="en-US" dirty="0"/>
              <a:t> ：在图像上添加文字</a:t>
            </a:r>
            <a:endParaRPr kumimoji="1" lang="en-US" altLang="zh-CN" dirty="0"/>
          </a:p>
          <a:p>
            <a:r>
              <a:rPr kumimoji="1" lang="zh-CN" altLang="en-US" dirty="0"/>
              <a:t>利用掩膜运算进行背景与</a:t>
            </a:r>
            <a:r>
              <a:rPr kumimoji="1" lang="en-US" altLang="zh-CN" dirty="0"/>
              <a:t>latex</a:t>
            </a:r>
            <a:r>
              <a:rPr kumimoji="1" lang="zh-CN" altLang="en-US" dirty="0"/>
              <a:t>公式的合成</a:t>
            </a:r>
            <a:endParaRPr kumimoji="1" lang="en-US" altLang="zh-CN" dirty="0"/>
          </a:p>
          <a:p>
            <a:r>
              <a:rPr kumimoji="1" lang="zh-CN" altLang="en-US"/>
              <a:t>跟据文字，背景</a:t>
            </a:r>
            <a:r>
              <a:rPr kumimoji="1" lang="zh-CN" altLang="en-US" dirty="0"/>
              <a:t>图片信息及引入随机变量，如文字颜色，词句长短，行间距等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CD7427-DDA3-FB48-B55E-FB6A047E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54" y="4185494"/>
            <a:ext cx="4117898" cy="9713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BE315B-0203-B246-BE87-7B59F3D0F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61" y="3312901"/>
            <a:ext cx="4736544" cy="27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0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0543-50F8-4E43-8E44-1A4EE12C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D61D6B-9220-3147-982E-22EB6887D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49" y="929426"/>
            <a:ext cx="6350000" cy="32639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6A64DA-F0B8-0D44-9313-A1E52260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70" y="2836753"/>
            <a:ext cx="5314299" cy="3263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2F1D7B-0825-F341-BC11-03C6B948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970" y="4468703"/>
            <a:ext cx="16129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5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A010-7452-4341-9E82-53A14659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文本检测模型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089E5-E0FD-E84E-893A-04337614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文本检测可以看成特殊的目标检测，文本检测要求较高，需要正确检出需要覆盖整个文本长度。</a:t>
            </a:r>
            <a:endParaRPr lang="en-US" altLang="zh-CN" dirty="0"/>
          </a:p>
          <a:p>
            <a:r>
              <a:rPr lang="zh-CN" altLang="en-US" dirty="0"/>
              <a:t>运用</a:t>
            </a:r>
            <a:r>
              <a:rPr lang="en-US" altLang="zh-CN" dirty="0"/>
              <a:t>CTPN</a:t>
            </a:r>
            <a:r>
              <a:rPr lang="zh-CN" altLang="en-US" dirty="0"/>
              <a:t>网络进行文本检测</a:t>
            </a:r>
            <a:endParaRPr lang="en-US" altLang="zh-CN" dirty="0"/>
          </a:p>
          <a:p>
            <a:r>
              <a:rPr kumimoji="1" lang="zh-CN" altLang="en-US" dirty="0"/>
              <a:t>文本检测</a:t>
            </a:r>
            <a:r>
              <a:rPr lang="zh-CN" altLang="en-US" dirty="0"/>
              <a:t>具体实现流程包含三个部分检测小尺度文本框，循环连接文本框，文本行边细化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81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21852-729E-C74B-8EC3-12D94A909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25" y="843149"/>
            <a:ext cx="10046525" cy="3788227"/>
          </a:xfrm>
        </p:spPr>
        <p:txBody>
          <a:bodyPr>
            <a:normAutofit/>
          </a:bodyPr>
          <a:lstStyle/>
          <a:p>
            <a:r>
              <a:rPr lang="zh-CN" altLang="en-US" dirty="0"/>
              <a:t>首先，使用</a:t>
            </a:r>
            <a:r>
              <a:rPr lang="en" altLang="zh-CN" dirty="0"/>
              <a:t>VGG16</a:t>
            </a:r>
            <a:r>
              <a:rPr lang="zh-CN" altLang="en-US" dirty="0"/>
              <a:t>作为提取特征，得到</a:t>
            </a:r>
            <a:r>
              <a:rPr lang="en" altLang="zh-CN" dirty="0"/>
              <a:t>conv5_3</a:t>
            </a:r>
            <a:r>
              <a:rPr lang="zh-CN" altLang="en-US" dirty="0"/>
              <a:t>的特征作为</a:t>
            </a:r>
            <a:r>
              <a:rPr lang="en" altLang="zh-CN" dirty="0"/>
              <a:t>feature map</a:t>
            </a:r>
            <a:r>
              <a:rPr lang="zh-CN" altLang="en" dirty="0"/>
              <a:t>，</a:t>
            </a:r>
            <a:endParaRPr lang="en" altLang="zh-CN" dirty="0"/>
          </a:p>
          <a:p>
            <a:r>
              <a:rPr lang="zh-CN" altLang="en-US" dirty="0"/>
              <a:t>然后在这个</a:t>
            </a:r>
            <a:r>
              <a:rPr lang="en" altLang="zh-CN" dirty="0"/>
              <a:t>feature map</a:t>
            </a:r>
            <a:r>
              <a:rPr lang="zh-CN" altLang="en-US" dirty="0"/>
              <a:t>上做滑窗，窗口大小是</a:t>
            </a:r>
            <a:r>
              <a:rPr lang="en-US" altLang="zh-CN" dirty="0"/>
              <a:t>3×3</a:t>
            </a:r>
            <a:r>
              <a:rPr lang="zh-CN" altLang="en-US" dirty="0"/>
              <a:t>。也就是每个窗口都能得到一个长度为</a:t>
            </a:r>
            <a:r>
              <a:rPr lang="en-US" altLang="zh-CN" dirty="0"/>
              <a:t>3×3×</a:t>
            </a:r>
            <a:r>
              <a:rPr lang="en" altLang="zh-CN" dirty="0"/>
              <a:t>C</a:t>
            </a:r>
            <a:r>
              <a:rPr lang="zh-CN" altLang="en-US" dirty="0"/>
              <a:t>的特征向量。这个特征向量将用来预测和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" altLang="zh-CN" dirty="0"/>
              <a:t>anchor</a:t>
            </a:r>
            <a:r>
              <a:rPr lang="zh-CN" altLang="en-US" dirty="0"/>
              <a:t>之间的偏移距离</a:t>
            </a:r>
            <a:endParaRPr lang="en-US" altLang="zh-CN" dirty="0"/>
          </a:p>
          <a:p>
            <a:r>
              <a:rPr lang="zh-CN" altLang="en-US" dirty="0"/>
              <a:t>将上一步得到的特征输入到一个双向的</a:t>
            </a:r>
            <a:r>
              <a:rPr lang="en" altLang="zh-CN" dirty="0"/>
              <a:t>LSTM</a:t>
            </a:r>
            <a:r>
              <a:rPr lang="zh-CN" altLang="en-US" dirty="0"/>
              <a:t>中，学习序列特征，然后接一个全连接层，准备输出。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42836C-00A6-8644-B3AE-1D24B8FF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17" y="3835730"/>
            <a:ext cx="6277870" cy="18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9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C04FF-D3E8-5748-9E80-A80EB891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90642"/>
            <a:ext cx="9601196" cy="1303867"/>
          </a:xfrm>
        </p:spPr>
        <p:txBody>
          <a:bodyPr>
            <a:normAutofit/>
          </a:bodyPr>
          <a:lstStyle/>
          <a:p>
            <a:r>
              <a:rPr lang="en" altLang="zh-CN" b="1" dirty="0"/>
              <a:t> anchor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D4010-F548-DC48-BC02-1D6804F9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94509"/>
            <a:ext cx="9601196" cy="4081359"/>
          </a:xfrm>
        </p:spPr>
        <p:txBody>
          <a:bodyPr/>
          <a:lstStyle/>
          <a:p>
            <a:r>
              <a:rPr lang="zh-CN" altLang="en-US" dirty="0"/>
              <a:t>图片可能是不同尺寸和比例的，因此训练一个可以直接准确预测原始坐标的模型比较复杂。</a:t>
            </a:r>
            <a:endParaRPr lang="en-US" altLang="zh-CN" dirty="0"/>
          </a:p>
          <a:p>
            <a:r>
              <a:rPr lang="zh-CN" altLang="en-US" dirty="0"/>
              <a:t>在图像上固定锚点，每个锚点对应一组</a:t>
            </a:r>
            <a:r>
              <a:rPr lang="en-US" altLang="zh-CN" dirty="0"/>
              <a:t>anchor</a:t>
            </a:r>
            <a:r>
              <a:rPr lang="zh-CN" altLang="en-US" dirty="0"/>
              <a:t>，这组</a:t>
            </a:r>
            <a:r>
              <a:rPr lang="en-US" altLang="zh-CN" dirty="0"/>
              <a:t>anchor</a:t>
            </a:r>
            <a:r>
              <a:rPr lang="zh-CN" altLang="en-US" dirty="0"/>
              <a:t>在之后目标位置的预测中用作参考</a:t>
            </a:r>
            <a:r>
              <a:rPr lang="en-US" altLang="zh-CN" dirty="0"/>
              <a:t>anchor </a:t>
            </a:r>
            <a:r>
              <a:rPr lang="zh-CN" altLang="en-US" dirty="0"/>
              <a:t>，预测参考</a:t>
            </a:r>
            <a:r>
              <a:rPr lang="en-US" altLang="zh-CN" dirty="0"/>
              <a:t>anchor</a:t>
            </a:r>
            <a:r>
              <a:rPr lang="zh-CN" altLang="en-US" dirty="0"/>
              <a:t>的偏移量，和</a:t>
            </a:r>
            <a:r>
              <a:rPr lang="en-US" altLang="zh-CN" dirty="0"/>
              <a:t>anchor</a:t>
            </a:r>
            <a:r>
              <a:rPr lang="zh-CN" altLang="en-US" dirty="0"/>
              <a:t> </a:t>
            </a:r>
            <a:r>
              <a:rPr lang="en-US" altLang="zh-CN" dirty="0"/>
              <a:t>score(</a:t>
            </a:r>
            <a:r>
              <a:rPr lang="zh-CN" altLang="en-US" dirty="0"/>
              <a:t>是否包含文本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E1097-EB7A-1442-A470-15327579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57" y="3835188"/>
            <a:ext cx="3429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66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{2A711B83-4F50-3240-B07F-1538D1F1F457}tf10001064</Template>
  <TotalTime>766</TotalTime>
  <Words>852</Words>
  <Application>Microsoft Macintosh PowerPoint</Application>
  <PresentationFormat>宽屏</PresentationFormat>
  <Paragraphs>47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Arial</vt:lpstr>
      <vt:lpstr>Garamond</vt:lpstr>
      <vt:lpstr>环保</vt:lpstr>
      <vt:lpstr>图像文本定位</vt:lpstr>
      <vt:lpstr>PowerPoint 演示文稿</vt:lpstr>
      <vt:lpstr>数据集生成</vt:lpstr>
      <vt:lpstr>PowerPoint 演示文稿</vt:lpstr>
      <vt:lpstr>PowerPoint 演示文稿</vt:lpstr>
      <vt:lpstr>PowerPoint 演示文稿</vt:lpstr>
      <vt:lpstr>文本检测模型</vt:lpstr>
      <vt:lpstr>PowerPoint 演示文稿</vt:lpstr>
      <vt:lpstr> anchor</vt:lpstr>
      <vt:lpstr>PowerPoint 演示文稿</vt:lpstr>
      <vt:lpstr> 区域建议网络(Region Proposal Networks) </vt:lpstr>
      <vt:lpstr>文本线构造</vt:lpstr>
      <vt:lpstr>Loss function</vt:lpstr>
      <vt:lpstr>训练结果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图像文本定位</dc:title>
  <dc:creator>Microsoft Office User</dc:creator>
  <cp:lastModifiedBy>Microsoft Office User</cp:lastModifiedBy>
  <cp:revision>45</cp:revision>
  <dcterms:created xsi:type="dcterms:W3CDTF">2019-06-16T03:18:19Z</dcterms:created>
  <dcterms:modified xsi:type="dcterms:W3CDTF">2019-06-20T05:34:49Z</dcterms:modified>
</cp:coreProperties>
</file>