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charts/chart1.xml" ContentType="application/vnd.openxmlformats-officedocument.drawingml.chart+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91" r:id="rId4"/>
    <p:sldId id="292" r:id="rId5"/>
    <p:sldId id="293" r:id="rId6"/>
    <p:sldId id="294" r:id="rId7"/>
    <p:sldId id="295" r:id="rId8"/>
    <p:sldId id="267" r:id="rId9"/>
    <p:sldId id="276" r:id="rId10"/>
    <p:sldId id="277" r:id="rId11"/>
    <p:sldId id="278" r:id="rId12"/>
    <p:sldId id="279" r:id="rId13"/>
    <p:sldId id="280" r:id="rId14"/>
    <p:sldId id="268" r:id="rId15"/>
    <p:sldId id="281" r:id="rId16"/>
    <p:sldId id="282" r:id="rId17"/>
    <p:sldId id="283" r:id="rId18"/>
    <p:sldId id="284" r:id="rId19"/>
    <p:sldId id="285" r:id="rId20"/>
    <p:sldId id="269" r:id="rId21"/>
    <p:sldId id="286" r:id="rId22"/>
    <p:sldId id="287" r:id="rId23"/>
    <p:sldId id="288" r:id="rId24"/>
    <p:sldId id="289" r:id="rId25"/>
    <p:sldId id="290"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FBBD06"/>
    <a:srgbClr val="4384F1"/>
    <a:srgbClr val="33A952"/>
    <a:srgbClr val="E94236"/>
    <a:srgbClr val="E6E6E6"/>
    <a:srgbClr val="F0F0F0"/>
    <a:srgbClr val="FFFFFF"/>
    <a:srgbClr val="EEF1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33" autoAdjust="0"/>
    <p:restoredTop sz="95317" autoAdjust="0"/>
  </p:normalViewPr>
  <p:slideViewPr>
    <p:cSldViewPr snapToGrid="0" showGuides="1">
      <p:cViewPr varScale="1">
        <p:scale>
          <a:sx n="81" d="100"/>
          <a:sy n="81" d="100"/>
        </p:scale>
        <p:origin x="619"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15.png"/><Relationship Id="rId1" Type="http://schemas.openxmlformats.org/officeDocument/2006/relationships/image" Target="../media/image14.png"/></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gradFill flip="none" rotWithShape="1">
              <a:gsLst>
                <a:gs pos="0">
                  <a:schemeClr val="accent1"/>
                </a:gs>
                <a:gs pos="36000">
                  <a:schemeClr val="accent1"/>
                </a:gs>
                <a:gs pos="100000">
                  <a:schemeClr val="accent1">
                    <a:lumMod val="75000"/>
                  </a:schemeClr>
                </a:gs>
              </a:gsLst>
              <a:lin ang="16200000" scaled="1"/>
              <a:tileRect/>
            </a:gradFill>
            <a:ln>
              <a:noFill/>
            </a:ln>
            <a:effectLst/>
          </c:spPr>
          <c:invertIfNegative val="0"/>
          <c:dPt>
            <c:idx val="0"/>
            <c:invertIfNegative val="0"/>
            <c:bubble3D val="0"/>
            <c:extLst>
              <c:ext xmlns:c16="http://schemas.microsoft.com/office/drawing/2014/chart" uri="{C3380CC4-5D6E-409C-BE32-E72D297353CC}">
                <c16:uniqueId val="{00000000-5BE6-456E-865B-89EA8EADCE29}"/>
              </c:ext>
            </c:extLst>
          </c:dPt>
          <c:dPt>
            <c:idx val="1"/>
            <c:invertIfNegative val="0"/>
            <c:bubble3D val="0"/>
            <c:extLst>
              <c:ext xmlns:c16="http://schemas.microsoft.com/office/drawing/2014/chart" uri="{C3380CC4-5D6E-409C-BE32-E72D297353CC}">
                <c16:uniqueId val="{00000001-5BE6-456E-865B-89EA8EADCE29}"/>
              </c:ext>
            </c:extLst>
          </c:dPt>
          <c:dPt>
            <c:idx val="2"/>
            <c:invertIfNegative val="0"/>
            <c:bubble3D val="0"/>
            <c:extLst>
              <c:ext xmlns:c16="http://schemas.microsoft.com/office/drawing/2014/chart" uri="{C3380CC4-5D6E-409C-BE32-E72D297353CC}">
                <c16:uniqueId val="{00000002-5BE6-456E-865B-89EA8EADCE29}"/>
              </c:ext>
            </c:extLst>
          </c:dPt>
          <c:dPt>
            <c:idx val="3"/>
            <c:invertIfNegative val="0"/>
            <c:bubble3D val="0"/>
            <c:extLst>
              <c:ext xmlns:c16="http://schemas.microsoft.com/office/drawing/2014/chart" uri="{C3380CC4-5D6E-409C-BE32-E72D297353CC}">
                <c16:uniqueId val="{00000003-5BE6-456E-865B-89EA8EADCE29}"/>
              </c:ext>
            </c:extLst>
          </c:dPt>
          <c:dPt>
            <c:idx val="4"/>
            <c:invertIfNegative val="0"/>
            <c:bubble3D val="0"/>
            <c:extLst>
              <c:ext xmlns:c16="http://schemas.microsoft.com/office/drawing/2014/chart" uri="{C3380CC4-5D6E-409C-BE32-E72D297353CC}">
                <c16:uniqueId val="{00000004-5BE6-456E-865B-89EA8EADCE29}"/>
              </c:ext>
            </c:extLst>
          </c:dPt>
          <c:dPt>
            <c:idx val="5"/>
            <c:invertIfNegative val="0"/>
            <c:bubble3D val="0"/>
            <c:extLst>
              <c:ext xmlns:c16="http://schemas.microsoft.com/office/drawing/2014/chart" uri="{C3380CC4-5D6E-409C-BE32-E72D297353CC}">
                <c16:uniqueId val="{00000005-5BE6-456E-865B-89EA8EADCE29}"/>
              </c:ext>
            </c:extLst>
          </c:dPt>
          <c:dPt>
            <c:idx val="6"/>
            <c:invertIfNegative val="0"/>
            <c:bubble3D val="0"/>
            <c:extLst>
              <c:ext xmlns:c16="http://schemas.microsoft.com/office/drawing/2014/chart" uri="{C3380CC4-5D6E-409C-BE32-E72D297353CC}">
                <c16:uniqueId val="{00000006-5BE6-456E-865B-89EA8EADCE29}"/>
              </c:ext>
            </c:extLst>
          </c:dPt>
          <c:dPt>
            <c:idx val="7"/>
            <c:invertIfNegative val="0"/>
            <c:bubble3D val="0"/>
            <c:spPr>
              <a:gradFill>
                <a:gsLst>
                  <a:gs pos="0">
                    <a:schemeClr val="accent2"/>
                  </a:gs>
                  <a:gs pos="100000">
                    <a:schemeClr val="accent2">
                      <a:lumMod val="75000"/>
                    </a:schemeClr>
                  </a:gs>
                </a:gsLst>
                <a:lin ang="16200000" scaled="1"/>
              </a:gradFill>
              <a:ln>
                <a:noFill/>
              </a:ln>
              <a:effectLst/>
            </c:spPr>
            <c:extLst>
              <c:ext xmlns:c16="http://schemas.microsoft.com/office/drawing/2014/chart" uri="{C3380CC4-5D6E-409C-BE32-E72D297353CC}">
                <c16:uniqueId val="{00000008-5BE6-456E-865B-89EA8EADCE29}"/>
              </c:ext>
            </c:extLst>
          </c:dPt>
          <c:dPt>
            <c:idx val="8"/>
            <c:invertIfNegative val="0"/>
            <c:bubble3D val="0"/>
            <c:extLst>
              <c:ext xmlns:c16="http://schemas.microsoft.com/office/drawing/2014/chart" uri="{C3380CC4-5D6E-409C-BE32-E72D297353CC}">
                <c16:uniqueId val="{00000009-5BE6-456E-865B-89EA8EADCE29}"/>
              </c:ext>
            </c:extLst>
          </c:dPt>
          <c:dPt>
            <c:idx val="9"/>
            <c:invertIfNegative val="0"/>
            <c:bubble3D val="0"/>
            <c:extLst>
              <c:ext xmlns:c16="http://schemas.microsoft.com/office/drawing/2014/chart" uri="{C3380CC4-5D6E-409C-BE32-E72D297353CC}">
                <c16:uniqueId val="{0000000A-5BE6-456E-865B-89EA8EADCE29}"/>
              </c:ext>
            </c:extLst>
          </c:dPt>
          <c:dPt>
            <c:idx val="10"/>
            <c:invertIfNegative val="0"/>
            <c:bubble3D val="0"/>
            <c:extLst>
              <c:ext xmlns:c16="http://schemas.microsoft.com/office/drawing/2014/chart" uri="{C3380CC4-5D6E-409C-BE32-E72D297353CC}">
                <c16:uniqueId val="{0000000B-5BE6-456E-865B-89EA8EADCE29}"/>
              </c:ext>
            </c:extLst>
          </c:dPt>
          <c:cat>
            <c:strRef>
              <c:f>Sheet1!$A$2:$A$12</c:f>
              <c:strCache>
                <c:ptCount val="11"/>
                <c:pt idx="0">
                  <c:v>January</c:v>
                </c:pt>
                <c:pt idx="1">
                  <c:v>February</c:v>
                </c:pt>
                <c:pt idx="2">
                  <c:v>March</c:v>
                </c:pt>
                <c:pt idx="3">
                  <c:v>April</c:v>
                </c:pt>
                <c:pt idx="4">
                  <c:v>May</c:v>
                </c:pt>
                <c:pt idx="5">
                  <c:v>June</c:v>
                </c:pt>
                <c:pt idx="6">
                  <c:v>July</c:v>
                </c:pt>
                <c:pt idx="7">
                  <c:v>August</c:v>
                </c:pt>
                <c:pt idx="8">
                  <c:v>September</c:v>
                </c:pt>
                <c:pt idx="9">
                  <c:v>October</c:v>
                </c:pt>
                <c:pt idx="10">
                  <c:v>November</c:v>
                </c:pt>
              </c:strCache>
            </c:strRef>
          </c:cat>
          <c:val>
            <c:numRef>
              <c:f>Sheet1!$B$2:$B$12</c:f>
              <c:numCache>
                <c:formatCode>General</c:formatCode>
                <c:ptCount val="11"/>
                <c:pt idx="0">
                  <c:v>4.3</c:v>
                </c:pt>
                <c:pt idx="1">
                  <c:v>2.5</c:v>
                </c:pt>
                <c:pt idx="2">
                  <c:v>3.5</c:v>
                </c:pt>
                <c:pt idx="3">
                  <c:v>4.5</c:v>
                </c:pt>
                <c:pt idx="4">
                  <c:v>3.7</c:v>
                </c:pt>
                <c:pt idx="5">
                  <c:v>4.0999999999999996</c:v>
                </c:pt>
                <c:pt idx="6">
                  <c:v>2.5</c:v>
                </c:pt>
                <c:pt idx="7">
                  <c:v>6.1</c:v>
                </c:pt>
                <c:pt idx="8">
                  <c:v>5.2</c:v>
                </c:pt>
                <c:pt idx="9">
                  <c:v>4</c:v>
                </c:pt>
                <c:pt idx="10">
                  <c:v>1.8</c:v>
                </c:pt>
              </c:numCache>
            </c:numRef>
          </c:val>
          <c:extLst>
            <c:ext xmlns:c16="http://schemas.microsoft.com/office/drawing/2014/chart" uri="{C3380CC4-5D6E-409C-BE32-E72D297353CC}">
              <c16:uniqueId val="{0000000C-5BE6-456E-865B-89EA8EADCE29}"/>
            </c:ext>
          </c:extLst>
        </c:ser>
        <c:dLbls>
          <c:showLegendKey val="0"/>
          <c:showVal val="0"/>
          <c:showCatName val="0"/>
          <c:showSerName val="0"/>
          <c:showPercent val="0"/>
          <c:showBubbleSize val="0"/>
        </c:dLbls>
        <c:gapWidth val="500"/>
        <c:overlap val="-27"/>
        <c:axId val="247791504"/>
        <c:axId val="248401024"/>
      </c:barChart>
      <c:lineChart>
        <c:grouping val="standard"/>
        <c:varyColors val="0"/>
        <c:ser>
          <c:idx val="1"/>
          <c:order val="1"/>
          <c:tx>
            <c:strRef>
              <c:f>Sheet1!$C$1</c:f>
              <c:strCache>
                <c:ptCount val="1"/>
                <c:pt idx="0">
                  <c:v>系列 2</c:v>
                </c:pt>
              </c:strCache>
            </c:strRef>
          </c:tx>
          <c:spPr>
            <a:ln w="15875" cap="rnd">
              <a:gradFill flip="none" rotWithShape="1">
                <a:gsLst>
                  <a:gs pos="0">
                    <a:schemeClr val="accent1">
                      <a:lumMod val="40000"/>
                      <a:lumOff val="60000"/>
                    </a:schemeClr>
                  </a:gs>
                  <a:gs pos="69000">
                    <a:schemeClr val="accent2"/>
                  </a:gs>
                  <a:gs pos="35500">
                    <a:schemeClr val="accent1"/>
                  </a:gs>
                  <a:gs pos="100000">
                    <a:schemeClr val="accent1"/>
                  </a:gs>
                </a:gsLst>
                <a:lin ang="0" scaled="1"/>
                <a:tileRect/>
              </a:gradFill>
              <a:round/>
            </a:ln>
            <a:effectLst>
              <a:outerShdw blurRad="304800" dist="127000" dir="2700000" algn="tl" rotWithShape="0">
                <a:prstClr val="black">
                  <a:alpha val="40000"/>
                </a:prstClr>
              </a:outerShdw>
            </a:effectLst>
          </c:spPr>
          <c:marker>
            <c:symbol val="picture"/>
            <c:spPr>
              <a:blipFill>
                <a:blip xmlns:r="http://schemas.openxmlformats.org/officeDocument/2006/relationships" r:embed="rId1"/>
                <a:stretch>
                  <a:fillRect/>
                </a:stretch>
              </a:blipFill>
              <a:ln w="25400">
                <a:noFill/>
              </a:ln>
              <a:effectLst>
                <a:outerShdw blurRad="304800" dist="127000" dir="2700000" algn="tl" rotWithShape="0">
                  <a:prstClr val="black">
                    <a:alpha val="40000"/>
                  </a:prstClr>
                </a:outerShdw>
              </a:effectLst>
            </c:spPr>
          </c:marker>
          <c:dPt>
            <c:idx val="7"/>
            <c:marker>
              <c:spPr>
                <a:blipFill>
                  <a:blip xmlns:r="http://schemas.openxmlformats.org/officeDocument/2006/relationships" r:embed="rId2"/>
                  <a:stretch>
                    <a:fillRect/>
                  </a:stretch>
                </a:blipFill>
                <a:ln w="25400">
                  <a:noFill/>
                </a:ln>
                <a:effectLst>
                  <a:outerShdw blurRad="304800" dist="127000" dir="2700000" algn="tl" rotWithShape="0">
                    <a:prstClr val="black">
                      <a:alpha val="40000"/>
                    </a:prstClr>
                  </a:outerShdw>
                </a:effectLst>
              </c:spPr>
            </c:marker>
            <c:bubble3D val="0"/>
            <c:extLst>
              <c:ext xmlns:c16="http://schemas.microsoft.com/office/drawing/2014/chart" uri="{C3380CC4-5D6E-409C-BE32-E72D297353CC}">
                <c16:uniqueId val="{0000000D-5BE6-456E-865B-89EA8EADCE29}"/>
              </c:ext>
            </c:extLst>
          </c:dPt>
          <c:cat>
            <c:strRef>
              <c:f>Sheet1!$A$2:$A$12</c:f>
              <c:strCache>
                <c:ptCount val="11"/>
                <c:pt idx="0">
                  <c:v>January</c:v>
                </c:pt>
                <c:pt idx="1">
                  <c:v>February</c:v>
                </c:pt>
                <c:pt idx="2">
                  <c:v>March</c:v>
                </c:pt>
                <c:pt idx="3">
                  <c:v>April</c:v>
                </c:pt>
                <c:pt idx="4">
                  <c:v>May</c:v>
                </c:pt>
                <c:pt idx="5">
                  <c:v>June</c:v>
                </c:pt>
                <c:pt idx="6">
                  <c:v>July</c:v>
                </c:pt>
                <c:pt idx="7">
                  <c:v>August</c:v>
                </c:pt>
                <c:pt idx="8">
                  <c:v>September</c:v>
                </c:pt>
                <c:pt idx="9">
                  <c:v>October</c:v>
                </c:pt>
                <c:pt idx="10">
                  <c:v>November</c:v>
                </c:pt>
              </c:strCache>
            </c:strRef>
          </c:cat>
          <c:val>
            <c:numRef>
              <c:f>Sheet1!$C$2:$C$12</c:f>
              <c:numCache>
                <c:formatCode>General</c:formatCode>
                <c:ptCount val="11"/>
                <c:pt idx="0">
                  <c:v>2.4</c:v>
                </c:pt>
                <c:pt idx="1">
                  <c:v>4.4000000000000004</c:v>
                </c:pt>
                <c:pt idx="2">
                  <c:v>1.8</c:v>
                </c:pt>
                <c:pt idx="3">
                  <c:v>2.8</c:v>
                </c:pt>
                <c:pt idx="4">
                  <c:v>2</c:v>
                </c:pt>
                <c:pt idx="5">
                  <c:v>2</c:v>
                </c:pt>
                <c:pt idx="6">
                  <c:v>3</c:v>
                </c:pt>
                <c:pt idx="7">
                  <c:v>5</c:v>
                </c:pt>
                <c:pt idx="8">
                  <c:v>3.5</c:v>
                </c:pt>
                <c:pt idx="9">
                  <c:v>2.8</c:v>
                </c:pt>
                <c:pt idx="10">
                  <c:v>4.5</c:v>
                </c:pt>
              </c:numCache>
            </c:numRef>
          </c:val>
          <c:smooth val="0"/>
          <c:extLst>
            <c:ext xmlns:c16="http://schemas.microsoft.com/office/drawing/2014/chart" uri="{C3380CC4-5D6E-409C-BE32-E72D297353CC}">
              <c16:uniqueId val="{0000000E-5BE6-456E-865B-89EA8EADCE29}"/>
            </c:ext>
          </c:extLst>
        </c:ser>
        <c:dLbls>
          <c:showLegendKey val="0"/>
          <c:showVal val="0"/>
          <c:showCatName val="0"/>
          <c:showSerName val="0"/>
          <c:showPercent val="0"/>
          <c:showBubbleSize val="0"/>
        </c:dLbls>
        <c:marker val="1"/>
        <c:smooth val="0"/>
        <c:axId val="247791504"/>
        <c:axId val="248401024"/>
      </c:lineChart>
      <c:catAx>
        <c:axId val="247791504"/>
        <c:scaling>
          <c:orientation val="minMax"/>
        </c:scaling>
        <c:delete val="0"/>
        <c:axPos val="b"/>
        <c:numFmt formatCode="General" sourceLinked="1"/>
        <c:majorTickMark val="none"/>
        <c:minorTickMark val="none"/>
        <c:tickLblPos val="low"/>
        <c:spPr>
          <a:noFill/>
          <a:ln w="6350" cap="flat" cmpd="sng" algn="ctr">
            <a:solidFill>
              <a:schemeClr val="bg1">
                <a:lumMod val="6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zh-CN"/>
          </a:p>
        </c:txPr>
        <c:crossAx val="248401024"/>
        <c:crosses val="autoZero"/>
        <c:auto val="1"/>
        <c:lblAlgn val="ctr"/>
        <c:lblOffset val="0"/>
        <c:tickLblSkip val="1"/>
        <c:tickMarkSkip val="1"/>
        <c:noMultiLvlLbl val="0"/>
      </c:catAx>
      <c:valAx>
        <c:axId val="248401024"/>
        <c:scaling>
          <c:orientation val="minMax"/>
          <c:max val="6.5"/>
          <c:min val="0"/>
        </c:scaling>
        <c:delete val="0"/>
        <c:axPos val="l"/>
        <c:numFmt formatCode="General" sourceLinked="1"/>
        <c:majorTickMark val="none"/>
        <c:minorTickMark val="none"/>
        <c:tickLblPos val="nextTo"/>
        <c:spPr>
          <a:noFill/>
          <a:ln>
            <a:solidFill>
              <a:schemeClr val="bg1">
                <a:lumMod val="50000"/>
              </a:schemeClr>
            </a:solid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zh-CN"/>
          </a:p>
        </c:txPr>
        <c:crossAx val="2477915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607354095786445"/>
          <c:y val="2.4928061931512605E-2"/>
          <c:w val="0.63342842187908921"/>
          <c:h val="0.95014387613697482"/>
        </c:manualLayout>
      </c:layout>
      <c:pieChart>
        <c:varyColors val="1"/>
        <c:ser>
          <c:idx val="1"/>
          <c:order val="1"/>
          <c:tx>
            <c:strRef>
              <c:f>Sheet1!$C$1</c:f>
              <c:strCache>
                <c:ptCount val="1"/>
                <c:pt idx="0">
                  <c:v>辅助1</c:v>
                </c:pt>
              </c:strCache>
            </c:strRef>
          </c:tx>
          <c:spPr>
            <a:ln w="6350">
              <a:solidFill>
                <a:schemeClr val="bg1">
                  <a:lumMod val="65000"/>
                </a:schemeClr>
              </a:solidFill>
              <a:prstDash val="dash"/>
            </a:ln>
          </c:spPr>
          <c:dPt>
            <c:idx val="0"/>
            <c:bubble3D val="0"/>
            <c:spPr>
              <a:solidFill>
                <a:schemeClr val="accent1"/>
              </a:solidFill>
              <a:ln w="6350">
                <a:noFill/>
                <a:prstDash val="dash"/>
              </a:ln>
              <a:effectLst/>
            </c:spPr>
            <c:extLst>
              <c:ext xmlns:c16="http://schemas.microsoft.com/office/drawing/2014/chart" uri="{C3380CC4-5D6E-409C-BE32-E72D297353CC}">
                <c16:uniqueId val="{00000001-F5CC-4727-845A-17C085848779}"/>
              </c:ext>
            </c:extLst>
          </c:dPt>
          <c:dPt>
            <c:idx val="1"/>
            <c:bubble3D val="0"/>
            <c:spPr>
              <a:noFill/>
              <a:ln w="12700">
                <a:solidFill>
                  <a:schemeClr val="accent2">
                    <a:lumMod val="60000"/>
                    <a:lumOff val="40000"/>
                  </a:schemeClr>
                </a:solidFill>
                <a:prstDash val="dash"/>
              </a:ln>
              <a:effectLst/>
            </c:spPr>
            <c:extLst>
              <c:ext xmlns:c16="http://schemas.microsoft.com/office/drawing/2014/chart" uri="{C3380CC4-5D6E-409C-BE32-E72D297353CC}">
                <c16:uniqueId val="{00000003-F5CC-4727-845A-17C085848779}"/>
              </c:ext>
            </c:extLst>
          </c:dPt>
          <c:dPt>
            <c:idx val="2"/>
            <c:bubble3D val="0"/>
            <c:spPr>
              <a:noFill/>
              <a:ln w="12700">
                <a:solidFill>
                  <a:schemeClr val="accent3"/>
                </a:solidFill>
                <a:prstDash val="dash"/>
              </a:ln>
              <a:effectLst/>
            </c:spPr>
            <c:extLst>
              <c:ext xmlns:c16="http://schemas.microsoft.com/office/drawing/2014/chart" uri="{C3380CC4-5D6E-409C-BE32-E72D297353CC}">
                <c16:uniqueId val="{00000005-F5CC-4727-845A-17C085848779}"/>
              </c:ext>
            </c:extLst>
          </c:dPt>
          <c:dPt>
            <c:idx val="3"/>
            <c:bubble3D val="0"/>
            <c:spPr>
              <a:noFill/>
              <a:ln w="12700">
                <a:solidFill>
                  <a:schemeClr val="accent4">
                    <a:lumMod val="60000"/>
                    <a:lumOff val="40000"/>
                  </a:schemeClr>
                </a:solidFill>
                <a:prstDash val="dash"/>
              </a:ln>
              <a:effectLst/>
            </c:spPr>
            <c:extLst>
              <c:ext xmlns:c16="http://schemas.microsoft.com/office/drawing/2014/chart" uri="{C3380CC4-5D6E-409C-BE32-E72D297353CC}">
                <c16:uniqueId val="{00000007-F5CC-4727-845A-17C085848779}"/>
              </c:ext>
            </c:extLst>
          </c:dPt>
          <c:cat>
            <c:strRef>
              <c:f>Sheet1!$A$2:$A$5</c:f>
              <c:strCache>
                <c:ptCount val="4"/>
                <c:pt idx="0">
                  <c:v>Text</c:v>
                </c:pt>
                <c:pt idx="1">
                  <c:v>Text</c:v>
                </c:pt>
                <c:pt idx="2">
                  <c:v>Text</c:v>
                </c:pt>
                <c:pt idx="3">
                  <c:v>Text</c:v>
                </c:pt>
              </c:strCache>
            </c:strRef>
          </c:cat>
          <c:val>
            <c:numRef>
              <c:f>Sheet1!$C$2:$C$5</c:f>
              <c:numCache>
                <c:formatCode>General</c:formatCode>
                <c:ptCount val="4"/>
                <c:pt idx="0">
                  <c:v>3.7</c:v>
                </c:pt>
                <c:pt idx="1">
                  <c:v>3.2</c:v>
                </c:pt>
                <c:pt idx="2">
                  <c:v>1.4</c:v>
                </c:pt>
                <c:pt idx="3">
                  <c:v>1.2</c:v>
                </c:pt>
              </c:numCache>
            </c:numRef>
          </c:val>
          <c:extLst>
            <c:ext xmlns:c16="http://schemas.microsoft.com/office/drawing/2014/chart" uri="{C3380CC4-5D6E-409C-BE32-E72D297353CC}">
              <c16:uniqueId val="{00000008-F5CC-4727-845A-17C085848779}"/>
            </c:ext>
          </c:extLst>
        </c:ser>
        <c:dLbls>
          <c:showLegendKey val="0"/>
          <c:showVal val="0"/>
          <c:showCatName val="0"/>
          <c:showSerName val="0"/>
          <c:showPercent val="0"/>
          <c:showBubbleSize val="0"/>
          <c:showLeaderLines val="1"/>
        </c:dLbls>
        <c:firstSliceAng val="0"/>
      </c:pieChart>
      <c:pieChart>
        <c:varyColors val="1"/>
        <c:ser>
          <c:idx val="0"/>
          <c:order val="0"/>
          <c:tx>
            <c:strRef>
              <c:f>Sheet1!$B$1</c:f>
              <c:strCache>
                <c:ptCount val="1"/>
                <c:pt idx="0">
                  <c:v>销售额</c:v>
                </c:pt>
              </c:strCache>
            </c:strRef>
          </c:tx>
          <c:spPr>
            <a:ln>
              <a:noFill/>
            </a:ln>
          </c:spPr>
          <c:explosion val="20"/>
          <c:dPt>
            <c:idx val="0"/>
            <c:bubble3D val="0"/>
            <c:explosion val="0"/>
            <c:spPr>
              <a:solidFill>
                <a:schemeClr val="accent1"/>
              </a:solidFill>
              <a:ln w="19050">
                <a:noFill/>
              </a:ln>
              <a:effectLst/>
            </c:spPr>
            <c:extLst>
              <c:ext xmlns:c16="http://schemas.microsoft.com/office/drawing/2014/chart" uri="{C3380CC4-5D6E-409C-BE32-E72D297353CC}">
                <c16:uniqueId val="{0000000A-F5CC-4727-845A-17C085848779}"/>
              </c:ext>
            </c:extLst>
          </c:dPt>
          <c:dPt>
            <c:idx val="1"/>
            <c:bubble3D val="0"/>
            <c:explosion val="0"/>
            <c:spPr>
              <a:solidFill>
                <a:schemeClr val="accent2"/>
              </a:solidFill>
              <a:ln w="6350">
                <a:noFill/>
                <a:prstDash val="dash"/>
              </a:ln>
              <a:effectLst/>
            </c:spPr>
            <c:extLst>
              <c:ext xmlns:c16="http://schemas.microsoft.com/office/drawing/2014/chart" uri="{C3380CC4-5D6E-409C-BE32-E72D297353CC}">
                <c16:uniqueId val="{0000000C-F5CC-4727-845A-17C085848779}"/>
              </c:ext>
            </c:extLst>
          </c:dPt>
          <c:dPt>
            <c:idx val="2"/>
            <c:bubble3D val="0"/>
            <c:explosion val="0"/>
            <c:spPr>
              <a:solidFill>
                <a:schemeClr val="accent3"/>
              </a:solidFill>
              <a:ln w="19050">
                <a:noFill/>
              </a:ln>
              <a:effectLst/>
            </c:spPr>
            <c:extLst>
              <c:ext xmlns:c16="http://schemas.microsoft.com/office/drawing/2014/chart" uri="{C3380CC4-5D6E-409C-BE32-E72D297353CC}">
                <c16:uniqueId val="{0000000E-F5CC-4727-845A-17C085848779}"/>
              </c:ext>
            </c:extLst>
          </c:dPt>
          <c:dPt>
            <c:idx val="3"/>
            <c:bubble3D val="0"/>
            <c:explosion val="0"/>
            <c:spPr>
              <a:solidFill>
                <a:schemeClr val="accent4"/>
              </a:solidFill>
              <a:ln w="19050">
                <a:noFill/>
              </a:ln>
              <a:effectLst/>
            </c:spPr>
            <c:extLst>
              <c:ext xmlns:c16="http://schemas.microsoft.com/office/drawing/2014/chart" uri="{C3380CC4-5D6E-409C-BE32-E72D297353CC}">
                <c16:uniqueId val="{00000010-F5CC-4727-845A-17C085848779}"/>
              </c:ext>
            </c:extLst>
          </c:dPt>
          <c:dLbls>
            <c:dLbl>
              <c:idx val="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zh-CN"/>
                </a:p>
              </c:txPr>
              <c:showLegendKey val="0"/>
              <c:showVal val="1"/>
              <c:showCatName val="0"/>
              <c:showSerName val="0"/>
              <c:showPercent val="0"/>
              <c:showBubbleSize val="0"/>
              <c:extLst>
                <c:ext xmlns:c16="http://schemas.microsoft.com/office/drawing/2014/chart" uri="{C3380CC4-5D6E-409C-BE32-E72D297353CC}">
                  <c16:uniqueId val="{0000000A-F5CC-4727-845A-17C085848779}"/>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Text</c:v>
                </c:pt>
                <c:pt idx="1">
                  <c:v>Text</c:v>
                </c:pt>
                <c:pt idx="2">
                  <c:v>Text</c:v>
                </c:pt>
                <c:pt idx="3">
                  <c:v>Text</c:v>
                </c:pt>
              </c:strCache>
            </c:strRef>
          </c:cat>
          <c:val>
            <c:numRef>
              <c:f>Sheet1!$B$2:$B$5</c:f>
              <c:numCache>
                <c:formatCode>General</c:formatCode>
                <c:ptCount val="4"/>
                <c:pt idx="0">
                  <c:v>3.7</c:v>
                </c:pt>
                <c:pt idx="1">
                  <c:v>3.2</c:v>
                </c:pt>
                <c:pt idx="2">
                  <c:v>1.4</c:v>
                </c:pt>
                <c:pt idx="3">
                  <c:v>1.2</c:v>
                </c:pt>
              </c:numCache>
            </c:numRef>
          </c:val>
          <c:extLst>
            <c:ext xmlns:c16="http://schemas.microsoft.com/office/drawing/2014/chart" uri="{C3380CC4-5D6E-409C-BE32-E72D297353CC}">
              <c16:uniqueId val="{00000011-F5CC-4727-845A-17C08584877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B85DD-D063-4B01-A714-60316038D75D}" type="datetimeFigureOut">
              <a:rPr lang="zh-CN" altLang="en-US" smtClean="0"/>
              <a:t>2019/4/26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566DE-B94F-48C8-B499-9EED89F4BDC3}" type="slidenum">
              <a:rPr lang="zh-CN" altLang="en-US" smtClean="0"/>
              <a:t>‹#›</a:t>
            </a:fld>
            <a:endParaRPr lang="zh-CN" altLang="en-US"/>
          </a:p>
        </p:txBody>
      </p:sp>
    </p:spTree>
    <p:extLst>
      <p:ext uri="{BB962C8B-B14F-4D97-AF65-F5344CB8AC3E}">
        <p14:creationId xmlns:p14="http://schemas.microsoft.com/office/powerpoint/2010/main" val="183227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a:t>
            </a:fld>
            <a:endParaRPr lang="zh-CN" altLang="en-US"/>
          </a:p>
        </p:txBody>
      </p:sp>
    </p:spTree>
    <p:extLst>
      <p:ext uri="{BB962C8B-B14F-4D97-AF65-F5344CB8AC3E}">
        <p14:creationId xmlns:p14="http://schemas.microsoft.com/office/powerpoint/2010/main" val="2703801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10</a:t>
            </a:fld>
            <a:endParaRPr lang="zh-CN" altLang="en-US"/>
          </a:p>
        </p:txBody>
      </p:sp>
    </p:spTree>
    <p:extLst>
      <p:ext uri="{BB962C8B-B14F-4D97-AF65-F5344CB8AC3E}">
        <p14:creationId xmlns:p14="http://schemas.microsoft.com/office/powerpoint/2010/main" val="3892859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11</a:t>
            </a:fld>
            <a:endParaRPr lang="zh-CN" altLang="en-US"/>
          </a:p>
        </p:txBody>
      </p:sp>
    </p:spTree>
    <p:extLst>
      <p:ext uri="{BB962C8B-B14F-4D97-AF65-F5344CB8AC3E}">
        <p14:creationId xmlns:p14="http://schemas.microsoft.com/office/powerpoint/2010/main" val="4170112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12</a:t>
            </a:fld>
            <a:endParaRPr lang="zh-CN" altLang="en-US"/>
          </a:p>
        </p:txBody>
      </p:sp>
    </p:spTree>
    <p:extLst>
      <p:ext uri="{BB962C8B-B14F-4D97-AF65-F5344CB8AC3E}">
        <p14:creationId xmlns:p14="http://schemas.microsoft.com/office/powerpoint/2010/main" val="583115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13</a:t>
            </a:fld>
            <a:endParaRPr lang="zh-CN" altLang="en-US"/>
          </a:p>
        </p:txBody>
      </p:sp>
    </p:spTree>
    <p:extLst>
      <p:ext uri="{BB962C8B-B14F-4D97-AF65-F5344CB8AC3E}">
        <p14:creationId xmlns:p14="http://schemas.microsoft.com/office/powerpoint/2010/main" val="3985208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14</a:t>
            </a:fld>
            <a:endParaRPr lang="zh-CN" altLang="en-US"/>
          </a:p>
        </p:txBody>
      </p:sp>
    </p:spTree>
    <p:extLst>
      <p:ext uri="{BB962C8B-B14F-4D97-AF65-F5344CB8AC3E}">
        <p14:creationId xmlns:p14="http://schemas.microsoft.com/office/powerpoint/2010/main" val="1180438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15</a:t>
            </a:fld>
            <a:endParaRPr lang="zh-CN" altLang="en-US"/>
          </a:p>
        </p:txBody>
      </p:sp>
    </p:spTree>
    <p:extLst>
      <p:ext uri="{BB962C8B-B14F-4D97-AF65-F5344CB8AC3E}">
        <p14:creationId xmlns:p14="http://schemas.microsoft.com/office/powerpoint/2010/main" val="3437925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16</a:t>
            </a:fld>
            <a:endParaRPr lang="zh-CN" altLang="en-US"/>
          </a:p>
        </p:txBody>
      </p:sp>
    </p:spTree>
    <p:extLst>
      <p:ext uri="{BB962C8B-B14F-4D97-AF65-F5344CB8AC3E}">
        <p14:creationId xmlns:p14="http://schemas.microsoft.com/office/powerpoint/2010/main" val="3028943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17</a:t>
            </a:fld>
            <a:endParaRPr lang="zh-CN" altLang="en-US"/>
          </a:p>
        </p:txBody>
      </p:sp>
    </p:spTree>
    <p:extLst>
      <p:ext uri="{BB962C8B-B14F-4D97-AF65-F5344CB8AC3E}">
        <p14:creationId xmlns:p14="http://schemas.microsoft.com/office/powerpoint/2010/main" val="2163621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18</a:t>
            </a:fld>
            <a:endParaRPr lang="zh-CN" altLang="en-US"/>
          </a:p>
        </p:txBody>
      </p:sp>
    </p:spTree>
    <p:extLst>
      <p:ext uri="{BB962C8B-B14F-4D97-AF65-F5344CB8AC3E}">
        <p14:creationId xmlns:p14="http://schemas.microsoft.com/office/powerpoint/2010/main" val="1897470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19</a:t>
            </a:fld>
            <a:endParaRPr lang="zh-CN" altLang="en-US"/>
          </a:p>
        </p:txBody>
      </p:sp>
    </p:spTree>
    <p:extLst>
      <p:ext uri="{BB962C8B-B14F-4D97-AF65-F5344CB8AC3E}">
        <p14:creationId xmlns:p14="http://schemas.microsoft.com/office/powerpoint/2010/main" val="327346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a:t>
            </a:fld>
            <a:endParaRPr lang="zh-CN" altLang="en-US"/>
          </a:p>
        </p:txBody>
      </p:sp>
    </p:spTree>
    <p:extLst>
      <p:ext uri="{BB962C8B-B14F-4D97-AF65-F5344CB8AC3E}">
        <p14:creationId xmlns:p14="http://schemas.microsoft.com/office/powerpoint/2010/main" val="2641326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20</a:t>
            </a:fld>
            <a:endParaRPr lang="zh-CN" altLang="en-US"/>
          </a:p>
        </p:txBody>
      </p:sp>
    </p:spTree>
    <p:extLst>
      <p:ext uri="{BB962C8B-B14F-4D97-AF65-F5344CB8AC3E}">
        <p14:creationId xmlns:p14="http://schemas.microsoft.com/office/powerpoint/2010/main" val="2093252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21</a:t>
            </a:fld>
            <a:endParaRPr lang="zh-CN" altLang="en-US"/>
          </a:p>
        </p:txBody>
      </p:sp>
    </p:spTree>
    <p:extLst>
      <p:ext uri="{BB962C8B-B14F-4D97-AF65-F5344CB8AC3E}">
        <p14:creationId xmlns:p14="http://schemas.microsoft.com/office/powerpoint/2010/main" val="84672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22</a:t>
            </a:fld>
            <a:endParaRPr lang="zh-CN" altLang="en-US"/>
          </a:p>
        </p:txBody>
      </p:sp>
    </p:spTree>
    <p:extLst>
      <p:ext uri="{BB962C8B-B14F-4D97-AF65-F5344CB8AC3E}">
        <p14:creationId xmlns:p14="http://schemas.microsoft.com/office/powerpoint/2010/main" val="3656348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23</a:t>
            </a:fld>
            <a:endParaRPr lang="zh-CN" altLang="en-US"/>
          </a:p>
        </p:txBody>
      </p:sp>
    </p:spTree>
    <p:extLst>
      <p:ext uri="{BB962C8B-B14F-4D97-AF65-F5344CB8AC3E}">
        <p14:creationId xmlns:p14="http://schemas.microsoft.com/office/powerpoint/2010/main" val="3994527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24</a:t>
            </a:fld>
            <a:endParaRPr lang="zh-CN" altLang="en-US"/>
          </a:p>
        </p:txBody>
      </p:sp>
    </p:spTree>
    <p:extLst>
      <p:ext uri="{BB962C8B-B14F-4D97-AF65-F5344CB8AC3E}">
        <p14:creationId xmlns:p14="http://schemas.microsoft.com/office/powerpoint/2010/main" val="3813080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25</a:t>
            </a:fld>
            <a:endParaRPr lang="zh-CN" altLang="en-US"/>
          </a:p>
        </p:txBody>
      </p:sp>
    </p:spTree>
    <p:extLst>
      <p:ext uri="{BB962C8B-B14F-4D97-AF65-F5344CB8AC3E}">
        <p14:creationId xmlns:p14="http://schemas.microsoft.com/office/powerpoint/2010/main" val="3747458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3</a:t>
            </a:fld>
            <a:endParaRPr lang="zh-CN" altLang="en-US"/>
          </a:p>
        </p:txBody>
      </p:sp>
    </p:spTree>
    <p:extLst>
      <p:ext uri="{BB962C8B-B14F-4D97-AF65-F5344CB8AC3E}">
        <p14:creationId xmlns:p14="http://schemas.microsoft.com/office/powerpoint/2010/main" val="4004892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4</a:t>
            </a:fld>
            <a:endParaRPr lang="zh-CN" altLang="en-US"/>
          </a:p>
        </p:txBody>
      </p:sp>
    </p:spTree>
    <p:extLst>
      <p:ext uri="{BB962C8B-B14F-4D97-AF65-F5344CB8AC3E}">
        <p14:creationId xmlns:p14="http://schemas.microsoft.com/office/powerpoint/2010/main" val="848166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5</a:t>
            </a:fld>
            <a:endParaRPr lang="zh-CN" altLang="en-US"/>
          </a:p>
        </p:txBody>
      </p:sp>
    </p:spTree>
    <p:extLst>
      <p:ext uri="{BB962C8B-B14F-4D97-AF65-F5344CB8AC3E}">
        <p14:creationId xmlns:p14="http://schemas.microsoft.com/office/powerpoint/2010/main" val="2260615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6</a:t>
            </a:fld>
            <a:endParaRPr lang="zh-CN" altLang="en-US"/>
          </a:p>
        </p:txBody>
      </p:sp>
    </p:spTree>
    <p:extLst>
      <p:ext uri="{BB962C8B-B14F-4D97-AF65-F5344CB8AC3E}">
        <p14:creationId xmlns:p14="http://schemas.microsoft.com/office/powerpoint/2010/main" val="2390841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7</a:t>
            </a:fld>
            <a:endParaRPr lang="zh-CN" altLang="en-US"/>
          </a:p>
        </p:txBody>
      </p:sp>
    </p:spTree>
    <p:extLst>
      <p:ext uri="{BB962C8B-B14F-4D97-AF65-F5344CB8AC3E}">
        <p14:creationId xmlns:p14="http://schemas.microsoft.com/office/powerpoint/2010/main" val="1639570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8</a:t>
            </a:fld>
            <a:endParaRPr lang="zh-CN" altLang="en-US"/>
          </a:p>
        </p:txBody>
      </p:sp>
    </p:spTree>
    <p:extLst>
      <p:ext uri="{BB962C8B-B14F-4D97-AF65-F5344CB8AC3E}">
        <p14:creationId xmlns:p14="http://schemas.microsoft.com/office/powerpoint/2010/main" val="604028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0566DE-B94F-48C8-B499-9EED89F4BDC3}" type="slidenum">
              <a:rPr lang="zh-CN" altLang="en-US" smtClean="0"/>
              <a:t>9</a:t>
            </a:fld>
            <a:endParaRPr lang="zh-CN" altLang="en-US"/>
          </a:p>
        </p:txBody>
      </p:sp>
    </p:spTree>
    <p:extLst>
      <p:ext uri="{BB962C8B-B14F-4D97-AF65-F5344CB8AC3E}">
        <p14:creationId xmlns:p14="http://schemas.microsoft.com/office/powerpoint/2010/main" val="528890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2019/4/26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229255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2019/4/26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89638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2019/4/26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2442183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2019/4/26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3536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2019/4/26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55247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2019/4/26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4156913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2019/4/26</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540003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2019/4/26</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447818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2019/4/26</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70259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2019/4/26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2388365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2019/4/26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3927613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a14:imgEffect>
                      <a14:brightnessContrast contrast="-20000"/>
                    </a14:imgEffect>
                  </a14:imgLayer>
                </a14:imgProps>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9713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3.xml"/><Relationship Id="rId4" Type="http://schemas.openxmlformats.org/officeDocument/2006/relationships/chart" Target="../charts/char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hidden="1"/>
          <p:cNvPicPr>
            <a:picLocks noChangeAspect="1"/>
          </p:cNvPicPr>
          <p:nvPr/>
        </p:nvPicPr>
        <p:blipFill>
          <a:blip/>
          <a:stretch>
            <a:fillRect/>
          </a:stretch>
        </p:blipFill>
        <p:spPr>
          <a:xfrm>
            <a:off x="450" y="1"/>
            <a:ext cx="12138054" cy="6858000"/>
          </a:xfrm>
          <a:prstGeom prst="rect">
            <a:avLst/>
          </a:prstGeom>
        </p:spPr>
      </p:pic>
      <p:sp>
        <p:nvSpPr>
          <p:cNvPr id="10" name="文本框 9"/>
          <p:cNvSpPr txBox="1"/>
          <p:nvPr/>
        </p:nvSpPr>
        <p:spPr>
          <a:xfrm>
            <a:off x="2846264" y="-34853"/>
            <a:ext cx="1781257"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2</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2" name="文本框 11"/>
          <p:cNvSpPr txBox="1"/>
          <p:nvPr/>
        </p:nvSpPr>
        <p:spPr>
          <a:xfrm>
            <a:off x="4419002" y="-34853"/>
            <a:ext cx="1781257"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0</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4" name="文本框 13"/>
          <p:cNvSpPr txBox="1"/>
          <p:nvPr/>
        </p:nvSpPr>
        <p:spPr>
          <a:xfrm>
            <a:off x="7564478" y="-34853"/>
            <a:ext cx="1781257"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9</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3" name="文本框 12"/>
          <p:cNvSpPr txBox="1"/>
          <p:nvPr/>
        </p:nvSpPr>
        <p:spPr>
          <a:xfrm>
            <a:off x="5991740" y="-34853"/>
            <a:ext cx="1781257"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1</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grpSp>
        <p:nvGrpSpPr>
          <p:cNvPr id="5" name="组合 4"/>
          <p:cNvGrpSpPr/>
          <p:nvPr/>
        </p:nvGrpSpPr>
        <p:grpSpPr>
          <a:xfrm>
            <a:off x="6783638" y="2143107"/>
            <a:ext cx="322298" cy="1219748"/>
            <a:chOff x="6783638" y="2143107"/>
            <a:chExt cx="322298" cy="1219748"/>
          </a:xfrm>
        </p:grpSpPr>
        <p:sp>
          <p:nvSpPr>
            <p:cNvPr id="34" name="任意多边形 33"/>
            <p:cNvSpPr/>
            <p:nvPr/>
          </p:nvSpPr>
          <p:spPr>
            <a:xfrm rot="18818261" flipH="1">
              <a:off x="6682464" y="2799765"/>
              <a:ext cx="455928" cy="180000"/>
            </a:xfrm>
            <a:custGeom>
              <a:avLst/>
              <a:gdLst>
                <a:gd name="connsiteX0" fmla="*/ 26360 w 455928"/>
                <a:gd name="connsiteY0" fmla="*/ 26360 h 180000"/>
                <a:gd name="connsiteX1" fmla="*/ 90000 w 455928"/>
                <a:gd name="connsiteY1" fmla="*/ 0 h 180000"/>
                <a:gd name="connsiteX2" fmla="*/ 267158 w 455928"/>
                <a:gd name="connsiteY2" fmla="*/ 0 h 180000"/>
                <a:gd name="connsiteX3" fmla="*/ 455928 w 455928"/>
                <a:gd name="connsiteY3" fmla="*/ 180000 h 180000"/>
                <a:gd name="connsiteX4" fmla="*/ 90000 w 455928"/>
                <a:gd name="connsiteY4" fmla="*/ 180000 h 180000"/>
                <a:gd name="connsiteX5" fmla="*/ 0 w 455928"/>
                <a:gd name="connsiteY5" fmla="*/ 90000 h 180000"/>
                <a:gd name="connsiteX6" fmla="*/ 26360 w 455928"/>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928" h="180000">
                  <a:moveTo>
                    <a:pt x="26360" y="26360"/>
                  </a:moveTo>
                  <a:cubicBezTo>
                    <a:pt x="42647" y="10074"/>
                    <a:pt x="65147" y="0"/>
                    <a:pt x="90000" y="0"/>
                  </a:cubicBezTo>
                  <a:lnTo>
                    <a:pt x="267158" y="0"/>
                  </a:lnTo>
                  <a:lnTo>
                    <a:pt x="455928" y="180000"/>
                  </a:lnTo>
                  <a:lnTo>
                    <a:pt x="90000" y="180000"/>
                  </a:lnTo>
                  <a:cubicBezTo>
                    <a:pt x="40294" y="180000"/>
                    <a:pt x="0" y="139706"/>
                    <a:pt x="0" y="90000"/>
                  </a:cubicBezTo>
                  <a:cubicBezTo>
                    <a:pt x="0" y="65147"/>
                    <a:pt x="10074" y="42647"/>
                    <a:pt x="26360" y="2636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8818261" flipH="1">
              <a:off x="6636780" y="2432263"/>
              <a:ext cx="758312" cy="180000"/>
            </a:xfrm>
            <a:custGeom>
              <a:avLst/>
              <a:gdLst>
                <a:gd name="connsiteX0" fmla="*/ 26360 w 758312"/>
                <a:gd name="connsiteY0" fmla="*/ 26360 h 180000"/>
                <a:gd name="connsiteX1" fmla="*/ 90000 w 758312"/>
                <a:gd name="connsiteY1" fmla="*/ 0 h 180000"/>
                <a:gd name="connsiteX2" fmla="*/ 569542 w 758312"/>
                <a:gd name="connsiteY2" fmla="*/ 0 h 180000"/>
                <a:gd name="connsiteX3" fmla="*/ 758312 w 758312"/>
                <a:gd name="connsiteY3" fmla="*/ 180000 h 180000"/>
                <a:gd name="connsiteX4" fmla="*/ 90000 w 758312"/>
                <a:gd name="connsiteY4" fmla="*/ 180000 h 180000"/>
                <a:gd name="connsiteX5" fmla="*/ 0 w 758312"/>
                <a:gd name="connsiteY5" fmla="*/ 90000 h 180000"/>
                <a:gd name="connsiteX6" fmla="*/ 26360 w 758312"/>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8312" h="180000">
                  <a:moveTo>
                    <a:pt x="26360" y="26360"/>
                  </a:moveTo>
                  <a:cubicBezTo>
                    <a:pt x="42647" y="10074"/>
                    <a:pt x="65147" y="0"/>
                    <a:pt x="90000" y="0"/>
                  </a:cubicBezTo>
                  <a:lnTo>
                    <a:pt x="569542" y="0"/>
                  </a:lnTo>
                  <a:lnTo>
                    <a:pt x="758312" y="180000"/>
                  </a:lnTo>
                  <a:lnTo>
                    <a:pt x="90000" y="180000"/>
                  </a:lnTo>
                  <a:cubicBezTo>
                    <a:pt x="40294" y="180000"/>
                    <a:pt x="0" y="139706"/>
                    <a:pt x="0" y="90000"/>
                  </a:cubicBezTo>
                  <a:cubicBezTo>
                    <a:pt x="0" y="65147"/>
                    <a:pt x="10074" y="42647"/>
                    <a:pt x="26360" y="2636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18818261" flipH="1">
              <a:off x="6698890" y="3098107"/>
              <a:ext cx="349496" cy="180000"/>
            </a:xfrm>
            <a:custGeom>
              <a:avLst/>
              <a:gdLst>
                <a:gd name="connsiteX0" fmla="*/ 26360 w 349496"/>
                <a:gd name="connsiteY0" fmla="*/ 26360 h 180000"/>
                <a:gd name="connsiteX1" fmla="*/ 90000 w 349496"/>
                <a:gd name="connsiteY1" fmla="*/ 0 h 180000"/>
                <a:gd name="connsiteX2" fmla="*/ 160726 w 349496"/>
                <a:gd name="connsiteY2" fmla="*/ 0 h 180000"/>
                <a:gd name="connsiteX3" fmla="*/ 349496 w 349496"/>
                <a:gd name="connsiteY3" fmla="*/ 180000 h 180000"/>
                <a:gd name="connsiteX4" fmla="*/ 90000 w 349496"/>
                <a:gd name="connsiteY4" fmla="*/ 180000 h 180000"/>
                <a:gd name="connsiteX5" fmla="*/ 0 w 349496"/>
                <a:gd name="connsiteY5" fmla="*/ 90000 h 180000"/>
                <a:gd name="connsiteX6" fmla="*/ 26360 w 349496"/>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496" h="180000">
                  <a:moveTo>
                    <a:pt x="26360" y="26360"/>
                  </a:moveTo>
                  <a:cubicBezTo>
                    <a:pt x="42647" y="10074"/>
                    <a:pt x="65147" y="0"/>
                    <a:pt x="90000" y="0"/>
                  </a:cubicBezTo>
                  <a:lnTo>
                    <a:pt x="160726" y="0"/>
                  </a:lnTo>
                  <a:lnTo>
                    <a:pt x="349496" y="180000"/>
                  </a:lnTo>
                  <a:lnTo>
                    <a:pt x="90000" y="180000"/>
                  </a:lnTo>
                  <a:cubicBezTo>
                    <a:pt x="40294" y="180000"/>
                    <a:pt x="0" y="139706"/>
                    <a:pt x="0" y="90000"/>
                  </a:cubicBezTo>
                  <a:cubicBezTo>
                    <a:pt x="0" y="65147"/>
                    <a:pt x="10074" y="42647"/>
                    <a:pt x="26360" y="2636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8818261" flipH="1">
              <a:off x="6687161" y="2289854"/>
              <a:ext cx="441770" cy="180000"/>
            </a:xfrm>
            <a:custGeom>
              <a:avLst/>
              <a:gdLst>
                <a:gd name="connsiteX0" fmla="*/ 26360 w 441770"/>
                <a:gd name="connsiteY0" fmla="*/ 26360 h 180000"/>
                <a:gd name="connsiteX1" fmla="*/ 90000 w 441770"/>
                <a:gd name="connsiteY1" fmla="*/ 0 h 180000"/>
                <a:gd name="connsiteX2" fmla="*/ 253001 w 441770"/>
                <a:gd name="connsiteY2" fmla="*/ 0 h 180000"/>
                <a:gd name="connsiteX3" fmla="*/ 441770 w 441770"/>
                <a:gd name="connsiteY3" fmla="*/ 180000 h 180000"/>
                <a:gd name="connsiteX4" fmla="*/ 90000 w 441770"/>
                <a:gd name="connsiteY4" fmla="*/ 180000 h 180000"/>
                <a:gd name="connsiteX5" fmla="*/ 0 w 441770"/>
                <a:gd name="connsiteY5" fmla="*/ 90000 h 180000"/>
                <a:gd name="connsiteX6" fmla="*/ 26360 w 441770"/>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770" h="180000">
                  <a:moveTo>
                    <a:pt x="26360" y="26360"/>
                  </a:moveTo>
                  <a:cubicBezTo>
                    <a:pt x="42647" y="10074"/>
                    <a:pt x="65147" y="0"/>
                    <a:pt x="90000" y="0"/>
                  </a:cubicBezTo>
                  <a:lnTo>
                    <a:pt x="253001" y="0"/>
                  </a:lnTo>
                  <a:lnTo>
                    <a:pt x="441770" y="180000"/>
                  </a:lnTo>
                  <a:lnTo>
                    <a:pt x="90000" y="180000"/>
                  </a:lnTo>
                  <a:cubicBezTo>
                    <a:pt x="40294" y="180000"/>
                    <a:pt x="0" y="139706"/>
                    <a:pt x="0" y="90000"/>
                  </a:cubicBezTo>
                  <a:cubicBezTo>
                    <a:pt x="0" y="65147"/>
                    <a:pt x="10074" y="42647"/>
                    <a:pt x="26360" y="26360"/>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6" name="直接连接符 35"/>
          <p:cNvCxnSpPr/>
          <p:nvPr/>
        </p:nvCxnSpPr>
        <p:spPr>
          <a:xfrm flipH="1">
            <a:off x="8352282" y="279315"/>
            <a:ext cx="1432318" cy="1488982"/>
          </a:xfrm>
          <a:prstGeom prst="line">
            <a:avLst/>
          </a:prstGeom>
          <a:ln w="9525">
            <a:solidFill>
              <a:srgbClr val="E94236"/>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8051036" y="1453230"/>
            <a:ext cx="402115" cy="432997"/>
          </a:xfrm>
          <a:prstGeom prst="line">
            <a:avLst/>
          </a:prstGeom>
          <a:ln w="9525">
            <a:solidFill>
              <a:srgbClr val="4384F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2984861" y="5567038"/>
            <a:ext cx="992803" cy="1047163"/>
          </a:xfrm>
          <a:prstGeom prst="line">
            <a:avLst/>
          </a:prstGeom>
          <a:ln w="9525">
            <a:solidFill>
              <a:srgbClr val="33A95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3847238" y="5127027"/>
            <a:ext cx="816713" cy="853366"/>
          </a:xfrm>
          <a:prstGeom prst="line">
            <a:avLst/>
          </a:prstGeom>
          <a:ln w="9525">
            <a:solidFill>
              <a:srgbClr val="FBBD06"/>
            </a:solidFill>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rot="13620000" flipH="1" flipV="1">
            <a:off x="4906904" y="5385707"/>
            <a:ext cx="158611" cy="392578"/>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3620000" flipH="1" flipV="1">
            <a:off x="2334960" y="5695057"/>
            <a:ext cx="231354" cy="503486"/>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9" name="椭圆 48"/>
          <p:cNvSpPr/>
          <p:nvPr/>
        </p:nvSpPr>
        <p:spPr>
          <a:xfrm rot="13620000" flipH="1" flipV="1">
            <a:off x="10018014" y="946486"/>
            <a:ext cx="100646" cy="286001"/>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1" name="椭圆 50"/>
          <p:cNvSpPr/>
          <p:nvPr/>
        </p:nvSpPr>
        <p:spPr>
          <a:xfrm rot="13620000" flipH="1" flipV="1">
            <a:off x="7981561" y="1033459"/>
            <a:ext cx="100646" cy="286001"/>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文本框 1"/>
          <p:cNvSpPr txBox="1"/>
          <p:nvPr/>
        </p:nvSpPr>
        <p:spPr>
          <a:xfrm>
            <a:off x="3938050" y="3873557"/>
            <a:ext cx="3954929" cy="830997"/>
          </a:xfrm>
          <a:prstGeom prst="rect">
            <a:avLst/>
          </a:prstGeom>
          <a:noFill/>
        </p:spPr>
        <p:txBody>
          <a:bodyPr wrap="none" rtlCol="0">
            <a:spAutoFit/>
          </a:bodyPr>
          <a:lstStyle/>
          <a:p>
            <a:r>
              <a:rPr lang="zh-CN" altLang="en-US" sz="4800" dirty="0">
                <a:latin typeface="Adobe 楷体 Std R" panose="02020400000000000000" pitchFamily="18" charset="-122"/>
                <a:ea typeface="Adobe 楷体 Std R" panose="02020400000000000000" pitchFamily="18" charset="-122"/>
              </a:rPr>
              <a:t>图形学</a:t>
            </a:r>
            <a:r>
              <a:rPr lang="en-US" altLang="zh-CN" sz="4800" dirty="0">
                <a:latin typeface="Adobe 楷体 Std R" panose="02020400000000000000" pitchFamily="18" charset="-122"/>
                <a:ea typeface="Adobe 楷体 Std R" panose="02020400000000000000" pitchFamily="18" charset="-122"/>
              </a:rPr>
              <a:t>project</a:t>
            </a:r>
            <a:endParaRPr lang="zh-CN" altLang="en-US" sz="4800" dirty="0">
              <a:latin typeface="Adobe 楷体 Std R" panose="02020400000000000000" pitchFamily="18" charset="-122"/>
              <a:ea typeface="Adobe 楷体 Std R" panose="02020400000000000000" pitchFamily="18" charset="-122"/>
            </a:endParaRPr>
          </a:p>
        </p:txBody>
      </p:sp>
      <p:sp>
        <p:nvSpPr>
          <p:cNvPr id="7" name="矩形 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a:spLocks noChangeAspect="1"/>
          </p:cNvSpPr>
          <p:nvPr>
            <p:custDataLst>
              <p:tags r:id="rId2"/>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7ED1DDC6-7CC9-447E-B562-AC8D490F30EF}"/>
              </a:ext>
            </a:extLst>
          </p:cNvPr>
          <p:cNvSpPr txBox="1"/>
          <p:nvPr/>
        </p:nvSpPr>
        <p:spPr>
          <a:xfrm>
            <a:off x="7564478" y="5681685"/>
            <a:ext cx="4612918" cy="461665"/>
          </a:xfrm>
          <a:prstGeom prst="rect">
            <a:avLst/>
          </a:prstGeom>
          <a:noFill/>
        </p:spPr>
        <p:txBody>
          <a:bodyPr wrap="square" rtlCol="0">
            <a:spAutoFit/>
          </a:bodyPr>
          <a:lstStyle/>
          <a:p>
            <a:r>
              <a:rPr lang="zh-CN" altLang="en-US" sz="2400" dirty="0"/>
              <a:t>冯扬 王季宁 王德超 谷田</a:t>
            </a:r>
          </a:p>
        </p:txBody>
      </p:sp>
    </p:spTree>
    <p:extLst>
      <p:ext uri="{BB962C8B-B14F-4D97-AF65-F5344CB8AC3E}">
        <p14:creationId xmlns:p14="http://schemas.microsoft.com/office/powerpoint/2010/main" val="199331244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50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22" presetClass="entr" presetSubtype="1"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up)">
                                      <p:cBhvr>
                                        <p:cTn id="28" dur="500"/>
                                        <p:tgtEl>
                                          <p:spTgt spid="36"/>
                                        </p:tgtEl>
                                      </p:cBhvr>
                                    </p:animEffect>
                                  </p:childTnLst>
                                </p:cTn>
                              </p:par>
                              <p:par>
                                <p:cTn id="29" presetID="22" presetClass="entr" presetSubtype="1"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up)">
                                      <p:cBhvr>
                                        <p:cTn id="31" dur="500"/>
                                        <p:tgtEl>
                                          <p:spTgt spid="41"/>
                                        </p:tgtEl>
                                      </p:cBhvr>
                                    </p:animEffect>
                                  </p:childTnLst>
                                </p:cTn>
                              </p:par>
                              <p:par>
                                <p:cTn id="32" presetID="22" presetClass="entr" presetSubtype="4"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down)">
                                      <p:cBhvr>
                                        <p:cTn id="34" dur="500"/>
                                        <p:tgtEl>
                                          <p:spTgt spid="42"/>
                                        </p:tgtEl>
                                      </p:cBhvr>
                                    </p:animEffect>
                                  </p:childTnLst>
                                </p:cTn>
                              </p:par>
                              <p:par>
                                <p:cTn id="35" presetID="22" presetClass="entr" presetSubtype="4"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down)">
                                      <p:cBhvr>
                                        <p:cTn id="37" dur="500"/>
                                        <p:tgtEl>
                                          <p:spTgt spid="43"/>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500"/>
                                        <p:tgtEl>
                                          <p:spTgt spid="47"/>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10" presetClass="entr" presetSubtype="0" fill="hold" grpId="0" nodeType="withEffect">
                                  <p:stCondLst>
                                    <p:cond delay="75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childTnLst>
                          </p:cTn>
                        </p:par>
                        <p:par>
                          <p:cTn id="51" fill="hold">
                            <p:stCondLst>
                              <p:cond delay="4250"/>
                            </p:stCondLst>
                            <p:childTnLst>
                              <p:par>
                                <p:cTn id="52" presetID="2" presetClass="entr" presetSubtype="8" decel="100000" fill="hold" grpId="0" nodeType="after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additive="base">
                                        <p:cTn id="54" dur="750" fill="hold"/>
                                        <p:tgtEl>
                                          <p:spTgt spid="2"/>
                                        </p:tgtEl>
                                        <p:attrNameLst>
                                          <p:attrName>ppt_x</p:attrName>
                                        </p:attrNameLst>
                                      </p:cBhvr>
                                      <p:tavLst>
                                        <p:tav tm="0">
                                          <p:val>
                                            <p:strVal val="0-#ppt_w/2"/>
                                          </p:val>
                                        </p:tav>
                                        <p:tav tm="100000">
                                          <p:val>
                                            <p:strVal val="#ppt_x"/>
                                          </p:val>
                                        </p:tav>
                                      </p:tavLst>
                                    </p:anim>
                                    <p:anim calcmode="lin" valueType="num">
                                      <p:cBhvr additive="base">
                                        <p:cTn id="55" dur="750" fill="hold"/>
                                        <p:tgtEl>
                                          <p:spTgt spid="2"/>
                                        </p:tgtEl>
                                        <p:attrNameLst>
                                          <p:attrName>ppt_y</p:attrName>
                                        </p:attrNameLst>
                                      </p:cBhvr>
                                      <p:tavLst>
                                        <p:tav tm="0">
                                          <p:val>
                                            <p:strVal val="#ppt_y"/>
                                          </p:val>
                                        </p:tav>
                                        <p:tav tm="100000">
                                          <p:val>
                                            <p:strVal val="#ppt_y"/>
                                          </p:val>
                                        </p:tav>
                                      </p:tavLst>
                                    </p:anim>
                                  </p:childTnLst>
                                </p:cTn>
                              </p:par>
                              <p:par>
                                <p:cTn id="56" presetID="22" presetClass="entr" presetSubtype="8" fill="hold"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left)">
                                      <p:cBhvr>
                                        <p:cTn id="58" dur="500"/>
                                        <p:tgtEl>
                                          <p:spTgt spid="5"/>
                                        </p:tgtEl>
                                      </p:cBhvr>
                                    </p:animEffect>
                                  </p:childTnLst>
                                </p:cTn>
                              </p:par>
                            </p:childTnLst>
                          </p:cTn>
                        </p:par>
                        <p:par>
                          <p:cTn id="59" fill="hold">
                            <p:stCondLst>
                              <p:cond delay="5000"/>
                            </p:stCondLst>
                            <p:childTnLst>
                              <p:par>
                                <p:cTn id="60" presetID="10" presetClass="entr" presetSubtype="0" fill="hold" grpId="0"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3" grpId="0"/>
      <p:bldP spid="47" grpId="0" animBg="1"/>
      <p:bldP spid="48" grpId="0" animBg="1"/>
      <p:bldP spid="49" grpId="0" animBg="1"/>
      <p:bldP spid="51" grpId="0" animBg="1"/>
      <p:bldP spid="2"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A8332C-C258-436C-AB2F-C29C173A9AAE}"/>
              </a:ext>
            </a:extLst>
          </p:cNvPr>
          <p:cNvPicPr>
            <a:picLocks noChangeAspect="1"/>
          </p:cNvPicPr>
          <p:nvPr/>
        </p:nvPicPr>
        <p:blipFill>
          <a:blip r:embed="rId4"/>
          <a:stretch>
            <a:fillRect/>
          </a:stretch>
        </p:blipFill>
        <p:spPr>
          <a:xfrm>
            <a:off x="6096000" y="4437238"/>
            <a:ext cx="1190627" cy="1057745"/>
          </a:xfrm>
          <a:prstGeom prst="rect">
            <a:avLst/>
          </a:prstGeom>
        </p:spPr>
      </p:pic>
      <p:sp>
        <p:nvSpPr>
          <p:cNvPr id="60" name="任意多边形 59"/>
          <p:cNvSpPr/>
          <p:nvPr/>
        </p:nvSpPr>
        <p:spPr>
          <a:xfrm>
            <a:off x="6071811" y="4365778"/>
            <a:ext cx="1190627" cy="1190624"/>
          </a:xfrm>
          <a:custGeom>
            <a:avLst/>
            <a:gdLst>
              <a:gd name="connsiteX0" fmla="*/ 595314 w 1190627"/>
              <a:gd name="connsiteY0" fmla="*/ 0 h 1190624"/>
              <a:gd name="connsiteX1" fmla="*/ 1190627 w 1190627"/>
              <a:gd name="connsiteY1" fmla="*/ 595313 h 1190624"/>
              <a:gd name="connsiteX2" fmla="*/ 715290 w 1190627"/>
              <a:gd name="connsiteY2" fmla="*/ 1178531 h 1190624"/>
              <a:gd name="connsiteX3" fmla="*/ 595323 w 1190627"/>
              <a:gd name="connsiteY3" fmla="*/ 1190624 h 1190624"/>
              <a:gd name="connsiteX4" fmla="*/ 595305 w 1190627"/>
              <a:gd name="connsiteY4" fmla="*/ 1190624 h 1190624"/>
              <a:gd name="connsiteX5" fmla="*/ 475337 w 1190627"/>
              <a:gd name="connsiteY5" fmla="*/ 1178531 h 1190624"/>
              <a:gd name="connsiteX6" fmla="*/ 0 w 1190627"/>
              <a:gd name="connsiteY6" fmla="*/ 595313 h 1190624"/>
              <a:gd name="connsiteX7" fmla="*/ 595314 w 1190627"/>
              <a:gd name="connsiteY7" fmla="*/ 0 h 119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0627" h="1190624">
                <a:moveTo>
                  <a:pt x="595314" y="0"/>
                </a:moveTo>
                <a:cubicBezTo>
                  <a:pt x="924097" y="0"/>
                  <a:pt x="1190627" y="266530"/>
                  <a:pt x="1190627" y="595313"/>
                </a:cubicBezTo>
                <a:cubicBezTo>
                  <a:pt x="1190627" y="882997"/>
                  <a:pt x="986565" y="1123020"/>
                  <a:pt x="715290" y="1178531"/>
                </a:cubicBezTo>
                <a:lnTo>
                  <a:pt x="595323" y="1190624"/>
                </a:lnTo>
                <a:lnTo>
                  <a:pt x="595305" y="1190624"/>
                </a:lnTo>
                <a:lnTo>
                  <a:pt x="475337" y="1178531"/>
                </a:lnTo>
                <a:cubicBezTo>
                  <a:pt x="204063" y="1123020"/>
                  <a:pt x="0" y="882997"/>
                  <a:pt x="0" y="595313"/>
                </a:cubicBezTo>
                <a:cubicBezTo>
                  <a:pt x="0" y="266530"/>
                  <a:pt x="266531" y="0"/>
                  <a:pt x="595314" y="0"/>
                </a:cubicBezTo>
                <a:close/>
              </a:path>
            </a:pathLst>
          </a:custGeom>
          <a:solidFill>
            <a:schemeClr val="accent2">
              <a:alpha val="3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E394787C-3E38-4441-B2DF-7411753FEE91}"/>
              </a:ext>
            </a:extLst>
          </p:cNvPr>
          <p:cNvPicPr>
            <a:picLocks noChangeAspect="1"/>
          </p:cNvPicPr>
          <p:nvPr/>
        </p:nvPicPr>
        <p:blipFill>
          <a:blip r:embed="rId5"/>
          <a:stretch>
            <a:fillRect/>
          </a:stretch>
        </p:blipFill>
        <p:spPr>
          <a:xfrm>
            <a:off x="704743" y="4849511"/>
            <a:ext cx="1275063" cy="829559"/>
          </a:xfrm>
          <a:prstGeom prst="rect">
            <a:avLst/>
          </a:prstGeom>
        </p:spPr>
      </p:pic>
      <p:grpSp>
        <p:nvGrpSpPr>
          <p:cNvPr id="21" name="组合 20"/>
          <p:cNvGrpSpPr/>
          <p:nvPr/>
        </p:nvGrpSpPr>
        <p:grpSpPr>
          <a:xfrm>
            <a:off x="644627" y="2244896"/>
            <a:ext cx="5041081" cy="1618931"/>
            <a:chOff x="644627" y="2244896"/>
            <a:chExt cx="5041081" cy="1618931"/>
          </a:xfrm>
        </p:grpSpPr>
        <p:sp>
          <p:nvSpPr>
            <p:cNvPr id="43" name="任意多边形 42"/>
            <p:cNvSpPr/>
            <p:nvPr/>
          </p:nvSpPr>
          <p:spPr>
            <a:xfrm>
              <a:off x="644627" y="2355850"/>
              <a:ext cx="4844648" cy="1507977"/>
            </a:xfrm>
            <a:custGeom>
              <a:avLst/>
              <a:gdLst>
                <a:gd name="connsiteX0" fmla="*/ 57155 w 4844648"/>
                <a:gd name="connsiteY0" fmla="*/ 0 h 1507977"/>
                <a:gd name="connsiteX1" fmla="*/ 4787493 w 4844648"/>
                <a:gd name="connsiteY1" fmla="*/ 0 h 1507977"/>
                <a:gd name="connsiteX2" fmla="*/ 4844648 w 4844648"/>
                <a:gd name="connsiteY2" fmla="*/ 57155 h 1507977"/>
                <a:gd name="connsiteX3" fmla="*/ 4844648 w 4844648"/>
                <a:gd name="connsiteY3" fmla="*/ 1314445 h 1507977"/>
                <a:gd name="connsiteX4" fmla="*/ 4787493 w 4844648"/>
                <a:gd name="connsiteY4" fmla="*/ 1371600 h 1507977"/>
                <a:gd name="connsiteX5" fmla="*/ 674412 w 4844648"/>
                <a:gd name="connsiteY5" fmla="*/ 1371600 h 1507977"/>
                <a:gd name="connsiteX6" fmla="*/ 595314 w 4844648"/>
                <a:gd name="connsiteY6" fmla="*/ 1507977 h 1507977"/>
                <a:gd name="connsiteX7" fmla="*/ 516215 w 4844648"/>
                <a:gd name="connsiteY7" fmla="*/ 1371600 h 1507977"/>
                <a:gd name="connsiteX8" fmla="*/ 57155 w 4844648"/>
                <a:gd name="connsiteY8" fmla="*/ 1371600 h 1507977"/>
                <a:gd name="connsiteX9" fmla="*/ 0 w 4844648"/>
                <a:gd name="connsiteY9" fmla="*/ 1314445 h 1507977"/>
                <a:gd name="connsiteX10" fmla="*/ 0 w 4844648"/>
                <a:gd name="connsiteY10" fmla="*/ 57155 h 1507977"/>
                <a:gd name="connsiteX11" fmla="*/ 57155 w 4844648"/>
                <a:gd name="connsiteY11" fmla="*/ 0 h 150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4648" h="1507977">
                  <a:moveTo>
                    <a:pt x="57155" y="0"/>
                  </a:moveTo>
                  <a:lnTo>
                    <a:pt x="4787493" y="0"/>
                  </a:lnTo>
                  <a:cubicBezTo>
                    <a:pt x="4819059" y="0"/>
                    <a:pt x="4844648" y="25589"/>
                    <a:pt x="4844648" y="57155"/>
                  </a:cubicBezTo>
                  <a:lnTo>
                    <a:pt x="4844648" y="1314445"/>
                  </a:lnTo>
                  <a:cubicBezTo>
                    <a:pt x="4844648" y="1346011"/>
                    <a:pt x="4819059" y="1371600"/>
                    <a:pt x="4787493" y="1371600"/>
                  </a:cubicBezTo>
                  <a:lnTo>
                    <a:pt x="674412" y="1371600"/>
                  </a:lnTo>
                  <a:lnTo>
                    <a:pt x="595314" y="1507977"/>
                  </a:lnTo>
                  <a:lnTo>
                    <a:pt x="516215" y="1371600"/>
                  </a:lnTo>
                  <a:lnTo>
                    <a:pt x="57155" y="1371600"/>
                  </a:lnTo>
                  <a:cubicBezTo>
                    <a:pt x="25589" y="1371600"/>
                    <a:pt x="0" y="1346011"/>
                    <a:pt x="0" y="1314445"/>
                  </a:cubicBezTo>
                  <a:lnTo>
                    <a:pt x="0" y="57155"/>
                  </a:lnTo>
                  <a:cubicBezTo>
                    <a:pt x="0" y="25589"/>
                    <a:pt x="25589" y="0"/>
                    <a:pt x="57155" y="0"/>
                  </a:cubicBezTo>
                  <a:close/>
                </a:path>
              </a:pathLst>
            </a:custGeom>
            <a:gradFill flip="none" rotWithShape="1">
              <a:gsLst>
                <a:gs pos="0">
                  <a:schemeClr val="bg1"/>
                </a:gs>
                <a:gs pos="36000">
                  <a:schemeClr val="bg1"/>
                </a:gs>
                <a:gs pos="100000">
                  <a:srgbClr val="ECECEC"/>
                </a:gs>
              </a:gsLst>
              <a:lin ang="13500000" scaled="1"/>
              <a:tileRect/>
            </a:gradFill>
            <a:ln w="19050">
              <a:gradFill flip="none" rotWithShape="1">
                <a:gsLst>
                  <a:gs pos="40000">
                    <a:schemeClr val="bg1"/>
                  </a:gs>
                  <a:gs pos="0">
                    <a:schemeClr val="bg1"/>
                  </a:gs>
                  <a:gs pos="100000">
                    <a:srgbClr val="FFFFFF"/>
                  </a:gs>
                </a:gsLst>
                <a:lin ang="2700000" scaled="1"/>
                <a:tileRect/>
              </a:gradFill>
            </a:ln>
            <a:effectLst>
              <a:outerShdw blurRad="558800" dist="635000" dir="1200000" sx="94000" sy="94000" algn="tl" rotWithShape="0">
                <a:schemeClr val="tx1">
                  <a:lumMod val="65000"/>
                  <a:lumOff val="35000"/>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77" name="任意多边形 76"/>
            <p:cNvSpPr/>
            <p:nvPr/>
          </p:nvSpPr>
          <p:spPr>
            <a:xfrm rot="-2700000">
              <a:off x="5524799" y="2244896"/>
              <a:ext cx="160909" cy="369168"/>
            </a:xfrm>
            <a:custGeom>
              <a:avLst/>
              <a:gdLst>
                <a:gd name="connsiteX0" fmla="*/ 0 w 160909"/>
                <a:gd name="connsiteY0" fmla="*/ 0 h 369168"/>
                <a:gd name="connsiteX1" fmla="*/ 144169 w 160909"/>
                <a:gd name="connsiteY1" fmla="*/ 144169 h 369168"/>
                <a:gd name="connsiteX2" fmla="*/ 144169 w 160909"/>
                <a:gd name="connsiteY2" fmla="*/ 224999 h 369168"/>
                <a:gd name="connsiteX3" fmla="*/ 0 w 160909"/>
                <a:gd name="connsiteY3" fmla="*/ 369168 h 369168"/>
              </a:gdLst>
              <a:ahLst/>
              <a:cxnLst>
                <a:cxn ang="0">
                  <a:pos x="connsiteX0" y="connsiteY0"/>
                </a:cxn>
                <a:cxn ang="0">
                  <a:pos x="connsiteX1" y="connsiteY1"/>
                </a:cxn>
                <a:cxn ang="0">
                  <a:pos x="connsiteX2" y="connsiteY2"/>
                </a:cxn>
                <a:cxn ang="0">
                  <a:pos x="connsiteX3" y="connsiteY3"/>
                </a:cxn>
              </a:cxnLst>
              <a:rect l="l" t="t" r="r" b="b"/>
              <a:pathLst>
                <a:path w="160909" h="369168">
                  <a:moveTo>
                    <a:pt x="0" y="0"/>
                  </a:moveTo>
                  <a:lnTo>
                    <a:pt x="144169" y="144169"/>
                  </a:lnTo>
                  <a:cubicBezTo>
                    <a:pt x="166490" y="166490"/>
                    <a:pt x="166490" y="202678"/>
                    <a:pt x="144169" y="224999"/>
                  </a:cubicBezTo>
                  <a:lnTo>
                    <a:pt x="0" y="36916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6516188" y="2244896"/>
            <a:ext cx="4848532" cy="1618931"/>
            <a:chOff x="6516188" y="2244896"/>
            <a:chExt cx="4848532" cy="1618931"/>
          </a:xfrm>
        </p:grpSpPr>
        <p:sp>
          <p:nvSpPr>
            <p:cNvPr id="44" name="任意多边形 43"/>
            <p:cNvSpPr/>
            <p:nvPr/>
          </p:nvSpPr>
          <p:spPr>
            <a:xfrm>
              <a:off x="6516188" y="2355850"/>
              <a:ext cx="4844648" cy="1507977"/>
            </a:xfrm>
            <a:custGeom>
              <a:avLst/>
              <a:gdLst>
                <a:gd name="connsiteX0" fmla="*/ 38103 w 4844648"/>
                <a:gd name="connsiteY0" fmla="*/ 0 h 1507977"/>
                <a:gd name="connsiteX1" fmla="*/ 4806545 w 4844648"/>
                <a:gd name="connsiteY1" fmla="*/ 0 h 1507977"/>
                <a:gd name="connsiteX2" fmla="*/ 4844648 w 4844648"/>
                <a:gd name="connsiteY2" fmla="*/ 38103 h 1507977"/>
                <a:gd name="connsiteX3" fmla="*/ 4844648 w 4844648"/>
                <a:gd name="connsiteY3" fmla="*/ 1333497 h 1507977"/>
                <a:gd name="connsiteX4" fmla="*/ 4806545 w 4844648"/>
                <a:gd name="connsiteY4" fmla="*/ 1371600 h 1507977"/>
                <a:gd name="connsiteX5" fmla="*/ 674412 w 4844648"/>
                <a:gd name="connsiteY5" fmla="*/ 1371600 h 1507977"/>
                <a:gd name="connsiteX6" fmla="*/ 595313 w 4844648"/>
                <a:gd name="connsiteY6" fmla="*/ 1507977 h 1507977"/>
                <a:gd name="connsiteX7" fmla="*/ 516214 w 4844648"/>
                <a:gd name="connsiteY7" fmla="*/ 1371600 h 1507977"/>
                <a:gd name="connsiteX8" fmla="*/ 38103 w 4844648"/>
                <a:gd name="connsiteY8" fmla="*/ 1371600 h 1507977"/>
                <a:gd name="connsiteX9" fmla="*/ 0 w 4844648"/>
                <a:gd name="connsiteY9" fmla="*/ 1333497 h 1507977"/>
                <a:gd name="connsiteX10" fmla="*/ 0 w 4844648"/>
                <a:gd name="connsiteY10" fmla="*/ 38103 h 1507977"/>
                <a:gd name="connsiteX11" fmla="*/ 38103 w 4844648"/>
                <a:gd name="connsiteY11" fmla="*/ 0 h 150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4648" h="1507977">
                  <a:moveTo>
                    <a:pt x="38103" y="0"/>
                  </a:moveTo>
                  <a:lnTo>
                    <a:pt x="4806545" y="0"/>
                  </a:lnTo>
                  <a:cubicBezTo>
                    <a:pt x="4827589" y="0"/>
                    <a:pt x="4844648" y="17059"/>
                    <a:pt x="4844648" y="38103"/>
                  </a:cubicBezTo>
                  <a:lnTo>
                    <a:pt x="4844648" y="1333497"/>
                  </a:lnTo>
                  <a:cubicBezTo>
                    <a:pt x="4844648" y="1354541"/>
                    <a:pt x="4827589" y="1371600"/>
                    <a:pt x="4806545" y="1371600"/>
                  </a:cubicBezTo>
                  <a:lnTo>
                    <a:pt x="674412" y="1371600"/>
                  </a:lnTo>
                  <a:lnTo>
                    <a:pt x="595313" y="1507977"/>
                  </a:lnTo>
                  <a:lnTo>
                    <a:pt x="516214" y="1371600"/>
                  </a:lnTo>
                  <a:lnTo>
                    <a:pt x="38103" y="1371600"/>
                  </a:lnTo>
                  <a:cubicBezTo>
                    <a:pt x="17059" y="1371600"/>
                    <a:pt x="0" y="1354541"/>
                    <a:pt x="0" y="1333497"/>
                  </a:cubicBezTo>
                  <a:lnTo>
                    <a:pt x="0" y="38103"/>
                  </a:lnTo>
                  <a:cubicBezTo>
                    <a:pt x="0" y="17059"/>
                    <a:pt x="17059" y="0"/>
                    <a:pt x="38103" y="0"/>
                  </a:cubicBezTo>
                  <a:close/>
                </a:path>
              </a:pathLst>
            </a:custGeom>
            <a:gradFill flip="none" rotWithShape="1">
              <a:gsLst>
                <a:gs pos="0">
                  <a:schemeClr val="bg1"/>
                </a:gs>
                <a:gs pos="36000">
                  <a:schemeClr val="bg1"/>
                </a:gs>
                <a:gs pos="100000">
                  <a:srgbClr val="ECECEC"/>
                </a:gs>
              </a:gsLst>
              <a:lin ang="13500000" scaled="1"/>
              <a:tileRect/>
            </a:gradFill>
            <a:ln w="19050">
              <a:gradFill flip="none" rotWithShape="1">
                <a:gsLst>
                  <a:gs pos="40000">
                    <a:schemeClr val="bg1"/>
                  </a:gs>
                  <a:gs pos="0">
                    <a:schemeClr val="bg1"/>
                  </a:gs>
                  <a:gs pos="100000">
                    <a:srgbClr val="FFFFFF"/>
                  </a:gs>
                </a:gsLst>
                <a:lin ang="2700000" scaled="1"/>
                <a:tileRect/>
              </a:gradFill>
            </a:ln>
            <a:effectLst>
              <a:outerShdw blurRad="558800" dist="635000" dir="1200000" sx="94000" sy="94000" algn="tl" rotWithShape="0">
                <a:schemeClr val="tx1">
                  <a:lumMod val="65000"/>
                  <a:lumOff val="35000"/>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0" name="任意多边形 79"/>
            <p:cNvSpPr/>
            <p:nvPr/>
          </p:nvSpPr>
          <p:spPr>
            <a:xfrm rot="-2700000">
              <a:off x="11203811" y="2244896"/>
              <a:ext cx="160909" cy="369168"/>
            </a:xfrm>
            <a:custGeom>
              <a:avLst/>
              <a:gdLst>
                <a:gd name="connsiteX0" fmla="*/ 0 w 160909"/>
                <a:gd name="connsiteY0" fmla="*/ 0 h 369168"/>
                <a:gd name="connsiteX1" fmla="*/ 144169 w 160909"/>
                <a:gd name="connsiteY1" fmla="*/ 144169 h 369168"/>
                <a:gd name="connsiteX2" fmla="*/ 144169 w 160909"/>
                <a:gd name="connsiteY2" fmla="*/ 224999 h 369168"/>
                <a:gd name="connsiteX3" fmla="*/ 0 w 160909"/>
                <a:gd name="connsiteY3" fmla="*/ 369168 h 369168"/>
              </a:gdLst>
              <a:ahLst/>
              <a:cxnLst>
                <a:cxn ang="0">
                  <a:pos x="connsiteX0" y="connsiteY0"/>
                </a:cxn>
                <a:cxn ang="0">
                  <a:pos x="connsiteX1" y="connsiteY1"/>
                </a:cxn>
                <a:cxn ang="0">
                  <a:pos x="connsiteX2" y="connsiteY2"/>
                </a:cxn>
                <a:cxn ang="0">
                  <a:pos x="connsiteX3" y="connsiteY3"/>
                </a:cxn>
              </a:cxnLst>
              <a:rect l="l" t="t" r="r" b="b"/>
              <a:pathLst>
                <a:path w="160909" h="369168">
                  <a:moveTo>
                    <a:pt x="0" y="0"/>
                  </a:moveTo>
                  <a:lnTo>
                    <a:pt x="144169" y="144169"/>
                  </a:lnTo>
                  <a:cubicBezTo>
                    <a:pt x="166490" y="166490"/>
                    <a:pt x="166490" y="202678"/>
                    <a:pt x="144169" y="224999"/>
                  </a:cubicBezTo>
                  <a:lnTo>
                    <a:pt x="0" y="3691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p:cNvSpPr/>
          <p:nvPr/>
        </p:nvSpPr>
        <p:spPr>
          <a:xfrm>
            <a:off x="2005522" y="4761589"/>
            <a:ext cx="1402948" cy="369332"/>
          </a:xfrm>
          <a:prstGeom prst="rect">
            <a:avLst/>
          </a:prstGeom>
        </p:spPr>
        <p:txBody>
          <a:bodyPr wrap="none">
            <a:spAutoFit/>
          </a:bodyPr>
          <a:lstStyle/>
          <a:p>
            <a:r>
              <a:rPr lang="en-US" altLang="zh-CN" dirty="0">
                <a:solidFill>
                  <a:schemeClr val="accent1"/>
                </a:solidFill>
              </a:rPr>
              <a:t> </a:t>
            </a:r>
            <a:r>
              <a:rPr lang="zh-CN" altLang="en-US" dirty="0">
                <a:solidFill>
                  <a:schemeClr val="accent1"/>
                </a:solidFill>
              </a:rPr>
              <a:t>保龄球下落</a:t>
            </a:r>
          </a:p>
        </p:txBody>
      </p:sp>
      <p:sp>
        <p:nvSpPr>
          <p:cNvPr id="45" name="矩形 44"/>
          <p:cNvSpPr/>
          <p:nvPr/>
        </p:nvSpPr>
        <p:spPr>
          <a:xfrm>
            <a:off x="7902737" y="4591758"/>
            <a:ext cx="1107996" cy="369332"/>
          </a:xfrm>
          <a:prstGeom prst="rect">
            <a:avLst/>
          </a:prstGeom>
        </p:spPr>
        <p:txBody>
          <a:bodyPr wrap="none">
            <a:spAutoFit/>
          </a:bodyPr>
          <a:lstStyle/>
          <a:p>
            <a:r>
              <a:rPr lang="zh-CN" altLang="en-US" dirty="0">
                <a:solidFill>
                  <a:schemeClr val="accent2"/>
                </a:solidFill>
              </a:rPr>
              <a:t>球瓶倒地</a:t>
            </a:r>
          </a:p>
        </p:txBody>
      </p:sp>
      <p:sp>
        <p:nvSpPr>
          <p:cNvPr id="67" name="矩形 66"/>
          <p:cNvSpPr/>
          <p:nvPr/>
        </p:nvSpPr>
        <p:spPr>
          <a:xfrm>
            <a:off x="831164" y="2570008"/>
            <a:ext cx="3713115" cy="959622"/>
          </a:xfrm>
          <a:prstGeom prst="rect">
            <a:avLst/>
          </a:prstGeom>
        </p:spPr>
        <p:txBody>
          <a:bodyPr wrap="square">
            <a:spAutoFit/>
          </a:bodyPr>
          <a:lstStyle/>
          <a:p>
            <a:pPr algn="ctr">
              <a:lnSpc>
                <a:spcPct val="120000"/>
              </a:lnSpc>
            </a:pPr>
            <a:r>
              <a:rPr lang="zh-CN" altLang="en-US" sz="1200" dirty="0">
                <a:solidFill>
                  <a:schemeClr val="tx1">
                    <a:lumMod val="75000"/>
                    <a:lumOff val="25000"/>
                  </a:schemeClr>
                </a:solidFill>
              </a:rPr>
              <a:t>重力的表现形式其实就是一个大小约等于</a:t>
            </a:r>
            <a:r>
              <a:rPr lang="en-US" altLang="zh-CN" sz="1200" dirty="0">
                <a:solidFill>
                  <a:schemeClr val="tx1">
                    <a:lumMod val="75000"/>
                    <a:lumOff val="25000"/>
                  </a:schemeClr>
                </a:solidFill>
              </a:rPr>
              <a:t>9.8</a:t>
            </a:r>
            <a:r>
              <a:rPr lang="zh-CN" altLang="en-US" sz="1200" dirty="0">
                <a:solidFill>
                  <a:schemeClr val="tx1">
                    <a:lumMod val="75000"/>
                    <a:lumOff val="25000"/>
                  </a:schemeClr>
                </a:solidFill>
              </a:rPr>
              <a:t>米每二次方秒，方向垂直地面指向地心的加速度。且由于</a:t>
            </a:r>
            <a:r>
              <a:rPr lang="en-US" altLang="zh-CN" sz="1200" dirty="0">
                <a:solidFill>
                  <a:schemeClr val="tx1">
                    <a:lumMod val="75000"/>
                    <a:lumOff val="25000"/>
                  </a:schemeClr>
                </a:solidFill>
              </a:rPr>
              <a:t>X</a:t>
            </a:r>
            <a:r>
              <a:rPr lang="zh-CN" altLang="en-US" sz="1200" dirty="0">
                <a:solidFill>
                  <a:schemeClr val="tx1">
                    <a:lumMod val="75000"/>
                    <a:lumOff val="25000"/>
                  </a:schemeClr>
                </a:solidFill>
              </a:rPr>
              <a:t>轴方向的速度不受重力影响，所以我们只要将物体的速度进行正交分解，处理竖直向下的</a:t>
            </a:r>
            <a:r>
              <a:rPr lang="en-US" altLang="zh-CN" sz="1200" dirty="0">
                <a:solidFill>
                  <a:schemeClr val="tx1">
                    <a:lumMod val="75000"/>
                    <a:lumOff val="25000"/>
                  </a:schemeClr>
                </a:solidFill>
              </a:rPr>
              <a:t>Y</a:t>
            </a:r>
            <a:r>
              <a:rPr lang="zh-CN" altLang="en-US" sz="1200" dirty="0">
                <a:solidFill>
                  <a:schemeClr val="tx1">
                    <a:lumMod val="75000"/>
                    <a:lumOff val="25000"/>
                  </a:schemeClr>
                </a:solidFill>
              </a:rPr>
              <a:t>轴方向即可。</a:t>
            </a:r>
            <a:endParaRPr lang="en-US" altLang="zh-CN" sz="1200" dirty="0">
              <a:solidFill>
                <a:schemeClr val="tx1">
                  <a:lumMod val="75000"/>
                  <a:lumOff val="25000"/>
                </a:schemeClr>
              </a:solidFill>
            </a:endParaRPr>
          </a:p>
        </p:txBody>
      </p:sp>
      <p:sp>
        <p:nvSpPr>
          <p:cNvPr id="68" name="矩形 67"/>
          <p:cNvSpPr/>
          <p:nvPr/>
        </p:nvSpPr>
        <p:spPr>
          <a:xfrm>
            <a:off x="6716876" y="2703552"/>
            <a:ext cx="4143892" cy="516423"/>
          </a:xfrm>
          <a:prstGeom prst="rect">
            <a:avLst/>
          </a:prstGeom>
        </p:spPr>
        <p:txBody>
          <a:bodyPr wrap="square">
            <a:spAutoFit/>
          </a:bodyPr>
          <a:lstStyle/>
          <a:p>
            <a:pPr algn="ctr">
              <a:lnSpc>
                <a:spcPct val="120000"/>
              </a:lnSpc>
            </a:pPr>
            <a:r>
              <a:rPr lang="zh-CN" altLang="en-US" sz="1200" dirty="0">
                <a:solidFill>
                  <a:schemeClr val="tx1">
                    <a:lumMod val="75000"/>
                    <a:lumOff val="25000"/>
                  </a:schemeClr>
                </a:solidFill>
              </a:rPr>
              <a:t>可以通过更改横坐标</a:t>
            </a:r>
            <a:r>
              <a:rPr lang="en-US" altLang="zh-CN" sz="1200" dirty="0">
                <a:solidFill>
                  <a:schemeClr val="tx1">
                    <a:lumMod val="75000"/>
                    <a:lumOff val="25000"/>
                  </a:schemeClr>
                </a:solidFill>
              </a:rPr>
              <a:t>x</a:t>
            </a:r>
            <a:r>
              <a:rPr lang="zh-CN" altLang="en-US" sz="1200" dirty="0">
                <a:solidFill>
                  <a:schemeClr val="tx1">
                    <a:lumMod val="75000"/>
                    <a:lumOff val="25000"/>
                  </a:schemeClr>
                </a:solidFill>
              </a:rPr>
              <a:t>，纵坐标</a:t>
            </a:r>
            <a:r>
              <a:rPr lang="en-US" altLang="zh-CN" sz="1200" dirty="0">
                <a:solidFill>
                  <a:schemeClr val="tx1">
                    <a:lumMod val="75000"/>
                    <a:lumOff val="25000"/>
                  </a:schemeClr>
                </a:solidFill>
              </a:rPr>
              <a:t>y</a:t>
            </a:r>
            <a:r>
              <a:rPr lang="zh-CN" altLang="en-US" sz="1200" dirty="0">
                <a:solidFill>
                  <a:schemeClr val="tx1">
                    <a:lumMod val="75000"/>
                    <a:lumOff val="25000"/>
                  </a:schemeClr>
                </a:solidFill>
              </a:rPr>
              <a:t>，水平速度</a:t>
            </a:r>
            <a:r>
              <a:rPr lang="en-US" altLang="zh-CN" sz="1200" dirty="0" err="1">
                <a:solidFill>
                  <a:schemeClr val="tx1">
                    <a:lumMod val="75000"/>
                    <a:lumOff val="25000"/>
                  </a:schemeClr>
                </a:solidFill>
              </a:rPr>
              <a:t>vx</a:t>
            </a:r>
            <a:r>
              <a:rPr lang="zh-CN" altLang="en-US" sz="1200" dirty="0">
                <a:solidFill>
                  <a:schemeClr val="tx1">
                    <a:lumMod val="75000"/>
                    <a:lumOff val="25000"/>
                  </a:schemeClr>
                </a:solidFill>
              </a:rPr>
              <a:t>，竖直速度</a:t>
            </a:r>
            <a:r>
              <a:rPr lang="en-US" altLang="zh-CN" sz="1200" dirty="0" err="1">
                <a:solidFill>
                  <a:schemeClr val="tx1">
                    <a:lumMod val="75000"/>
                    <a:lumOff val="25000"/>
                  </a:schemeClr>
                </a:solidFill>
              </a:rPr>
              <a:t>vy</a:t>
            </a:r>
            <a:r>
              <a:rPr lang="zh-CN" altLang="en-US" sz="1200" dirty="0">
                <a:solidFill>
                  <a:schemeClr val="tx1">
                    <a:lumMod val="75000"/>
                    <a:lumOff val="25000"/>
                  </a:schemeClr>
                </a:solidFill>
              </a:rPr>
              <a:t>以及加速度</a:t>
            </a:r>
            <a:r>
              <a:rPr lang="en-US" altLang="zh-CN" sz="1200" dirty="0" err="1">
                <a:solidFill>
                  <a:schemeClr val="tx1">
                    <a:lumMod val="75000"/>
                    <a:lumOff val="25000"/>
                  </a:schemeClr>
                </a:solidFill>
              </a:rPr>
              <a:t>gy</a:t>
            </a:r>
            <a:r>
              <a:rPr lang="zh-CN" altLang="en-US" sz="1200" dirty="0">
                <a:solidFill>
                  <a:schemeClr val="tx1">
                    <a:lumMod val="75000"/>
                    <a:lumOff val="25000"/>
                  </a:schemeClr>
                </a:solidFill>
              </a:rPr>
              <a:t>的值来改变保龄的运动速度与运动轨迹。</a:t>
            </a:r>
            <a:endParaRPr lang="en-US" altLang="zh-CN" sz="1200" dirty="0">
              <a:solidFill>
                <a:schemeClr val="tx1">
                  <a:lumMod val="75000"/>
                  <a:lumOff val="25000"/>
                </a:schemeClr>
              </a:solidFill>
            </a:endParaRPr>
          </a:p>
        </p:txBody>
      </p:sp>
      <p:grpSp>
        <p:nvGrpSpPr>
          <p:cNvPr id="84" name="组合 83"/>
          <p:cNvGrpSpPr/>
          <p:nvPr/>
        </p:nvGrpSpPr>
        <p:grpSpPr>
          <a:xfrm>
            <a:off x="9677260" y="6257222"/>
            <a:ext cx="2514740" cy="600778"/>
            <a:chOff x="9667929" y="3431331"/>
            <a:chExt cx="1058640" cy="216000"/>
          </a:xfrm>
        </p:grpSpPr>
        <p:sp>
          <p:nvSpPr>
            <p:cNvPr id="85" name="等腰三角形 84"/>
            <p:cNvSpPr/>
            <p:nvPr/>
          </p:nvSpPr>
          <p:spPr>
            <a:xfrm>
              <a:off x="9667929" y="3520750"/>
              <a:ext cx="498226" cy="126581"/>
            </a:xfrm>
            <a:prstGeom prst="triangl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等腰三角形 85"/>
            <p:cNvSpPr/>
            <p:nvPr/>
          </p:nvSpPr>
          <p:spPr>
            <a:xfrm>
              <a:off x="9868200" y="3431331"/>
              <a:ext cx="498226" cy="216000"/>
            </a:xfrm>
            <a:prstGeom prs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等腰三角形 86"/>
            <p:cNvSpPr/>
            <p:nvPr/>
          </p:nvSpPr>
          <p:spPr>
            <a:xfrm>
              <a:off x="10228343" y="3585624"/>
              <a:ext cx="498226" cy="61706"/>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a:off x="10017378" y="3542034"/>
              <a:ext cx="498226" cy="105297"/>
            </a:xfrm>
            <a:prstGeom prs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a:off x="9201527" y="6611008"/>
            <a:ext cx="1033856" cy="246991"/>
            <a:chOff x="9667929" y="3431331"/>
            <a:chExt cx="1058640" cy="216000"/>
          </a:xfrm>
        </p:grpSpPr>
        <p:sp>
          <p:nvSpPr>
            <p:cNvPr id="90" name="等腰三角形 89"/>
            <p:cNvSpPr/>
            <p:nvPr/>
          </p:nvSpPr>
          <p:spPr>
            <a:xfrm>
              <a:off x="9667929" y="3520750"/>
              <a:ext cx="498226" cy="126581"/>
            </a:xfrm>
            <a:prstGeom prst="triangl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等腰三角形 90"/>
            <p:cNvSpPr/>
            <p:nvPr/>
          </p:nvSpPr>
          <p:spPr>
            <a:xfrm>
              <a:off x="9868200" y="3431331"/>
              <a:ext cx="498226" cy="216000"/>
            </a:xfrm>
            <a:prstGeom prs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等腰三角形 91"/>
            <p:cNvSpPr/>
            <p:nvPr/>
          </p:nvSpPr>
          <p:spPr>
            <a:xfrm>
              <a:off x="10228343" y="3585624"/>
              <a:ext cx="498226" cy="61706"/>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等腰三角形 92"/>
            <p:cNvSpPr/>
            <p:nvPr/>
          </p:nvSpPr>
          <p:spPr>
            <a:xfrm>
              <a:off x="10017378" y="3542034"/>
              <a:ext cx="498226" cy="105297"/>
            </a:xfrm>
            <a:prstGeom prs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文本框 49"/>
          <p:cNvSpPr txBox="1"/>
          <p:nvPr/>
        </p:nvSpPr>
        <p:spPr>
          <a:xfrm>
            <a:off x="1342723" y="178376"/>
            <a:ext cx="3287334" cy="584775"/>
          </a:xfrm>
          <a:prstGeom prst="rect">
            <a:avLst/>
          </a:prstGeom>
          <a:noFill/>
        </p:spPr>
        <p:txBody>
          <a:bodyPr wrap="square" rtlCol="0">
            <a:spAutoFit/>
          </a:bodyPr>
          <a:lstStyle/>
          <a:p>
            <a:r>
              <a:rPr lang="zh-CN" altLang="en-US" sz="3200" dirty="0">
                <a:solidFill>
                  <a:schemeClr val="tx1">
                    <a:lumMod val="75000"/>
                    <a:lumOff val="25000"/>
                  </a:schemeClr>
                </a:solidFill>
              </a:rPr>
              <a:t>重力系统</a:t>
            </a:r>
          </a:p>
        </p:txBody>
      </p:sp>
      <p:sp>
        <p:nvSpPr>
          <p:cNvPr id="51" name="矩形 5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Gravity System.</a:t>
            </a:r>
            <a:endParaRPr lang="zh-CN" altLang="en-US" sz="1000" dirty="0">
              <a:solidFill>
                <a:schemeClr val="tx1">
                  <a:lumMod val="75000"/>
                  <a:lumOff val="25000"/>
                </a:schemeClr>
              </a:solidFill>
              <a:latin typeface="ITC Avant Garde Std XLt" panose="020B0302020202020204" pitchFamily="34" charset="0"/>
            </a:endParaRPr>
          </a:p>
        </p:txBody>
      </p:sp>
      <p:sp>
        <p:nvSpPr>
          <p:cNvPr id="59" name="任意多边形 58"/>
          <p:cNvSpPr/>
          <p:nvPr/>
        </p:nvSpPr>
        <p:spPr>
          <a:xfrm>
            <a:off x="644627" y="4622177"/>
            <a:ext cx="1190627" cy="1190627"/>
          </a:xfrm>
          <a:custGeom>
            <a:avLst/>
            <a:gdLst>
              <a:gd name="connsiteX0" fmla="*/ 595314 w 1190627"/>
              <a:gd name="connsiteY0" fmla="*/ 0 h 1190627"/>
              <a:gd name="connsiteX1" fmla="*/ 1190627 w 1190627"/>
              <a:gd name="connsiteY1" fmla="*/ 595314 h 1190627"/>
              <a:gd name="connsiteX2" fmla="*/ 595314 w 1190627"/>
              <a:gd name="connsiteY2" fmla="*/ 1190627 h 1190627"/>
              <a:gd name="connsiteX3" fmla="*/ 0 w 1190627"/>
              <a:gd name="connsiteY3" fmla="*/ 595314 h 1190627"/>
              <a:gd name="connsiteX4" fmla="*/ 595314 w 1190627"/>
              <a:gd name="connsiteY4" fmla="*/ 0 h 119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27" h="1190627">
                <a:moveTo>
                  <a:pt x="595314" y="0"/>
                </a:moveTo>
                <a:cubicBezTo>
                  <a:pt x="924097" y="0"/>
                  <a:pt x="1190627" y="266531"/>
                  <a:pt x="1190627" y="595314"/>
                </a:cubicBezTo>
                <a:cubicBezTo>
                  <a:pt x="1190627" y="924097"/>
                  <a:pt x="924097" y="1190627"/>
                  <a:pt x="595314" y="1190627"/>
                </a:cubicBezTo>
                <a:cubicBezTo>
                  <a:pt x="266531" y="1190627"/>
                  <a:pt x="0" y="924097"/>
                  <a:pt x="0" y="595314"/>
                </a:cubicBezTo>
                <a:cubicBezTo>
                  <a:pt x="0" y="266531"/>
                  <a:pt x="266531" y="0"/>
                  <a:pt x="595314" y="0"/>
                </a:cubicBezTo>
                <a:close/>
              </a:path>
            </a:pathLst>
          </a:custGeom>
          <a:solidFill>
            <a:schemeClr val="accent1">
              <a:alpha val="3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椭圆 51"/>
          <p:cNvSpPr/>
          <p:nvPr/>
        </p:nvSpPr>
        <p:spPr>
          <a:xfrm>
            <a:off x="1662974" y="5033599"/>
            <a:ext cx="461384" cy="4613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7020985" y="5000025"/>
            <a:ext cx="461384" cy="4613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6932250" y="5019191"/>
            <a:ext cx="660376" cy="369332"/>
          </a:xfrm>
          <a:prstGeom prst="rect">
            <a:avLst/>
          </a:prstGeom>
          <a:noFill/>
        </p:spPr>
        <p:txBody>
          <a:bodyPr wrap="square" rtlCol="0">
            <a:spAutoFit/>
          </a:bodyPr>
          <a:lstStyle/>
          <a:p>
            <a:pPr algn="ctr"/>
            <a:r>
              <a:rPr lang="zh-CN" altLang="en-US" dirty="0">
                <a:solidFill>
                  <a:schemeClr val="bg1"/>
                </a:solidFill>
              </a:rPr>
              <a:t>倒</a:t>
            </a:r>
          </a:p>
        </p:txBody>
      </p:sp>
      <p:sp>
        <p:nvSpPr>
          <p:cNvPr id="55" name="文本框 54"/>
          <p:cNvSpPr txBox="1"/>
          <p:nvPr/>
        </p:nvSpPr>
        <p:spPr>
          <a:xfrm>
            <a:off x="1563478" y="5083316"/>
            <a:ext cx="660376" cy="369332"/>
          </a:xfrm>
          <a:prstGeom prst="rect">
            <a:avLst/>
          </a:prstGeom>
          <a:noFill/>
        </p:spPr>
        <p:txBody>
          <a:bodyPr wrap="square" rtlCol="0">
            <a:spAutoFit/>
          </a:bodyPr>
          <a:lstStyle/>
          <a:p>
            <a:pPr algn="ctr"/>
            <a:r>
              <a:rPr lang="zh-CN" altLang="en-US" dirty="0">
                <a:solidFill>
                  <a:schemeClr val="bg1"/>
                </a:solidFill>
              </a:rPr>
              <a:t>落</a:t>
            </a:r>
          </a:p>
        </p:txBody>
      </p:sp>
      <p:sp>
        <p:nvSpPr>
          <p:cNvPr id="56" name="矩形 5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7267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750"/>
                                        <p:tgtEl>
                                          <p:spTgt spid="50"/>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5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1.875E-6 1.85185E-6 " pathEditMode="relative" rAng="0" ptsTypes="AA">
                                      <p:cBhvr>
                                        <p:cTn id="11" dur="750" fill="hold"/>
                                        <p:tgtEl>
                                          <p:spTgt spid="5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750"/>
                                        <p:tgtEl>
                                          <p:spTgt spid="51"/>
                                        </p:tgtEl>
                                      </p:cBhvr>
                                    </p:animEffect>
                                  </p:childTnLst>
                                </p:cTn>
                              </p:par>
                              <p:par>
                                <p:cTn id="15" presetID="35" presetClass="path" presetSubtype="0" accel="50000" decel="50000" fill="hold" grpId="1" nodeType="withEffect">
                                  <p:stCondLst>
                                    <p:cond delay="750"/>
                                  </p:stCondLst>
                                  <p:childTnLst>
                                    <p:animMotion origin="layout" path="M 0.01601 -2.22222E-6 L 3.75E-6 -2.22222E-6 " pathEditMode="relative" rAng="0" ptsTypes="AA">
                                      <p:cBhvr>
                                        <p:cTn id="16" dur="750" fill="hold"/>
                                        <p:tgtEl>
                                          <p:spTgt spid="51"/>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par>
                                <p:cTn id="20" presetID="42" presetClass="path" presetSubtype="0" decel="30000" fill="hold" grpId="1" nodeType="withEffect">
                                  <p:stCondLst>
                                    <p:cond delay="0"/>
                                  </p:stCondLst>
                                  <p:childTnLst>
                                    <p:animMotion origin="layout" path="M 2.29167E-6 -0.03982 L 2.29167E-6 0.14814 " pathEditMode="relative" rAng="0" ptsTypes="AA">
                                      <p:cBhvr>
                                        <p:cTn id="21" dur="750" spd="-100000" fill="hold"/>
                                        <p:tgtEl>
                                          <p:spTgt spid="59"/>
                                        </p:tgtEl>
                                        <p:attrNameLst>
                                          <p:attrName>ppt_x</p:attrName>
                                          <p:attrName>ppt_y</p:attrName>
                                        </p:attrNameLst>
                                      </p:cBhvr>
                                      <p:rCtr x="0" y="9398"/>
                                    </p:animMotion>
                                  </p:childTnLst>
                                </p:cTn>
                              </p:par>
                              <p:par>
                                <p:cTn id="22" presetID="42" presetClass="path" presetSubtype="0" accel="30000" decel="30000" fill="hold" grpId="2" nodeType="withEffect">
                                  <p:stCondLst>
                                    <p:cond delay="750"/>
                                  </p:stCondLst>
                                  <p:childTnLst>
                                    <p:animMotion origin="layout" path="M 2.29167E-6 -0.03982 L 2.29167E-6 3.7037E-6 " pathEditMode="relative" rAng="0" ptsTypes="AA">
                                      <p:cBhvr>
                                        <p:cTn id="23" dur="750" fill="hold"/>
                                        <p:tgtEl>
                                          <p:spTgt spid="59"/>
                                        </p:tgtEl>
                                        <p:attrNameLst>
                                          <p:attrName>ppt_x</p:attrName>
                                          <p:attrName>ppt_y</p:attrName>
                                        </p:attrNameLst>
                                      </p:cBhvr>
                                      <p:rCtr x="0" y="1991"/>
                                    </p:animMotion>
                                  </p:childTnLst>
                                </p:cTn>
                              </p:par>
                              <p:par>
                                <p:cTn id="24" presetID="10" presetClass="entr" presetSubtype="0" fill="hold" grpId="0" nodeType="with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fade">
                                      <p:cBhvr>
                                        <p:cTn id="26" dur="500"/>
                                        <p:tgtEl>
                                          <p:spTgt spid="60"/>
                                        </p:tgtEl>
                                      </p:cBhvr>
                                    </p:animEffect>
                                  </p:childTnLst>
                                </p:cTn>
                              </p:par>
                              <p:par>
                                <p:cTn id="27" presetID="64" presetClass="path" presetSubtype="0" decel="30000" fill="hold" grpId="1" nodeType="withEffect">
                                  <p:stCondLst>
                                    <p:cond delay="0"/>
                                  </p:stCondLst>
                                  <p:childTnLst>
                                    <p:animMotion origin="layout" path="M -2.91667E-6 0.03889 L -2.91667E-6 -0.14815 " pathEditMode="relative" rAng="0" ptsTypes="AA">
                                      <p:cBhvr>
                                        <p:cTn id="28" dur="750" spd="-100000" fill="hold"/>
                                        <p:tgtEl>
                                          <p:spTgt spid="60"/>
                                        </p:tgtEl>
                                        <p:attrNameLst>
                                          <p:attrName>ppt_x</p:attrName>
                                          <p:attrName>ppt_y</p:attrName>
                                        </p:attrNameLst>
                                      </p:cBhvr>
                                      <p:rCtr x="0" y="-9352"/>
                                    </p:animMotion>
                                  </p:childTnLst>
                                </p:cTn>
                              </p:par>
                              <p:par>
                                <p:cTn id="29" presetID="64" presetClass="path" presetSubtype="0" accel="30000" decel="30000" fill="hold" grpId="2" nodeType="withEffect">
                                  <p:stCondLst>
                                    <p:cond delay="750"/>
                                  </p:stCondLst>
                                  <p:childTnLst>
                                    <p:animMotion origin="layout" path="M -2.91667E-6 0.03842 L -2.91667E-6 3.7037E-6 " pathEditMode="relative" rAng="0" ptsTypes="AA">
                                      <p:cBhvr>
                                        <p:cTn id="30" dur="750" fill="hold"/>
                                        <p:tgtEl>
                                          <p:spTgt spid="60"/>
                                        </p:tgtEl>
                                        <p:attrNameLst>
                                          <p:attrName>ppt_x</p:attrName>
                                          <p:attrName>ppt_y</p:attrName>
                                        </p:attrNameLst>
                                      </p:cBhvr>
                                      <p:rCtr x="0" y="-1921"/>
                                    </p:animMotion>
                                  </p:childTnLst>
                                </p:cTn>
                              </p:par>
                              <p:par>
                                <p:cTn id="31" presetID="22" presetClass="entr" presetSubtype="8" fill="hold" grpId="0" nodeType="withEffect">
                                  <p:stCondLst>
                                    <p:cond delay="750"/>
                                  </p:stCondLst>
                                  <p:childTnLst>
                                    <p:set>
                                      <p:cBhvr>
                                        <p:cTn id="32" dur="1" fill="hold">
                                          <p:stCondLst>
                                            <p:cond delay="0"/>
                                          </p:stCondLst>
                                        </p:cTn>
                                        <p:tgtEl>
                                          <p:spTgt spid="46"/>
                                        </p:tgtEl>
                                        <p:attrNameLst>
                                          <p:attrName>style.visibility</p:attrName>
                                        </p:attrNameLst>
                                      </p:cBhvr>
                                      <p:to>
                                        <p:strVal val="visible"/>
                                      </p:to>
                                    </p:set>
                                    <p:animEffect transition="in" filter="wipe(left)">
                                      <p:cBhvr>
                                        <p:cTn id="33" dur="750"/>
                                        <p:tgtEl>
                                          <p:spTgt spid="46"/>
                                        </p:tgtEl>
                                      </p:cBhvr>
                                    </p:animEffect>
                                  </p:childTnLst>
                                </p:cTn>
                              </p:par>
                              <p:par>
                                <p:cTn id="34" presetID="22" presetClass="entr" presetSubtype="8" fill="hold" grpId="0" nodeType="withEffect">
                                  <p:stCondLst>
                                    <p:cond delay="75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750"/>
                                        <p:tgtEl>
                                          <p:spTgt spid="45"/>
                                        </p:tgtEl>
                                      </p:cBhvr>
                                    </p:animEffect>
                                  </p:childTnLst>
                                </p:cTn>
                              </p:par>
                              <p:par>
                                <p:cTn id="37" presetID="10" presetClass="exit" presetSubtype="0" fill="hold" grpId="3" nodeType="withEffect">
                                  <p:stCondLst>
                                    <p:cond delay="1500"/>
                                  </p:stCondLst>
                                  <p:childTnLst>
                                    <p:animEffect transition="out" filter="fade">
                                      <p:cBhvr>
                                        <p:cTn id="38" dur="750"/>
                                        <p:tgtEl>
                                          <p:spTgt spid="59"/>
                                        </p:tgtEl>
                                      </p:cBhvr>
                                    </p:animEffect>
                                    <p:set>
                                      <p:cBhvr>
                                        <p:cTn id="39" dur="1" fill="hold">
                                          <p:stCondLst>
                                            <p:cond delay="749"/>
                                          </p:stCondLst>
                                        </p:cTn>
                                        <p:tgtEl>
                                          <p:spTgt spid="59"/>
                                        </p:tgtEl>
                                        <p:attrNameLst>
                                          <p:attrName>style.visibility</p:attrName>
                                        </p:attrNameLst>
                                      </p:cBhvr>
                                      <p:to>
                                        <p:strVal val="hidden"/>
                                      </p:to>
                                    </p:set>
                                  </p:childTnLst>
                                </p:cTn>
                              </p:par>
                              <p:par>
                                <p:cTn id="40" presetID="10" presetClass="entr" presetSubtype="0" fill="hold" grpId="0" nodeType="withEffect">
                                  <p:stCondLst>
                                    <p:cond delay="150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750"/>
                                        <p:tgtEl>
                                          <p:spTgt spid="52"/>
                                        </p:tgtEl>
                                      </p:cBhvr>
                                    </p:animEffect>
                                  </p:childTnLst>
                                </p:cTn>
                              </p:par>
                              <p:par>
                                <p:cTn id="43" presetID="63" presetClass="path" presetSubtype="0" accel="45333" decel="44000" fill="hold" grpId="4" nodeType="withEffect">
                                  <p:stCondLst>
                                    <p:cond delay="1500"/>
                                  </p:stCondLst>
                                  <p:childTnLst>
                                    <p:animMotion origin="layout" path="M 2.29167E-6 3.7037E-6 L 0.03802 0.05324 " pathEditMode="relative" rAng="0" ptsTypes="AA">
                                      <p:cBhvr>
                                        <p:cTn id="44" dur="750" fill="hold"/>
                                        <p:tgtEl>
                                          <p:spTgt spid="59"/>
                                        </p:tgtEl>
                                        <p:attrNameLst>
                                          <p:attrName>ppt_x</p:attrName>
                                          <p:attrName>ppt_y</p:attrName>
                                        </p:attrNameLst>
                                      </p:cBhvr>
                                      <p:rCtr x="1901" y="2662"/>
                                    </p:animMotion>
                                  </p:childTnLst>
                                </p:cTn>
                              </p:par>
                              <p:par>
                                <p:cTn id="45" presetID="6" presetClass="emph" presetSubtype="0" accel="50000" decel="50000" fill="hold" grpId="5" nodeType="withEffect">
                                  <p:stCondLst>
                                    <p:cond delay="1500"/>
                                  </p:stCondLst>
                                  <p:childTnLst>
                                    <p:animScale>
                                      <p:cBhvr>
                                        <p:cTn id="46" dur="750" fill="hold"/>
                                        <p:tgtEl>
                                          <p:spTgt spid="59"/>
                                        </p:tgtEl>
                                      </p:cBhvr>
                                      <p:by x="150000" y="150000"/>
                                      <p:to x="38751" y="38751"/>
                                    </p:animScale>
                                  </p:childTnLst>
                                </p:cTn>
                              </p:par>
                              <p:par>
                                <p:cTn id="47" presetID="8" presetClass="emph" presetSubtype="0" accel="50000" decel="50000" fill="hold" grpId="6" nodeType="withEffect">
                                  <p:stCondLst>
                                    <p:cond delay="1500"/>
                                  </p:stCondLst>
                                  <p:childTnLst>
                                    <p:animRot by="21600000" from="0" to="0">
                                      <p:cBhvr>
                                        <p:cTn id="48" dur="750" fill="hold"/>
                                        <p:tgtEl>
                                          <p:spTgt spid="59"/>
                                        </p:tgtEl>
                                        <p:attrNameLst>
                                          <p:attrName>r</p:attrName>
                                        </p:attrNameLst>
                                      </p:cBhvr>
                                    </p:animRot>
                                  </p:childTnLst>
                                </p:cTn>
                              </p:par>
                              <p:par>
                                <p:cTn id="49" presetID="63" presetClass="path" presetSubtype="0" accel="45333" decel="44000" fill="hold" grpId="1" nodeType="withEffect">
                                  <p:stCondLst>
                                    <p:cond delay="1500"/>
                                  </p:stCondLst>
                                  <p:childTnLst>
                                    <p:animMotion origin="layout" path="M -0.038067 -0.053167 L 0 0 E" pathEditMode="relative" ptsTypes="">
                                      <p:cBhvr>
                                        <p:cTn id="50" dur="750" fill="hold"/>
                                        <p:tgtEl>
                                          <p:spTgt spid="52"/>
                                        </p:tgtEl>
                                        <p:attrNameLst>
                                          <p:attrName>ppt_x</p:attrName>
                                          <p:attrName>ppt_y</p:attrName>
                                        </p:attrNameLst>
                                      </p:cBhvr>
                                    </p:animMotion>
                                  </p:childTnLst>
                                </p:cTn>
                              </p:par>
                              <p:par>
                                <p:cTn id="51" presetID="6" presetClass="emph" presetSubtype="0" accel="50000" decel="50000" fill="hold" grpId="2" nodeType="withEffect">
                                  <p:stCondLst>
                                    <p:cond delay="1500"/>
                                  </p:stCondLst>
                                  <p:childTnLst>
                                    <p:animScale>
                                      <p:cBhvr>
                                        <p:cTn id="52" dur="750" fill="hold"/>
                                        <p:tgtEl>
                                          <p:spTgt spid="52"/>
                                        </p:tgtEl>
                                      </p:cBhvr>
                                      <p:by x="150000" y="150000"/>
                                      <p:from x="258056" y="258056"/>
                                      <p:to x="100000" y="100000"/>
                                    </p:animScale>
                                  </p:childTnLst>
                                </p:cTn>
                              </p:par>
                              <p:par>
                                <p:cTn id="53" presetID="8" presetClass="emph" presetSubtype="0" accel="50000" decel="50000" fill="hold" grpId="3" nodeType="withEffect">
                                  <p:stCondLst>
                                    <p:cond delay="1500"/>
                                  </p:stCondLst>
                                  <p:childTnLst>
                                    <p:animRot by="21600000" from="0" to="0">
                                      <p:cBhvr>
                                        <p:cTn id="54" dur="750" fill="hold"/>
                                        <p:tgtEl>
                                          <p:spTgt spid="52"/>
                                        </p:tgtEl>
                                        <p:attrNameLst>
                                          <p:attrName>r</p:attrName>
                                        </p:attrNameLst>
                                      </p:cBhvr>
                                    </p:animRot>
                                  </p:childTnLst>
                                </p:cTn>
                              </p:par>
                              <p:par>
                                <p:cTn id="55" presetID="10" presetClass="exit" presetSubtype="0" fill="hold" grpId="3" nodeType="withEffect">
                                  <p:stCondLst>
                                    <p:cond delay="1500"/>
                                  </p:stCondLst>
                                  <p:childTnLst>
                                    <p:animEffect transition="out" filter="fade">
                                      <p:cBhvr>
                                        <p:cTn id="56" dur="750"/>
                                        <p:tgtEl>
                                          <p:spTgt spid="60"/>
                                        </p:tgtEl>
                                      </p:cBhvr>
                                    </p:animEffect>
                                    <p:set>
                                      <p:cBhvr>
                                        <p:cTn id="57" dur="1" fill="hold">
                                          <p:stCondLst>
                                            <p:cond delay="749"/>
                                          </p:stCondLst>
                                        </p:cTn>
                                        <p:tgtEl>
                                          <p:spTgt spid="60"/>
                                        </p:tgtEl>
                                        <p:attrNameLst>
                                          <p:attrName>style.visibility</p:attrName>
                                        </p:attrNameLst>
                                      </p:cBhvr>
                                      <p:to>
                                        <p:strVal val="hidden"/>
                                      </p:to>
                                    </p:set>
                                  </p:childTnLst>
                                </p:cTn>
                              </p:par>
                              <p:par>
                                <p:cTn id="58" presetID="10" presetClass="entr" presetSubtype="0" fill="hold" grpId="0" nodeType="withEffect">
                                  <p:stCondLst>
                                    <p:cond delay="150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750"/>
                                        <p:tgtEl>
                                          <p:spTgt spid="53"/>
                                        </p:tgtEl>
                                      </p:cBhvr>
                                    </p:animEffect>
                                  </p:childTnLst>
                                </p:cTn>
                              </p:par>
                              <p:par>
                                <p:cTn id="61" presetID="63" presetClass="path" presetSubtype="0" accel="45333" decel="44000" fill="hold" grpId="4" nodeType="withEffect">
                                  <p:stCondLst>
                                    <p:cond delay="1500"/>
                                  </p:stCondLst>
                                  <p:childTnLst>
                                    <p:animMotion origin="layout" path="M -2.91667E-6 3.7037E-6 L 0.03802 0.05324 " pathEditMode="relative" rAng="0" ptsTypes="AA">
                                      <p:cBhvr>
                                        <p:cTn id="62" dur="750" fill="hold"/>
                                        <p:tgtEl>
                                          <p:spTgt spid="60"/>
                                        </p:tgtEl>
                                        <p:attrNameLst>
                                          <p:attrName>ppt_x</p:attrName>
                                          <p:attrName>ppt_y</p:attrName>
                                        </p:attrNameLst>
                                      </p:cBhvr>
                                      <p:rCtr x="1901" y="2662"/>
                                    </p:animMotion>
                                  </p:childTnLst>
                                </p:cTn>
                              </p:par>
                              <p:par>
                                <p:cTn id="63" presetID="6" presetClass="emph" presetSubtype="0" accel="50000" decel="50000" fill="hold" grpId="5" nodeType="withEffect">
                                  <p:stCondLst>
                                    <p:cond delay="1500"/>
                                  </p:stCondLst>
                                  <p:childTnLst>
                                    <p:animScale>
                                      <p:cBhvr>
                                        <p:cTn id="64" dur="750" fill="hold"/>
                                        <p:tgtEl>
                                          <p:spTgt spid="60"/>
                                        </p:tgtEl>
                                      </p:cBhvr>
                                      <p:by x="150000" y="150000"/>
                                      <p:to x="38751" y="38751"/>
                                    </p:animScale>
                                  </p:childTnLst>
                                </p:cTn>
                              </p:par>
                              <p:par>
                                <p:cTn id="65" presetID="8" presetClass="emph" presetSubtype="0" accel="50000" decel="50000" fill="hold" grpId="6" nodeType="withEffect">
                                  <p:stCondLst>
                                    <p:cond delay="1500"/>
                                  </p:stCondLst>
                                  <p:childTnLst>
                                    <p:animRot by="21600000" from="0" to="0">
                                      <p:cBhvr>
                                        <p:cTn id="66" dur="750" fill="hold"/>
                                        <p:tgtEl>
                                          <p:spTgt spid="60"/>
                                        </p:tgtEl>
                                        <p:attrNameLst>
                                          <p:attrName>r</p:attrName>
                                        </p:attrNameLst>
                                      </p:cBhvr>
                                    </p:animRot>
                                  </p:childTnLst>
                                </p:cTn>
                              </p:par>
                              <p:par>
                                <p:cTn id="67" presetID="63" presetClass="path" presetSubtype="0" accel="45333" decel="44000" fill="hold" grpId="1" nodeType="withEffect">
                                  <p:stCondLst>
                                    <p:cond delay="1500"/>
                                  </p:stCondLst>
                                  <p:childTnLst>
                                    <p:animMotion origin="layout" path="M -0.038067 -0.053167 L 0 0 E" pathEditMode="relative" ptsTypes="">
                                      <p:cBhvr>
                                        <p:cTn id="68" dur="750" fill="hold"/>
                                        <p:tgtEl>
                                          <p:spTgt spid="53"/>
                                        </p:tgtEl>
                                        <p:attrNameLst>
                                          <p:attrName>ppt_x</p:attrName>
                                          <p:attrName>ppt_y</p:attrName>
                                        </p:attrNameLst>
                                      </p:cBhvr>
                                    </p:animMotion>
                                  </p:childTnLst>
                                </p:cTn>
                              </p:par>
                              <p:par>
                                <p:cTn id="69" presetID="6" presetClass="emph" presetSubtype="0" accel="50000" decel="50000" fill="hold" grpId="2" nodeType="withEffect">
                                  <p:stCondLst>
                                    <p:cond delay="1500"/>
                                  </p:stCondLst>
                                  <p:childTnLst>
                                    <p:animScale>
                                      <p:cBhvr>
                                        <p:cTn id="70" dur="750" fill="hold"/>
                                        <p:tgtEl>
                                          <p:spTgt spid="53"/>
                                        </p:tgtEl>
                                      </p:cBhvr>
                                      <p:by x="150000" y="150000"/>
                                      <p:from x="258056" y="258055"/>
                                      <p:to x="100000" y="100000"/>
                                    </p:animScale>
                                  </p:childTnLst>
                                </p:cTn>
                              </p:par>
                              <p:par>
                                <p:cTn id="71" presetID="8" presetClass="emph" presetSubtype="0" accel="50000" decel="50000" fill="hold" grpId="3" nodeType="withEffect">
                                  <p:stCondLst>
                                    <p:cond delay="1500"/>
                                  </p:stCondLst>
                                  <p:childTnLst>
                                    <p:animRot by="21600000" from="0" to="0">
                                      <p:cBhvr>
                                        <p:cTn id="72" dur="750" fill="hold"/>
                                        <p:tgtEl>
                                          <p:spTgt spid="53"/>
                                        </p:tgtEl>
                                        <p:attrNameLst>
                                          <p:attrName>r</p:attrName>
                                        </p:attrNameLst>
                                      </p:cBhvr>
                                    </p:animRot>
                                  </p:childTnLst>
                                </p:cTn>
                              </p:par>
                              <p:par>
                                <p:cTn id="73" presetID="10" presetClass="entr" presetSubtype="0" fill="hold" grpId="0" nodeType="withEffect">
                                  <p:stCondLst>
                                    <p:cond delay="150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750"/>
                                        <p:tgtEl>
                                          <p:spTgt spid="55"/>
                                        </p:tgtEl>
                                      </p:cBhvr>
                                    </p:animEffect>
                                  </p:childTnLst>
                                </p:cTn>
                              </p:par>
                              <p:par>
                                <p:cTn id="76" presetID="10" presetClass="entr" presetSubtype="0" fill="hold" grpId="0" nodeType="withEffect">
                                  <p:stCondLst>
                                    <p:cond delay="1500"/>
                                  </p:stCondLst>
                                  <p:childTnLst>
                                    <p:set>
                                      <p:cBhvr>
                                        <p:cTn id="77" dur="1" fill="hold">
                                          <p:stCondLst>
                                            <p:cond delay="0"/>
                                          </p:stCondLst>
                                        </p:cTn>
                                        <p:tgtEl>
                                          <p:spTgt spid="54"/>
                                        </p:tgtEl>
                                        <p:attrNameLst>
                                          <p:attrName>style.visibility</p:attrName>
                                        </p:attrNameLst>
                                      </p:cBhvr>
                                      <p:to>
                                        <p:strVal val="visible"/>
                                      </p:to>
                                    </p:set>
                                    <p:animEffect transition="in" filter="fade">
                                      <p:cBhvr>
                                        <p:cTn id="78" dur="750"/>
                                        <p:tgtEl>
                                          <p:spTgt spid="54"/>
                                        </p:tgtEl>
                                      </p:cBhvr>
                                    </p:animEffect>
                                  </p:childTnLst>
                                </p:cTn>
                              </p:par>
                              <p:par>
                                <p:cTn id="79" presetID="17" presetClass="entr" presetSubtype="4" fill="hold" nodeType="withEffect">
                                  <p:stCondLst>
                                    <p:cond delay="1500"/>
                                  </p:stCondLst>
                                  <p:childTnLst>
                                    <p:set>
                                      <p:cBhvr>
                                        <p:cTn id="80" dur="1" fill="hold">
                                          <p:stCondLst>
                                            <p:cond delay="0"/>
                                          </p:stCondLst>
                                        </p:cTn>
                                        <p:tgtEl>
                                          <p:spTgt spid="89"/>
                                        </p:tgtEl>
                                        <p:attrNameLst>
                                          <p:attrName>style.visibility</p:attrName>
                                        </p:attrNameLst>
                                      </p:cBhvr>
                                      <p:to>
                                        <p:strVal val="visible"/>
                                      </p:to>
                                    </p:set>
                                    <p:anim calcmode="lin" valueType="num">
                                      <p:cBhvr>
                                        <p:cTn id="81" dur="750" fill="hold"/>
                                        <p:tgtEl>
                                          <p:spTgt spid="89"/>
                                        </p:tgtEl>
                                        <p:attrNameLst>
                                          <p:attrName>ppt_x</p:attrName>
                                        </p:attrNameLst>
                                      </p:cBhvr>
                                      <p:tavLst>
                                        <p:tav tm="0">
                                          <p:val>
                                            <p:strVal val="#ppt_x"/>
                                          </p:val>
                                        </p:tav>
                                        <p:tav tm="100000">
                                          <p:val>
                                            <p:strVal val="#ppt_x"/>
                                          </p:val>
                                        </p:tav>
                                      </p:tavLst>
                                    </p:anim>
                                    <p:anim calcmode="lin" valueType="num">
                                      <p:cBhvr>
                                        <p:cTn id="82" dur="750" fill="hold"/>
                                        <p:tgtEl>
                                          <p:spTgt spid="89"/>
                                        </p:tgtEl>
                                        <p:attrNameLst>
                                          <p:attrName>ppt_y</p:attrName>
                                        </p:attrNameLst>
                                      </p:cBhvr>
                                      <p:tavLst>
                                        <p:tav tm="0">
                                          <p:val>
                                            <p:strVal val="#ppt_y+#ppt_h/2"/>
                                          </p:val>
                                        </p:tav>
                                        <p:tav tm="100000">
                                          <p:val>
                                            <p:strVal val="#ppt_y"/>
                                          </p:val>
                                        </p:tav>
                                      </p:tavLst>
                                    </p:anim>
                                    <p:anim calcmode="lin" valueType="num">
                                      <p:cBhvr>
                                        <p:cTn id="83" dur="750" fill="hold"/>
                                        <p:tgtEl>
                                          <p:spTgt spid="89"/>
                                        </p:tgtEl>
                                        <p:attrNameLst>
                                          <p:attrName>ppt_w</p:attrName>
                                        </p:attrNameLst>
                                      </p:cBhvr>
                                      <p:tavLst>
                                        <p:tav tm="0">
                                          <p:val>
                                            <p:strVal val="#ppt_w"/>
                                          </p:val>
                                        </p:tav>
                                        <p:tav tm="100000">
                                          <p:val>
                                            <p:strVal val="#ppt_w"/>
                                          </p:val>
                                        </p:tav>
                                      </p:tavLst>
                                    </p:anim>
                                    <p:anim calcmode="lin" valueType="num">
                                      <p:cBhvr>
                                        <p:cTn id="84" dur="750" fill="hold"/>
                                        <p:tgtEl>
                                          <p:spTgt spid="89"/>
                                        </p:tgtEl>
                                        <p:attrNameLst>
                                          <p:attrName>ppt_h</p:attrName>
                                        </p:attrNameLst>
                                      </p:cBhvr>
                                      <p:tavLst>
                                        <p:tav tm="0">
                                          <p:val>
                                            <p:fltVal val="0"/>
                                          </p:val>
                                        </p:tav>
                                        <p:tav tm="100000">
                                          <p:val>
                                            <p:strVal val="#ppt_h"/>
                                          </p:val>
                                        </p:tav>
                                      </p:tavLst>
                                    </p:anim>
                                  </p:childTnLst>
                                </p:cTn>
                              </p:par>
                              <p:par>
                                <p:cTn id="85" presetID="17" presetClass="entr" presetSubtype="4" fill="hold" nodeType="withEffect">
                                  <p:stCondLst>
                                    <p:cond delay="1500"/>
                                  </p:stCondLst>
                                  <p:childTnLst>
                                    <p:set>
                                      <p:cBhvr>
                                        <p:cTn id="86" dur="1" fill="hold">
                                          <p:stCondLst>
                                            <p:cond delay="0"/>
                                          </p:stCondLst>
                                        </p:cTn>
                                        <p:tgtEl>
                                          <p:spTgt spid="84"/>
                                        </p:tgtEl>
                                        <p:attrNameLst>
                                          <p:attrName>style.visibility</p:attrName>
                                        </p:attrNameLst>
                                      </p:cBhvr>
                                      <p:to>
                                        <p:strVal val="visible"/>
                                      </p:to>
                                    </p:set>
                                    <p:anim calcmode="lin" valueType="num">
                                      <p:cBhvr>
                                        <p:cTn id="87" dur="750" fill="hold"/>
                                        <p:tgtEl>
                                          <p:spTgt spid="84"/>
                                        </p:tgtEl>
                                        <p:attrNameLst>
                                          <p:attrName>ppt_x</p:attrName>
                                        </p:attrNameLst>
                                      </p:cBhvr>
                                      <p:tavLst>
                                        <p:tav tm="0">
                                          <p:val>
                                            <p:strVal val="#ppt_x"/>
                                          </p:val>
                                        </p:tav>
                                        <p:tav tm="100000">
                                          <p:val>
                                            <p:strVal val="#ppt_x"/>
                                          </p:val>
                                        </p:tav>
                                      </p:tavLst>
                                    </p:anim>
                                    <p:anim calcmode="lin" valueType="num">
                                      <p:cBhvr>
                                        <p:cTn id="88" dur="750" fill="hold"/>
                                        <p:tgtEl>
                                          <p:spTgt spid="84"/>
                                        </p:tgtEl>
                                        <p:attrNameLst>
                                          <p:attrName>ppt_y</p:attrName>
                                        </p:attrNameLst>
                                      </p:cBhvr>
                                      <p:tavLst>
                                        <p:tav tm="0">
                                          <p:val>
                                            <p:strVal val="#ppt_y+#ppt_h/2"/>
                                          </p:val>
                                        </p:tav>
                                        <p:tav tm="100000">
                                          <p:val>
                                            <p:strVal val="#ppt_y"/>
                                          </p:val>
                                        </p:tav>
                                      </p:tavLst>
                                    </p:anim>
                                    <p:anim calcmode="lin" valueType="num">
                                      <p:cBhvr>
                                        <p:cTn id="89" dur="750" fill="hold"/>
                                        <p:tgtEl>
                                          <p:spTgt spid="84"/>
                                        </p:tgtEl>
                                        <p:attrNameLst>
                                          <p:attrName>ppt_w</p:attrName>
                                        </p:attrNameLst>
                                      </p:cBhvr>
                                      <p:tavLst>
                                        <p:tav tm="0">
                                          <p:val>
                                            <p:strVal val="#ppt_w"/>
                                          </p:val>
                                        </p:tav>
                                        <p:tav tm="100000">
                                          <p:val>
                                            <p:strVal val="#ppt_w"/>
                                          </p:val>
                                        </p:tav>
                                      </p:tavLst>
                                    </p:anim>
                                    <p:anim calcmode="lin" valueType="num">
                                      <p:cBhvr>
                                        <p:cTn id="90" dur="750" fill="hold"/>
                                        <p:tgtEl>
                                          <p:spTgt spid="84"/>
                                        </p:tgtEl>
                                        <p:attrNameLst>
                                          <p:attrName>ppt_h</p:attrName>
                                        </p:attrNameLst>
                                      </p:cBhvr>
                                      <p:tavLst>
                                        <p:tav tm="0">
                                          <p:val>
                                            <p:fltVal val="0"/>
                                          </p:val>
                                        </p:tav>
                                        <p:tav tm="100000">
                                          <p:val>
                                            <p:strVal val="#ppt_h"/>
                                          </p:val>
                                        </p:tav>
                                      </p:tavLst>
                                    </p:anim>
                                  </p:childTnLst>
                                </p:cTn>
                              </p:par>
                              <p:par>
                                <p:cTn id="91" presetID="10" presetClass="entr" presetSubtype="0" fill="hold" nodeType="withEffect">
                                  <p:stCondLst>
                                    <p:cond delay="200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750"/>
                                        <p:tgtEl>
                                          <p:spTgt spid="21"/>
                                        </p:tgtEl>
                                      </p:cBhvr>
                                    </p:animEffect>
                                  </p:childTnLst>
                                </p:cTn>
                              </p:par>
                              <p:par>
                                <p:cTn id="94" presetID="42" presetClass="path" presetSubtype="0" accel="50000" decel="50000" fill="hold" nodeType="withEffect">
                                  <p:stCondLst>
                                    <p:cond delay="2000"/>
                                  </p:stCondLst>
                                  <p:childTnLst>
                                    <p:animMotion origin="layout" path="M 2.08333E-6 -3.7037E-7 L 2.08333E-6 0.03542 " pathEditMode="relative" rAng="0" ptsTypes="AA">
                                      <p:cBhvr>
                                        <p:cTn id="95" dur="750" spd="-100000" fill="hold"/>
                                        <p:tgtEl>
                                          <p:spTgt spid="21"/>
                                        </p:tgtEl>
                                        <p:attrNameLst>
                                          <p:attrName>ppt_x</p:attrName>
                                          <p:attrName>ppt_y</p:attrName>
                                        </p:attrNameLst>
                                      </p:cBhvr>
                                      <p:rCtr x="0" y="1759"/>
                                    </p:animMotion>
                                  </p:childTnLst>
                                </p:cTn>
                              </p:par>
                              <p:par>
                                <p:cTn id="96" presetID="10" presetClass="entr" presetSubtype="0" fill="hold" nodeType="withEffect">
                                  <p:stCondLst>
                                    <p:cond delay="2000"/>
                                  </p:stCondLst>
                                  <p:childTnLst>
                                    <p:set>
                                      <p:cBhvr>
                                        <p:cTn id="97" dur="1" fill="hold">
                                          <p:stCondLst>
                                            <p:cond delay="0"/>
                                          </p:stCondLst>
                                        </p:cTn>
                                        <p:tgtEl>
                                          <p:spTgt spid="22"/>
                                        </p:tgtEl>
                                        <p:attrNameLst>
                                          <p:attrName>style.visibility</p:attrName>
                                        </p:attrNameLst>
                                      </p:cBhvr>
                                      <p:to>
                                        <p:strVal val="visible"/>
                                      </p:to>
                                    </p:set>
                                    <p:animEffect transition="in" filter="fade">
                                      <p:cBhvr>
                                        <p:cTn id="98" dur="750"/>
                                        <p:tgtEl>
                                          <p:spTgt spid="22"/>
                                        </p:tgtEl>
                                      </p:cBhvr>
                                    </p:animEffect>
                                  </p:childTnLst>
                                </p:cTn>
                              </p:par>
                              <p:par>
                                <p:cTn id="99" presetID="42" presetClass="path" presetSubtype="0" accel="50000" decel="50000" fill="hold" nodeType="withEffect">
                                  <p:stCondLst>
                                    <p:cond delay="2000"/>
                                  </p:stCondLst>
                                  <p:childTnLst>
                                    <p:animMotion origin="layout" path="M 2.08333E-6 -3.7037E-7 L 2.08333E-6 0.03542 " pathEditMode="relative" rAng="0" ptsTypes="AA">
                                      <p:cBhvr>
                                        <p:cTn id="100" dur="750" spd="-100000" fill="hold"/>
                                        <p:tgtEl>
                                          <p:spTgt spid="22"/>
                                        </p:tgtEl>
                                        <p:attrNameLst>
                                          <p:attrName>ppt_x</p:attrName>
                                          <p:attrName>ppt_y</p:attrName>
                                        </p:attrNameLst>
                                      </p:cBhvr>
                                      <p:rCtr x="0" y="1759"/>
                                    </p:animMotion>
                                  </p:childTnLst>
                                </p:cTn>
                              </p:par>
                              <p:par>
                                <p:cTn id="101" presetID="10" presetClass="entr" presetSubtype="0" fill="hold" grpId="0" nodeType="withEffect">
                                  <p:stCondLst>
                                    <p:cond delay="2500"/>
                                  </p:stCondLst>
                                  <p:childTnLst>
                                    <p:set>
                                      <p:cBhvr>
                                        <p:cTn id="102" dur="1" fill="hold">
                                          <p:stCondLst>
                                            <p:cond delay="0"/>
                                          </p:stCondLst>
                                        </p:cTn>
                                        <p:tgtEl>
                                          <p:spTgt spid="67"/>
                                        </p:tgtEl>
                                        <p:attrNameLst>
                                          <p:attrName>style.visibility</p:attrName>
                                        </p:attrNameLst>
                                      </p:cBhvr>
                                      <p:to>
                                        <p:strVal val="visible"/>
                                      </p:to>
                                    </p:set>
                                    <p:animEffect transition="in" filter="fade">
                                      <p:cBhvr>
                                        <p:cTn id="103" dur="750"/>
                                        <p:tgtEl>
                                          <p:spTgt spid="67"/>
                                        </p:tgtEl>
                                      </p:cBhvr>
                                    </p:animEffect>
                                  </p:childTnLst>
                                </p:cTn>
                              </p:par>
                              <p:par>
                                <p:cTn id="104" presetID="10" presetClass="entr" presetSubtype="0" fill="hold" grpId="0" nodeType="withEffect">
                                  <p:stCondLst>
                                    <p:cond delay="2500"/>
                                  </p:stCondLst>
                                  <p:childTnLst>
                                    <p:set>
                                      <p:cBhvr>
                                        <p:cTn id="105" dur="1" fill="hold">
                                          <p:stCondLst>
                                            <p:cond delay="0"/>
                                          </p:stCondLst>
                                        </p:cTn>
                                        <p:tgtEl>
                                          <p:spTgt spid="68"/>
                                        </p:tgtEl>
                                        <p:attrNameLst>
                                          <p:attrName>style.visibility</p:attrName>
                                        </p:attrNameLst>
                                      </p:cBhvr>
                                      <p:to>
                                        <p:strVal val="visible"/>
                                      </p:to>
                                    </p:set>
                                    <p:animEffect transition="in" filter="fade">
                                      <p:cBhvr>
                                        <p:cTn id="106" dur="750"/>
                                        <p:tgtEl>
                                          <p:spTgt spid="68"/>
                                        </p:tgtEl>
                                      </p:cBhvr>
                                    </p:animEffect>
                                  </p:childTnLst>
                                </p:cTn>
                              </p:par>
                            </p:childTnLst>
                          </p:cTn>
                        </p:par>
                        <p:par>
                          <p:cTn id="107" fill="hold">
                            <p:stCondLst>
                              <p:cond delay="3250"/>
                            </p:stCondLst>
                            <p:childTnLst>
                              <p:par>
                                <p:cTn id="108" presetID="10" presetClass="entr" presetSubtype="0" fill="hold" grpId="0" nodeType="afterEffect">
                                  <p:stCondLst>
                                    <p:cond delay="0"/>
                                  </p:stCondLst>
                                  <p:childTnLst>
                                    <p:set>
                                      <p:cBhvr>
                                        <p:cTn id="109" dur="1" fill="hold">
                                          <p:stCondLst>
                                            <p:cond delay="0"/>
                                          </p:stCondLst>
                                        </p:cTn>
                                        <p:tgtEl>
                                          <p:spTgt spid="56"/>
                                        </p:tgtEl>
                                        <p:attrNameLst>
                                          <p:attrName>style.visibility</p:attrName>
                                        </p:attrNameLst>
                                      </p:cBhvr>
                                      <p:to>
                                        <p:strVal val="visible"/>
                                      </p:to>
                                    </p:set>
                                    <p:animEffect transition="in" filter="fade">
                                      <p:cBhvr>
                                        <p:cTn id="110" dur="7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60" grpId="2" animBg="1"/>
      <p:bldP spid="60" grpId="3" animBg="1"/>
      <p:bldP spid="60" grpId="4" animBg="1"/>
      <p:bldP spid="60" grpId="5" animBg="1"/>
      <p:bldP spid="60" grpId="6" animBg="1"/>
      <p:bldP spid="46" grpId="0"/>
      <p:bldP spid="45" grpId="0"/>
      <p:bldP spid="67" grpId="0"/>
      <p:bldP spid="68" grpId="0"/>
      <p:bldP spid="50" grpId="0"/>
      <p:bldP spid="50" grpId="1"/>
      <p:bldP spid="50" grpId="2"/>
      <p:bldP spid="51" grpId="0"/>
      <p:bldP spid="51" grpId="1"/>
      <p:bldP spid="59" grpId="0" animBg="1"/>
      <p:bldP spid="59" grpId="1" animBg="1"/>
      <p:bldP spid="59" grpId="2" animBg="1"/>
      <p:bldP spid="59" grpId="3" animBg="1"/>
      <p:bldP spid="59" grpId="4" animBg="1"/>
      <p:bldP spid="59" grpId="5" animBg="1"/>
      <p:bldP spid="59" grpId="6" animBg="1"/>
      <p:bldP spid="52" grpId="0" animBg="1"/>
      <p:bldP spid="52" grpId="1" animBg="1"/>
      <p:bldP spid="52" grpId="2" animBg="1"/>
      <p:bldP spid="52" grpId="3" animBg="1"/>
      <p:bldP spid="53" grpId="0" animBg="1"/>
      <p:bldP spid="53" grpId="1" animBg="1"/>
      <p:bldP spid="53" grpId="2" animBg="1"/>
      <p:bldP spid="53" grpId="3" animBg="1"/>
      <p:bldP spid="54" grpId="0"/>
      <p:bldP spid="55" grpId="0"/>
      <p:bldP spid="5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组合 153"/>
          <p:cNvGrpSpPr/>
          <p:nvPr/>
        </p:nvGrpSpPr>
        <p:grpSpPr>
          <a:xfrm>
            <a:off x="9311326" y="2006672"/>
            <a:ext cx="1510606" cy="2075855"/>
            <a:chOff x="3384388" y="-1243695"/>
            <a:chExt cx="2448000" cy="3364010"/>
          </a:xfrm>
        </p:grpSpPr>
        <p:sp>
          <p:nvSpPr>
            <p:cNvPr id="155" name="圆角矩形 154"/>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圆角矩形 155"/>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组合 156"/>
            <p:cNvGrpSpPr/>
            <p:nvPr/>
          </p:nvGrpSpPr>
          <p:grpSpPr>
            <a:xfrm>
              <a:off x="4156571" y="1413779"/>
              <a:ext cx="721176" cy="706536"/>
              <a:chOff x="3161408" y="4408176"/>
              <a:chExt cx="721176" cy="706536"/>
            </a:xfrm>
          </p:grpSpPr>
          <p:sp>
            <p:nvSpPr>
              <p:cNvPr id="163" name="任意多边形 162"/>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任意多边形 163"/>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任意多边形 16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任意多边形 165"/>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8" name="组合 157"/>
            <p:cNvGrpSpPr/>
            <p:nvPr/>
          </p:nvGrpSpPr>
          <p:grpSpPr>
            <a:xfrm flipH="1" flipV="1">
              <a:off x="4336829" y="-1243695"/>
              <a:ext cx="721176" cy="706536"/>
              <a:chOff x="3161408" y="4408176"/>
              <a:chExt cx="721176" cy="706536"/>
            </a:xfrm>
          </p:grpSpPr>
          <p:sp>
            <p:nvSpPr>
              <p:cNvPr id="159" name="任意多边形 158"/>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任意多边形 159"/>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任意多边形 16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1" name="组合 140"/>
          <p:cNvGrpSpPr/>
          <p:nvPr/>
        </p:nvGrpSpPr>
        <p:grpSpPr>
          <a:xfrm>
            <a:off x="6754864" y="3439639"/>
            <a:ext cx="1262923" cy="1735492"/>
            <a:chOff x="3384388" y="-1243695"/>
            <a:chExt cx="2448000" cy="3364010"/>
          </a:xfrm>
        </p:grpSpPr>
        <p:sp>
          <p:nvSpPr>
            <p:cNvPr id="142" name="圆角矩形 141"/>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圆角矩形 142"/>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组合 143"/>
            <p:cNvGrpSpPr/>
            <p:nvPr/>
          </p:nvGrpSpPr>
          <p:grpSpPr>
            <a:xfrm>
              <a:off x="4156571" y="1413779"/>
              <a:ext cx="721176" cy="706536"/>
              <a:chOff x="3161408" y="4408176"/>
              <a:chExt cx="721176" cy="706536"/>
            </a:xfrm>
          </p:grpSpPr>
          <p:sp>
            <p:nvSpPr>
              <p:cNvPr id="150" name="任意多边形 14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任意多边形 15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任意多边形 15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任意多边形 15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5" name="组合 144"/>
            <p:cNvGrpSpPr/>
            <p:nvPr/>
          </p:nvGrpSpPr>
          <p:grpSpPr>
            <a:xfrm flipH="1" flipV="1">
              <a:off x="4336829" y="-1243695"/>
              <a:ext cx="721176" cy="706536"/>
              <a:chOff x="3161408" y="4408176"/>
              <a:chExt cx="721176" cy="706536"/>
            </a:xfrm>
          </p:grpSpPr>
          <p:sp>
            <p:nvSpPr>
              <p:cNvPr id="146" name="任意多边形 14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任意多边形 14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任意多边形 14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任意多边形 14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8" name="组合 127"/>
          <p:cNvGrpSpPr/>
          <p:nvPr/>
        </p:nvGrpSpPr>
        <p:grpSpPr>
          <a:xfrm>
            <a:off x="4137234" y="4307861"/>
            <a:ext cx="1054351" cy="1448875"/>
            <a:chOff x="3384388" y="-1243695"/>
            <a:chExt cx="2448000" cy="3364010"/>
          </a:xfrm>
        </p:grpSpPr>
        <p:sp>
          <p:nvSpPr>
            <p:cNvPr id="129" name="圆角矩形 128"/>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圆角矩形 129"/>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1" name="组合 130"/>
            <p:cNvGrpSpPr/>
            <p:nvPr/>
          </p:nvGrpSpPr>
          <p:grpSpPr>
            <a:xfrm>
              <a:off x="4156571" y="1413779"/>
              <a:ext cx="721176" cy="706536"/>
              <a:chOff x="3161408" y="4408176"/>
              <a:chExt cx="721176" cy="706536"/>
            </a:xfrm>
          </p:grpSpPr>
          <p:sp>
            <p:nvSpPr>
              <p:cNvPr id="137" name="任意多边形 136"/>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137"/>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任意多边形 139"/>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flipV="1">
              <a:off x="4336829" y="-1243695"/>
              <a:ext cx="721176" cy="706536"/>
              <a:chOff x="3161408" y="4408176"/>
              <a:chExt cx="721176" cy="706536"/>
            </a:xfrm>
          </p:grpSpPr>
          <p:sp>
            <p:nvSpPr>
              <p:cNvPr id="133" name="任意多边形 132"/>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任意多边形 133"/>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13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任意多边形 135"/>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5" name="组合 114"/>
          <p:cNvGrpSpPr/>
          <p:nvPr/>
        </p:nvGrpSpPr>
        <p:grpSpPr>
          <a:xfrm>
            <a:off x="1597330" y="4895836"/>
            <a:ext cx="856771" cy="1177363"/>
            <a:chOff x="3384388" y="-1243695"/>
            <a:chExt cx="2448000" cy="3364010"/>
          </a:xfrm>
        </p:grpSpPr>
        <p:sp>
          <p:nvSpPr>
            <p:cNvPr id="116" name="圆角矩形 115"/>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圆角矩形 116"/>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8" name="组合 117"/>
            <p:cNvGrpSpPr/>
            <p:nvPr/>
          </p:nvGrpSpPr>
          <p:grpSpPr>
            <a:xfrm>
              <a:off x="4156571" y="1413779"/>
              <a:ext cx="721176" cy="706536"/>
              <a:chOff x="3161408" y="4408176"/>
              <a:chExt cx="721176" cy="706536"/>
            </a:xfrm>
          </p:grpSpPr>
          <p:sp>
            <p:nvSpPr>
              <p:cNvPr id="124" name="任意多边形 12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12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任意多边形 12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12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9" name="组合 118"/>
            <p:cNvGrpSpPr/>
            <p:nvPr/>
          </p:nvGrpSpPr>
          <p:grpSpPr>
            <a:xfrm flipH="1" flipV="1">
              <a:off x="4336829" y="-1243695"/>
              <a:ext cx="721176" cy="706536"/>
              <a:chOff x="3161408" y="4408176"/>
              <a:chExt cx="721176" cy="706536"/>
            </a:xfrm>
          </p:grpSpPr>
          <p:sp>
            <p:nvSpPr>
              <p:cNvPr id="120" name="任意多边形 11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任意多边形 12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任意多边形 12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4" name="组合 23"/>
          <p:cNvGrpSpPr/>
          <p:nvPr/>
        </p:nvGrpSpPr>
        <p:grpSpPr>
          <a:xfrm>
            <a:off x="3152255" y="5146552"/>
            <a:ext cx="270584" cy="270582"/>
            <a:chOff x="3152255" y="5318002"/>
            <a:chExt cx="270584" cy="270582"/>
          </a:xfrm>
        </p:grpSpPr>
        <p:sp>
          <p:nvSpPr>
            <p:cNvPr id="81" name="KSO_Shape"/>
            <p:cNvSpPr/>
            <p:nvPr/>
          </p:nvSpPr>
          <p:spPr>
            <a:xfrm rot="4585858">
              <a:off x="3239603" y="5395763"/>
              <a:ext cx="125498" cy="108138"/>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4" name="椭圆 83"/>
            <p:cNvSpPr/>
            <p:nvPr/>
          </p:nvSpPr>
          <p:spPr>
            <a:xfrm>
              <a:off x="3152255" y="5318002"/>
              <a:ext cx="270584" cy="270582"/>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5814355" y="4484012"/>
            <a:ext cx="384677" cy="384674"/>
            <a:chOff x="5814355" y="4655462"/>
            <a:chExt cx="384677" cy="384674"/>
          </a:xfrm>
        </p:grpSpPr>
        <p:sp>
          <p:nvSpPr>
            <p:cNvPr id="82" name="KSO_Shape"/>
            <p:cNvSpPr/>
            <p:nvPr/>
          </p:nvSpPr>
          <p:spPr>
            <a:xfrm rot="4135629">
              <a:off x="5935072" y="4745532"/>
              <a:ext cx="193723" cy="166925"/>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5" name="椭圆 84"/>
            <p:cNvSpPr/>
            <p:nvPr/>
          </p:nvSpPr>
          <p:spPr>
            <a:xfrm>
              <a:off x="5814355" y="4655462"/>
              <a:ext cx="384677" cy="384674"/>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8446693" y="3440266"/>
            <a:ext cx="498770" cy="498767"/>
            <a:chOff x="8446693" y="3611716"/>
            <a:chExt cx="498770" cy="498767"/>
          </a:xfrm>
        </p:grpSpPr>
        <p:sp>
          <p:nvSpPr>
            <p:cNvPr id="83" name="KSO_Shape"/>
            <p:cNvSpPr/>
            <p:nvPr/>
          </p:nvSpPr>
          <p:spPr>
            <a:xfrm rot="3600000">
              <a:off x="8587928" y="3738913"/>
              <a:ext cx="261948" cy="225712"/>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6" name="椭圆 85"/>
            <p:cNvSpPr/>
            <p:nvPr/>
          </p:nvSpPr>
          <p:spPr>
            <a:xfrm>
              <a:off x="8446693" y="3611716"/>
              <a:ext cx="498770" cy="498767"/>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文本框 86"/>
          <p:cNvSpPr txBox="1"/>
          <p:nvPr/>
        </p:nvSpPr>
        <p:spPr>
          <a:xfrm>
            <a:off x="1747718" y="5297198"/>
            <a:ext cx="555994" cy="369332"/>
          </a:xfrm>
          <a:prstGeom prst="rect">
            <a:avLst/>
          </a:prstGeom>
          <a:noFill/>
        </p:spPr>
        <p:txBody>
          <a:bodyPr wrap="square" rtlCol="0">
            <a:spAutoFit/>
          </a:bodyPr>
          <a:lstStyle/>
          <a:p>
            <a:pPr algn="ctr"/>
            <a:r>
              <a:rPr lang="en-US" altLang="zh-CN" dirty="0">
                <a:solidFill>
                  <a:schemeClr val="tx1">
                    <a:lumMod val="75000"/>
                    <a:lumOff val="25000"/>
                  </a:schemeClr>
                </a:solidFill>
              </a:rPr>
              <a:t>01</a:t>
            </a:r>
            <a:endParaRPr lang="zh-CN" altLang="en-US" dirty="0">
              <a:solidFill>
                <a:schemeClr val="tx1">
                  <a:lumMod val="75000"/>
                  <a:lumOff val="25000"/>
                </a:schemeClr>
              </a:solidFill>
            </a:endParaRPr>
          </a:p>
        </p:txBody>
      </p:sp>
      <p:sp>
        <p:nvSpPr>
          <p:cNvPr id="88" name="文本框 87"/>
          <p:cNvSpPr txBox="1"/>
          <p:nvPr/>
        </p:nvSpPr>
        <p:spPr>
          <a:xfrm>
            <a:off x="4386412" y="4832243"/>
            <a:ext cx="555994" cy="400110"/>
          </a:xfrm>
          <a:prstGeom prst="rect">
            <a:avLst/>
          </a:prstGeom>
          <a:noFill/>
        </p:spPr>
        <p:txBody>
          <a:bodyPr wrap="square" rtlCol="0">
            <a:spAutoFit/>
          </a:bodyPr>
          <a:lstStyle/>
          <a:p>
            <a:pPr algn="ctr"/>
            <a:r>
              <a:rPr lang="en-US" altLang="zh-CN" sz="2000" dirty="0">
                <a:solidFill>
                  <a:schemeClr val="tx1">
                    <a:lumMod val="75000"/>
                    <a:lumOff val="25000"/>
                  </a:schemeClr>
                </a:solidFill>
              </a:rPr>
              <a:t>02</a:t>
            </a:r>
            <a:endParaRPr lang="zh-CN" altLang="en-US" sz="2000" dirty="0">
              <a:solidFill>
                <a:schemeClr val="tx1">
                  <a:lumMod val="75000"/>
                  <a:lumOff val="25000"/>
                </a:schemeClr>
              </a:solidFill>
            </a:endParaRPr>
          </a:p>
        </p:txBody>
      </p:sp>
      <p:sp>
        <p:nvSpPr>
          <p:cNvPr id="89" name="文本框 88"/>
          <p:cNvSpPr txBox="1"/>
          <p:nvPr/>
        </p:nvSpPr>
        <p:spPr>
          <a:xfrm>
            <a:off x="7108327" y="4076131"/>
            <a:ext cx="555994" cy="461665"/>
          </a:xfrm>
          <a:prstGeom prst="rect">
            <a:avLst/>
          </a:prstGeom>
          <a:noFill/>
        </p:spPr>
        <p:txBody>
          <a:bodyPr wrap="square" rtlCol="0">
            <a:spAutoFit/>
          </a:bodyPr>
          <a:lstStyle/>
          <a:p>
            <a:pPr algn="ctr"/>
            <a:r>
              <a:rPr lang="en-US" altLang="zh-CN" sz="2400" dirty="0">
                <a:solidFill>
                  <a:schemeClr val="tx1">
                    <a:lumMod val="75000"/>
                    <a:lumOff val="25000"/>
                  </a:schemeClr>
                </a:solidFill>
              </a:rPr>
              <a:t>03</a:t>
            </a:r>
            <a:endParaRPr lang="zh-CN" altLang="en-US" sz="2400" dirty="0">
              <a:solidFill>
                <a:schemeClr val="tx1">
                  <a:lumMod val="75000"/>
                  <a:lumOff val="25000"/>
                </a:schemeClr>
              </a:solidFill>
            </a:endParaRPr>
          </a:p>
        </p:txBody>
      </p:sp>
      <p:sp>
        <p:nvSpPr>
          <p:cNvPr id="90" name="文本框 89"/>
          <p:cNvSpPr txBox="1"/>
          <p:nvPr/>
        </p:nvSpPr>
        <p:spPr>
          <a:xfrm>
            <a:off x="9598997" y="2782990"/>
            <a:ext cx="935264" cy="523220"/>
          </a:xfrm>
          <a:prstGeom prst="rect">
            <a:avLst/>
          </a:prstGeom>
          <a:noFill/>
        </p:spPr>
        <p:txBody>
          <a:bodyPr wrap="square" rtlCol="0">
            <a:spAutoFit/>
          </a:bodyPr>
          <a:lstStyle/>
          <a:p>
            <a:pPr algn="ctr"/>
            <a:r>
              <a:rPr lang="en-US" altLang="zh-CN" sz="2800" dirty="0">
                <a:solidFill>
                  <a:schemeClr val="tx1">
                    <a:lumMod val="75000"/>
                    <a:lumOff val="25000"/>
                  </a:schemeClr>
                </a:solidFill>
              </a:rPr>
              <a:t>04</a:t>
            </a:r>
            <a:endParaRPr lang="zh-CN" altLang="en-US" sz="2800" dirty="0">
              <a:solidFill>
                <a:schemeClr val="tx1">
                  <a:lumMod val="75000"/>
                  <a:lumOff val="25000"/>
                </a:schemeClr>
              </a:solidFill>
            </a:endParaRPr>
          </a:p>
        </p:txBody>
      </p:sp>
      <p:sp>
        <p:nvSpPr>
          <p:cNvPr id="91" name="文本框 90"/>
          <p:cNvSpPr txBox="1"/>
          <p:nvPr/>
        </p:nvSpPr>
        <p:spPr>
          <a:xfrm>
            <a:off x="530687" y="4128076"/>
            <a:ext cx="3518635" cy="738344"/>
          </a:xfrm>
          <a:prstGeom prst="rect">
            <a:avLst/>
          </a:prstGeom>
          <a:noFill/>
        </p:spPr>
        <p:txBody>
          <a:bodyPr wrap="square" rtlCol="0">
            <a:spAutoFit/>
          </a:bodyPr>
          <a:lstStyle/>
          <a:p>
            <a:pPr algn="ctr">
              <a:lnSpc>
                <a:spcPct val="120000"/>
              </a:lnSpc>
            </a:pPr>
            <a:r>
              <a:rPr lang="zh-CN" altLang="en-US" sz="1200" dirty="0">
                <a:solidFill>
                  <a:schemeClr val="tx1">
                    <a:lumMod val="75000"/>
                    <a:lumOff val="25000"/>
                  </a:schemeClr>
                </a:solidFill>
                <a:latin typeface="+mn-ea"/>
              </a:rPr>
              <a:t>移动的范围 </a:t>
            </a:r>
            <a:r>
              <a:rPr lang="en-US" altLang="zh-CN" sz="1200" dirty="0">
                <a:solidFill>
                  <a:schemeClr val="tx1">
                    <a:lumMod val="75000"/>
                    <a:lumOff val="25000"/>
                  </a:schemeClr>
                </a:solidFill>
                <a:latin typeface="+mn-ea"/>
              </a:rPr>
              <a:t>— </a:t>
            </a:r>
            <a:r>
              <a:rPr lang="zh-CN" altLang="en-US" sz="1200" dirty="0">
                <a:solidFill>
                  <a:schemeClr val="tx1">
                    <a:lumMod val="75000"/>
                    <a:lumOff val="25000"/>
                  </a:schemeClr>
                </a:solidFill>
                <a:latin typeface="+mn-ea"/>
              </a:rPr>
              <a:t>平面</a:t>
            </a:r>
          </a:p>
          <a:p>
            <a:pPr algn="ctr">
              <a:lnSpc>
                <a:spcPct val="120000"/>
              </a:lnSpc>
            </a:pPr>
            <a:r>
              <a:rPr lang="zh-CN" altLang="en-US" sz="1200" dirty="0">
                <a:solidFill>
                  <a:schemeClr val="tx1">
                    <a:lumMod val="75000"/>
                    <a:lumOff val="25000"/>
                  </a:schemeClr>
                </a:solidFill>
                <a:latin typeface="+mn-ea"/>
              </a:rPr>
              <a:t>   移动的物体 </a:t>
            </a:r>
            <a:r>
              <a:rPr lang="en-US" altLang="zh-CN" sz="1200" dirty="0">
                <a:solidFill>
                  <a:schemeClr val="tx1">
                    <a:lumMod val="75000"/>
                    <a:lumOff val="25000"/>
                  </a:schemeClr>
                </a:solidFill>
                <a:latin typeface="+mn-ea"/>
              </a:rPr>
              <a:t>— </a:t>
            </a:r>
            <a:r>
              <a:rPr lang="zh-CN" altLang="en-US" sz="1200" dirty="0">
                <a:solidFill>
                  <a:schemeClr val="tx1">
                    <a:lumMod val="75000"/>
                    <a:lumOff val="25000"/>
                  </a:schemeClr>
                </a:solidFill>
                <a:latin typeface="+mn-ea"/>
              </a:rPr>
              <a:t>保龄球</a:t>
            </a:r>
          </a:p>
          <a:p>
            <a:pPr algn="ctr">
              <a:lnSpc>
                <a:spcPct val="120000"/>
              </a:lnSpc>
            </a:pPr>
            <a:r>
              <a:rPr lang="zh-CN" altLang="en-US" sz="1200" dirty="0">
                <a:solidFill>
                  <a:schemeClr val="tx1">
                    <a:lumMod val="75000"/>
                    <a:lumOff val="25000"/>
                  </a:schemeClr>
                </a:solidFill>
                <a:latin typeface="+mn-ea"/>
              </a:rPr>
              <a:t>         碰撞的物体</a:t>
            </a:r>
            <a:r>
              <a:rPr lang="en-US" altLang="zh-CN" sz="1200" dirty="0">
                <a:solidFill>
                  <a:schemeClr val="tx1">
                    <a:lumMod val="75000"/>
                    <a:lumOff val="25000"/>
                  </a:schemeClr>
                </a:solidFill>
                <a:latin typeface="+mn-ea"/>
              </a:rPr>
              <a:t>— </a:t>
            </a:r>
            <a:r>
              <a:rPr lang="zh-CN" altLang="en-US" sz="1200" dirty="0">
                <a:solidFill>
                  <a:schemeClr val="tx1">
                    <a:lumMod val="75000"/>
                    <a:lumOff val="25000"/>
                  </a:schemeClr>
                </a:solidFill>
                <a:latin typeface="+mn-ea"/>
              </a:rPr>
              <a:t>球瓶和滑道</a:t>
            </a:r>
            <a:endParaRPr lang="en-US" altLang="zh-CN" sz="1200" dirty="0">
              <a:solidFill>
                <a:schemeClr val="tx1">
                  <a:lumMod val="75000"/>
                  <a:lumOff val="25000"/>
                </a:schemeClr>
              </a:solidFill>
              <a:latin typeface="+mn-ea"/>
            </a:endParaRPr>
          </a:p>
        </p:txBody>
      </p:sp>
      <p:sp>
        <p:nvSpPr>
          <p:cNvPr id="92" name="文本框 91"/>
          <p:cNvSpPr txBox="1"/>
          <p:nvPr/>
        </p:nvSpPr>
        <p:spPr>
          <a:xfrm>
            <a:off x="847317" y="3682296"/>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碰撞检测</a:t>
            </a:r>
          </a:p>
        </p:txBody>
      </p:sp>
      <p:sp>
        <p:nvSpPr>
          <p:cNvPr id="95" name="文本框 94"/>
          <p:cNvSpPr txBox="1"/>
          <p:nvPr/>
        </p:nvSpPr>
        <p:spPr>
          <a:xfrm>
            <a:off x="5701645" y="2902971"/>
            <a:ext cx="3518635" cy="516745"/>
          </a:xfrm>
          <a:prstGeom prst="rect">
            <a:avLst/>
          </a:prstGeom>
          <a:noFill/>
        </p:spPr>
        <p:txBody>
          <a:bodyPr wrap="square" rtlCol="0">
            <a:spAutoFit/>
          </a:bodyPr>
          <a:lstStyle/>
          <a:p>
            <a:pPr algn="ctr">
              <a:lnSpc>
                <a:spcPct val="120000"/>
              </a:lnSpc>
            </a:pPr>
            <a:r>
              <a:rPr lang="zh-CN" altLang="en-US" sz="1200" dirty="0">
                <a:solidFill>
                  <a:schemeClr val="tx1">
                    <a:lumMod val="75000"/>
                    <a:lumOff val="25000"/>
                  </a:schemeClr>
                </a:solidFill>
                <a:latin typeface="+mn-ea"/>
              </a:rPr>
              <a:t>碰撞后的响应</a:t>
            </a:r>
            <a:endParaRPr lang="en-US" altLang="zh-CN" sz="1200" dirty="0">
              <a:solidFill>
                <a:schemeClr val="tx1">
                  <a:lumMod val="75000"/>
                  <a:lumOff val="25000"/>
                </a:schemeClr>
              </a:solidFill>
              <a:latin typeface="+mn-ea"/>
            </a:endParaRPr>
          </a:p>
          <a:p>
            <a:pPr algn="ctr">
              <a:lnSpc>
                <a:spcPct val="120000"/>
              </a:lnSpc>
            </a:pPr>
            <a:r>
              <a:rPr lang="zh-CN" altLang="en-US" sz="1200" dirty="0">
                <a:solidFill>
                  <a:schemeClr val="tx1">
                    <a:lumMod val="75000"/>
                    <a:lumOff val="25000"/>
                  </a:schemeClr>
                </a:solidFill>
                <a:latin typeface="+mn-ea"/>
              </a:rPr>
              <a:t>   倒地时受到重力</a:t>
            </a:r>
            <a:endParaRPr lang="en-US" altLang="zh-CN" sz="1200" dirty="0">
              <a:solidFill>
                <a:schemeClr val="tx1">
                  <a:lumMod val="75000"/>
                  <a:lumOff val="25000"/>
                </a:schemeClr>
              </a:solidFill>
              <a:latin typeface="+mn-ea"/>
            </a:endParaRPr>
          </a:p>
        </p:txBody>
      </p:sp>
      <p:sp>
        <p:nvSpPr>
          <p:cNvPr id="96" name="文本框 95"/>
          <p:cNvSpPr txBox="1"/>
          <p:nvPr/>
        </p:nvSpPr>
        <p:spPr>
          <a:xfrm>
            <a:off x="6270742" y="2478499"/>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物理规则</a:t>
            </a:r>
          </a:p>
        </p:txBody>
      </p:sp>
      <p:sp>
        <p:nvSpPr>
          <p:cNvPr id="98" name="文本框 97"/>
          <p:cNvSpPr txBox="1"/>
          <p:nvPr/>
        </p:nvSpPr>
        <p:spPr>
          <a:xfrm>
            <a:off x="7931953" y="1517256"/>
            <a:ext cx="3518635" cy="516745"/>
          </a:xfrm>
          <a:prstGeom prst="rect">
            <a:avLst/>
          </a:prstGeom>
          <a:noFill/>
        </p:spPr>
        <p:txBody>
          <a:bodyPr wrap="square" rtlCol="0">
            <a:spAutoFit/>
          </a:bodyPr>
          <a:lstStyle/>
          <a:p>
            <a:pPr algn="ctr">
              <a:lnSpc>
                <a:spcPct val="120000"/>
              </a:lnSpc>
            </a:pPr>
            <a:r>
              <a:rPr lang="zh-CN" altLang="en-US" sz="1200" dirty="0">
                <a:solidFill>
                  <a:schemeClr val="tx1">
                    <a:lumMod val="75000"/>
                    <a:lumOff val="25000"/>
                  </a:schemeClr>
                </a:solidFill>
                <a:latin typeface="+mn-ea"/>
              </a:rPr>
              <a:t>      爆炸效果</a:t>
            </a:r>
            <a:endParaRPr lang="en-US" altLang="zh-CN" sz="1200" dirty="0">
              <a:solidFill>
                <a:schemeClr val="tx1">
                  <a:lumMod val="75000"/>
                  <a:lumOff val="25000"/>
                </a:schemeClr>
              </a:solidFill>
              <a:latin typeface="+mn-ea"/>
            </a:endParaRPr>
          </a:p>
          <a:p>
            <a:pPr algn="ctr">
              <a:lnSpc>
                <a:spcPct val="120000"/>
              </a:lnSpc>
            </a:pPr>
            <a:r>
              <a:rPr lang="zh-CN" altLang="en-US" sz="1200" dirty="0">
                <a:solidFill>
                  <a:schemeClr val="tx1">
                    <a:lumMod val="75000"/>
                    <a:lumOff val="25000"/>
                  </a:schemeClr>
                </a:solidFill>
                <a:latin typeface="+mn-ea"/>
              </a:rPr>
              <a:t>音效</a:t>
            </a:r>
            <a:endParaRPr lang="en-US" altLang="zh-CN" sz="1200" dirty="0">
              <a:solidFill>
                <a:schemeClr val="tx1">
                  <a:lumMod val="75000"/>
                  <a:lumOff val="25000"/>
                </a:schemeClr>
              </a:solidFill>
              <a:latin typeface="+mn-ea"/>
            </a:endParaRPr>
          </a:p>
        </p:txBody>
      </p:sp>
      <p:sp>
        <p:nvSpPr>
          <p:cNvPr id="99" name="文本框 98"/>
          <p:cNvSpPr txBox="1"/>
          <p:nvPr/>
        </p:nvSpPr>
        <p:spPr>
          <a:xfrm>
            <a:off x="8887877" y="1159553"/>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特别的效果</a:t>
            </a:r>
          </a:p>
        </p:txBody>
      </p:sp>
      <p:sp>
        <p:nvSpPr>
          <p:cNvPr id="94" name="文本框 93"/>
          <p:cNvSpPr txBox="1"/>
          <p:nvPr/>
        </p:nvSpPr>
        <p:spPr>
          <a:xfrm>
            <a:off x="1342723" y="178376"/>
            <a:ext cx="3301009" cy="584775"/>
          </a:xfrm>
          <a:prstGeom prst="rect">
            <a:avLst/>
          </a:prstGeom>
          <a:noFill/>
        </p:spPr>
        <p:txBody>
          <a:bodyPr wrap="square" rtlCol="0">
            <a:spAutoFit/>
          </a:bodyPr>
          <a:lstStyle/>
          <a:p>
            <a:r>
              <a:rPr lang="zh-CN" altLang="en-US" sz="3200" dirty="0">
                <a:solidFill>
                  <a:schemeClr val="tx1">
                    <a:lumMod val="75000"/>
                    <a:lumOff val="25000"/>
                  </a:schemeClr>
                </a:solidFill>
              </a:rPr>
              <a:t>碰撞检测</a:t>
            </a:r>
          </a:p>
        </p:txBody>
      </p:sp>
      <p:sp>
        <p:nvSpPr>
          <p:cNvPr id="97" name="矩形 96"/>
          <p:cNvSpPr/>
          <p:nvPr/>
        </p:nvSpPr>
        <p:spPr>
          <a:xfrm>
            <a:off x="1342723" y="663471"/>
            <a:ext cx="3964522" cy="263983"/>
          </a:xfrm>
          <a:prstGeom prst="rect">
            <a:avLst/>
          </a:prstGeom>
        </p:spPr>
        <p:txBody>
          <a:bodyPr wrap="square">
            <a:spAutoFit/>
          </a:bodyPr>
          <a:lstStyle/>
          <a:p>
            <a:pPr>
              <a:lnSpc>
                <a:spcPct val="120000"/>
              </a:lnSpc>
            </a:pPr>
            <a:r>
              <a:rPr lang="en-US" altLang="zh-CN" sz="1000" dirty="0">
                <a:solidFill>
                  <a:prstClr val="black">
                    <a:lumMod val="75000"/>
                    <a:lumOff val="25000"/>
                    <a:alpha val="90000"/>
                  </a:prstClr>
                </a:solidFill>
                <a:latin typeface="+mn-ea"/>
              </a:rPr>
              <a:t>Collision Detection</a:t>
            </a:r>
            <a:endParaRPr lang="zh-CN" altLang="en-US" sz="1000" dirty="0">
              <a:solidFill>
                <a:schemeClr val="tx1">
                  <a:lumMod val="75000"/>
                  <a:lumOff val="25000"/>
                </a:schemeClr>
              </a:solidFill>
              <a:latin typeface="ITC Avant Garde Std XLt" panose="020B0302020202020204" pitchFamily="34" charset="0"/>
            </a:endParaRPr>
          </a:p>
        </p:txBody>
      </p:sp>
      <p:sp>
        <p:nvSpPr>
          <p:cNvPr id="167" name="矩形 16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a:extLst>
              <a:ext uri="{FF2B5EF4-FFF2-40B4-BE49-F238E27FC236}">
                <a16:creationId xmlns:a16="http://schemas.microsoft.com/office/drawing/2014/main" id="{297902F8-8227-4962-BEB8-BAF946CBE3FA}"/>
              </a:ext>
            </a:extLst>
          </p:cNvPr>
          <p:cNvSpPr txBox="1"/>
          <p:nvPr/>
        </p:nvSpPr>
        <p:spPr>
          <a:xfrm>
            <a:off x="3480673" y="3250439"/>
            <a:ext cx="2194469" cy="338554"/>
          </a:xfrm>
          <a:prstGeom prst="rect">
            <a:avLst/>
          </a:prstGeom>
          <a:noFill/>
        </p:spPr>
        <p:txBody>
          <a:bodyPr wrap="square" rtlCol="0">
            <a:spAutoFit/>
          </a:bodyPr>
          <a:lstStyle>
            <a:defPPr>
              <a:defRPr lang="zh-CN"/>
            </a:defPPr>
            <a:lvl1pPr algn="ctr">
              <a:defRPr sz="1600">
                <a:solidFill>
                  <a:schemeClr val="tx1">
                    <a:lumMod val="75000"/>
                    <a:lumOff val="25000"/>
                  </a:schemeClr>
                </a:solidFill>
              </a:defRPr>
            </a:lvl1pPr>
          </a:lstStyle>
          <a:p>
            <a:r>
              <a:rPr lang="zh-CN" altLang="en-US" dirty="0"/>
              <a:t>碰撞点检测</a:t>
            </a:r>
          </a:p>
        </p:txBody>
      </p:sp>
      <p:sp>
        <p:nvSpPr>
          <p:cNvPr id="79" name="文本框 78">
            <a:extLst>
              <a:ext uri="{FF2B5EF4-FFF2-40B4-BE49-F238E27FC236}">
                <a16:creationId xmlns:a16="http://schemas.microsoft.com/office/drawing/2014/main" id="{75F2701C-22F4-4F37-B7A4-A030FACE5ACF}"/>
              </a:ext>
            </a:extLst>
          </p:cNvPr>
          <p:cNvSpPr txBox="1"/>
          <p:nvPr/>
        </p:nvSpPr>
        <p:spPr>
          <a:xfrm>
            <a:off x="2869987" y="3724208"/>
            <a:ext cx="3518635" cy="295145"/>
          </a:xfrm>
          <a:prstGeom prst="rect">
            <a:avLst/>
          </a:prstGeom>
          <a:noFill/>
        </p:spPr>
        <p:txBody>
          <a:bodyPr wrap="square" rtlCol="0">
            <a:spAutoFit/>
          </a:bodyPr>
          <a:lstStyle/>
          <a:p>
            <a:pPr algn="ctr">
              <a:lnSpc>
                <a:spcPct val="120000"/>
              </a:lnSpc>
            </a:pPr>
            <a:r>
              <a:rPr lang="zh-CN" altLang="en-US" sz="1200" dirty="0">
                <a:solidFill>
                  <a:schemeClr val="tx1">
                    <a:lumMod val="75000"/>
                    <a:lumOff val="25000"/>
                  </a:schemeClr>
                </a:solidFill>
                <a:latin typeface="+mn-ea"/>
              </a:rPr>
              <a:t>光线跟踪算法</a:t>
            </a:r>
            <a:endParaRPr lang="en-US" altLang="zh-CN" sz="1200" dirty="0">
              <a:solidFill>
                <a:schemeClr val="tx1">
                  <a:lumMod val="75000"/>
                  <a:lumOff val="25000"/>
                </a:schemeClr>
              </a:solidFill>
              <a:latin typeface="+mn-ea"/>
            </a:endParaRPr>
          </a:p>
        </p:txBody>
      </p:sp>
      <p:pic>
        <p:nvPicPr>
          <p:cNvPr id="2" name="图片 1">
            <a:extLst>
              <a:ext uri="{FF2B5EF4-FFF2-40B4-BE49-F238E27FC236}">
                <a16:creationId xmlns:a16="http://schemas.microsoft.com/office/drawing/2014/main" id="{15155FF8-8F4C-4E88-9BFA-9EDC3B26F135}"/>
              </a:ext>
            </a:extLst>
          </p:cNvPr>
          <p:cNvPicPr>
            <a:picLocks noChangeAspect="1"/>
          </p:cNvPicPr>
          <p:nvPr/>
        </p:nvPicPr>
        <p:blipFill>
          <a:blip r:embed="rId4"/>
          <a:stretch>
            <a:fillRect/>
          </a:stretch>
        </p:blipFill>
        <p:spPr>
          <a:xfrm>
            <a:off x="2791245" y="1163438"/>
            <a:ext cx="3127980" cy="1685171"/>
          </a:xfrm>
          <a:prstGeom prst="rect">
            <a:avLst/>
          </a:prstGeom>
        </p:spPr>
      </p:pic>
    </p:spTree>
    <p:extLst>
      <p:ext uri="{BB962C8B-B14F-4D97-AF65-F5344CB8AC3E}">
        <p14:creationId xmlns:p14="http://schemas.microsoft.com/office/powerpoint/2010/main" val="2026048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750"/>
                                        <p:tgtEl>
                                          <p:spTgt spid="94"/>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94"/>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70833E-6 1.85185E-6 " pathEditMode="relative" rAng="0" ptsTypes="AA">
                                      <p:cBhvr>
                                        <p:cTn id="11" dur="750" fill="hold"/>
                                        <p:tgtEl>
                                          <p:spTgt spid="94"/>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750"/>
                                        <p:tgtEl>
                                          <p:spTgt spid="97"/>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97"/>
                                        </p:tgtEl>
                                        <p:attrNameLst>
                                          <p:attrName>ppt_x</p:attrName>
                                          <p:attrName>ppt_y</p:attrName>
                                        </p:attrNameLst>
                                      </p:cBhvr>
                                      <p:rCtr x="-807" y="0"/>
                                    </p:animMotion>
                                  </p:childTnLst>
                                </p:cTn>
                              </p:par>
                              <p:par>
                                <p:cTn id="17" presetID="10" presetClass="entr" presetSubtype="0" fill="hold" nodeType="withEffect">
                                  <p:stCondLst>
                                    <p:cond delay="1500"/>
                                  </p:stCondLst>
                                  <p:childTnLst>
                                    <p:set>
                                      <p:cBhvr>
                                        <p:cTn id="18" dur="1" fill="hold">
                                          <p:stCondLst>
                                            <p:cond delay="0"/>
                                          </p:stCondLst>
                                        </p:cTn>
                                        <p:tgtEl>
                                          <p:spTgt spid="115"/>
                                        </p:tgtEl>
                                        <p:attrNameLst>
                                          <p:attrName>style.visibility</p:attrName>
                                        </p:attrNameLst>
                                      </p:cBhvr>
                                      <p:to>
                                        <p:strVal val="visible"/>
                                      </p:to>
                                    </p:set>
                                    <p:animEffect transition="in" filter="fade">
                                      <p:cBhvr>
                                        <p:cTn id="19" dur="750"/>
                                        <p:tgtEl>
                                          <p:spTgt spid="115"/>
                                        </p:tgtEl>
                                      </p:cBhvr>
                                    </p:animEffect>
                                  </p:childTnLst>
                                </p:cTn>
                              </p:par>
                              <p:par>
                                <p:cTn id="20" presetID="63" presetClass="path" presetSubtype="0" decel="50000" fill="hold" nodeType="withEffect">
                                  <p:stCondLst>
                                    <p:cond delay="1500"/>
                                  </p:stCondLst>
                                  <p:childTnLst>
                                    <p:animMotion origin="layout" path="M 0.01523 1.48148E-6 L -0.10886 1.48148E-6 " pathEditMode="relative" rAng="0" ptsTypes="AA">
                                      <p:cBhvr>
                                        <p:cTn id="21" dur="750" spd="-100000" fill="hold"/>
                                        <p:tgtEl>
                                          <p:spTgt spid="115"/>
                                        </p:tgtEl>
                                        <p:attrNameLst>
                                          <p:attrName>ppt_x</p:attrName>
                                          <p:attrName>ppt_y</p:attrName>
                                        </p:attrNameLst>
                                      </p:cBhvr>
                                      <p:rCtr x="-6211" y="0"/>
                                    </p:animMotion>
                                  </p:childTnLst>
                                </p:cTn>
                              </p:par>
                              <p:par>
                                <p:cTn id="22" presetID="35" presetClass="path" presetSubtype="0" accel="50000" decel="50000" fill="hold" nodeType="withEffect">
                                  <p:stCondLst>
                                    <p:cond delay="2250"/>
                                  </p:stCondLst>
                                  <p:childTnLst>
                                    <p:animMotion origin="layout" path="M 0.01601 1.48148E-6 L 4.16667E-6 1.48148E-6 " pathEditMode="relative" rAng="0" ptsTypes="AA">
                                      <p:cBhvr>
                                        <p:cTn id="23" dur="750" fill="hold"/>
                                        <p:tgtEl>
                                          <p:spTgt spid="115"/>
                                        </p:tgtEl>
                                        <p:attrNameLst>
                                          <p:attrName>ppt_x</p:attrName>
                                          <p:attrName>ppt_y</p:attrName>
                                        </p:attrNameLst>
                                      </p:cBhvr>
                                      <p:rCtr x="-807" y="0"/>
                                    </p:animMotion>
                                  </p:childTnLst>
                                </p:cTn>
                              </p:par>
                              <p:par>
                                <p:cTn id="24" presetID="10" presetClass="entr" presetSubtype="0" fill="hold" nodeType="withEffect">
                                  <p:stCondLst>
                                    <p:cond delay="150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par>
                                <p:cTn id="27" presetID="42" presetClass="path" presetSubtype="0" decel="30000" fill="hold" nodeType="withEffect">
                                  <p:stCondLst>
                                    <p:cond delay="1500"/>
                                  </p:stCondLst>
                                  <p:childTnLst>
                                    <p:animMotion origin="layout" path="M -2.08333E-6 -0.03982 L -2.08333E-6 0.14814 " pathEditMode="relative" rAng="0" ptsTypes="AA">
                                      <p:cBhvr>
                                        <p:cTn id="28" dur="750" spd="-100000" fill="hold"/>
                                        <p:tgtEl>
                                          <p:spTgt spid="128"/>
                                        </p:tgtEl>
                                        <p:attrNameLst>
                                          <p:attrName>ppt_x</p:attrName>
                                          <p:attrName>ppt_y</p:attrName>
                                        </p:attrNameLst>
                                      </p:cBhvr>
                                      <p:rCtr x="0" y="9398"/>
                                    </p:animMotion>
                                  </p:childTnLst>
                                </p:cTn>
                              </p:par>
                              <p:par>
                                <p:cTn id="29" presetID="42" presetClass="path" presetSubtype="0" accel="30000" decel="30000" fill="hold" nodeType="withEffect">
                                  <p:stCondLst>
                                    <p:cond delay="2250"/>
                                  </p:stCondLst>
                                  <p:childTnLst>
                                    <p:animMotion origin="layout" path="M -2.08333E-6 -0.03982 L -2.08333E-6 3.7037E-6 " pathEditMode="relative" rAng="0" ptsTypes="AA">
                                      <p:cBhvr>
                                        <p:cTn id="30" dur="750" fill="hold"/>
                                        <p:tgtEl>
                                          <p:spTgt spid="128"/>
                                        </p:tgtEl>
                                        <p:attrNameLst>
                                          <p:attrName>ppt_x</p:attrName>
                                          <p:attrName>ppt_y</p:attrName>
                                        </p:attrNameLst>
                                      </p:cBhvr>
                                      <p:rCtr x="0" y="1991"/>
                                    </p:animMotion>
                                  </p:childTnLst>
                                </p:cTn>
                              </p:par>
                              <p:par>
                                <p:cTn id="31" presetID="10" presetClass="entr" presetSubtype="0" fill="hold" nodeType="withEffect">
                                  <p:stCondLst>
                                    <p:cond delay="1500"/>
                                  </p:stCondLst>
                                  <p:childTnLst>
                                    <p:set>
                                      <p:cBhvr>
                                        <p:cTn id="32" dur="1" fill="hold">
                                          <p:stCondLst>
                                            <p:cond delay="0"/>
                                          </p:stCondLst>
                                        </p:cTn>
                                        <p:tgtEl>
                                          <p:spTgt spid="141"/>
                                        </p:tgtEl>
                                        <p:attrNameLst>
                                          <p:attrName>style.visibility</p:attrName>
                                        </p:attrNameLst>
                                      </p:cBhvr>
                                      <p:to>
                                        <p:strVal val="visible"/>
                                      </p:to>
                                    </p:set>
                                    <p:animEffect transition="in" filter="fade">
                                      <p:cBhvr>
                                        <p:cTn id="33" dur="500"/>
                                        <p:tgtEl>
                                          <p:spTgt spid="141"/>
                                        </p:tgtEl>
                                      </p:cBhvr>
                                    </p:animEffect>
                                  </p:childTnLst>
                                </p:cTn>
                              </p:par>
                              <p:par>
                                <p:cTn id="34" presetID="64" presetClass="path" presetSubtype="0" decel="30000" fill="hold" nodeType="withEffect">
                                  <p:stCondLst>
                                    <p:cond delay="1500"/>
                                  </p:stCondLst>
                                  <p:childTnLst>
                                    <p:animMotion origin="layout" path="M 6.25E-7 0.03889 L 6.25E-7 -0.14815 " pathEditMode="relative" rAng="0" ptsTypes="AA">
                                      <p:cBhvr>
                                        <p:cTn id="35" dur="750" spd="-100000" fill="hold"/>
                                        <p:tgtEl>
                                          <p:spTgt spid="141"/>
                                        </p:tgtEl>
                                        <p:attrNameLst>
                                          <p:attrName>ppt_x</p:attrName>
                                          <p:attrName>ppt_y</p:attrName>
                                        </p:attrNameLst>
                                      </p:cBhvr>
                                      <p:rCtr x="0" y="-9352"/>
                                    </p:animMotion>
                                  </p:childTnLst>
                                </p:cTn>
                              </p:par>
                              <p:par>
                                <p:cTn id="36" presetID="64" presetClass="path" presetSubtype="0" accel="30000" decel="30000" fill="hold" nodeType="withEffect">
                                  <p:stCondLst>
                                    <p:cond delay="2250"/>
                                  </p:stCondLst>
                                  <p:childTnLst>
                                    <p:animMotion origin="layout" path="M 6.25E-7 0.03843 L 6.25E-7 7.40741E-7 " pathEditMode="relative" rAng="0" ptsTypes="AA">
                                      <p:cBhvr>
                                        <p:cTn id="37" dur="750" fill="hold"/>
                                        <p:tgtEl>
                                          <p:spTgt spid="141"/>
                                        </p:tgtEl>
                                        <p:attrNameLst>
                                          <p:attrName>ppt_x</p:attrName>
                                          <p:attrName>ppt_y</p:attrName>
                                        </p:attrNameLst>
                                      </p:cBhvr>
                                      <p:rCtr x="0" y="-1921"/>
                                    </p:animMotion>
                                  </p:childTnLst>
                                </p:cTn>
                              </p:par>
                              <p:par>
                                <p:cTn id="38" presetID="10" presetClass="entr" presetSubtype="0" fill="hold" nodeType="withEffect">
                                  <p:stCondLst>
                                    <p:cond delay="1500"/>
                                  </p:stCondLst>
                                  <p:childTnLst>
                                    <p:set>
                                      <p:cBhvr>
                                        <p:cTn id="39" dur="1" fill="hold">
                                          <p:stCondLst>
                                            <p:cond delay="0"/>
                                          </p:stCondLst>
                                        </p:cTn>
                                        <p:tgtEl>
                                          <p:spTgt spid="154"/>
                                        </p:tgtEl>
                                        <p:attrNameLst>
                                          <p:attrName>style.visibility</p:attrName>
                                        </p:attrNameLst>
                                      </p:cBhvr>
                                      <p:to>
                                        <p:strVal val="visible"/>
                                      </p:to>
                                    </p:set>
                                    <p:animEffect transition="in" filter="fade">
                                      <p:cBhvr>
                                        <p:cTn id="40" dur="750"/>
                                        <p:tgtEl>
                                          <p:spTgt spid="154"/>
                                        </p:tgtEl>
                                      </p:cBhvr>
                                    </p:animEffect>
                                  </p:childTnLst>
                                </p:cTn>
                              </p:par>
                              <p:par>
                                <p:cTn id="41" presetID="63" presetClass="path" presetSubtype="0" decel="50000" fill="hold" nodeType="withEffect">
                                  <p:stCondLst>
                                    <p:cond delay="1500"/>
                                  </p:stCondLst>
                                  <p:childTnLst>
                                    <p:animMotion origin="layout" path="M -0.01562 -1.48148E-6 L 0.11081 -1.48148E-6 " pathEditMode="relative" rAng="0" ptsTypes="AA">
                                      <p:cBhvr>
                                        <p:cTn id="42" dur="750" spd="-100000" fill="hold"/>
                                        <p:tgtEl>
                                          <p:spTgt spid="154"/>
                                        </p:tgtEl>
                                        <p:attrNameLst>
                                          <p:attrName>ppt_x</p:attrName>
                                          <p:attrName>ppt_y</p:attrName>
                                        </p:attrNameLst>
                                      </p:cBhvr>
                                      <p:rCtr x="6315" y="0"/>
                                    </p:animMotion>
                                  </p:childTnLst>
                                </p:cTn>
                              </p:par>
                              <p:par>
                                <p:cTn id="43" presetID="35" presetClass="path" presetSubtype="0" accel="50000" decel="50000" fill="hold" nodeType="withEffect">
                                  <p:stCondLst>
                                    <p:cond delay="2250"/>
                                  </p:stCondLst>
                                  <p:childTnLst>
                                    <p:animMotion origin="layout" path="M -0.01562 -1.48148E-6 L -1.04167E-6 -1.48148E-6 " pathEditMode="relative" rAng="0" ptsTypes="AA">
                                      <p:cBhvr>
                                        <p:cTn id="44" dur="750" fill="hold"/>
                                        <p:tgtEl>
                                          <p:spTgt spid="154"/>
                                        </p:tgtEl>
                                        <p:attrNameLst>
                                          <p:attrName>ppt_x</p:attrName>
                                          <p:attrName>ppt_y</p:attrName>
                                        </p:attrNameLst>
                                      </p:cBhvr>
                                      <p:rCtr x="781" y="0"/>
                                    </p:animMotion>
                                  </p:childTnLst>
                                </p:cTn>
                              </p:par>
                              <p:par>
                                <p:cTn id="45" presetID="53" presetClass="entr" presetSubtype="16" fill="hold" grpId="0" nodeType="withEffect">
                                  <p:stCondLst>
                                    <p:cond delay="2750"/>
                                  </p:stCondLst>
                                  <p:childTnLst>
                                    <p:set>
                                      <p:cBhvr>
                                        <p:cTn id="46" dur="1" fill="hold">
                                          <p:stCondLst>
                                            <p:cond delay="0"/>
                                          </p:stCondLst>
                                        </p:cTn>
                                        <p:tgtEl>
                                          <p:spTgt spid="87"/>
                                        </p:tgtEl>
                                        <p:attrNameLst>
                                          <p:attrName>style.visibility</p:attrName>
                                        </p:attrNameLst>
                                      </p:cBhvr>
                                      <p:to>
                                        <p:strVal val="visible"/>
                                      </p:to>
                                    </p:set>
                                    <p:anim calcmode="lin" valueType="num">
                                      <p:cBhvr>
                                        <p:cTn id="47" dur="750" fill="hold"/>
                                        <p:tgtEl>
                                          <p:spTgt spid="87"/>
                                        </p:tgtEl>
                                        <p:attrNameLst>
                                          <p:attrName>ppt_w</p:attrName>
                                        </p:attrNameLst>
                                      </p:cBhvr>
                                      <p:tavLst>
                                        <p:tav tm="0">
                                          <p:val>
                                            <p:fltVal val="0"/>
                                          </p:val>
                                        </p:tav>
                                        <p:tav tm="100000">
                                          <p:val>
                                            <p:strVal val="#ppt_w"/>
                                          </p:val>
                                        </p:tav>
                                      </p:tavLst>
                                    </p:anim>
                                    <p:anim calcmode="lin" valueType="num">
                                      <p:cBhvr>
                                        <p:cTn id="48" dur="750" fill="hold"/>
                                        <p:tgtEl>
                                          <p:spTgt spid="87"/>
                                        </p:tgtEl>
                                        <p:attrNameLst>
                                          <p:attrName>ppt_h</p:attrName>
                                        </p:attrNameLst>
                                      </p:cBhvr>
                                      <p:tavLst>
                                        <p:tav tm="0">
                                          <p:val>
                                            <p:fltVal val="0"/>
                                          </p:val>
                                        </p:tav>
                                        <p:tav tm="100000">
                                          <p:val>
                                            <p:strVal val="#ppt_h"/>
                                          </p:val>
                                        </p:tav>
                                      </p:tavLst>
                                    </p:anim>
                                    <p:animEffect transition="in" filter="fade">
                                      <p:cBhvr>
                                        <p:cTn id="49" dur="750"/>
                                        <p:tgtEl>
                                          <p:spTgt spid="87"/>
                                        </p:tgtEl>
                                      </p:cBhvr>
                                    </p:animEffect>
                                  </p:childTnLst>
                                </p:cTn>
                              </p:par>
                              <p:par>
                                <p:cTn id="50" presetID="53" presetClass="entr" presetSubtype="16" fill="hold" grpId="0" nodeType="withEffect">
                                  <p:stCondLst>
                                    <p:cond delay="2750"/>
                                  </p:stCondLst>
                                  <p:childTnLst>
                                    <p:set>
                                      <p:cBhvr>
                                        <p:cTn id="51" dur="1" fill="hold">
                                          <p:stCondLst>
                                            <p:cond delay="0"/>
                                          </p:stCondLst>
                                        </p:cTn>
                                        <p:tgtEl>
                                          <p:spTgt spid="88"/>
                                        </p:tgtEl>
                                        <p:attrNameLst>
                                          <p:attrName>style.visibility</p:attrName>
                                        </p:attrNameLst>
                                      </p:cBhvr>
                                      <p:to>
                                        <p:strVal val="visible"/>
                                      </p:to>
                                    </p:set>
                                    <p:anim calcmode="lin" valueType="num">
                                      <p:cBhvr>
                                        <p:cTn id="52" dur="750" fill="hold"/>
                                        <p:tgtEl>
                                          <p:spTgt spid="88"/>
                                        </p:tgtEl>
                                        <p:attrNameLst>
                                          <p:attrName>ppt_w</p:attrName>
                                        </p:attrNameLst>
                                      </p:cBhvr>
                                      <p:tavLst>
                                        <p:tav tm="0">
                                          <p:val>
                                            <p:fltVal val="0"/>
                                          </p:val>
                                        </p:tav>
                                        <p:tav tm="100000">
                                          <p:val>
                                            <p:strVal val="#ppt_w"/>
                                          </p:val>
                                        </p:tav>
                                      </p:tavLst>
                                    </p:anim>
                                    <p:anim calcmode="lin" valueType="num">
                                      <p:cBhvr>
                                        <p:cTn id="53" dur="750" fill="hold"/>
                                        <p:tgtEl>
                                          <p:spTgt spid="88"/>
                                        </p:tgtEl>
                                        <p:attrNameLst>
                                          <p:attrName>ppt_h</p:attrName>
                                        </p:attrNameLst>
                                      </p:cBhvr>
                                      <p:tavLst>
                                        <p:tav tm="0">
                                          <p:val>
                                            <p:fltVal val="0"/>
                                          </p:val>
                                        </p:tav>
                                        <p:tav tm="100000">
                                          <p:val>
                                            <p:strVal val="#ppt_h"/>
                                          </p:val>
                                        </p:tav>
                                      </p:tavLst>
                                    </p:anim>
                                    <p:animEffect transition="in" filter="fade">
                                      <p:cBhvr>
                                        <p:cTn id="54" dur="750"/>
                                        <p:tgtEl>
                                          <p:spTgt spid="88"/>
                                        </p:tgtEl>
                                      </p:cBhvr>
                                    </p:animEffect>
                                  </p:childTnLst>
                                </p:cTn>
                              </p:par>
                              <p:par>
                                <p:cTn id="55" presetID="53" presetClass="entr" presetSubtype="16" fill="hold" grpId="0" nodeType="withEffect">
                                  <p:stCondLst>
                                    <p:cond delay="2750"/>
                                  </p:stCondLst>
                                  <p:childTnLst>
                                    <p:set>
                                      <p:cBhvr>
                                        <p:cTn id="56" dur="1" fill="hold">
                                          <p:stCondLst>
                                            <p:cond delay="0"/>
                                          </p:stCondLst>
                                        </p:cTn>
                                        <p:tgtEl>
                                          <p:spTgt spid="89"/>
                                        </p:tgtEl>
                                        <p:attrNameLst>
                                          <p:attrName>style.visibility</p:attrName>
                                        </p:attrNameLst>
                                      </p:cBhvr>
                                      <p:to>
                                        <p:strVal val="visible"/>
                                      </p:to>
                                    </p:set>
                                    <p:anim calcmode="lin" valueType="num">
                                      <p:cBhvr>
                                        <p:cTn id="57" dur="750" fill="hold"/>
                                        <p:tgtEl>
                                          <p:spTgt spid="89"/>
                                        </p:tgtEl>
                                        <p:attrNameLst>
                                          <p:attrName>ppt_w</p:attrName>
                                        </p:attrNameLst>
                                      </p:cBhvr>
                                      <p:tavLst>
                                        <p:tav tm="0">
                                          <p:val>
                                            <p:fltVal val="0"/>
                                          </p:val>
                                        </p:tav>
                                        <p:tav tm="100000">
                                          <p:val>
                                            <p:strVal val="#ppt_w"/>
                                          </p:val>
                                        </p:tav>
                                      </p:tavLst>
                                    </p:anim>
                                    <p:anim calcmode="lin" valueType="num">
                                      <p:cBhvr>
                                        <p:cTn id="58" dur="750" fill="hold"/>
                                        <p:tgtEl>
                                          <p:spTgt spid="89"/>
                                        </p:tgtEl>
                                        <p:attrNameLst>
                                          <p:attrName>ppt_h</p:attrName>
                                        </p:attrNameLst>
                                      </p:cBhvr>
                                      <p:tavLst>
                                        <p:tav tm="0">
                                          <p:val>
                                            <p:fltVal val="0"/>
                                          </p:val>
                                        </p:tav>
                                        <p:tav tm="100000">
                                          <p:val>
                                            <p:strVal val="#ppt_h"/>
                                          </p:val>
                                        </p:tav>
                                      </p:tavLst>
                                    </p:anim>
                                    <p:animEffect transition="in" filter="fade">
                                      <p:cBhvr>
                                        <p:cTn id="59" dur="750"/>
                                        <p:tgtEl>
                                          <p:spTgt spid="89"/>
                                        </p:tgtEl>
                                      </p:cBhvr>
                                    </p:animEffect>
                                  </p:childTnLst>
                                </p:cTn>
                              </p:par>
                              <p:par>
                                <p:cTn id="60" presetID="53" presetClass="entr" presetSubtype="16" fill="hold" grpId="0" nodeType="withEffect">
                                  <p:stCondLst>
                                    <p:cond delay="2750"/>
                                  </p:stCondLst>
                                  <p:childTnLst>
                                    <p:set>
                                      <p:cBhvr>
                                        <p:cTn id="61" dur="1" fill="hold">
                                          <p:stCondLst>
                                            <p:cond delay="0"/>
                                          </p:stCondLst>
                                        </p:cTn>
                                        <p:tgtEl>
                                          <p:spTgt spid="90"/>
                                        </p:tgtEl>
                                        <p:attrNameLst>
                                          <p:attrName>style.visibility</p:attrName>
                                        </p:attrNameLst>
                                      </p:cBhvr>
                                      <p:to>
                                        <p:strVal val="visible"/>
                                      </p:to>
                                    </p:set>
                                    <p:anim calcmode="lin" valueType="num">
                                      <p:cBhvr>
                                        <p:cTn id="62" dur="750" fill="hold"/>
                                        <p:tgtEl>
                                          <p:spTgt spid="90"/>
                                        </p:tgtEl>
                                        <p:attrNameLst>
                                          <p:attrName>ppt_w</p:attrName>
                                        </p:attrNameLst>
                                      </p:cBhvr>
                                      <p:tavLst>
                                        <p:tav tm="0">
                                          <p:val>
                                            <p:fltVal val="0"/>
                                          </p:val>
                                        </p:tav>
                                        <p:tav tm="100000">
                                          <p:val>
                                            <p:strVal val="#ppt_w"/>
                                          </p:val>
                                        </p:tav>
                                      </p:tavLst>
                                    </p:anim>
                                    <p:anim calcmode="lin" valueType="num">
                                      <p:cBhvr>
                                        <p:cTn id="63" dur="750" fill="hold"/>
                                        <p:tgtEl>
                                          <p:spTgt spid="90"/>
                                        </p:tgtEl>
                                        <p:attrNameLst>
                                          <p:attrName>ppt_h</p:attrName>
                                        </p:attrNameLst>
                                      </p:cBhvr>
                                      <p:tavLst>
                                        <p:tav tm="0">
                                          <p:val>
                                            <p:fltVal val="0"/>
                                          </p:val>
                                        </p:tav>
                                        <p:tav tm="100000">
                                          <p:val>
                                            <p:strVal val="#ppt_h"/>
                                          </p:val>
                                        </p:tav>
                                      </p:tavLst>
                                    </p:anim>
                                    <p:animEffect transition="in" filter="fade">
                                      <p:cBhvr>
                                        <p:cTn id="64" dur="750"/>
                                        <p:tgtEl>
                                          <p:spTgt spid="90"/>
                                        </p:tgtEl>
                                      </p:cBhvr>
                                    </p:animEffect>
                                  </p:childTnLst>
                                </p:cTn>
                              </p:par>
                              <p:par>
                                <p:cTn id="65" presetID="10" presetClass="entr" presetSubtype="0" fill="hold" nodeType="withEffect">
                                  <p:stCondLst>
                                    <p:cond delay="275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nodeType="withEffect">
                                  <p:stCondLst>
                                    <p:cond delay="275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275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42" presetClass="path" presetSubtype="0" fill="hold" nodeType="withEffect">
                                  <p:stCondLst>
                                    <p:cond delay="2750"/>
                                  </p:stCondLst>
                                  <p:childTnLst>
                                    <p:animMotion origin="layout" path="M -1.45833E-6 1.11111E-6 L -0.03854 0.01389 " pathEditMode="relative" rAng="0" ptsTypes="AA">
                                      <p:cBhvr>
                                        <p:cTn id="75" dur="750" spd="-100000" fill="hold"/>
                                        <p:tgtEl>
                                          <p:spTgt spid="24"/>
                                        </p:tgtEl>
                                        <p:attrNameLst>
                                          <p:attrName>ppt_x</p:attrName>
                                          <p:attrName>ppt_y</p:attrName>
                                        </p:attrNameLst>
                                      </p:cBhvr>
                                      <p:rCtr x="-1927" y="694"/>
                                    </p:animMotion>
                                  </p:childTnLst>
                                </p:cTn>
                              </p:par>
                              <p:par>
                                <p:cTn id="76" presetID="42" presetClass="path" presetSubtype="0" fill="hold" nodeType="withEffect">
                                  <p:stCondLst>
                                    <p:cond delay="2750"/>
                                  </p:stCondLst>
                                  <p:childTnLst>
                                    <p:animMotion origin="layout" path="M 1.66667E-6 -4.44444E-6 L -0.04531 0.02014 " pathEditMode="relative" rAng="0" ptsTypes="AA">
                                      <p:cBhvr>
                                        <p:cTn id="77" dur="750" spd="-100000" fill="hold"/>
                                        <p:tgtEl>
                                          <p:spTgt spid="25"/>
                                        </p:tgtEl>
                                        <p:attrNameLst>
                                          <p:attrName>ppt_x</p:attrName>
                                          <p:attrName>ppt_y</p:attrName>
                                        </p:attrNameLst>
                                      </p:cBhvr>
                                      <p:rCtr x="-2266" y="995"/>
                                    </p:animMotion>
                                  </p:childTnLst>
                                </p:cTn>
                              </p:par>
                              <p:par>
                                <p:cTn id="78" presetID="42" presetClass="path" presetSubtype="0" fill="hold" nodeType="withEffect">
                                  <p:stCondLst>
                                    <p:cond delay="2750"/>
                                  </p:stCondLst>
                                  <p:childTnLst>
                                    <p:animMotion origin="layout" path="M -1.25E-6 -2.96296E-6 L -0.04375 0.03218 " pathEditMode="relative" rAng="0" ptsTypes="AA">
                                      <p:cBhvr>
                                        <p:cTn id="79" dur="750" spd="-100000" fill="hold"/>
                                        <p:tgtEl>
                                          <p:spTgt spid="26"/>
                                        </p:tgtEl>
                                        <p:attrNameLst>
                                          <p:attrName>ppt_x</p:attrName>
                                          <p:attrName>ppt_y</p:attrName>
                                        </p:attrNameLst>
                                      </p:cBhvr>
                                      <p:rCtr x="-2187" y="1597"/>
                                    </p:animMotion>
                                  </p:childTnLst>
                                </p:cTn>
                              </p:par>
                              <p:par>
                                <p:cTn id="80" presetID="22" presetClass="entr" presetSubtype="8" fill="hold" grpId="0" nodeType="withEffect">
                                  <p:stCondLst>
                                    <p:cond delay="3250"/>
                                  </p:stCondLst>
                                  <p:childTnLst>
                                    <p:set>
                                      <p:cBhvr>
                                        <p:cTn id="81" dur="1" fill="hold">
                                          <p:stCondLst>
                                            <p:cond delay="0"/>
                                          </p:stCondLst>
                                        </p:cTn>
                                        <p:tgtEl>
                                          <p:spTgt spid="92"/>
                                        </p:tgtEl>
                                        <p:attrNameLst>
                                          <p:attrName>style.visibility</p:attrName>
                                        </p:attrNameLst>
                                      </p:cBhvr>
                                      <p:to>
                                        <p:strVal val="visible"/>
                                      </p:to>
                                    </p:set>
                                    <p:animEffect transition="in" filter="wipe(left)">
                                      <p:cBhvr>
                                        <p:cTn id="82" dur="750"/>
                                        <p:tgtEl>
                                          <p:spTgt spid="92"/>
                                        </p:tgtEl>
                                      </p:cBhvr>
                                    </p:animEffect>
                                  </p:childTnLst>
                                </p:cTn>
                              </p:par>
                              <p:par>
                                <p:cTn id="83" presetID="22" presetClass="entr" presetSubtype="8" fill="hold" grpId="0" nodeType="withEffect">
                                  <p:stCondLst>
                                    <p:cond delay="3250"/>
                                  </p:stCondLst>
                                  <p:childTnLst>
                                    <p:set>
                                      <p:cBhvr>
                                        <p:cTn id="84" dur="1" fill="hold">
                                          <p:stCondLst>
                                            <p:cond delay="0"/>
                                          </p:stCondLst>
                                        </p:cTn>
                                        <p:tgtEl>
                                          <p:spTgt spid="96"/>
                                        </p:tgtEl>
                                        <p:attrNameLst>
                                          <p:attrName>style.visibility</p:attrName>
                                        </p:attrNameLst>
                                      </p:cBhvr>
                                      <p:to>
                                        <p:strVal val="visible"/>
                                      </p:to>
                                    </p:set>
                                    <p:animEffect transition="in" filter="wipe(left)">
                                      <p:cBhvr>
                                        <p:cTn id="85" dur="750"/>
                                        <p:tgtEl>
                                          <p:spTgt spid="96"/>
                                        </p:tgtEl>
                                      </p:cBhvr>
                                    </p:animEffect>
                                  </p:childTnLst>
                                </p:cTn>
                              </p:par>
                              <p:par>
                                <p:cTn id="86" presetID="22" presetClass="entr" presetSubtype="8" fill="hold" grpId="0" nodeType="withEffect">
                                  <p:stCondLst>
                                    <p:cond delay="3250"/>
                                  </p:stCondLst>
                                  <p:childTnLst>
                                    <p:set>
                                      <p:cBhvr>
                                        <p:cTn id="87" dur="1" fill="hold">
                                          <p:stCondLst>
                                            <p:cond delay="0"/>
                                          </p:stCondLst>
                                        </p:cTn>
                                        <p:tgtEl>
                                          <p:spTgt spid="99"/>
                                        </p:tgtEl>
                                        <p:attrNameLst>
                                          <p:attrName>style.visibility</p:attrName>
                                        </p:attrNameLst>
                                      </p:cBhvr>
                                      <p:to>
                                        <p:strVal val="visible"/>
                                      </p:to>
                                    </p:set>
                                    <p:animEffect transition="in" filter="wipe(left)">
                                      <p:cBhvr>
                                        <p:cTn id="88" dur="750"/>
                                        <p:tgtEl>
                                          <p:spTgt spid="99"/>
                                        </p:tgtEl>
                                      </p:cBhvr>
                                    </p:animEffect>
                                  </p:childTnLst>
                                </p:cTn>
                              </p:par>
                              <p:par>
                                <p:cTn id="89" presetID="10" presetClass="entr" presetSubtype="0" fill="hold" grpId="0" nodeType="withEffect">
                                  <p:stCondLst>
                                    <p:cond delay="3250"/>
                                  </p:stCondLst>
                                  <p:childTnLst>
                                    <p:set>
                                      <p:cBhvr>
                                        <p:cTn id="90" dur="1" fill="hold">
                                          <p:stCondLst>
                                            <p:cond delay="0"/>
                                          </p:stCondLst>
                                        </p:cTn>
                                        <p:tgtEl>
                                          <p:spTgt spid="91"/>
                                        </p:tgtEl>
                                        <p:attrNameLst>
                                          <p:attrName>style.visibility</p:attrName>
                                        </p:attrNameLst>
                                      </p:cBhvr>
                                      <p:to>
                                        <p:strVal val="visible"/>
                                      </p:to>
                                    </p:set>
                                    <p:animEffect transition="in" filter="fade">
                                      <p:cBhvr>
                                        <p:cTn id="91" dur="750"/>
                                        <p:tgtEl>
                                          <p:spTgt spid="91"/>
                                        </p:tgtEl>
                                      </p:cBhvr>
                                    </p:animEffect>
                                  </p:childTnLst>
                                </p:cTn>
                              </p:par>
                              <p:par>
                                <p:cTn id="92" presetID="10" presetClass="entr" presetSubtype="0" fill="hold" grpId="0" nodeType="withEffect">
                                  <p:stCondLst>
                                    <p:cond delay="3250"/>
                                  </p:stCondLst>
                                  <p:childTnLst>
                                    <p:set>
                                      <p:cBhvr>
                                        <p:cTn id="93" dur="1" fill="hold">
                                          <p:stCondLst>
                                            <p:cond delay="0"/>
                                          </p:stCondLst>
                                        </p:cTn>
                                        <p:tgtEl>
                                          <p:spTgt spid="95"/>
                                        </p:tgtEl>
                                        <p:attrNameLst>
                                          <p:attrName>style.visibility</p:attrName>
                                        </p:attrNameLst>
                                      </p:cBhvr>
                                      <p:to>
                                        <p:strVal val="visible"/>
                                      </p:to>
                                    </p:set>
                                    <p:animEffect transition="in" filter="fade">
                                      <p:cBhvr>
                                        <p:cTn id="94" dur="750"/>
                                        <p:tgtEl>
                                          <p:spTgt spid="95"/>
                                        </p:tgtEl>
                                      </p:cBhvr>
                                    </p:animEffect>
                                  </p:childTnLst>
                                </p:cTn>
                              </p:par>
                              <p:par>
                                <p:cTn id="95" presetID="10" presetClass="entr" presetSubtype="0" fill="hold" grpId="0" nodeType="withEffect">
                                  <p:stCondLst>
                                    <p:cond delay="3250"/>
                                  </p:stCondLst>
                                  <p:childTnLst>
                                    <p:set>
                                      <p:cBhvr>
                                        <p:cTn id="96" dur="1" fill="hold">
                                          <p:stCondLst>
                                            <p:cond delay="0"/>
                                          </p:stCondLst>
                                        </p:cTn>
                                        <p:tgtEl>
                                          <p:spTgt spid="98"/>
                                        </p:tgtEl>
                                        <p:attrNameLst>
                                          <p:attrName>style.visibility</p:attrName>
                                        </p:attrNameLst>
                                      </p:cBhvr>
                                      <p:to>
                                        <p:strVal val="visible"/>
                                      </p:to>
                                    </p:set>
                                    <p:animEffect transition="in" filter="fade">
                                      <p:cBhvr>
                                        <p:cTn id="97" dur="750"/>
                                        <p:tgtEl>
                                          <p:spTgt spid="98"/>
                                        </p:tgtEl>
                                      </p:cBhvr>
                                    </p:animEffect>
                                  </p:childTnLst>
                                </p:cTn>
                              </p:par>
                            </p:childTnLst>
                          </p:cTn>
                        </p:par>
                        <p:par>
                          <p:cTn id="98" fill="hold">
                            <p:stCondLst>
                              <p:cond delay="4000"/>
                            </p:stCondLst>
                            <p:childTnLst>
                              <p:par>
                                <p:cTn id="99" presetID="10" presetClass="entr" presetSubtype="0" fill="hold" grpId="0" nodeType="afterEffect">
                                  <p:stCondLst>
                                    <p:cond delay="0"/>
                                  </p:stCondLst>
                                  <p:childTnLst>
                                    <p:set>
                                      <p:cBhvr>
                                        <p:cTn id="100" dur="1" fill="hold">
                                          <p:stCondLst>
                                            <p:cond delay="0"/>
                                          </p:stCondLst>
                                        </p:cTn>
                                        <p:tgtEl>
                                          <p:spTgt spid="167"/>
                                        </p:tgtEl>
                                        <p:attrNameLst>
                                          <p:attrName>style.visibility</p:attrName>
                                        </p:attrNameLst>
                                      </p:cBhvr>
                                      <p:to>
                                        <p:strVal val="visible"/>
                                      </p:to>
                                    </p:set>
                                    <p:animEffect transition="in" filter="fade">
                                      <p:cBhvr>
                                        <p:cTn id="101" dur="750"/>
                                        <p:tgtEl>
                                          <p:spTgt spid="167"/>
                                        </p:tgtEl>
                                      </p:cBhvr>
                                    </p:animEffect>
                                  </p:childTnLst>
                                </p:cTn>
                              </p:par>
                              <p:par>
                                <p:cTn id="102" presetID="22" presetClass="entr" presetSubtype="8" fill="hold" grpId="0" nodeType="withEffect">
                                  <p:stCondLst>
                                    <p:cond delay="3250"/>
                                  </p:stCondLst>
                                  <p:childTnLst>
                                    <p:set>
                                      <p:cBhvr>
                                        <p:cTn id="103" dur="1" fill="hold">
                                          <p:stCondLst>
                                            <p:cond delay="0"/>
                                          </p:stCondLst>
                                        </p:cTn>
                                        <p:tgtEl>
                                          <p:spTgt spid="78"/>
                                        </p:tgtEl>
                                        <p:attrNameLst>
                                          <p:attrName>style.visibility</p:attrName>
                                        </p:attrNameLst>
                                      </p:cBhvr>
                                      <p:to>
                                        <p:strVal val="visible"/>
                                      </p:to>
                                    </p:set>
                                    <p:animEffect transition="in" filter="wipe(left)">
                                      <p:cBhvr>
                                        <p:cTn id="104" dur="750"/>
                                        <p:tgtEl>
                                          <p:spTgt spid="78"/>
                                        </p:tgtEl>
                                      </p:cBhvr>
                                    </p:animEffect>
                                  </p:childTnLst>
                                </p:cTn>
                              </p:par>
                              <p:par>
                                <p:cTn id="105" presetID="10" presetClass="entr" presetSubtype="0" fill="hold" grpId="0" nodeType="withEffect">
                                  <p:stCondLst>
                                    <p:cond delay="3250"/>
                                  </p:stCondLst>
                                  <p:childTnLst>
                                    <p:set>
                                      <p:cBhvr>
                                        <p:cTn id="106" dur="1" fill="hold">
                                          <p:stCondLst>
                                            <p:cond delay="0"/>
                                          </p:stCondLst>
                                        </p:cTn>
                                        <p:tgtEl>
                                          <p:spTgt spid="79"/>
                                        </p:tgtEl>
                                        <p:attrNameLst>
                                          <p:attrName>style.visibility</p:attrName>
                                        </p:attrNameLst>
                                      </p:cBhvr>
                                      <p:to>
                                        <p:strVal val="visible"/>
                                      </p:to>
                                    </p:set>
                                    <p:animEffect transition="in" filter="fade">
                                      <p:cBhvr>
                                        <p:cTn id="107" dur="75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89" grpId="0"/>
      <p:bldP spid="90" grpId="0"/>
      <p:bldP spid="91" grpId="0"/>
      <p:bldP spid="92" grpId="0"/>
      <p:bldP spid="95" grpId="0"/>
      <p:bldP spid="96" grpId="0"/>
      <p:bldP spid="98" grpId="0"/>
      <p:bldP spid="99" grpId="0"/>
      <p:bldP spid="94" grpId="0"/>
      <p:bldP spid="94" grpId="1"/>
      <p:bldP spid="94" grpId="2"/>
      <p:bldP spid="97" grpId="0"/>
      <p:bldP spid="97" grpId="1"/>
      <p:bldP spid="167" grpId="0" animBg="1"/>
      <p:bldP spid="78" grpId="0"/>
      <p:bldP spid="7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1385821" y="1796640"/>
            <a:ext cx="2704630" cy="3712395"/>
            <a:chOff x="7782628" y="-1101428"/>
            <a:chExt cx="2450817" cy="3364010"/>
          </a:xfrm>
        </p:grpSpPr>
        <p:sp>
          <p:nvSpPr>
            <p:cNvPr id="69" name="圆角矩形 68"/>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p:nvGrpSpPr>
          <p:grpSpPr>
            <a:xfrm>
              <a:off x="8556219" y="1556046"/>
              <a:ext cx="721176" cy="706536"/>
              <a:chOff x="3161408" y="4408176"/>
              <a:chExt cx="721176" cy="706536"/>
            </a:xfrm>
          </p:grpSpPr>
          <p:sp>
            <p:nvSpPr>
              <p:cNvPr id="76" name="任意多边形 7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任意多边形 7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p:cNvGrpSpPr/>
            <p:nvPr/>
          </p:nvGrpSpPr>
          <p:grpSpPr>
            <a:xfrm flipH="1" flipV="1">
              <a:off x="8736477" y="-1101428"/>
              <a:ext cx="721176" cy="706536"/>
              <a:chOff x="3161408" y="4408176"/>
              <a:chExt cx="721176" cy="706536"/>
            </a:xfrm>
          </p:grpSpPr>
          <p:sp>
            <p:nvSpPr>
              <p:cNvPr id="72" name="任意多边形 7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2" name="椭圆 41"/>
          <p:cNvSpPr/>
          <p:nvPr/>
        </p:nvSpPr>
        <p:spPr>
          <a:xfrm>
            <a:off x="3877780" y="4236245"/>
            <a:ext cx="347121" cy="347121"/>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169857" y="3623469"/>
            <a:ext cx="3136556" cy="400110"/>
          </a:xfrm>
          <a:prstGeom prst="rect">
            <a:avLst/>
          </a:prstGeom>
          <a:noFill/>
        </p:spPr>
        <p:txBody>
          <a:bodyPr wrap="square" rtlCol="0">
            <a:spAutoFit/>
          </a:bodyPr>
          <a:lstStyle/>
          <a:p>
            <a:pPr algn="ctr"/>
            <a:r>
              <a:rPr lang="zh-CN" altLang="en-US" sz="2000" dirty="0">
                <a:solidFill>
                  <a:schemeClr val="tx1">
                    <a:lumMod val="75000"/>
                    <a:lumOff val="25000"/>
                  </a:schemeClr>
                </a:solidFill>
              </a:rPr>
              <a:t>请输入您的标题</a:t>
            </a:r>
          </a:p>
        </p:txBody>
      </p:sp>
      <p:sp>
        <p:nvSpPr>
          <p:cNvPr id="39" name="Freeform 143"/>
          <p:cNvSpPr>
            <a:spLocks noEditPoints="1"/>
          </p:cNvSpPr>
          <p:nvPr/>
        </p:nvSpPr>
        <p:spPr bwMode="auto">
          <a:xfrm>
            <a:off x="2489200" y="3108814"/>
            <a:ext cx="481013" cy="3302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59 w 128"/>
              <a:gd name="T23" fmla="*/ 68 h 88"/>
              <a:gd name="T24" fmla="*/ 51 w 128"/>
              <a:gd name="T25" fmla="*/ 61 h 88"/>
              <a:gd name="T26" fmla="*/ 51 w 128"/>
              <a:gd name="T27" fmla="*/ 61 h 88"/>
              <a:gd name="T28" fmla="*/ 41 w 128"/>
              <a:gd name="T29" fmla="*/ 50 h 88"/>
              <a:gd name="T30" fmla="*/ 48 w 128"/>
              <a:gd name="T31" fmla="*/ 43 h 88"/>
              <a:gd name="T32" fmla="*/ 59 w 128"/>
              <a:gd name="T33" fmla="*/ 53 h 88"/>
              <a:gd name="T34" fmla="*/ 80 w 128"/>
              <a:gd name="T35" fmla="*/ 32 h 88"/>
              <a:gd name="T36" fmla="*/ 87 w 128"/>
              <a:gd name="T37" fmla="*/ 39 h 88"/>
              <a:gd name="T38" fmla="*/ 59 w 128"/>
              <a:gd name="T39" fmla="*/ 6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0"/>
                  <a:pt x="108" y="26"/>
                </a:cubicBezTo>
                <a:close/>
                <a:moveTo>
                  <a:pt x="59" y="68"/>
                </a:moveTo>
                <a:cubicBezTo>
                  <a:pt x="51" y="61"/>
                  <a:pt x="51" y="61"/>
                  <a:pt x="51" y="61"/>
                </a:cubicBezTo>
                <a:cubicBezTo>
                  <a:pt x="51" y="61"/>
                  <a:pt x="51" y="61"/>
                  <a:pt x="51" y="61"/>
                </a:cubicBezTo>
                <a:cubicBezTo>
                  <a:pt x="41" y="50"/>
                  <a:pt x="41" y="50"/>
                  <a:pt x="41" y="50"/>
                </a:cubicBezTo>
                <a:cubicBezTo>
                  <a:pt x="48" y="43"/>
                  <a:pt x="48" y="43"/>
                  <a:pt x="48" y="43"/>
                </a:cubicBezTo>
                <a:cubicBezTo>
                  <a:pt x="59" y="53"/>
                  <a:pt x="59" y="53"/>
                  <a:pt x="59" y="53"/>
                </a:cubicBezTo>
                <a:cubicBezTo>
                  <a:pt x="80" y="32"/>
                  <a:pt x="80" y="32"/>
                  <a:pt x="80" y="32"/>
                </a:cubicBezTo>
                <a:cubicBezTo>
                  <a:pt x="87" y="39"/>
                  <a:pt x="87" y="39"/>
                  <a:pt x="87" y="39"/>
                </a:cubicBezTo>
                <a:lnTo>
                  <a:pt x="59" y="68"/>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椭圆 39"/>
          <p:cNvSpPr/>
          <p:nvPr/>
        </p:nvSpPr>
        <p:spPr>
          <a:xfrm>
            <a:off x="3270405" y="4427593"/>
            <a:ext cx="607375" cy="607375"/>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316633" y="2538083"/>
            <a:ext cx="501979" cy="501979"/>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5525522" y="4681350"/>
            <a:ext cx="5733523" cy="535531"/>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5" name="文本框 44"/>
          <p:cNvSpPr txBox="1"/>
          <p:nvPr/>
        </p:nvSpPr>
        <p:spPr>
          <a:xfrm>
            <a:off x="5525522" y="4389708"/>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46" name="文本框 45"/>
          <p:cNvSpPr txBox="1"/>
          <p:nvPr/>
        </p:nvSpPr>
        <p:spPr>
          <a:xfrm>
            <a:off x="5525522" y="3645940"/>
            <a:ext cx="5733523" cy="535531"/>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7" name="文本框 46"/>
          <p:cNvSpPr txBox="1"/>
          <p:nvPr/>
        </p:nvSpPr>
        <p:spPr>
          <a:xfrm>
            <a:off x="5525522" y="3354298"/>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48" name="文本框 47"/>
          <p:cNvSpPr txBox="1"/>
          <p:nvPr/>
        </p:nvSpPr>
        <p:spPr>
          <a:xfrm>
            <a:off x="5525522" y="2610530"/>
            <a:ext cx="5733523" cy="535531"/>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9" name="文本框 48"/>
          <p:cNvSpPr txBox="1"/>
          <p:nvPr/>
        </p:nvSpPr>
        <p:spPr>
          <a:xfrm>
            <a:off x="5525522" y="2318888"/>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54" name="椭圆 53"/>
          <p:cNvSpPr/>
          <p:nvPr/>
        </p:nvSpPr>
        <p:spPr>
          <a:xfrm>
            <a:off x="5276249" y="2440250"/>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276249" y="3458261"/>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276249" y="4480766"/>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1342723" y="178376"/>
            <a:ext cx="3307876"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52" name="矩形 51"/>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80" name="矩形 79"/>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434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750"/>
                                        <p:tgtEl>
                                          <p:spTgt spid="51"/>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51"/>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33333E-6 1.85185E-6 " pathEditMode="relative" rAng="0" ptsTypes="AA">
                                      <p:cBhvr>
                                        <p:cTn id="11" dur="750" fill="hold"/>
                                        <p:tgtEl>
                                          <p:spTgt spid="51"/>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750"/>
                                        <p:tgtEl>
                                          <p:spTgt spid="52"/>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52"/>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750"/>
                                        <p:tgtEl>
                                          <p:spTgt spid="68"/>
                                        </p:tgtEl>
                                      </p:cBhvr>
                                    </p:animEffect>
                                  </p:childTnLst>
                                </p:cTn>
                              </p:par>
                              <p:par>
                                <p:cTn id="20" presetID="63" presetClass="path" presetSubtype="0" decel="50000" fill="hold" nodeType="withEffect">
                                  <p:stCondLst>
                                    <p:cond delay="0"/>
                                  </p:stCondLst>
                                  <p:childTnLst>
                                    <p:animMotion origin="layout" path="M -0.01563 1.11111E-6 L 0.11081 1.11111E-6 " pathEditMode="relative" rAng="0" ptsTypes="AA">
                                      <p:cBhvr>
                                        <p:cTn id="21" dur="750" spd="-100000" fill="hold"/>
                                        <p:tgtEl>
                                          <p:spTgt spid="68"/>
                                        </p:tgtEl>
                                        <p:attrNameLst>
                                          <p:attrName>ppt_x</p:attrName>
                                          <p:attrName>ppt_y</p:attrName>
                                        </p:attrNameLst>
                                      </p:cBhvr>
                                      <p:rCtr x="6315" y="0"/>
                                    </p:animMotion>
                                  </p:childTnLst>
                                </p:cTn>
                              </p:par>
                              <p:par>
                                <p:cTn id="22" presetID="35" presetClass="path" presetSubtype="0" accel="50000" decel="50000" fill="hold" nodeType="withEffect">
                                  <p:stCondLst>
                                    <p:cond delay="750"/>
                                  </p:stCondLst>
                                  <p:childTnLst>
                                    <p:animMotion origin="layout" path="M -0.01563 1.11111E-6 L 6.25E-7 1.11111E-6 " pathEditMode="relative" rAng="0" ptsTypes="AA">
                                      <p:cBhvr>
                                        <p:cTn id="23" dur="750" fill="hold"/>
                                        <p:tgtEl>
                                          <p:spTgt spid="68"/>
                                        </p:tgtEl>
                                        <p:attrNameLst>
                                          <p:attrName>ppt_x</p:attrName>
                                          <p:attrName>ppt_y</p:attrName>
                                        </p:attrNameLst>
                                      </p:cBhvr>
                                      <p:rCtr x="781" y="0"/>
                                    </p:animMotion>
                                  </p:childTnLst>
                                </p:cTn>
                              </p:par>
                              <p:par>
                                <p:cTn id="24" presetID="53" presetClass="entr" presetSubtype="16" fill="hold" grpId="0" nodeType="withEffect">
                                  <p:stCondLst>
                                    <p:cond delay="750"/>
                                  </p:stCondLst>
                                  <p:childTnLst>
                                    <p:set>
                                      <p:cBhvr>
                                        <p:cTn id="25" dur="1" fill="hold">
                                          <p:stCondLst>
                                            <p:cond delay="0"/>
                                          </p:stCondLst>
                                        </p:cTn>
                                        <p:tgtEl>
                                          <p:spTgt spid="41"/>
                                        </p:tgtEl>
                                        <p:attrNameLst>
                                          <p:attrName>style.visibility</p:attrName>
                                        </p:attrNameLst>
                                      </p:cBhvr>
                                      <p:to>
                                        <p:strVal val="visible"/>
                                      </p:to>
                                    </p:set>
                                    <p:anim calcmode="lin" valueType="num">
                                      <p:cBhvr>
                                        <p:cTn id="26" dur="750" fill="hold"/>
                                        <p:tgtEl>
                                          <p:spTgt spid="41"/>
                                        </p:tgtEl>
                                        <p:attrNameLst>
                                          <p:attrName>ppt_w</p:attrName>
                                        </p:attrNameLst>
                                      </p:cBhvr>
                                      <p:tavLst>
                                        <p:tav tm="0">
                                          <p:val>
                                            <p:fltVal val="0"/>
                                          </p:val>
                                        </p:tav>
                                        <p:tav tm="100000">
                                          <p:val>
                                            <p:strVal val="#ppt_w"/>
                                          </p:val>
                                        </p:tav>
                                      </p:tavLst>
                                    </p:anim>
                                    <p:anim calcmode="lin" valueType="num">
                                      <p:cBhvr>
                                        <p:cTn id="27" dur="750" fill="hold"/>
                                        <p:tgtEl>
                                          <p:spTgt spid="41"/>
                                        </p:tgtEl>
                                        <p:attrNameLst>
                                          <p:attrName>ppt_h</p:attrName>
                                        </p:attrNameLst>
                                      </p:cBhvr>
                                      <p:tavLst>
                                        <p:tav tm="0">
                                          <p:val>
                                            <p:fltVal val="0"/>
                                          </p:val>
                                        </p:tav>
                                        <p:tav tm="100000">
                                          <p:val>
                                            <p:strVal val="#ppt_h"/>
                                          </p:val>
                                        </p:tav>
                                      </p:tavLst>
                                    </p:anim>
                                    <p:animEffect transition="in" filter="fade">
                                      <p:cBhvr>
                                        <p:cTn id="28" dur="750"/>
                                        <p:tgtEl>
                                          <p:spTgt spid="41"/>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750" fill="hold"/>
                                        <p:tgtEl>
                                          <p:spTgt spid="42"/>
                                        </p:tgtEl>
                                        <p:attrNameLst>
                                          <p:attrName>ppt_w</p:attrName>
                                        </p:attrNameLst>
                                      </p:cBhvr>
                                      <p:tavLst>
                                        <p:tav tm="0">
                                          <p:val>
                                            <p:fltVal val="0"/>
                                          </p:val>
                                        </p:tav>
                                        <p:tav tm="100000">
                                          <p:val>
                                            <p:strVal val="#ppt_w"/>
                                          </p:val>
                                        </p:tav>
                                      </p:tavLst>
                                    </p:anim>
                                    <p:anim calcmode="lin" valueType="num">
                                      <p:cBhvr>
                                        <p:cTn id="32" dur="750" fill="hold"/>
                                        <p:tgtEl>
                                          <p:spTgt spid="42"/>
                                        </p:tgtEl>
                                        <p:attrNameLst>
                                          <p:attrName>ppt_h</p:attrName>
                                        </p:attrNameLst>
                                      </p:cBhvr>
                                      <p:tavLst>
                                        <p:tav tm="0">
                                          <p:val>
                                            <p:fltVal val="0"/>
                                          </p:val>
                                        </p:tav>
                                        <p:tav tm="100000">
                                          <p:val>
                                            <p:strVal val="#ppt_h"/>
                                          </p:val>
                                        </p:tav>
                                      </p:tavLst>
                                    </p:anim>
                                    <p:animEffect transition="in" filter="fade">
                                      <p:cBhvr>
                                        <p:cTn id="33" dur="750"/>
                                        <p:tgtEl>
                                          <p:spTgt spid="42"/>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40"/>
                                        </p:tgtEl>
                                        <p:attrNameLst>
                                          <p:attrName>style.visibility</p:attrName>
                                        </p:attrNameLst>
                                      </p:cBhvr>
                                      <p:to>
                                        <p:strVal val="visible"/>
                                      </p:to>
                                    </p:set>
                                    <p:anim calcmode="lin" valueType="num">
                                      <p:cBhvr>
                                        <p:cTn id="36" dur="750" fill="hold"/>
                                        <p:tgtEl>
                                          <p:spTgt spid="40"/>
                                        </p:tgtEl>
                                        <p:attrNameLst>
                                          <p:attrName>ppt_w</p:attrName>
                                        </p:attrNameLst>
                                      </p:cBhvr>
                                      <p:tavLst>
                                        <p:tav tm="0">
                                          <p:val>
                                            <p:fltVal val="0"/>
                                          </p:val>
                                        </p:tav>
                                        <p:tav tm="100000">
                                          <p:val>
                                            <p:strVal val="#ppt_w"/>
                                          </p:val>
                                        </p:tav>
                                      </p:tavLst>
                                    </p:anim>
                                    <p:anim calcmode="lin" valueType="num">
                                      <p:cBhvr>
                                        <p:cTn id="37" dur="750" fill="hold"/>
                                        <p:tgtEl>
                                          <p:spTgt spid="40"/>
                                        </p:tgtEl>
                                        <p:attrNameLst>
                                          <p:attrName>ppt_h</p:attrName>
                                        </p:attrNameLst>
                                      </p:cBhvr>
                                      <p:tavLst>
                                        <p:tav tm="0">
                                          <p:val>
                                            <p:fltVal val="0"/>
                                          </p:val>
                                        </p:tav>
                                        <p:tav tm="100000">
                                          <p:val>
                                            <p:strVal val="#ppt_h"/>
                                          </p:val>
                                        </p:tav>
                                      </p:tavLst>
                                    </p:anim>
                                    <p:animEffect transition="in" filter="fade">
                                      <p:cBhvr>
                                        <p:cTn id="38" dur="750"/>
                                        <p:tgtEl>
                                          <p:spTgt spid="40"/>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39"/>
                                        </p:tgtEl>
                                        <p:attrNameLst>
                                          <p:attrName>style.visibility</p:attrName>
                                        </p:attrNameLst>
                                      </p:cBhvr>
                                      <p:to>
                                        <p:strVal val="visible"/>
                                      </p:to>
                                    </p:set>
                                    <p:anim calcmode="lin" valueType="num">
                                      <p:cBhvr>
                                        <p:cTn id="41" dur="750" fill="hold"/>
                                        <p:tgtEl>
                                          <p:spTgt spid="39"/>
                                        </p:tgtEl>
                                        <p:attrNameLst>
                                          <p:attrName>ppt_w</p:attrName>
                                        </p:attrNameLst>
                                      </p:cBhvr>
                                      <p:tavLst>
                                        <p:tav tm="0">
                                          <p:val>
                                            <p:fltVal val="0"/>
                                          </p:val>
                                        </p:tav>
                                        <p:tav tm="100000">
                                          <p:val>
                                            <p:strVal val="#ppt_w"/>
                                          </p:val>
                                        </p:tav>
                                      </p:tavLst>
                                    </p:anim>
                                    <p:anim calcmode="lin" valueType="num">
                                      <p:cBhvr>
                                        <p:cTn id="42" dur="750" fill="hold"/>
                                        <p:tgtEl>
                                          <p:spTgt spid="39"/>
                                        </p:tgtEl>
                                        <p:attrNameLst>
                                          <p:attrName>ppt_h</p:attrName>
                                        </p:attrNameLst>
                                      </p:cBhvr>
                                      <p:tavLst>
                                        <p:tav tm="0">
                                          <p:val>
                                            <p:fltVal val="0"/>
                                          </p:val>
                                        </p:tav>
                                        <p:tav tm="100000">
                                          <p:val>
                                            <p:strVal val="#ppt_h"/>
                                          </p:val>
                                        </p:tav>
                                      </p:tavLst>
                                    </p:anim>
                                    <p:animEffect transition="in" filter="fade">
                                      <p:cBhvr>
                                        <p:cTn id="43" dur="750"/>
                                        <p:tgtEl>
                                          <p:spTgt spid="39"/>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750"/>
                                        <p:tgtEl>
                                          <p:spTgt spid="37"/>
                                        </p:tgtEl>
                                      </p:cBhvr>
                                    </p:animEffect>
                                  </p:childTnLst>
                                </p:cTn>
                              </p:par>
                              <p:par>
                                <p:cTn id="47" presetID="53" presetClass="entr" presetSubtype="16" fill="hold" grpId="0" nodeType="withEffect">
                                  <p:stCondLst>
                                    <p:cond delay="1500"/>
                                  </p:stCondLst>
                                  <p:childTnLst>
                                    <p:set>
                                      <p:cBhvr>
                                        <p:cTn id="48" dur="1" fill="hold">
                                          <p:stCondLst>
                                            <p:cond delay="0"/>
                                          </p:stCondLst>
                                        </p:cTn>
                                        <p:tgtEl>
                                          <p:spTgt spid="55"/>
                                        </p:tgtEl>
                                        <p:attrNameLst>
                                          <p:attrName>style.visibility</p:attrName>
                                        </p:attrNameLst>
                                      </p:cBhvr>
                                      <p:to>
                                        <p:strVal val="visible"/>
                                      </p:to>
                                    </p:set>
                                    <p:anim calcmode="lin" valueType="num">
                                      <p:cBhvr>
                                        <p:cTn id="49" dur="750" fill="hold"/>
                                        <p:tgtEl>
                                          <p:spTgt spid="55"/>
                                        </p:tgtEl>
                                        <p:attrNameLst>
                                          <p:attrName>ppt_w</p:attrName>
                                        </p:attrNameLst>
                                      </p:cBhvr>
                                      <p:tavLst>
                                        <p:tav tm="0">
                                          <p:val>
                                            <p:fltVal val="0"/>
                                          </p:val>
                                        </p:tav>
                                        <p:tav tm="100000">
                                          <p:val>
                                            <p:strVal val="#ppt_w"/>
                                          </p:val>
                                        </p:tav>
                                      </p:tavLst>
                                    </p:anim>
                                    <p:anim calcmode="lin" valueType="num">
                                      <p:cBhvr>
                                        <p:cTn id="50" dur="750" fill="hold"/>
                                        <p:tgtEl>
                                          <p:spTgt spid="55"/>
                                        </p:tgtEl>
                                        <p:attrNameLst>
                                          <p:attrName>ppt_h</p:attrName>
                                        </p:attrNameLst>
                                      </p:cBhvr>
                                      <p:tavLst>
                                        <p:tav tm="0">
                                          <p:val>
                                            <p:fltVal val="0"/>
                                          </p:val>
                                        </p:tav>
                                        <p:tav tm="100000">
                                          <p:val>
                                            <p:strVal val="#ppt_h"/>
                                          </p:val>
                                        </p:tav>
                                      </p:tavLst>
                                    </p:anim>
                                    <p:animEffect transition="in" filter="fade">
                                      <p:cBhvr>
                                        <p:cTn id="51" dur="750"/>
                                        <p:tgtEl>
                                          <p:spTgt spid="55"/>
                                        </p:tgtEl>
                                      </p:cBhvr>
                                    </p:animEffect>
                                  </p:childTnLst>
                                </p:cTn>
                              </p:par>
                              <p:par>
                                <p:cTn id="52" presetID="1" presetClass="entr" presetSubtype="0" fill="hold" grpId="0" nodeType="withEffect">
                                  <p:stCondLst>
                                    <p:cond delay="1500"/>
                                  </p:stCondLst>
                                  <p:childTnLst>
                                    <p:set>
                                      <p:cBhvr>
                                        <p:cTn id="53" dur="1" fill="hold">
                                          <p:stCondLst>
                                            <p:cond delay="0"/>
                                          </p:stCondLst>
                                        </p:cTn>
                                        <p:tgtEl>
                                          <p:spTgt spid="56"/>
                                        </p:tgtEl>
                                        <p:attrNameLst>
                                          <p:attrName>style.visibility</p:attrName>
                                        </p:attrNameLst>
                                      </p:cBhvr>
                                      <p:to>
                                        <p:strVal val="visible"/>
                                      </p:to>
                                    </p:set>
                                  </p:childTnLst>
                                </p:cTn>
                              </p:par>
                              <p:par>
                                <p:cTn id="54" presetID="1" presetClass="entr" presetSubtype="0" fill="hold" grpId="0" nodeType="withEffect">
                                  <p:stCondLst>
                                    <p:cond delay="1500"/>
                                  </p:stCondLst>
                                  <p:childTnLst>
                                    <p:set>
                                      <p:cBhvr>
                                        <p:cTn id="55" dur="1" fill="hold">
                                          <p:stCondLst>
                                            <p:cond delay="0"/>
                                          </p:stCondLst>
                                        </p:cTn>
                                        <p:tgtEl>
                                          <p:spTgt spid="54"/>
                                        </p:tgtEl>
                                        <p:attrNameLst>
                                          <p:attrName>style.visibility</p:attrName>
                                        </p:attrNameLst>
                                      </p:cBhvr>
                                      <p:to>
                                        <p:strVal val="visible"/>
                                      </p:to>
                                    </p:set>
                                  </p:childTnLst>
                                </p:cTn>
                              </p:par>
                              <p:par>
                                <p:cTn id="56" presetID="42" presetClass="path" presetSubtype="0" fill="hold" grpId="1" nodeType="withEffect">
                                  <p:stCondLst>
                                    <p:cond delay="1500"/>
                                  </p:stCondLst>
                                  <p:childTnLst>
                                    <p:animMotion origin="layout" path="M -1.04167E-6 -2.96296E-6 L -1.04167E-6 -0.1493 " pathEditMode="relative" rAng="0" ptsTypes="AA">
                                      <p:cBhvr>
                                        <p:cTn id="57" dur="750" spd="-100000" fill="hold"/>
                                        <p:tgtEl>
                                          <p:spTgt spid="56"/>
                                        </p:tgtEl>
                                        <p:attrNameLst>
                                          <p:attrName>ppt_x</p:attrName>
                                          <p:attrName>ppt_y</p:attrName>
                                        </p:attrNameLst>
                                      </p:cBhvr>
                                      <p:rCtr x="0" y="-7477"/>
                                    </p:animMotion>
                                  </p:childTnLst>
                                </p:cTn>
                              </p:par>
                              <p:par>
                                <p:cTn id="58" presetID="42" presetClass="path" presetSubtype="0" fill="hold" grpId="1" nodeType="withEffect">
                                  <p:stCondLst>
                                    <p:cond delay="1500"/>
                                  </p:stCondLst>
                                  <p:childTnLst>
                                    <p:animMotion origin="layout" path="M -1.04167E-6 2.22222E-6 L -1.04167E-6 0.14838 " pathEditMode="relative" rAng="0" ptsTypes="AA">
                                      <p:cBhvr>
                                        <p:cTn id="59" dur="750" spd="-100000" fill="hold"/>
                                        <p:tgtEl>
                                          <p:spTgt spid="54"/>
                                        </p:tgtEl>
                                        <p:attrNameLst>
                                          <p:attrName>ppt_x</p:attrName>
                                          <p:attrName>ppt_y</p:attrName>
                                        </p:attrNameLst>
                                      </p:cBhvr>
                                      <p:rCtr x="0" y="7407"/>
                                    </p:animMotion>
                                  </p:childTnLst>
                                </p:cTn>
                              </p:par>
                              <p:par>
                                <p:cTn id="60" presetID="22" presetClass="entr" presetSubtype="8" fill="hold" grpId="0" nodeType="withEffect">
                                  <p:stCondLst>
                                    <p:cond delay="2000"/>
                                  </p:stCondLst>
                                  <p:childTnLst>
                                    <p:set>
                                      <p:cBhvr>
                                        <p:cTn id="61" dur="1" fill="hold">
                                          <p:stCondLst>
                                            <p:cond delay="0"/>
                                          </p:stCondLst>
                                        </p:cTn>
                                        <p:tgtEl>
                                          <p:spTgt spid="49"/>
                                        </p:tgtEl>
                                        <p:attrNameLst>
                                          <p:attrName>style.visibility</p:attrName>
                                        </p:attrNameLst>
                                      </p:cBhvr>
                                      <p:to>
                                        <p:strVal val="visible"/>
                                      </p:to>
                                    </p:set>
                                    <p:animEffect transition="in" filter="wipe(left)">
                                      <p:cBhvr>
                                        <p:cTn id="62" dur="750"/>
                                        <p:tgtEl>
                                          <p:spTgt spid="49"/>
                                        </p:tgtEl>
                                      </p:cBhvr>
                                    </p:animEffect>
                                  </p:childTnLst>
                                </p:cTn>
                              </p:par>
                              <p:par>
                                <p:cTn id="63" presetID="22" presetClass="entr" presetSubtype="8" fill="hold" grpId="0" nodeType="withEffect">
                                  <p:stCondLst>
                                    <p:cond delay="2000"/>
                                  </p:stCondLst>
                                  <p:childTnLst>
                                    <p:set>
                                      <p:cBhvr>
                                        <p:cTn id="64" dur="1" fill="hold">
                                          <p:stCondLst>
                                            <p:cond delay="0"/>
                                          </p:stCondLst>
                                        </p:cTn>
                                        <p:tgtEl>
                                          <p:spTgt spid="47"/>
                                        </p:tgtEl>
                                        <p:attrNameLst>
                                          <p:attrName>style.visibility</p:attrName>
                                        </p:attrNameLst>
                                      </p:cBhvr>
                                      <p:to>
                                        <p:strVal val="visible"/>
                                      </p:to>
                                    </p:set>
                                    <p:animEffect transition="in" filter="wipe(left)">
                                      <p:cBhvr>
                                        <p:cTn id="65" dur="750"/>
                                        <p:tgtEl>
                                          <p:spTgt spid="47"/>
                                        </p:tgtEl>
                                      </p:cBhvr>
                                    </p:animEffect>
                                  </p:childTnLst>
                                </p:cTn>
                              </p:par>
                              <p:par>
                                <p:cTn id="66" presetID="22" presetClass="entr" presetSubtype="8" fill="hold" grpId="0" nodeType="withEffect">
                                  <p:stCondLst>
                                    <p:cond delay="2000"/>
                                  </p:stCondLst>
                                  <p:childTnLst>
                                    <p:set>
                                      <p:cBhvr>
                                        <p:cTn id="67" dur="1" fill="hold">
                                          <p:stCondLst>
                                            <p:cond delay="0"/>
                                          </p:stCondLst>
                                        </p:cTn>
                                        <p:tgtEl>
                                          <p:spTgt spid="45"/>
                                        </p:tgtEl>
                                        <p:attrNameLst>
                                          <p:attrName>style.visibility</p:attrName>
                                        </p:attrNameLst>
                                      </p:cBhvr>
                                      <p:to>
                                        <p:strVal val="visible"/>
                                      </p:to>
                                    </p:set>
                                    <p:animEffect transition="in" filter="wipe(left)">
                                      <p:cBhvr>
                                        <p:cTn id="68" dur="750"/>
                                        <p:tgtEl>
                                          <p:spTgt spid="45"/>
                                        </p:tgtEl>
                                      </p:cBhvr>
                                    </p:animEffect>
                                  </p:childTnLst>
                                </p:cTn>
                              </p:par>
                              <p:par>
                                <p:cTn id="69" presetID="10" presetClass="entr" presetSubtype="0" fill="hold" grpId="0" nodeType="withEffect">
                                  <p:stCondLst>
                                    <p:cond delay="275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750"/>
                                        <p:tgtEl>
                                          <p:spTgt spid="48"/>
                                        </p:tgtEl>
                                      </p:cBhvr>
                                    </p:animEffect>
                                  </p:childTnLst>
                                </p:cTn>
                              </p:par>
                              <p:par>
                                <p:cTn id="72" presetID="10" presetClass="entr" presetSubtype="0" fill="hold" grpId="0" nodeType="withEffect">
                                  <p:stCondLst>
                                    <p:cond delay="2750"/>
                                  </p:stCondLst>
                                  <p:childTnLst>
                                    <p:set>
                                      <p:cBhvr>
                                        <p:cTn id="73" dur="1" fill="hold">
                                          <p:stCondLst>
                                            <p:cond delay="0"/>
                                          </p:stCondLst>
                                        </p:cTn>
                                        <p:tgtEl>
                                          <p:spTgt spid="46"/>
                                        </p:tgtEl>
                                        <p:attrNameLst>
                                          <p:attrName>style.visibility</p:attrName>
                                        </p:attrNameLst>
                                      </p:cBhvr>
                                      <p:to>
                                        <p:strVal val="visible"/>
                                      </p:to>
                                    </p:set>
                                    <p:animEffect transition="in" filter="fade">
                                      <p:cBhvr>
                                        <p:cTn id="74" dur="750"/>
                                        <p:tgtEl>
                                          <p:spTgt spid="46"/>
                                        </p:tgtEl>
                                      </p:cBhvr>
                                    </p:animEffect>
                                  </p:childTnLst>
                                </p:cTn>
                              </p:par>
                              <p:par>
                                <p:cTn id="75" presetID="10" presetClass="entr" presetSubtype="0" fill="hold" grpId="0" nodeType="withEffect">
                                  <p:stCondLst>
                                    <p:cond delay="275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750"/>
                                        <p:tgtEl>
                                          <p:spTgt spid="44"/>
                                        </p:tgtEl>
                                      </p:cBhvr>
                                    </p:animEffect>
                                  </p:childTnLst>
                                </p:cTn>
                              </p:par>
                            </p:childTnLst>
                          </p:cTn>
                        </p:par>
                        <p:par>
                          <p:cTn id="78" fill="hold">
                            <p:stCondLst>
                              <p:cond delay="3500"/>
                            </p:stCondLst>
                            <p:childTnLst>
                              <p:par>
                                <p:cTn id="79" presetID="10" presetClass="entr" presetSubtype="0" fill="hold" grpId="0" nodeType="afterEffect">
                                  <p:stCondLst>
                                    <p:cond delay="0"/>
                                  </p:stCondLst>
                                  <p:childTnLst>
                                    <p:set>
                                      <p:cBhvr>
                                        <p:cTn id="80" dur="1" fill="hold">
                                          <p:stCondLst>
                                            <p:cond delay="0"/>
                                          </p:stCondLst>
                                        </p:cTn>
                                        <p:tgtEl>
                                          <p:spTgt spid="80"/>
                                        </p:tgtEl>
                                        <p:attrNameLst>
                                          <p:attrName>style.visibility</p:attrName>
                                        </p:attrNameLst>
                                      </p:cBhvr>
                                      <p:to>
                                        <p:strVal val="visible"/>
                                      </p:to>
                                    </p:set>
                                    <p:animEffect transition="in" filter="fade">
                                      <p:cBhvr>
                                        <p:cTn id="81" dur="7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7" grpId="0"/>
      <p:bldP spid="39" grpId="0" animBg="1"/>
      <p:bldP spid="40" grpId="0" animBg="1"/>
      <p:bldP spid="41" grpId="0" animBg="1"/>
      <p:bldP spid="44" grpId="0"/>
      <p:bldP spid="45" grpId="0"/>
      <p:bldP spid="46" grpId="0"/>
      <p:bldP spid="47" grpId="0"/>
      <p:bldP spid="48" grpId="0"/>
      <p:bldP spid="49" grpId="0"/>
      <p:bldP spid="54" grpId="0" animBg="1"/>
      <p:bldP spid="54" grpId="1" animBg="1"/>
      <p:bldP spid="55" grpId="0" animBg="1"/>
      <p:bldP spid="56" grpId="0" animBg="1"/>
      <p:bldP spid="56" grpId="1" animBg="1"/>
      <p:bldP spid="51" grpId="0"/>
      <p:bldP spid="51" grpId="1"/>
      <p:bldP spid="51" grpId="2"/>
      <p:bldP spid="52" grpId="0"/>
      <p:bldP spid="52" grpId="1"/>
      <p:bldP spid="8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839788" y="3707560"/>
            <a:ext cx="10514012"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4918518" y="2538154"/>
            <a:ext cx="2327614" cy="2327614"/>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5400000">
            <a:off x="4985044" y="2610280"/>
            <a:ext cx="2194560" cy="2194560"/>
          </a:xfrm>
          <a:prstGeom prst="ellipse">
            <a:avLst/>
          </a:prstGeom>
          <a:noFill/>
          <a:ln>
            <a:solidFill>
              <a:schemeClr val="bg1">
                <a:lumMod val="6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6082325" y="3011594"/>
            <a:ext cx="0" cy="1380734"/>
            <a:chOff x="6082325" y="3154469"/>
            <a:chExt cx="0" cy="1380734"/>
          </a:xfrm>
        </p:grpSpPr>
        <p:cxnSp>
          <p:nvCxnSpPr>
            <p:cNvPr id="41" name="直接连接符 40"/>
            <p:cNvCxnSpPr/>
            <p:nvPr/>
          </p:nvCxnSpPr>
          <p:spPr>
            <a:xfrm>
              <a:off x="6082325" y="3154469"/>
              <a:ext cx="0" cy="612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082325" y="3923103"/>
              <a:ext cx="0" cy="6121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5672412" y="2905604"/>
            <a:ext cx="809757" cy="1598467"/>
            <a:chOff x="5672412" y="3048479"/>
            <a:chExt cx="809757" cy="1598467"/>
          </a:xfrm>
        </p:grpSpPr>
        <p:cxnSp>
          <p:nvCxnSpPr>
            <p:cNvPr id="44" name="直接连接符 43"/>
            <p:cNvCxnSpPr/>
            <p:nvPr/>
          </p:nvCxnSpPr>
          <p:spPr>
            <a:xfrm flipH="1" flipV="1">
              <a:off x="6073653" y="3844151"/>
              <a:ext cx="408516" cy="80279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flipV="1">
              <a:off x="5672412" y="3048479"/>
              <a:ext cx="408516" cy="802795"/>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46" name="椭圆 45"/>
          <p:cNvSpPr/>
          <p:nvPr/>
        </p:nvSpPr>
        <p:spPr>
          <a:xfrm>
            <a:off x="6004058" y="3623694"/>
            <a:ext cx="156534" cy="156534"/>
          </a:xfrm>
          <a:prstGeom prst="ellipse">
            <a:avLst/>
          </a:prstGeom>
          <a:solidFill>
            <a:schemeClr val="bg1">
              <a:lumMod val="65000"/>
            </a:schemeClr>
          </a:solidFill>
          <a:ln>
            <a:noFill/>
          </a:ln>
          <a:effectLst>
            <a:outerShdw blurRad="38100" sx="101000" sy="101000" algn="ctr" rotWithShape="0">
              <a:schemeClr val="bg2">
                <a:lumMod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rot="5400000">
            <a:off x="5396426" y="3648856"/>
            <a:ext cx="2696797" cy="475391"/>
            <a:chOff x="4447722" y="2324025"/>
            <a:chExt cx="3819418" cy="673286"/>
          </a:xfrm>
          <a:solidFill>
            <a:schemeClr val="accent2">
              <a:alpha val="50000"/>
            </a:schemeClr>
          </a:solidFill>
        </p:grpSpPr>
        <p:sp>
          <p:nvSpPr>
            <p:cNvPr id="48" name="任意多边形 47"/>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0" name="组合 49"/>
          <p:cNvGrpSpPr/>
          <p:nvPr/>
        </p:nvGrpSpPr>
        <p:grpSpPr>
          <a:xfrm rot="5400000">
            <a:off x="4036886" y="3266226"/>
            <a:ext cx="2723705" cy="475400"/>
            <a:chOff x="3886755" y="4232300"/>
            <a:chExt cx="3857520" cy="673301"/>
          </a:xfrm>
          <a:solidFill>
            <a:schemeClr val="accent1">
              <a:alpha val="50000"/>
            </a:schemeClr>
          </a:solidFill>
        </p:grpSpPr>
        <p:sp>
          <p:nvSpPr>
            <p:cNvPr id="51" name="任意多边形 50"/>
            <p:cNvSpPr/>
            <p:nvPr/>
          </p:nvSpPr>
          <p:spPr>
            <a:xfrm>
              <a:off x="3886755" y="4350575"/>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任意多边形 51"/>
            <p:cNvSpPr/>
            <p:nvPr/>
          </p:nvSpPr>
          <p:spPr>
            <a:xfrm>
              <a:off x="7569379" y="4232300"/>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rot="5400000">
            <a:off x="5396426" y="3648856"/>
            <a:ext cx="2696797" cy="475391"/>
            <a:chOff x="4447722" y="2324025"/>
            <a:chExt cx="3819418" cy="673286"/>
          </a:xfrm>
          <a:solidFill>
            <a:schemeClr val="accent2">
              <a:alpha val="50000"/>
            </a:schemeClr>
          </a:solidFill>
        </p:grpSpPr>
        <p:sp>
          <p:nvSpPr>
            <p:cNvPr id="54" name="任意多边形 53"/>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6" name="组合 55"/>
          <p:cNvGrpSpPr/>
          <p:nvPr/>
        </p:nvGrpSpPr>
        <p:grpSpPr>
          <a:xfrm rot="5400000">
            <a:off x="4036886" y="3266226"/>
            <a:ext cx="2723705" cy="475400"/>
            <a:chOff x="3886755" y="4232300"/>
            <a:chExt cx="3857520" cy="673301"/>
          </a:xfrm>
          <a:solidFill>
            <a:schemeClr val="accent1">
              <a:alpha val="50000"/>
            </a:schemeClr>
          </a:solidFill>
        </p:grpSpPr>
        <p:sp>
          <p:nvSpPr>
            <p:cNvPr id="57" name="任意多边形 56"/>
            <p:cNvSpPr/>
            <p:nvPr/>
          </p:nvSpPr>
          <p:spPr>
            <a:xfrm>
              <a:off x="3886755" y="4350575"/>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任意多边形 57"/>
            <p:cNvSpPr/>
            <p:nvPr/>
          </p:nvSpPr>
          <p:spPr>
            <a:xfrm>
              <a:off x="7569379" y="4232300"/>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p:cNvGrpSpPr/>
          <p:nvPr/>
        </p:nvGrpSpPr>
        <p:grpSpPr>
          <a:xfrm rot="5400000">
            <a:off x="5396426" y="3648856"/>
            <a:ext cx="2696797" cy="475391"/>
            <a:chOff x="4447722" y="2324025"/>
            <a:chExt cx="3819418" cy="673286"/>
          </a:xfrm>
          <a:solidFill>
            <a:schemeClr val="accent2">
              <a:alpha val="50000"/>
            </a:schemeClr>
          </a:solidFill>
        </p:grpSpPr>
        <p:sp>
          <p:nvSpPr>
            <p:cNvPr id="60" name="任意多边形 59"/>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2" name="组合 61"/>
          <p:cNvGrpSpPr/>
          <p:nvPr/>
        </p:nvGrpSpPr>
        <p:grpSpPr>
          <a:xfrm rot="5400000">
            <a:off x="4036886" y="3266226"/>
            <a:ext cx="2723705" cy="475400"/>
            <a:chOff x="3886755" y="4232300"/>
            <a:chExt cx="3857520" cy="673301"/>
          </a:xfrm>
          <a:solidFill>
            <a:schemeClr val="accent1">
              <a:alpha val="50000"/>
            </a:schemeClr>
          </a:solidFill>
        </p:grpSpPr>
        <p:sp>
          <p:nvSpPr>
            <p:cNvPr id="63" name="任意多边形 62"/>
            <p:cNvSpPr/>
            <p:nvPr/>
          </p:nvSpPr>
          <p:spPr>
            <a:xfrm>
              <a:off x="3886755" y="4350575"/>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4" name="任意多边形 63"/>
            <p:cNvSpPr/>
            <p:nvPr/>
          </p:nvSpPr>
          <p:spPr>
            <a:xfrm>
              <a:off x="7569379" y="4232300"/>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rot="5400000">
            <a:off x="5396426" y="3648856"/>
            <a:ext cx="2696797" cy="475391"/>
            <a:chOff x="4447722" y="2324025"/>
            <a:chExt cx="3819418" cy="673286"/>
          </a:xfrm>
          <a:solidFill>
            <a:schemeClr val="accent1">
              <a:alpha val="50000"/>
            </a:schemeClr>
          </a:solidFill>
        </p:grpSpPr>
        <p:sp>
          <p:nvSpPr>
            <p:cNvPr id="66" name="任意多边形 65"/>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solidFill>
              <a:schemeClr val="accent2"/>
            </a:solid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8" name="组合 67"/>
          <p:cNvGrpSpPr/>
          <p:nvPr/>
        </p:nvGrpSpPr>
        <p:grpSpPr>
          <a:xfrm rot="5400000">
            <a:off x="4036882" y="3266227"/>
            <a:ext cx="2723707" cy="475399"/>
            <a:chOff x="3886753" y="4232300"/>
            <a:chExt cx="3857522" cy="673299"/>
          </a:xfrm>
          <a:solidFill>
            <a:schemeClr val="accent2">
              <a:alpha val="50000"/>
            </a:schemeClr>
          </a:solidFill>
          <a:effectLst/>
        </p:grpSpPr>
        <p:sp>
          <p:nvSpPr>
            <p:cNvPr id="69" name="任意多边形 68"/>
            <p:cNvSpPr/>
            <p:nvPr/>
          </p:nvSpPr>
          <p:spPr>
            <a:xfrm>
              <a:off x="3886753" y="4350573"/>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solidFill>
              <a:schemeClr val="accent1"/>
            </a:solid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0" name="任意多边形 69"/>
            <p:cNvSpPr/>
            <p:nvPr/>
          </p:nvSpPr>
          <p:spPr>
            <a:xfrm>
              <a:off x="7569379" y="4232300"/>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文本框 70"/>
          <p:cNvSpPr txBox="1"/>
          <p:nvPr/>
        </p:nvSpPr>
        <p:spPr>
          <a:xfrm>
            <a:off x="5108518" y="2867887"/>
            <a:ext cx="516722" cy="1668149"/>
          </a:xfrm>
          <a:prstGeom prst="rect">
            <a:avLst/>
          </a:prstGeom>
          <a:noFill/>
        </p:spPr>
        <p:txBody>
          <a:bodyPr wrap="square" rtlCol="0">
            <a:spAutoFit/>
          </a:bodyPr>
          <a:lstStyle/>
          <a:p>
            <a:pPr algn="ctr">
              <a:lnSpc>
                <a:spcPct val="80000"/>
              </a:lnSpc>
            </a:pPr>
            <a:r>
              <a:rPr lang="en-US" altLang="zh-CN" sz="3200" dirty="0">
                <a:solidFill>
                  <a:schemeClr val="bg1"/>
                </a:solidFill>
              </a:rPr>
              <a:t>2</a:t>
            </a:r>
          </a:p>
          <a:p>
            <a:pPr algn="ctr">
              <a:lnSpc>
                <a:spcPct val="80000"/>
              </a:lnSpc>
            </a:pPr>
            <a:r>
              <a:rPr lang="en-US" altLang="zh-CN" sz="3200" dirty="0">
                <a:solidFill>
                  <a:schemeClr val="bg1"/>
                </a:solidFill>
              </a:rPr>
              <a:t>0</a:t>
            </a:r>
          </a:p>
          <a:p>
            <a:pPr algn="ctr">
              <a:lnSpc>
                <a:spcPct val="80000"/>
              </a:lnSpc>
            </a:pPr>
            <a:r>
              <a:rPr lang="en-US" altLang="zh-CN" sz="3200" dirty="0">
                <a:solidFill>
                  <a:schemeClr val="bg1"/>
                </a:solidFill>
              </a:rPr>
              <a:t>1</a:t>
            </a:r>
          </a:p>
          <a:p>
            <a:pPr algn="ctr">
              <a:lnSpc>
                <a:spcPct val="80000"/>
              </a:lnSpc>
            </a:pPr>
            <a:r>
              <a:rPr lang="en-US" altLang="zh-CN" sz="3200" dirty="0">
                <a:solidFill>
                  <a:schemeClr val="bg1"/>
                </a:solidFill>
              </a:rPr>
              <a:t>7</a:t>
            </a:r>
            <a:endParaRPr lang="zh-CN" altLang="en-US" sz="3200" dirty="0">
              <a:solidFill>
                <a:schemeClr val="bg1"/>
              </a:solidFill>
            </a:endParaRPr>
          </a:p>
        </p:txBody>
      </p:sp>
      <p:sp>
        <p:nvSpPr>
          <p:cNvPr id="72" name="文本框 71"/>
          <p:cNvSpPr txBox="1"/>
          <p:nvPr/>
        </p:nvSpPr>
        <p:spPr>
          <a:xfrm>
            <a:off x="6528211" y="2867887"/>
            <a:ext cx="516722" cy="1668149"/>
          </a:xfrm>
          <a:prstGeom prst="rect">
            <a:avLst/>
          </a:prstGeom>
          <a:noFill/>
        </p:spPr>
        <p:txBody>
          <a:bodyPr wrap="square" rtlCol="0">
            <a:spAutoFit/>
          </a:bodyPr>
          <a:lstStyle/>
          <a:p>
            <a:pPr algn="ctr">
              <a:lnSpc>
                <a:spcPct val="80000"/>
              </a:lnSpc>
            </a:pPr>
            <a:r>
              <a:rPr lang="en-US" altLang="zh-CN" sz="3200" dirty="0">
                <a:solidFill>
                  <a:schemeClr val="bg1"/>
                </a:solidFill>
              </a:rPr>
              <a:t>2</a:t>
            </a:r>
          </a:p>
          <a:p>
            <a:pPr algn="ctr">
              <a:lnSpc>
                <a:spcPct val="80000"/>
              </a:lnSpc>
            </a:pPr>
            <a:r>
              <a:rPr lang="en-US" altLang="zh-CN" sz="3200" dirty="0">
                <a:solidFill>
                  <a:schemeClr val="bg1"/>
                </a:solidFill>
              </a:rPr>
              <a:t>0</a:t>
            </a:r>
          </a:p>
          <a:p>
            <a:pPr algn="ctr">
              <a:lnSpc>
                <a:spcPct val="80000"/>
              </a:lnSpc>
            </a:pPr>
            <a:r>
              <a:rPr lang="en-US" altLang="zh-CN" sz="3200" dirty="0">
                <a:solidFill>
                  <a:schemeClr val="bg1"/>
                </a:solidFill>
              </a:rPr>
              <a:t>1</a:t>
            </a:r>
          </a:p>
          <a:p>
            <a:pPr algn="ctr">
              <a:lnSpc>
                <a:spcPct val="80000"/>
              </a:lnSpc>
            </a:pPr>
            <a:r>
              <a:rPr lang="en-US" altLang="zh-CN" sz="3200" dirty="0">
                <a:solidFill>
                  <a:schemeClr val="bg1"/>
                </a:solidFill>
              </a:rPr>
              <a:t>8</a:t>
            </a:r>
            <a:endParaRPr lang="zh-CN" altLang="en-US" sz="3200" dirty="0">
              <a:solidFill>
                <a:schemeClr val="bg1"/>
              </a:solidFill>
            </a:endParaRPr>
          </a:p>
        </p:txBody>
      </p:sp>
      <p:sp>
        <p:nvSpPr>
          <p:cNvPr id="80" name="任意多边形 79"/>
          <p:cNvSpPr/>
          <p:nvPr/>
        </p:nvSpPr>
        <p:spPr>
          <a:xfrm flipH="1">
            <a:off x="848118" y="3708399"/>
            <a:ext cx="1671237" cy="45719"/>
          </a:xfrm>
          <a:custGeom>
            <a:avLst/>
            <a:gdLst>
              <a:gd name="connsiteX0" fmla="*/ 24902 w 1352052"/>
              <a:gd name="connsiteY0" fmla="*/ 0 h 102944"/>
              <a:gd name="connsiteX1" fmla="*/ 1352052 w 1352052"/>
              <a:gd name="connsiteY1" fmla="*/ 0 h 102944"/>
              <a:gd name="connsiteX2" fmla="*/ 1327150 w 1352052"/>
              <a:gd name="connsiteY2" fmla="*/ 102944 h 102944"/>
              <a:gd name="connsiteX3" fmla="*/ 0 w 1352052"/>
              <a:gd name="connsiteY3" fmla="*/ 102944 h 102944"/>
            </a:gdLst>
            <a:ahLst/>
            <a:cxnLst>
              <a:cxn ang="0">
                <a:pos x="connsiteX0" y="connsiteY0"/>
              </a:cxn>
              <a:cxn ang="0">
                <a:pos x="connsiteX1" y="connsiteY1"/>
              </a:cxn>
              <a:cxn ang="0">
                <a:pos x="connsiteX2" y="connsiteY2"/>
              </a:cxn>
              <a:cxn ang="0">
                <a:pos x="connsiteX3" y="connsiteY3"/>
              </a:cxn>
            </a:cxnLst>
            <a:rect l="l" t="t" r="r" b="b"/>
            <a:pathLst>
              <a:path w="1352052" h="102944">
                <a:moveTo>
                  <a:pt x="24902" y="0"/>
                </a:moveTo>
                <a:lnTo>
                  <a:pt x="1352052" y="0"/>
                </a:lnTo>
                <a:lnTo>
                  <a:pt x="1327150" y="102944"/>
                </a:lnTo>
                <a:lnTo>
                  <a:pt x="0" y="10294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1" name="文本框 80"/>
          <p:cNvSpPr txBox="1"/>
          <p:nvPr/>
        </p:nvSpPr>
        <p:spPr>
          <a:xfrm>
            <a:off x="7422123" y="4138414"/>
            <a:ext cx="4630178" cy="535531"/>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2" name="文本框 81"/>
          <p:cNvSpPr txBox="1"/>
          <p:nvPr/>
        </p:nvSpPr>
        <p:spPr>
          <a:xfrm>
            <a:off x="7422122" y="3846772"/>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87" name="文本框 86"/>
          <p:cNvSpPr txBox="1"/>
          <p:nvPr/>
        </p:nvSpPr>
        <p:spPr>
          <a:xfrm>
            <a:off x="706916" y="3031013"/>
            <a:ext cx="4079772" cy="535531"/>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8" name="文本框 87"/>
          <p:cNvSpPr txBox="1"/>
          <p:nvPr/>
        </p:nvSpPr>
        <p:spPr>
          <a:xfrm>
            <a:off x="2592218" y="2739371"/>
            <a:ext cx="2194469" cy="338554"/>
          </a:xfrm>
          <a:prstGeom prst="rect">
            <a:avLst/>
          </a:prstGeom>
          <a:noFill/>
        </p:spPr>
        <p:txBody>
          <a:bodyPr wrap="square" rtlCol="0">
            <a:spAutoFit/>
          </a:bodyPr>
          <a:lstStyle/>
          <a:p>
            <a:pPr algn="r"/>
            <a:r>
              <a:rPr lang="zh-CN" altLang="en-US" sz="1600" dirty="0">
                <a:solidFill>
                  <a:schemeClr val="tx1">
                    <a:lumMod val="75000"/>
                    <a:lumOff val="25000"/>
                  </a:schemeClr>
                </a:solidFill>
              </a:rPr>
              <a:t>请输入您的标题</a:t>
            </a:r>
          </a:p>
        </p:txBody>
      </p:sp>
      <p:sp>
        <p:nvSpPr>
          <p:cNvPr id="89" name="任意多边形 88"/>
          <p:cNvSpPr/>
          <p:nvPr/>
        </p:nvSpPr>
        <p:spPr>
          <a:xfrm>
            <a:off x="9724339" y="3672340"/>
            <a:ext cx="1671237" cy="45719"/>
          </a:xfrm>
          <a:custGeom>
            <a:avLst/>
            <a:gdLst>
              <a:gd name="connsiteX0" fmla="*/ 24902 w 1352052"/>
              <a:gd name="connsiteY0" fmla="*/ 0 h 102944"/>
              <a:gd name="connsiteX1" fmla="*/ 1352052 w 1352052"/>
              <a:gd name="connsiteY1" fmla="*/ 0 h 102944"/>
              <a:gd name="connsiteX2" fmla="*/ 1327150 w 1352052"/>
              <a:gd name="connsiteY2" fmla="*/ 102944 h 102944"/>
              <a:gd name="connsiteX3" fmla="*/ 0 w 1352052"/>
              <a:gd name="connsiteY3" fmla="*/ 102944 h 102944"/>
            </a:gdLst>
            <a:ahLst/>
            <a:cxnLst>
              <a:cxn ang="0">
                <a:pos x="connsiteX0" y="connsiteY0"/>
              </a:cxn>
              <a:cxn ang="0">
                <a:pos x="connsiteX1" y="connsiteY1"/>
              </a:cxn>
              <a:cxn ang="0">
                <a:pos x="connsiteX2" y="connsiteY2"/>
              </a:cxn>
              <a:cxn ang="0">
                <a:pos x="connsiteX3" y="connsiteY3"/>
              </a:cxn>
            </a:cxnLst>
            <a:rect l="l" t="t" r="r" b="b"/>
            <a:pathLst>
              <a:path w="1352052" h="102944">
                <a:moveTo>
                  <a:pt x="24902" y="0"/>
                </a:moveTo>
                <a:lnTo>
                  <a:pt x="1352052" y="0"/>
                </a:lnTo>
                <a:lnTo>
                  <a:pt x="1327150" y="102944"/>
                </a:lnTo>
                <a:lnTo>
                  <a:pt x="0" y="1029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0" name="文本框 89"/>
          <p:cNvSpPr txBox="1"/>
          <p:nvPr/>
        </p:nvSpPr>
        <p:spPr>
          <a:xfrm>
            <a:off x="9627084" y="3063540"/>
            <a:ext cx="1865746" cy="584775"/>
          </a:xfrm>
          <a:prstGeom prst="rect">
            <a:avLst/>
          </a:prstGeom>
          <a:noFill/>
        </p:spPr>
        <p:txBody>
          <a:bodyPr wrap="square" rtlCol="0">
            <a:spAutoFit/>
          </a:bodyPr>
          <a:lstStyle/>
          <a:p>
            <a:pPr algn="r"/>
            <a:r>
              <a:rPr lang="en-US" altLang="zh-CN" sz="3200" dirty="0">
                <a:solidFill>
                  <a:schemeClr val="accent2"/>
                </a:solidFill>
              </a:rPr>
              <a:t>65.2</a:t>
            </a:r>
            <a:r>
              <a:rPr lang="en-US" altLang="zh-CN" sz="2000" dirty="0">
                <a:solidFill>
                  <a:schemeClr val="accent2"/>
                </a:solidFill>
              </a:rPr>
              <a:t>%</a:t>
            </a:r>
            <a:endParaRPr lang="zh-CN" altLang="en-US" sz="2000" dirty="0">
              <a:solidFill>
                <a:schemeClr val="accent2"/>
              </a:solidFill>
            </a:endParaRPr>
          </a:p>
        </p:txBody>
      </p:sp>
      <p:sp>
        <p:nvSpPr>
          <p:cNvPr id="91" name="文本框 90"/>
          <p:cNvSpPr txBox="1"/>
          <p:nvPr/>
        </p:nvSpPr>
        <p:spPr>
          <a:xfrm>
            <a:off x="750863" y="3838017"/>
            <a:ext cx="1865746" cy="584775"/>
          </a:xfrm>
          <a:prstGeom prst="rect">
            <a:avLst/>
          </a:prstGeom>
          <a:noFill/>
        </p:spPr>
        <p:txBody>
          <a:bodyPr wrap="square" rtlCol="0">
            <a:spAutoFit/>
          </a:bodyPr>
          <a:lstStyle/>
          <a:p>
            <a:r>
              <a:rPr lang="en-US" altLang="zh-CN" sz="3200" dirty="0">
                <a:solidFill>
                  <a:schemeClr val="accent1"/>
                </a:solidFill>
              </a:rPr>
              <a:t>74.8</a:t>
            </a:r>
            <a:r>
              <a:rPr lang="en-US" altLang="zh-CN" sz="2000" dirty="0">
                <a:solidFill>
                  <a:schemeClr val="accent1"/>
                </a:solidFill>
              </a:rPr>
              <a:t>%</a:t>
            </a:r>
            <a:endParaRPr lang="zh-CN" altLang="en-US" sz="2000" dirty="0">
              <a:solidFill>
                <a:schemeClr val="accent1"/>
              </a:solidFill>
            </a:endParaRPr>
          </a:p>
        </p:txBody>
      </p:sp>
      <p:sp>
        <p:nvSpPr>
          <p:cNvPr id="75" name="文本框 74"/>
          <p:cNvSpPr txBox="1"/>
          <p:nvPr/>
        </p:nvSpPr>
        <p:spPr>
          <a:xfrm>
            <a:off x="1342723" y="178376"/>
            <a:ext cx="344396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76" name="矩形 75"/>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22" name="圆角矩形 21"/>
          <p:cNvSpPr/>
          <p:nvPr/>
        </p:nvSpPr>
        <p:spPr>
          <a:xfrm>
            <a:off x="5840963" y="-177282"/>
            <a:ext cx="749667" cy="177282"/>
          </a:xfrm>
          <a:prstGeom prst="roundRect">
            <a:avLst/>
          </a:prstGeom>
          <a:solidFill>
            <a:schemeClr val="accent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079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750"/>
                                        <p:tgtEl>
                                          <p:spTgt spid="75"/>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75"/>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08333E-6 1.85185E-6 " pathEditMode="relative" rAng="0" ptsTypes="AA">
                                      <p:cBhvr>
                                        <p:cTn id="11" dur="750" fill="hold"/>
                                        <p:tgtEl>
                                          <p:spTgt spid="75"/>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76"/>
                                        </p:tgtEl>
                                        <p:attrNameLst>
                                          <p:attrName>style.visibility</p:attrName>
                                        </p:attrNameLst>
                                      </p:cBhvr>
                                      <p:to>
                                        <p:strVal val="visible"/>
                                      </p:to>
                                    </p:set>
                                    <p:animEffect transition="in" filter="fade">
                                      <p:cBhvr>
                                        <p:cTn id="14" dur="750"/>
                                        <p:tgtEl>
                                          <p:spTgt spid="76"/>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76"/>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63" presetClass="path" presetSubtype="0" decel="50000" fill="hold" grpId="1" nodeType="withEffect">
                                  <p:stCondLst>
                                    <p:cond delay="0"/>
                                  </p:stCondLst>
                                  <p:childTnLst>
                                    <p:animMotion origin="layout" path="M 0.01523 -4.81481E-6 L -0.10886 -4.81481E-6 " pathEditMode="relative" rAng="0" ptsTypes="AA">
                                      <p:cBhvr>
                                        <p:cTn id="21" dur="750" spd="-100000" fill="hold"/>
                                        <p:tgtEl>
                                          <p:spTgt spid="20"/>
                                        </p:tgtEl>
                                        <p:attrNameLst>
                                          <p:attrName>ppt_x</p:attrName>
                                          <p:attrName>ppt_y</p:attrName>
                                        </p:attrNameLst>
                                      </p:cBhvr>
                                      <p:rCtr x="-6211" y="0"/>
                                    </p:animMotion>
                                  </p:childTnLst>
                                </p:cTn>
                              </p:par>
                              <p:par>
                                <p:cTn id="22" presetID="1" presetClass="entr" presetSubtype="0" fill="hold" grpId="0" nodeType="withEffect">
                                  <p:stCondLst>
                                    <p:cond delay="750"/>
                                  </p:stCondLst>
                                  <p:childTnLst>
                                    <p:set>
                                      <p:cBhvr>
                                        <p:cTn id="23" dur="1" fill="hold">
                                          <p:stCondLst>
                                            <p:cond delay="0"/>
                                          </p:stCondLst>
                                        </p:cTn>
                                        <p:tgtEl>
                                          <p:spTgt spid="22"/>
                                        </p:tgtEl>
                                        <p:attrNameLst>
                                          <p:attrName>style.visibility</p:attrName>
                                        </p:attrNameLst>
                                      </p:cBhvr>
                                      <p:to>
                                        <p:strVal val="visible"/>
                                      </p:to>
                                    </p:set>
                                  </p:childTnLst>
                                </p:cTn>
                              </p:par>
                              <p:par>
                                <p:cTn id="24" presetID="35" presetClass="path" presetSubtype="0" accel="50000" decel="50000" fill="hold" grpId="2" nodeType="withEffect">
                                  <p:stCondLst>
                                    <p:cond delay="750"/>
                                  </p:stCondLst>
                                  <p:childTnLst>
                                    <p:animMotion origin="layout" path="M 0.01601 -4.81481E-6 L 1.875E-6 -4.81481E-6 " pathEditMode="relative" rAng="0" ptsTypes="AA">
                                      <p:cBhvr>
                                        <p:cTn id="25" dur="750" fill="hold"/>
                                        <p:tgtEl>
                                          <p:spTgt spid="20"/>
                                        </p:tgtEl>
                                        <p:attrNameLst>
                                          <p:attrName>ppt_x</p:attrName>
                                          <p:attrName>ppt_y</p:attrName>
                                        </p:attrNameLst>
                                      </p:cBhvr>
                                      <p:rCtr x="-807" y="0"/>
                                    </p:animMotion>
                                  </p:childTnLst>
                                </p:cTn>
                              </p:par>
                              <p:par>
                                <p:cTn id="26" presetID="53" presetClass="entr" presetSubtype="16" fill="hold" grpId="0" nodeType="withEffect">
                                  <p:stCondLst>
                                    <p:cond delay="750"/>
                                  </p:stCondLst>
                                  <p:childTnLst>
                                    <p:set>
                                      <p:cBhvr>
                                        <p:cTn id="27" dur="1" fill="hold">
                                          <p:stCondLst>
                                            <p:cond delay="0"/>
                                          </p:stCondLst>
                                        </p:cTn>
                                        <p:tgtEl>
                                          <p:spTgt spid="46"/>
                                        </p:tgtEl>
                                        <p:attrNameLst>
                                          <p:attrName>style.visibility</p:attrName>
                                        </p:attrNameLst>
                                      </p:cBhvr>
                                      <p:to>
                                        <p:strVal val="visible"/>
                                      </p:to>
                                    </p:set>
                                    <p:anim calcmode="lin" valueType="num">
                                      <p:cBhvr>
                                        <p:cTn id="28" dur="750" fill="hold"/>
                                        <p:tgtEl>
                                          <p:spTgt spid="46"/>
                                        </p:tgtEl>
                                        <p:attrNameLst>
                                          <p:attrName>ppt_w</p:attrName>
                                        </p:attrNameLst>
                                      </p:cBhvr>
                                      <p:tavLst>
                                        <p:tav tm="0">
                                          <p:val>
                                            <p:fltVal val="0"/>
                                          </p:val>
                                        </p:tav>
                                        <p:tav tm="100000">
                                          <p:val>
                                            <p:strVal val="#ppt_w"/>
                                          </p:val>
                                        </p:tav>
                                      </p:tavLst>
                                    </p:anim>
                                    <p:anim calcmode="lin" valueType="num">
                                      <p:cBhvr>
                                        <p:cTn id="29" dur="750" fill="hold"/>
                                        <p:tgtEl>
                                          <p:spTgt spid="46"/>
                                        </p:tgtEl>
                                        <p:attrNameLst>
                                          <p:attrName>ppt_h</p:attrName>
                                        </p:attrNameLst>
                                      </p:cBhvr>
                                      <p:tavLst>
                                        <p:tav tm="0">
                                          <p:val>
                                            <p:fltVal val="0"/>
                                          </p:val>
                                        </p:tav>
                                        <p:tav tm="100000">
                                          <p:val>
                                            <p:strVal val="#ppt_h"/>
                                          </p:val>
                                        </p:tav>
                                      </p:tavLst>
                                    </p:anim>
                                    <p:animEffect transition="in" filter="fade">
                                      <p:cBhvr>
                                        <p:cTn id="30" dur="750"/>
                                        <p:tgtEl>
                                          <p:spTgt spid="46"/>
                                        </p:tgtEl>
                                      </p:cBhvr>
                                    </p:animEffect>
                                  </p:childTnLst>
                                </p:cTn>
                              </p:par>
                              <p:par>
                                <p:cTn id="31" presetID="21" presetClass="entr" presetSubtype="1" fill="hold" grpId="0" nodeType="withEffect">
                                  <p:stCondLst>
                                    <p:cond delay="1250"/>
                                  </p:stCondLst>
                                  <p:childTnLst>
                                    <p:set>
                                      <p:cBhvr>
                                        <p:cTn id="32" dur="1" fill="hold">
                                          <p:stCondLst>
                                            <p:cond delay="0"/>
                                          </p:stCondLst>
                                        </p:cTn>
                                        <p:tgtEl>
                                          <p:spTgt spid="21"/>
                                        </p:tgtEl>
                                        <p:attrNameLst>
                                          <p:attrName>style.visibility</p:attrName>
                                        </p:attrNameLst>
                                      </p:cBhvr>
                                      <p:to>
                                        <p:strVal val="visible"/>
                                      </p:to>
                                    </p:set>
                                    <p:animEffect transition="in" filter="wheel(1)">
                                      <p:cBhvr>
                                        <p:cTn id="33" dur="750"/>
                                        <p:tgtEl>
                                          <p:spTgt spid="21"/>
                                        </p:tgtEl>
                                      </p:cBhvr>
                                    </p:animEffect>
                                  </p:childTnLst>
                                </p:cTn>
                              </p:par>
                              <p:par>
                                <p:cTn id="34" presetID="22" presetClass="entr" presetSubtype="4" fill="hold" nodeType="withEffect">
                                  <p:stCondLst>
                                    <p:cond delay="1250"/>
                                  </p:stCondLst>
                                  <p:childTnLst>
                                    <p:set>
                                      <p:cBhvr>
                                        <p:cTn id="35" dur="1" fill="hold">
                                          <p:stCondLst>
                                            <p:cond delay="0"/>
                                          </p:stCondLst>
                                        </p:cTn>
                                        <p:tgtEl>
                                          <p:spTgt spid="40"/>
                                        </p:tgtEl>
                                        <p:attrNameLst>
                                          <p:attrName>style.visibility</p:attrName>
                                        </p:attrNameLst>
                                      </p:cBhvr>
                                      <p:to>
                                        <p:strVal val="visible"/>
                                      </p:to>
                                    </p:set>
                                    <p:animEffect transition="in" filter="wipe(down)">
                                      <p:cBhvr>
                                        <p:cTn id="36" dur="750"/>
                                        <p:tgtEl>
                                          <p:spTgt spid="40"/>
                                        </p:tgtEl>
                                      </p:cBhvr>
                                    </p:animEffect>
                                  </p:childTnLst>
                                </p:cTn>
                              </p:par>
                              <p:par>
                                <p:cTn id="37" presetID="22" presetClass="entr" presetSubtype="1" fill="hold" nodeType="withEffect">
                                  <p:stCondLst>
                                    <p:cond delay="1250"/>
                                  </p:stCondLst>
                                  <p:childTnLst>
                                    <p:set>
                                      <p:cBhvr>
                                        <p:cTn id="38" dur="1" fill="hold">
                                          <p:stCondLst>
                                            <p:cond delay="0"/>
                                          </p:stCondLst>
                                        </p:cTn>
                                        <p:tgtEl>
                                          <p:spTgt spid="43"/>
                                        </p:tgtEl>
                                        <p:attrNameLst>
                                          <p:attrName>style.visibility</p:attrName>
                                        </p:attrNameLst>
                                      </p:cBhvr>
                                      <p:to>
                                        <p:strVal val="visible"/>
                                      </p:to>
                                    </p:set>
                                    <p:animEffect transition="in" filter="wipe(up)">
                                      <p:cBhvr>
                                        <p:cTn id="39" dur="750"/>
                                        <p:tgtEl>
                                          <p:spTgt spid="43"/>
                                        </p:tgtEl>
                                      </p:cBhvr>
                                    </p:animEffect>
                                  </p:childTnLst>
                                </p:cTn>
                              </p:par>
                              <p:par>
                                <p:cTn id="40" presetID="8" presetClass="emph" presetSubtype="0" fill="hold" nodeType="withEffect">
                                  <p:stCondLst>
                                    <p:cond delay="2000"/>
                                  </p:stCondLst>
                                  <p:childTnLst>
                                    <p:animRot by="21600000">
                                      <p:cBhvr>
                                        <p:cTn id="41" dur="1250" fill="hold"/>
                                        <p:tgtEl>
                                          <p:spTgt spid="40"/>
                                        </p:tgtEl>
                                        <p:attrNameLst>
                                          <p:attrName>r</p:attrName>
                                        </p:attrNameLst>
                                      </p:cBhvr>
                                    </p:animRot>
                                  </p:childTnLst>
                                </p:cTn>
                              </p:par>
                              <p:par>
                                <p:cTn id="42" presetID="8" presetClass="emph" presetSubtype="0" fill="hold" nodeType="withEffect">
                                  <p:stCondLst>
                                    <p:cond delay="2000"/>
                                  </p:stCondLst>
                                  <p:childTnLst>
                                    <p:animRot by="21600000">
                                      <p:cBhvr>
                                        <p:cTn id="43" dur="750" fill="hold"/>
                                        <p:tgtEl>
                                          <p:spTgt spid="43"/>
                                        </p:tgtEl>
                                        <p:attrNameLst>
                                          <p:attrName>r</p:attrName>
                                        </p:attrNameLst>
                                      </p:cBhvr>
                                    </p:animRot>
                                  </p:childTnLst>
                                </p:cTn>
                              </p:par>
                              <p:par>
                                <p:cTn id="44" presetID="22" presetClass="entr" presetSubtype="1" fill="hold" nodeType="withEffect">
                                  <p:stCondLst>
                                    <p:cond delay="2000"/>
                                  </p:stCondLst>
                                  <p:childTnLst>
                                    <p:set>
                                      <p:cBhvr>
                                        <p:cTn id="45" dur="1" fill="hold">
                                          <p:stCondLst>
                                            <p:cond delay="0"/>
                                          </p:stCondLst>
                                        </p:cTn>
                                        <p:tgtEl>
                                          <p:spTgt spid="47"/>
                                        </p:tgtEl>
                                        <p:attrNameLst>
                                          <p:attrName>style.visibility</p:attrName>
                                        </p:attrNameLst>
                                      </p:cBhvr>
                                      <p:to>
                                        <p:strVal val="visible"/>
                                      </p:to>
                                    </p:set>
                                    <p:animEffect transition="in" filter="wipe(up)">
                                      <p:cBhvr>
                                        <p:cTn id="46" dur="750"/>
                                        <p:tgtEl>
                                          <p:spTgt spid="47"/>
                                        </p:tgtEl>
                                      </p:cBhvr>
                                    </p:animEffect>
                                  </p:childTnLst>
                                </p:cTn>
                              </p:par>
                              <p:par>
                                <p:cTn id="47" presetID="22" presetClass="entr" presetSubtype="1" fill="hold" nodeType="withEffect">
                                  <p:stCondLst>
                                    <p:cond delay="2000"/>
                                  </p:stCondLst>
                                  <p:childTnLst>
                                    <p:set>
                                      <p:cBhvr>
                                        <p:cTn id="48" dur="1" fill="hold">
                                          <p:stCondLst>
                                            <p:cond delay="0"/>
                                          </p:stCondLst>
                                        </p:cTn>
                                        <p:tgtEl>
                                          <p:spTgt spid="53"/>
                                        </p:tgtEl>
                                        <p:attrNameLst>
                                          <p:attrName>style.visibility</p:attrName>
                                        </p:attrNameLst>
                                      </p:cBhvr>
                                      <p:to>
                                        <p:strVal val="visible"/>
                                      </p:to>
                                    </p:set>
                                    <p:animEffect transition="in" filter="wipe(up)">
                                      <p:cBhvr>
                                        <p:cTn id="49" dur="750"/>
                                        <p:tgtEl>
                                          <p:spTgt spid="53"/>
                                        </p:tgtEl>
                                      </p:cBhvr>
                                    </p:animEffect>
                                  </p:childTnLst>
                                </p:cTn>
                              </p:par>
                              <p:par>
                                <p:cTn id="50" presetID="22" presetClass="entr" presetSubtype="1" fill="hold" nodeType="withEffect">
                                  <p:stCondLst>
                                    <p:cond delay="2000"/>
                                  </p:stCondLst>
                                  <p:childTnLst>
                                    <p:set>
                                      <p:cBhvr>
                                        <p:cTn id="51" dur="1" fill="hold">
                                          <p:stCondLst>
                                            <p:cond delay="0"/>
                                          </p:stCondLst>
                                        </p:cTn>
                                        <p:tgtEl>
                                          <p:spTgt spid="59"/>
                                        </p:tgtEl>
                                        <p:attrNameLst>
                                          <p:attrName>style.visibility</p:attrName>
                                        </p:attrNameLst>
                                      </p:cBhvr>
                                      <p:to>
                                        <p:strVal val="visible"/>
                                      </p:to>
                                    </p:set>
                                    <p:animEffect transition="in" filter="wipe(up)">
                                      <p:cBhvr>
                                        <p:cTn id="52" dur="750"/>
                                        <p:tgtEl>
                                          <p:spTgt spid="59"/>
                                        </p:tgtEl>
                                      </p:cBhvr>
                                    </p:animEffect>
                                  </p:childTnLst>
                                </p:cTn>
                              </p:par>
                              <p:par>
                                <p:cTn id="53" presetID="22" presetClass="entr" presetSubtype="1" fill="hold" nodeType="withEffect">
                                  <p:stCondLst>
                                    <p:cond delay="2000"/>
                                  </p:stCondLst>
                                  <p:childTnLst>
                                    <p:set>
                                      <p:cBhvr>
                                        <p:cTn id="54" dur="1" fill="hold">
                                          <p:stCondLst>
                                            <p:cond delay="0"/>
                                          </p:stCondLst>
                                        </p:cTn>
                                        <p:tgtEl>
                                          <p:spTgt spid="65"/>
                                        </p:tgtEl>
                                        <p:attrNameLst>
                                          <p:attrName>style.visibility</p:attrName>
                                        </p:attrNameLst>
                                      </p:cBhvr>
                                      <p:to>
                                        <p:strVal val="visible"/>
                                      </p:to>
                                    </p:set>
                                    <p:animEffect transition="in" filter="wipe(up)">
                                      <p:cBhvr>
                                        <p:cTn id="55" dur="750"/>
                                        <p:tgtEl>
                                          <p:spTgt spid="65"/>
                                        </p:tgtEl>
                                      </p:cBhvr>
                                    </p:animEffect>
                                  </p:childTnLst>
                                </p:cTn>
                              </p:par>
                              <p:par>
                                <p:cTn id="56" presetID="22" presetClass="entr" presetSubtype="4" fill="hold" nodeType="withEffect">
                                  <p:stCondLst>
                                    <p:cond delay="2000"/>
                                  </p:stCondLst>
                                  <p:childTnLst>
                                    <p:set>
                                      <p:cBhvr>
                                        <p:cTn id="57" dur="1" fill="hold">
                                          <p:stCondLst>
                                            <p:cond delay="0"/>
                                          </p:stCondLst>
                                        </p:cTn>
                                        <p:tgtEl>
                                          <p:spTgt spid="50"/>
                                        </p:tgtEl>
                                        <p:attrNameLst>
                                          <p:attrName>style.visibility</p:attrName>
                                        </p:attrNameLst>
                                      </p:cBhvr>
                                      <p:to>
                                        <p:strVal val="visible"/>
                                      </p:to>
                                    </p:set>
                                    <p:animEffect transition="in" filter="wipe(down)">
                                      <p:cBhvr>
                                        <p:cTn id="58" dur="750"/>
                                        <p:tgtEl>
                                          <p:spTgt spid="50"/>
                                        </p:tgtEl>
                                      </p:cBhvr>
                                    </p:animEffect>
                                  </p:childTnLst>
                                </p:cTn>
                              </p:par>
                              <p:par>
                                <p:cTn id="59" presetID="22" presetClass="entr" presetSubtype="4" fill="hold" nodeType="withEffect">
                                  <p:stCondLst>
                                    <p:cond delay="2000"/>
                                  </p:stCondLst>
                                  <p:childTnLst>
                                    <p:set>
                                      <p:cBhvr>
                                        <p:cTn id="60" dur="1" fill="hold">
                                          <p:stCondLst>
                                            <p:cond delay="0"/>
                                          </p:stCondLst>
                                        </p:cTn>
                                        <p:tgtEl>
                                          <p:spTgt spid="56"/>
                                        </p:tgtEl>
                                        <p:attrNameLst>
                                          <p:attrName>style.visibility</p:attrName>
                                        </p:attrNameLst>
                                      </p:cBhvr>
                                      <p:to>
                                        <p:strVal val="visible"/>
                                      </p:to>
                                    </p:set>
                                    <p:animEffect transition="in" filter="wipe(down)">
                                      <p:cBhvr>
                                        <p:cTn id="61" dur="750"/>
                                        <p:tgtEl>
                                          <p:spTgt spid="56"/>
                                        </p:tgtEl>
                                      </p:cBhvr>
                                    </p:animEffect>
                                  </p:childTnLst>
                                </p:cTn>
                              </p:par>
                              <p:par>
                                <p:cTn id="62" presetID="22" presetClass="entr" presetSubtype="4" fill="hold" nodeType="withEffect">
                                  <p:stCondLst>
                                    <p:cond delay="2000"/>
                                  </p:stCondLst>
                                  <p:childTnLst>
                                    <p:set>
                                      <p:cBhvr>
                                        <p:cTn id="63" dur="1" fill="hold">
                                          <p:stCondLst>
                                            <p:cond delay="0"/>
                                          </p:stCondLst>
                                        </p:cTn>
                                        <p:tgtEl>
                                          <p:spTgt spid="62"/>
                                        </p:tgtEl>
                                        <p:attrNameLst>
                                          <p:attrName>style.visibility</p:attrName>
                                        </p:attrNameLst>
                                      </p:cBhvr>
                                      <p:to>
                                        <p:strVal val="visible"/>
                                      </p:to>
                                    </p:set>
                                    <p:animEffect transition="in" filter="wipe(down)">
                                      <p:cBhvr>
                                        <p:cTn id="64" dur="750"/>
                                        <p:tgtEl>
                                          <p:spTgt spid="62"/>
                                        </p:tgtEl>
                                      </p:cBhvr>
                                    </p:animEffect>
                                  </p:childTnLst>
                                </p:cTn>
                              </p:par>
                              <p:par>
                                <p:cTn id="65" presetID="22" presetClass="entr" presetSubtype="4" fill="hold" nodeType="withEffect">
                                  <p:stCondLst>
                                    <p:cond delay="2000"/>
                                  </p:stCondLst>
                                  <p:childTnLst>
                                    <p:set>
                                      <p:cBhvr>
                                        <p:cTn id="66" dur="1" fill="hold">
                                          <p:stCondLst>
                                            <p:cond delay="0"/>
                                          </p:stCondLst>
                                        </p:cTn>
                                        <p:tgtEl>
                                          <p:spTgt spid="68"/>
                                        </p:tgtEl>
                                        <p:attrNameLst>
                                          <p:attrName>style.visibility</p:attrName>
                                        </p:attrNameLst>
                                      </p:cBhvr>
                                      <p:to>
                                        <p:strVal val="visible"/>
                                      </p:to>
                                    </p:set>
                                    <p:animEffect transition="in" filter="wipe(down)">
                                      <p:cBhvr>
                                        <p:cTn id="67" dur="750"/>
                                        <p:tgtEl>
                                          <p:spTgt spid="68"/>
                                        </p:tgtEl>
                                      </p:cBhvr>
                                    </p:animEffect>
                                  </p:childTnLst>
                                </p:cTn>
                              </p:par>
                              <p:par>
                                <p:cTn id="68" presetID="16" presetClass="entr" presetSubtype="37" fill="hold" nodeType="withEffect">
                                  <p:stCondLst>
                                    <p:cond delay="2000"/>
                                  </p:stCondLst>
                                  <p:childTnLst>
                                    <p:set>
                                      <p:cBhvr>
                                        <p:cTn id="69" dur="1" fill="hold">
                                          <p:stCondLst>
                                            <p:cond delay="0"/>
                                          </p:stCondLst>
                                        </p:cTn>
                                        <p:tgtEl>
                                          <p:spTgt spid="74"/>
                                        </p:tgtEl>
                                        <p:attrNameLst>
                                          <p:attrName>style.visibility</p:attrName>
                                        </p:attrNameLst>
                                      </p:cBhvr>
                                      <p:to>
                                        <p:strVal val="visible"/>
                                      </p:to>
                                    </p:set>
                                    <p:animEffect transition="in" filter="barn(outVertical)">
                                      <p:cBhvr>
                                        <p:cTn id="70" dur="1000"/>
                                        <p:tgtEl>
                                          <p:spTgt spid="74"/>
                                        </p:tgtEl>
                                      </p:cBhvr>
                                    </p:animEffect>
                                  </p:childTnLst>
                                </p:cTn>
                              </p:par>
                              <p:par>
                                <p:cTn id="71" presetID="12" presetClass="entr" presetSubtype="4" fill="hold" grpId="0" nodeType="withEffect">
                                  <p:stCondLst>
                                    <p:cond delay="2000"/>
                                  </p:stCondLst>
                                  <p:childTnLst>
                                    <p:set>
                                      <p:cBhvr>
                                        <p:cTn id="72" dur="1" fill="hold">
                                          <p:stCondLst>
                                            <p:cond delay="0"/>
                                          </p:stCondLst>
                                        </p:cTn>
                                        <p:tgtEl>
                                          <p:spTgt spid="71"/>
                                        </p:tgtEl>
                                        <p:attrNameLst>
                                          <p:attrName>style.visibility</p:attrName>
                                        </p:attrNameLst>
                                      </p:cBhvr>
                                      <p:to>
                                        <p:strVal val="visible"/>
                                      </p:to>
                                    </p:set>
                                    <p:anim calcmode="lin" valueType="num">
                                      <p:cBhvr additive="base">
                                        <p:cTn id="73" dur="750"/>
                                        <p:tgtEl>
                                          <p:spTgt spid="71"/>
                                        </p:tgtEl>
                                        <p:attrNameLst>
                                          <p:attrName>ppt_y</p:attrName>
                                        </p:attrNameLst>
                                      </p:cBhvr>
                                      <p:tavLst>
                                        <p:tav tm="0">
                                          <p:val>
                                            <p:strVal val="#ppt_y+#ppt_h*1.125000"/>
                                          </p:val>
                                        </p:tav>
                                        <p:tav tm="100000">
                                          <p:val>
                                            <p:strVal val="#ppt_y"/>
                                          </p:val>
                                        </p:tav>
                                      </p:tavLst>
                                    </p:anim>
                                    <p:animEffect transition="in" filter="wipe(up)">
                                      <p:cBhvr>
                                        <p:cTn id="74" dur="750"/>
                                        <p:tgtEl>
                                          <p:spTgt spid="71"/>
                                        </p:tgtEl>
                                      </p:cBhvr>
                                    </p:animEffect>
                                  </p:childTnLst>
                                </p:cTn>
                              </p:par>
                              <p:par>
                                <p:cTn id="75" presetID="12" presetClass="entr" presetSubtype="1" fill="hold" grpId="0" nodeType="withEffect">
                                  <p:stCondLst>
                                    <p:cond delay="2000"/>
                                  </p:stCondLst>
                                  <p:childTnLst>
                                    <p:set>
                                      <p:cBhvr>
                                        <p:cTn id="76" dur="1" fill="hold">
                                          <p:stCondLst>
                                            <p:cond delay="0"/>
                                          </p:stCondLst>
                                        </p:cTn>
                                        <p:tgtEl>
                                          <p:spTgt spid="72"/>
                                        </p:tgtEl>
                                        <p:attrNameLst>
                                          <p:attrName>style.visibility</p:attrName>
                                        </p:attrNameLst>
                                      </p:cBhvr>
                                      <p:to>
                                        <p:strVal val="visible"/>
                                      </p:to>
                                    </p:set>
                                    <p:anim calcmode="lin" valueType="num">
                                      <p:cBhvr additive="base">
                                        <p:cTn id="77" dur="750"/>
                                        <p:tgtEl>
                                          <p:spTgt spid="72"/>
                                        </p:tgtEl>
                                        <p:attrNameLst>
                                          <p:attrName>ppt_y</p:attrName>
                                        </p:attrNameLst>
                                      </p:cBhvr>
                                      <p:tavLst>
                                        <p:tav tm="0">
                                          <p:val>
                                            <p:strVal val="#ppt_y-#ppt_h*1.125000"/>
                                          </p:val>
                                        </p:tav>
                                        <p:tav tm="100000">
                                          <p:val>
                                            <p:strVal val="#ppt_y"/>
                                          </p:val>
                                        </p:tav>
                                      </p:tavLst>
                                    </p:anim>
                                    <p:animEffect transition="in" filter="wipe(down)">
                                      <p:cBhvr>
                                        <p:cTn id="78" dur="750"/>
                                        <p:tgtEl>
                                          <p:spTgt spid="72"/>
                                        </p:tgtEl>
                                      </p:cBhvr>
                                    </p:animEffect>
                                  </p:childTnLst>
                                </p:cTn>
                              </p:par>
                              <p:par>
                                <p:cTn id="79" presetID="10" presetClass="entr" presetSubtype="0" fill="hold" grpId="0" nodeType="withEffect">
                                  <p:stCondLst>
                                    <p:cond delay="3000"/>
                                  </p:stCondLst>
                                  <p:childTnLst>
                                    <p:set>
                                      <p:cBhvr>
                                        <p:cTn id="80" dur="1" fill="hold">
                                          <p:stCondLst>
                                            <p:cond delay="0"/>
                                          </p:stCondLst>
                                        </p:cTn>
                                        <p:tgtEl>
                                          <p:spTgt spid="91"/>
                                        </p:tgtEl>
                                        <p:attrNameLst>
                                          <p:attrName>style.visibility</p:attrName>
                                        </p:attrNameLst>
                                      </p:cBhvr>
                                      <p:to>
                                        <p:strVal val="visible"/>
                                      </p:to>
                                    </p:set>
                                    <p:animEffect transition="in" filter="fade">
                                      <p:cBhvr>
                                        <p:cTn id="81" dur="750"/>
                                        <p:tgtEl>
                                          <p:spTgt spid="91"/>
                                        </p:tgtEl>
                                      </p:cBhvr>
                                    </p:animEffect>
                                  </p:childTnLst>
                                </p:cTn>
                              </p:par>
                              <p:par>
                                <p:cTn id="82" presetID="10" presetClass="entr" presetSubtype="0" fill="hold" grpId="0" nodeType="withEffect">
                                  <p:stCondLst>
                                    <p:cond delay="3000"/>
                                  </p:stCondLst>
                                  <p:childTnLst>
                                    <p:set>
                                      <p:cBhvr>
                                        <p:cTn id="83" dur="1" fill="hold">
                                          <p:stCondLst>
                                            <p:cond delay="0"/>
                                          </p:stCondLst>
                                        </p:cTn>
                                        <p:tgtEl>
                                          <p:spTgt spid="90"/>
                                        </p:tgtEl>
                                        <p:attrNameLst>
                                          <p:attrName>style.visibility</p:attrName>
                                        </p:attrNameLst>
                                      </p:cBhvr>
                                      <p:to>
                                        <p:strVal val="visible"/>
                                      </p:to>
                                    </p:set>
                                    <p:animEffect transition="in" filter="fade">
                                      <p:cBhvr>
                                        <p:cTn id="84" dur="750"/>
                                        <p:tgtEl>
                                          <p:spTgt spid="90"/>
                                        </p:tgtEl>
                                      </p:cBhvr>
                                    </p:animEffect>
                                  </p:childTnLst>
                                </p:cTn>
                              </p:par>
                              <p:par>
                                <p:cTn id="85" presetID="22" presetClass="entr" presetSubtype="2" fill="hold" grpId="0" nodeType="withEffect">
                                  <p:stCondLst>
                                    <p:cond delay="3500"/>
                                  </p:stCondLst>
                                  <p:childTnLst>
                                    <p:set>
                                      <p:cBhvr>
                                        <p:cTn id="86" dur="1" fill="hold">
                                          <p:stCondLst>
                                            <p:cond delay="0"/>
                                          </p:stCondLst>
                                        </p:cTn>
                                        <p:tgtEl>
                                          <p:spTgt spid="88"/>
                                        </p:tgtEl>
                                        <p:attrNameLst>
                                          <p:attrName>style.visibility</p:attrName>
                                        </p:attrNameLst>
                                      </p:cBhvr>
                                      <p:to>
                                        <p:strVal val="visible"/>
                                      </p:to>
                                    </p:set>
                                    <p:animEffect transition="in" filter="wipe(right)">
                                      <p:cBhvr>
                                        <p:cTn id="87" dur="750"/>
                                        <p:tgtEl>
                                          <p:spTgt spid="88"/>
                                        </p:tgtEl>
                                      </p:cBhvr>
                                    </p:animEffect>
                                  </p:childTnLst>
                                </p:cTn>
                              </p:par>
                              <p:par>
                                <p:cTn id="88" presetID="22" presetClass="entr" presetSubtype="8" fill="hold" grpId="0" nodeType="withEffect">
                                  <p:stCondLst>
                                    <p:cond delay="3500"/>
                                  </p:stCondLst>
                                  <p:childTnLst>
                                    <p:set>
                                      <p:cBhvr>
                                        <p:cTn id="89" dur="1" fill="hold">
                                          <p:stCondLst>
                                            <p:cond delay="0"/>
                                          </p:stCondLst>
                                        </p:cTn>
                                        <p:tgtEl>
                                          <p:spTgt spid="82"/>
                                        </p:tgtEl>
                                        <p:attrNameLst>
                                          <p:attrName>style.visibility</p:attrName>
                                        </p:attrNameLst>
                                      </p:cBhvr>
                                      <p:to>
                                        <p:strVal val="visible"/>
                                      </p:to>
                                    </p:set>
                                    <p:animEffect transition="in" filter="wipe(left)">
                                      <p:cBhvr>
                                        <p:cTn id="90" dur="750"/>
                                        <p:tgtEl>
                                          <p:spTgt spid="82"/>
                                        </p:tgtEl>
                                      </p:cBhvr>
                                    </p:animEffect>
                                  </p:childTnLst>
                                </p:cTn>
                              </p:par>
                              <p:par>
                                <p:cTn id="91" presetID="17" presetClass="entr" presetSubtype="10" fill="hold" grpId="0" nodeType="withEffect">
                                  <p:stCondLst>
                                    <p:cond delay="3500"/>
                                  </p:stCondLst>
                                  <p:childTnLst>
                                    <p:set>
                                      <p:cBhvr>
                                        <p:cTn id="92" dur="1" fill="hold">
                                          <p:stCondLst>
                                            <p:cond delay="0"/>
                                          </p:stCondLst>
                                        </p:cTn>
                                        <p:tgtEl>
                                          <p:spTgt spid="89"/>
                                        </p:tgtEl>
                                        <p:attrNameLst>
                                          <p:attrName>style.visibility</p:attrName>
                                        </p:attrNameLst>
                                      </p:cBhvr>
                                      <p:to>
                                        <p:strVal val="visible"/>
                                      </p:to>
                                    </p:set>
                                    <p:anim calcmode="lin" valueType="num">
                                      <p:cBhvr>
                                        <p:cTn id="93" dur="750" fill="hold"/>
                                        <p:tgtEl>
                                          <p:spTgt spid="89"/>
                                        </p:tgtEl>
                                        <p:attrNameLst>
                                          <p:attrName>ppt_w</p:attrName>
                                        </p:attrNameLst>
                                      </p:cBhvr>
                                      <p:tavLst>
                                        <p:tav tm="0">
                                          <p:val>
                                            <p:fltVal val="0"/>
                                          </p:val>
                                        </p:tav>
                                        <p:tav tm="100000">
                                          <p:val>
                                            <p:strVal val="#ppt_w"/>
                                          </p:val>
                                        </p:tav>
                                      </p:tavLst>
                                    </p:anim>
                                    <p:anim calcmode="lin" valueType="num">
                                      <p:cBhvr>
                                        <p:cTn id="94" dur="750" fill="hold"/>
                                        <p:tgtEl>
                                          <p:spTgt spid="89"/>
                                        </p:tgtEl>
                                        <p:attrNameLst>
                                          <p:attrName>ppt_h</p:attrName>
                                        </p:attrNameLst>
                                      </p:cBhvr>
                                      <p:tavLst>
                                        <p:tav tm="0">
                                          <p:val>
                                            <p:strVal val="#ppt_h"/>
                                          </p:val>
                                        </p:tav>
                                        <p:tav tm="100000">
                                          <p:val>
                                            <p:strVal val="#ppt_h"/>
                                          </p:val>
                                        </p:tav>
                                      </p:tavLst>
                                    </p:anim>
                                  </p:childTnLst>
                                </p:cTn>
                              </p:par>
                              <p:par>
                                <p:cTn id="95" presetID="17" presetClass="entr" presetSubtype="10" fill="hold" grpId="0" nodeType="withEffect">
                                  <p:stCondLst>
                                    <p:cond delay="3500"/>
                                  </p:stCondLst>
                                  <p:childTnLst>
                                    <p:set>
                                      <p:cBhvr>
                                        <p:cTn id="96" dur="1" fill="hold">
                                          <p:stCondLst>
                                            <p:cond delay="0"/>
                                          </p:stCondLst>
                                        </p:cTn>
                                        <p:tgtEl>
                                          <p:spTgt spid="80"/>
                                        </p:tgtEl>
                                        <p:attrNameLst>
                                          <p:attrName>style.visibility</p:attrName>
                                        </p:attrNameLst>
                                      </p:cBhvr>
                                      <p:to>
                                        <p:strVal val="visible"/>
                                      </p:to>
                                    </p:set>
                                    <p:anim calcmode="lin" valueType="num">
                                      <p:cBhvr>
                                        <p:cTn id="97" dur="750" fill="hold"/>
                                        <p:tgtEl>
                                          <p:spTgt spid="80"/>
                                        </p:tgtEl>
                                        <p:attrNameLst>
                                          <p:attrName>ppt_w</p:attrName>
                                        </p:attrNameLst>
                                      </p:cBhvr>
                                      <p:tavLst>
                                        <p:tav tm="0">
                                          <p:val>
                                            <p:fltVal val="0"/>
                                          </p:val>
                                        </p:tav>
                                        <p:tav tm="100000">
                                          <p:val>
                                            <p:strVal val="#ppt_w"/>
                                          </p:val>
                                        </p:tav>
                                      </p:tavLst>
                                    </p:anim>
                                    <p:anim calcmode="lin" valueType="num">
                                      <p:cBhvr>
                                        <p:cTn id="98" dur="750" fill="hold"/>
                                        <p:tgtEl>
                                          <p:spTgt spid="80"/>
                                        </p:tgtEl>
                                        <p:attrNameLst>
                                          <p:attrName>ppt_h</p:attrName>
                                        </p:attrNameLst>
                                      </p:cBhvr>
                                      <p:tavLst>
                                        <p:tav tm="0">
                                          <p:val>
                                            <p:strVal val="#ppt_h"/>
                                          </p:val>
                                        </p:tav>
                                        <p:tav tm="100000">
                                          <p:val>
                                            <p:strVal val="#ppt_h"/>
                                          </p:val>
                                        </p:tav>
                                      </p:tavLst>
                                    </p:anim>
                                  </p:childTnLst>
                                </p:cTn>
                              </p:par>
                              <p:par>
                                <p:cTn id="99" presetID="10" presetClass="entr" presetSubtype="0" fill="hold" grpId="0" nodeType="withEffect">
                                  <p:stCondLst>
                                    <p:cond delay="4250"/>
                                  </p:stCondLst>
                                  <p:childTnLst>
                                    <p:set>
                                      <p:cBhvr>
                                        <p:cTn id="100" dur="1" fill="hold">
                                          <p:stCondLst>
                                            <p:cond delay="0"/>
                                          </p:stCondLst>
                                        </p:cTn>
                                        <p:tgtEl>
                                          <p:spTgt spid="87"/>
                                        </p:tgtEl>
                                        <p:attrNameLst>
                                          <p:attrName>style.visibility</p:attrName>
                                        </p:attrNameLst>
                                      </p:cBhvr>
                                      <p:to>
                                        <p:strVal val="visible"/>
                                      </p:to>
                                    </p:set>
                                    <p:animEffect transition="in" filter="fade">
                                      <p:cBhvr>
                                        <p:cTn id="101" dur="750"/>
                                        <p:tgtEl>
                                          <p:spTgt spid="87"/>
                                        </p:tgtEl>
                                      </p:cBhvr>
                                    </p:animEffect>
                                  </p:childTnLst>
                                </p:cTn>
                              </p:par>
                              <p:par>
                                <p:cTn id="102" presetID="10" presetClass="entr" presetSubtype="0" fill="hold" grpId="0" nodeType="withEffect">
                                  <p:stCondLst>
                                    <p:cond delay="4250"/>
                                  </p:stCondLst>
                                  <p:childTnLst>
                                    <p:set>
                                      <p:cBhvr>
                                        <p:cTn id="103" dur="1" fill="hold">
                                          <p:stCondLst>
                                            <p:cond delay="0"/>
                                          </p:stCondLst>
                                        </p:cTn>
                                        <p:tgtEl>
                                          <p:spTgt spid="81"/>
                                        </p:tgtEl>
                                        <p:attrNameLst>
                                          <p:attrName>style.visibility</p:attrName>
                                        </p:attrNameLst>
                                      </p:cBhvr>
                                      <p:to>
                                        <p:strVal val="visible"/>
                                      </p:to>
                                    </p:set>
                                    <p:animEffect transition="in" filter="fade">
                                      <p:cBhvr>
                                        <p:cTn id="104" dur="750"/>
                                        <p:tgtEl>
                                          <p:spTgt spid="81"/>
                                        </p:tgtEl>
                                      </p:cBhvr>
                                    </p:animEffect>
                                  </p:childTnLst>
                                </p:cTn>
                              </p:par>
                            </p:childTnLst>
                          </p:cTn>
                        </p:par>
                        <p:par>
                          <p:cTn id="105" fill="hold">
                            <p:stCondLst>
                              <p:cond delay="5000"/>
                            </p:stCondLst>
                            <p:childTnLst>
                              <p:par>
                                <p:cTn id="106" presetID="10" presetClass="entr" presetSubtype="0" fill="hold" grpId="0" nodeType="after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75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0" grpId="2" animBg="1"/>
      <p:bldP spid="21" grpId="0" animBg="1"/>
      <p:bldP spid="46" grpId="0" animBg="1"/>
      <p:bldP spid="71" grpId="0"/>
      <p:bldP spid="72" grpId="0"/>
      <p:bldP spid="80" grpId="0" animBg="1"/>
      <p:bldP spid="81" grpId="0"/>
      <p:bldP spid="82" grpId="0"/>
      <p:bldP spid="87" grpId="0"/>
      <p:bldP spid="88" grpId="0"/>
      <p:bldP spid="89" grpId="0" animBg="1"/>
      <p:bldP spid="90" grpId="0"/>
      <p:bldP spid="91" grpId="0"/>
      <p:bldP spid="75" grpId="0"/>
      <p:bldP spid="75" grpId="1"/>
      <p:bldP spid="75" grpId="2"/>
      <p:bldP spid="76" grpId="0"/>
      <p:bldP spid="76" grpId="1"/>
      <p:bldP spid="22" grpId="0" animBg="1"/>
      <p:bldP spid="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请输入您的标题</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535531"/>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Please enter your content here, can be used to paste by copying your text and choose to keep only text. </a:t>
            </a: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03</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Three</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44187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3451775" y="2686059"/>
            <a:ext cx="5149048" cy="3126833"/>
            <a:chOff x="3451775" y="2686059"/>
            <a:chExt cx="5149048" cy="3126833"/>
          </a:xfrm>
        </p:grpSpPr>
        <p:sp>
          <p:nvSpPr>
            <p:cNvPr id="54" name="椭圆 53"/>
            <p:cNvSpPr/>
            <p:nvPr/>
          </p:nvSpPr>
          <p:spPr>
            <a:xfrm>
              <a:off x="4728806" y="3449202"/>
              <a:ext cx="141172" cy="1411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7510773" y="2686059"/>
              <a:ext cx="108936" cy="1089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327420" y="4831764"/>
              <a:ext cx="72624" cy="726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8459651" y="3188369"/>
              <a:ext cx="141172" cy="1411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3469931" y="4102987"/>
              <a:ext cx="108936" cy="1089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356498" y="4157455"/>
              <a:ext cx="72624" cy="726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7075864" y="4952000"/>
              <a:ext cx="141172" cy="1411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6910116" y="3054758"/>
              <a:ext cx="108936" cy="1089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6027371" y="5277281"/>
              <a:ext cx="72624" cy="726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4619575" y="4872472"/>
              <a:ext cx="141172" cy="1411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7901393" y="3980471"/>
              <a:ext cx="108936" cy="1089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31615" y="2794032"/>
              <a:ext cx="72624" cy="726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558175" y="3018446"/>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6401308" y="3756746"/>
              <a:ext cx="36312" cy="36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6677144" y="4362454"/>
              <a:ext cx="36312" cy="363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5678692" y="4326142"/>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rot="16200000">
              <a:off x="5522485" y="4831765"/>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rot="16200000">
              <a:off x="7241923" y="5277281"/>
              <a:ext cx="36312" cy="36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rot="16200000">
              <a:off x="5715879" y="3521865"/>
              <a:ext cx="36312" cy="363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rot="16200000">
              <a:off x="6830882" y="5140664"/>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rot="16200000">
              <a:off x="3618490" y="4864056"/>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462259" y="5740268"/>
              <a:ext cx="72624" cy="726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951202" y="5106390"/>
              <a:ext cx="141172" cy="1411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3451775" y="5617940"/>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Freeform 6"/>
          <p:cNvSpPr>
            <a:spLocks/>
          </p:cNvSpPr>
          <p:nvPr/>
        </p:nvSpPr>
        <p:spPr bwMode="auto">
          <a:xfrm>
            <a:off x="4124062" y="3726740"/>
            <a:ext cx="1055441" cy="935528"/>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grpSp>
        <p:nvGrpSpPr>
          <p:cNvPr id="32" name="组合 31"/>
          <p:cNvGrpSpPr/>
          <p:nvPr/>
        </p:nvGrpSpPr>
        <p:grpSpPr>
          <a:xfrm>
            <a:off x="743970" y="3264486"/>
            <a:ext cx="3625687" cy="451551"/>
            <a:chOff x="3275013" y="3078163"/>
            <a:chExt cx="5634038" cy="701675"/>
          </a:xfrm>
        </p:grpSpPr>
        <p:sp>
          <p:nvSpPr>
            <p:cNvPr id="33" name="Freeform 20"/>
            <p:cNvSpPr>
              <a:spLocks/>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1"/>
            <p:cNvSpPr>
              <a:spLocks/>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合 34"/>
          <p:cNvGrpSpPr/>
          <p:nvPr/>
        </p:nvGrpSpPr>
        <p:grpSpPr>
          <a:xfrm rot="10800000">
            <a:off x="7665049" y="4171206"/>
            <a:ext cx="3625687" cy="451551"/>
            <a:chOff x="3275013" y="3078163"/>
            <a:chExt cx="5634038" cy="701675"/>
          </a:xfrm>
        </p:grpSpPr>
        <p:sp>
          <p:nvSpPr>
            <p:cNvPr id="36" name="Freeform 20"/>
            <p:cNvSpPr>
              <a:spLocks/>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1"/>
            <p:cNvSpPr>
              <a:spLocks/>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8" name="文本框 37"/>
          <p:cNvSpPr txBox="1"/>
          <p:nvPr/>
        </p:nvSpPr>
        <p:spPr>
          <a:xfrm>
            <a:off x="670905" y="3285217"/>
            <a:ext cx="3328521" cy="757130"/>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39" name="文本框 38"/>
          <p:cNvSpPr txBox="1"/>
          <p:nvPr/>
        </p:nvSpPr>
        <p:spPr>
          <a:xfrm>
            <a:off x="670905" y="2920401"/>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40" name="文本框 39"/>
          <p:cNvSpPr txBox="1"/>
          <p:nvPr/>
        </p:nvSpPr>
        <p:spPr>
          <a:xfrm>
            <a:off x="8124825" y="3811459"/>
            <a:ext cx="3258045" cy="757130"/>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1" name="文本框 40"/>
          <p:cNvSpPr txBox="1"/>
          <p:nvPr/>
        </p:nvSpPr>
        <p:spPr>
          <a:xfrm>
            <a:off x="9188401" y="4641871"/>
            <a:ext cx="2194469" cy="338554"/>
          </a:xfrm>
          <a:prstGeom prst="rect">
            <a:avLst/>
          </a:prstGeom>
          <a:noFill/>
        </p:spPr>
        <p:txBody>
          <a:bodyPr wrap="square" rtlCol="0">
            <a:spAutoFit/>
          </a:bodyPr>
          <a:lstStyle/>
          <a:p>
            <a:pPr algn="r"/>
            <a:r>
              <a:rPr lang="zh-CN" altLang="en-US" sz="1600" dirty="0">
                <a:solidFill>
                  <a:schemeClr val="tx1">
                    <a:lumMod val="75000"/>
                    <a:lumOff val="25000"/>
                  </a:schemeClr>
                </a:solidFill>
              </a:rPr>
              <a:t>请输入您的标题</a:t>
            </a:r>
          </a:p>
        </p:txBody>
      </p:sp>
      <p:sp>
        <p:nvSpPr>
          <p:cNvPr id="42" name="文本框 41"/>
          <p:cNvSpPr txBox="1"/>
          <p:nvPr/>
        </p:nvSpPr>
        <p:spPr>
          <a:xfrm>
            <a:off x="3800176" y="2105125"/>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3" name="文本框 42"/>
          <p:cNvSpPr txBox="1"/>
          <p:nvPr/>
        </p:nvSpPr>
        <p:spPr>
          <a:xfrm>
            <a:off x="4462259" y="1813483"/>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44" name="文本框 43"/>
          <p:cNvSpPr txBox="1"/>
          <p:nvPr/>
        </p:nvSpPr>
        <p:spPr>
          <a:xfrm>
            <a:off x="4702312" y="5567214"/>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5" name="文本框 44"/>
          <p:cNvSpPr txBox="1"/>
          <p:nvPr/>
        </p:nvSpPr>
        <p:spPr>
          <a:xfrm>
            <a:off x="5364395" y="5275572"/>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24" name="Freeform 6"/>
          <p:cNvSpPr>
            <a:spLocks/>
          </p:cNvSpPr>
          <p:nvPr/>
        </p:nvSpPr>
        <p:spPr bwMode="auto">
          <a:xfrm>
            <a:off x="6869623" y="3233962"/>
            <a:ext cx="1055441" cy="935527"/>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46" name="文本框 45"/>
          <p:cNvSpPr txBox="1"/>
          <p:nvPr/>
        </p:nvSpPr>
        <p:spPr>
          <a:xfrm>
            <a:off x="3972889" y="3990794"/>
            <a:ext cx="1352939" cy="400110"/>
          </a:xfrm>
          <a:prstGeom prst="rect">
            <a:avLst/>
          </a:prstGeom>
          <a:noFill/>
        </p:spPr>
        <p:txBody>
          <a:bodyPr wrap="square" rtlCol="0">
            <a:spAutoFit/>
          </a:bodyPr>
          <a:lstStyle/>
          <a:p>
            <a:pPr algn="ctr"/>
            <a:r>
              <a:rPr lang="en-US" altLang="zh-CN" sz="2000" dirty="0">
                <a:solidFill>
                  <a:schemeClr val="accent1"/>
                </a:solidFill>
                <a:latin typeface="+mn-ea"/>
              </a:rPr>
              <a:t>S</a:t>
            </a:r>
            <a:r>
              <a:rPr lang="en-US" altLang="zh-CN" sz="1000" dirty="0">
                <a:solidFill>
                  <a:schemeClr val="tx1">
                    <a:lumMod val="50000"/>
                    <a:lumOff val="50000"/>
                  </a:schemeClr>
                </a:solidFill>
                <a:latin typeface="+mn-ea"/>
              </a:rPr>
              <a:t>uperiority</a:t>
            </a:r>
            <a:endParaRPr lang="zh-CN" altLang="en-US" sz="1000" dirty="0">
              <a:solidFill>
                <a:schemeClr val="tx1">
                  <a:lumMod val="50000"/>
                  <a:lumOff val="50000"/>
                </a:schemeClr>
              </a:solidFill>
              <a:latin typeface="+mn-ea"/>
            </a:endParaRPr>
          </a:p>
        </p:txBody>
      </p:sp>
      <p:sp>
        <p:nvSpPr>
          <p:cNvPr id="49" name="矩形 48"/>
          <p:cNvSpPr/>
          <p:nvPr/>
        </p:nvSpPr>
        <p:spPr>
          <a:xfrm>
            <a:off x="7056212" y="3501670"/>
            <a:ext cx="675185" cy="400110"/>
          </a:xfrm>
          <a:prstGeom prst="rect">
            <a:avLst/>
          </a:prstGeom>
        </p:spPr>
        <p:txBody>
          <a:bodyPr wrap="none">
            <a:spAutoFit/>
          </a:bodyPr>
          <a:lstStyle/>
          <a:p>
            <a:pPr algn="ctr"/>
            <a:r>
              <a:rPr lang="en-US" altLang="zh-CN" sz="2000" dirty="0">
                <a:solidFill>
                  <a:schemeClr val="accent4"/>
                </a:solidFill>
              </a:rPr>
              <a:t>T</a:t>
            </a:r>
            <a:r>
              <a:rPr lang="en-US" altLang="zh-CN" sz="1000" dirty="0">
                <a:solidFill>
                  <a:schemeClr val="tx1">
                    <a:lumMod val="50000"/>
                    <a:lumOff val="50000"/>
                  </a:schemeClr>
                </a:solidFill>
              </a:rPr>
              <a:t>hreats</a:t>
            </a:r>
          </a:p>
        </p:txBody>
      </p:sp>
      <p:sp>
        <p:nvSpPr>
          <p:cNvPr id="98" name="文本框 97"/>
          <p:cNvSpPr txBox="1"/>
          <p:nvPr/>
        </p:nvSpPr>
        <p:spPr>
          <a:xfrm>
            <a:off x="1342723" y="178376"/>
            <a:ext cx="3359589"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99" name="矩形 98"/>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30" name="Freeform 6"/>
          <p:cNvSpPr>
            <a:spLocks/>
          </p:cNvSpPr>
          <p:nvPr/>
        </p:nvSpPr>
        <p:spPr bwMode="auto">
          <a:xfrm>
            <a:off x="5037633" y="3233961"/>
            <a:ext cx="1055441" cy="935528"/>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27" name="Freeform 6"/>
          <p:cNvSpPr>
            <a:spLocks/>
          </p:cNvSpPr>
          <p:nvPr/>
        </p:nvSpPr>
        <p:spPr bwMode="auto">
          <a:xfrm>
            <a:off x="5948973" y="3722261"/>
            <a:ext cx="1055440" cy="935527"/>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47" name="矩形 46"/>
          <p:cNvSpPr/>
          <p:nvPr/>
        </p:nvSpPr>
        <p:spPr>
          <a:xfrm>
            <a:off x="5098892" y="3501670"/>
            <a:ext cx="928459" cy="400110"/>
          </a:xfrm>
          <a:prstGeom prst="rect">
            <a:avLst/>
          </a:prstGeom>
        </p:spPr>
        <p:txBody>
          <a:bodyPr wrap="none">
            <a:spAutoFit/>
          </a:bodyPr>
          <a:lstStyle/>
          <a:p>
            <a:pPr algn="ctr"/>
            <a:r>
              <a:rPr lang="en-US" altLang="zh-CN" sz="2000" dirty="0">
                <a:solidFill>
                  <a:schemeClr val="accent2"/>
                </a:solidFill>
              </a:rPr>
              <a:t>W</a:t>
            </a:r>
            <a:r>
              <a:rPr lang="en-US" altLang="zh-CN" sz="1000" dirty="0">
                <a:solidFill>
                  <a:schemeClr val="tx1">
                    <a:lumMod val="50000"/>
                    <a:lumOff val="50000"/>
                  </a:schemeClr>
                </a:solidFill>
              </a:rPr>
              <a:t>eakness</a:t>
            </a:r>
            <a:endParaRPr lang="zh-CN" altLang="en-US" sz="1000" dirty="0">
              <a:solidFill>
                <a:schemeClr val="tx1">
                  <a:lumMod val="50000"/>
                  <a:lumOff val="50000"/>
                </a:schemeClr>
              </a:solidFill>
            </a:endParaRPr>
          </a:p>
        </p:txBody>
      </p:sp>
      <p:sp>
        <p:nvSpPr>
          <p:cNvPr id="48" name="矩形 47"/>
          <p:cNvSpPr/>
          <p:nvPr/>
        </p:nvSpPr>
        <p:spPr>
          <a:xfrm>
            <a:off x="5945605" y="3986907"/>
            <a:ext cx="1039067" cy="400110"/>
          </a:xfrm>
          <a:prstGeom prst="rect">
            <a:avLst/>
          </a:prstGeom>
        </p:spPr>
        <p:txBody>
          <a:bodyPr wrap="none">
            <a:spAutoFit/>
          </a:bodyPr>
          <a:lstStyle/>
          <a:p>
            <a:pPr algn="ctr"/>
            <a:r>
              <a:rPr lang="en-US" altLang="zh-CN" sz="2000" dirty="0">
                <a:solidFill>
                  <a:schemeClr val="accent3"/>
                </a:solidFill>
              </a:rPr>
              <a:t>O</a:t>
            </a:r>
            <a:r>
              <a:rPr lang="en-US" altLang="zh-CN" sz="1000" dirty="0">
                <a:solidFill>
                  <a:schemeClr val="tx1">
                    <a:lumMod val="50000"/>
                    <a:lumOff val="50000"/>
                  </a:schemeClr>
                </a:solidFill>
              </a:rPr>
              <a:t>pportunity</a:t>
            </a:r>
            <a:endParaRPr lang="zh-CN" altLang="en-US" sz="1000" dirty="0">
              <a:solidFill>
                <a:schemeClr val="tx1">
                  <a:lumMod val="50000"/>
                  <a:lumOff val="50000"/>
                </a:schemeClr>
              </a:solidFill>
            </a:endParaRPr>
          </a:p>
        </p:txBody>
      </p:sp>
      <p:sp>
        <p:nvSpPr>
          <p:cNvPr id="77" name="矩形 7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2706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750"/>
                                        <p:tgtEl>
                                          <p:spTgt spid="98"/>
                                        </p:tgtEl>
                                      </p:cBhvr>
                                    </p:animEffect>
                                  </p:childTnLst>
                                </p:cTn>
                              </p:par>
                              <p:par>
                                <p:cTn id="8" presetID="63" presetClass="path" presetSubtype="0" decel="50000" fill="hold" grpId="1" nodeType="withEffect">
                                  <p:stCondLst>
                                    <p:cond delay="1500"/>
                                  </p:stCondLst>
                                  <p:childTnLst>
                                    <p:animMotion origin="layout" path="M 0.01523 1.85185E-6 L -0.10886 1.85185E-6 " pathEditMode="relative" rAng="0" ptsTypes="AA">
                                      <p:cBhvr>
                                        <p:cTn id="9" dur="750" spd="-100000" fill="hold"/>
                                        <p:tgtEl>
                                          <p:spTgt spid="98"/>
                                        </p:tgtEl>
                                        <p:attrNameLst>
                                          <p:attrName>ppt_x</p:attrName>
                                          <p:attrName>ppt_y</p:attrName>
                                        </p:attrNameLst>
                                      </p:cBhvr>
                                      <p:rCtr x="-6211" y="0"/>
                                    </p:animMotion>
                                  </p:childTnLst>
                                </p:cTn>
                              </p:par>
                              <p:par>
                                <p:cTn id="10" presetID="35" presetClass="path" presetSubtype="0" accel="50000" decel="50000" fill="hold" grpId="2" nodeType="withEffect">
                                  <p:stCondLst>
                                    <p:cond delay="2250"/>
                                  </p:stCondLst>
                                  <p:childTnLst>
                                    <p:animMotion origin="layout" path="M 0.01601 1.85185E-6 L 3.33333E-6 1.85185E-6 " pathEditMode="relative" rAng="0" ptsTypes="AA">
                                      <p:cBhvr>
                                        <p:cTn id="11" dur="750" fill="hold"/>
                                        <p:tgtEl>
                                          <p:spTgt spid="98"/>
                                        </p:tgtEl>
                                        <p:attrNameLst>
                                          <p:attrName>ppt_x</p:attrName>
                                          <p:attrName>ppt_y</p:attrName>
                                        </p:attrNameLst>
                                      </p:cBhvr>
                                      <p:rCtr x="-807" y="0"/>
                                    </p:animMotion>
                                  </p:childTnLst>
                                </p:cTn>
                              </p:par>
                              <p:par>
                                <p:cTn id="12" presetID="10" presetClass="entr" presetSubtype="0" fill="hold" grpId="0" nodeType="withEffect">
                                  <p:stCondLst>
                                    <p:cond delay="2250"/>
                                  </p:stCondLst>
                                  <p:childTnLst>
                                    <p:set>
                                      <p:cBhvr>
                                        <p:cTn id="13" dur="1" fill="hold">
                                          <p:stCondLst>
                                            <p:cond delay="0"/>
                                          </p:stCondLst>
                                        </p:cTn>
                                        <p:tgtEl>
                                          <p:spTgt spid="99"/>
                                        </p:tgtEl>
                                        <p:attrNameLst>
                                          <p:attrName>style.visibility</p:attrName>
                                        </p:attrNameLst>
                                      </p:cBhvr>
                                      <p:to>
                                        <p:strVal val="visible"/>
                                      </p:to>
                                    </p:set>
                                    <p:animEffect transition="in" filter="fade">
                                      <p:cBhvr>
                                        <p:cTn id="14" dur="750"/>
                                        <p:tgtEl>
                                          <p:spTgt spid="99"/>
                                        </p:tgtEl>
                                      </p:cBhvr>
                                    </p:animEffect>
                                  </p:childTnLst>
                                </p:cTn>
                              </p:par>
                              <p:par>
                                <p:cTn id="15" presetID="35" presetClass="path" presetSubtype="0" accel="50000" decel="50000" fill="hold" grpId="1" nodeType="withEffect">
                                  <p:stCondLst>
                                    <p:cond delay="2250"/>
                                  </p:stCondLst>
                                  <p:childTnLst>
                                    <p:animMotion origin="layout" path="M 0.01601 -3.7037E-6 L 8.33333E-7 -3.7037E-6 " pathEditMode="relative" rAng="0" ptsTypes="AA">
                                      <p:cBhvr>
                                        <p:cTn id="16" dur="750" fill="hold"/>
                                        <p:tgtEl>
                                          <p:spTgt spid="99"/>
                                        </p:tgtEl>
                                        <p:attrNameLst>
                                          <p:attrName>ppt_x</p:attrName>
                                          <p:attrName>ppt_y</p:attrName>
                                        </p:attrNameLst>
                                      </p:cBhvr>
                                      <p:rCtr x="-807" y="0"/>
                                    </p:animMotion>
                                  </p:childTnLst>
                                </p:cTn>
                              </p:par>
                              <p:par>
                                <p:cTn id="17" presetID="10" presetClass="entr" presetSubtype="0" fill="hold" grpId="0" nodeType="withEffect">
                                  <p:stCondLst>
                                    <p:cond delay="15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42" presetClass="path" presetSubtype="0" decel="30000" fill="hold" grpId="1" nodeType="withEffect">
                                  <p:stCondLst>
                                    <p:cond delay="1500"/>
                                  </p:stCondLst>
                                  <p:childTnLst>
                                    <p:animMotion origin="layout" path="M 3.125E-6 -0.03981 L 3.125E-6 0.14815 " pathEditMode="relative" rAng="0" ptsTypes="AA">
                                      <p:cBhvr>
                                        <p:cTn id="21" dur="750" spd="-100000" fill="hold"/>
                                        <p:tgtEl>
                                          <p:spTgt spid="30"/>
                                        </p:tgtEl>
                                        <p:attrNameLst>
                                          <p:attrName>ppt_x</p:attrName>
                                          <p:attrName>ppt_y</p:attrName>
                                        </p:attrNameLst>
                                      </p:cBhvr>
                                      <p:rCtr x="0" y="9398"/>
                                    </p:animMotion>
                                  </p:childTnLst>
                                </p:cTn>
                              </p:par>
                              <p:par>
                                <p:cTn id="22" presetID="42" presetClass="path" presetSubtype="0" accel="30000" decel="30000" fill="hold" grpId="2" nodeType="withEffect">
                                  <p:stCondLst>
                                    <p:cond delay="2250"/>
                                  </p:stCondLst>
                                  <p:childTnLst>
                                    <p:animMotion origin="layout" path="M 3.125E-6 -0.03981 L 3.125E-6 -3.7037E-6 " pathEditMode="relative" rAng="0" ptsTypes="AA">
                                      <p:cBhvr>
                                        <p:cTn id="23" dur="750" fill="hold"/>
                                        <p:tgtEl>
                                          <p:spTgt spid="30"/>
                                        </p:tgtEl>
                                        <p:attrNameLst>
                                          <p:attrName>ppt_x</p:attrName>
                                          <p:attrName>ppt_y</p:attrName>
                                        </p:attrNameLst>
                                      </p:cBhvr>
                                      <p:rCtr x="0" y="1991"/>
                                    </p:animMotion>
                                  </p:childTnLst>
                                </p:cTn>
                              </p:par>
                              <p:par>
                                <p:cTn id="24" presetID="10" presetClass="entr" presetSubtype="0" fill="hold" grpId="0" nodeType="withEffect">
                                  <p:stCondLst>
                                    <p:cond delay="150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64" presetClass="path" presetSubtype="0" decel="30000" fill="hold" grpId="1" nodeType="withEffect">
                                  <p:stCondLst>
                                    <p:cond delay="1500"/>
                                  </p:stCondLst>
                                  <p:childTnLst>
                                    <p:animMotion origin="layout" path="M -4.58333E-6 0.03889 L -4.58333E-6 -0.14814 " pathEditMode="relative" rAng="0" ptsTypes="AA">
                                      <p:cBhvr>
                                        <p:cTn id="28" dur="750" spd="-100000" fill="hold"/>
                                        <p:tgtEl>
                                          <p:spTgt spid="27"/>
                                        </p:tgtEl>
                                        <p:attrNameLst>
                                          <p:attrName>ppt_x</p:attrName>
                                          <p:attrName>ppt_y</p:attrName>
                                        </p:attrNameLst>
                                      </p:cBhvr>
                                      <p:rCtr x="0" y="-9352"/>
                                    </p:animMotion>
                                  </p:childTnLst>
                                </p:cTn>
                              </p:par>
                              <p:par>
                                <p:cTn id="29" presetID="64" presetClass="path" presetSubtype="0" accel="30000" decel="30000" fill="hold" grpId="2" nodeType="withEffect">
                                  <p:stCondLst>
                                    <p:cond delay="2250"/>
                                  </p:stCondLst>
                                  <p:childTnLst>
                                    <p:animMotion origin="layout" path="M -4.58333E-6 0.03843 L -4.58333E-6 -3.7037E-6 " pathEditMode="relative" rAng="0" ptsTypes="AA">
                                      <p:cBhvr>
                                        <p:cTn id="30" dur="750" fill="hold"/>
                                        <p:tgtEl>
                                          <p:spTgt spid="27"/>
                                        </p:tgtEl>
                                        <p:attrNameLst>
                                          <p:attrName>ppt_x</p:attrName>
                                          <p:attrName>ppt_y</p:attrName>
                                        </p:attrNameLst>
                                      </p:cBhvr>
                                      <p:rCtr x="0" y="-1921"/>
                                    </p:animMotion>
                                  </p:childTnLst>
                                </p:cTn>
                              </p:par>
                              <p:par>
                                <p:cTn id="31" presetID="10" presetClass="entr" presetSubtype="0" fill="hold" grpId="0" nodeType="withEffect">
                                  <p:stCondLst>
                                    <p:cond delay="300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750"/>
                                        <p:tgtEl>
                                          <p:spTgt spid="21"/>
                                        </p:tgtEl>
                                      </p:cBhvr>
                                    </p:animEffect>
                                  </p:childTnLst>
                                </p:cTn>
                              </p:par>
                              <p:par>
                                <p:cTn id="34" presetID="10" presetClass="entr" presetSubtype="0" fill="hold" grpId="0" nodeType="withEffect">
                                  <p:stCondLst>
                                    <p:cond delay="300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750"/>
                                        <p:tgtEl>
                                          <p:spTgt spid="24"/>
                                        </p:tgtEl>
                                      </p:cBhvr>
                                    </p:animEffect>
                                  </p:childTnLst>
                                </p:cTn>
                              </p:par>
                              <p:par>
                                <p:cTn id="37" presetID="42" presetClass="path" presetSubtype="0" fill="hold" grpId="1" nodeType="withEffect">
                                  <p:stCondLst>
                                    <p:cond delay="3000"/>
                                  </p:stCondLst>
                                  <p:childTnLst>
                                    <p:animMotion origin="layout" path="M -4.16667E-7 -4.07407E-6 L 0.07422 -0.07361 " pathEditMode="relative" rAng="0" ptsTypes="AA">
                                      <p:cBhvr>
                                        <p:cTn id="38" dur="750" spd="-100000" fill="hold"/>
                                        <p:tgtEl>
                                          <p:spTgt spid="21"/>
                                        </p:tgtEl>
                                        <p:attrNameLst>
                                          <p:attrName>ppt_x</p:attrName>
                                          <p:attrName>ppt_y</p:attrName>
                                        </p:attrNameLst>
                                      </p:cBhvr>
                                      <p:rCtr x="3711" y="-3681"/>
                                    </p:animMotion>
                                  </p:childTnLst>
                                </p:cTn>
                              </p:par>
                              <p:par>
                                <p:cTn id="39" presetID="42" presetClass="path" presetSubtype="0" fill="hold" grpId="1" nodeType="withEffect">
                                  <p:stCondLst>
                                    <p:cond delay="3000"/>
                                  </p:stCondLst>
                                  <p:childTnLst>
                                    <p:animMotion origin="layout" path="M -6.25E-7 -3.33333E-6 L -0.07461 0.07107 " pathEditMode="relative" rAng="0" ptsTypes="AA">
                                      <p:cBhvr>
                                        <p:cTn id="40" dur="750" spd="-100000" fill="hold"/>
                                        <p:tgtEl>
                                          <p:spTgt spid="24"/>
                                        </p:tgtEl>
                                        <p:attrNameLst>
                                          <p:attrName>ppt_x</p:attrName>
                                          <p:attrName>ppt_y</p:attrName>
                                        </p:attrNameLst>
                                      </p:cBhvr>
                                      <p:rCtr x="-3737" y="3542"/>
                                    </p:animMotion>
                                  </p:childTnLst>
                                </p:cTn>
                              </p:par>
                              <p:par>
                                <p:cTn id="41" presetID="53" presetClass="entr" presetSubtype="16" fill="hold" grpId="0" nodeType="withEffect">
                                  <p:stCondLst>
                                    <p:cond delay="3500"/>
                                  </p:stCondLst>
                                  <p:childTnLst>
                                    <p:set>
                                      <p:cBhvr>
                                        <p:cTn id="42" dur="1" fill="hold">
                                          <p:stCondLst>
                                            <p:cond delay="0"/>
                                          </p:stCondLst>
                                        </p:cTn>
                                        <p:tgtEl>
                                          <p:spTgt spid="46"/>
                                        </p:tgtEl>
                                        <p:attrNameLst>
                                          <p:attrName>style.visibility</p:attrName>
                                        </p:attrNameLst>
                                      </p:cBhvr>
                                      <p:to>
                                        <p:strVal val="visible"/>
                                      </p:to>
                                    </p:set>
                                    <p:anim calcmode="lin" valueType="num">
                                      <p:cBhvr>
                                        <p:cTn id="43" dur="750" fill="hold"/>
                                        <p:tgtEl>
                                          <p:spTgt spid="46"/>
                                        </p:tgtEl>
                                        <p:attrNameLst>
                                          <p:attrName>ppt_w</p:attrName>
                                        </p:attrNameLst>
                                      </p:cBhvr>
                                      <p:tavLst>
                                        <p:tav tm="0">
                                          <p:val>
                                            <p:fltVal val="0"/>
                                          </p:val>
                                        </p:tav>
                                        <p:tav tm="100000">
                                          <p:val>
                                            <p:strVal val="#ppt_w"/>
                                          </p:val>
                                        </p:tav>
                                      </p:tavLst>
                                    </p:anim>
                                    <p:anim calcmode="lin" valueType="num">
                                      <p:cBhvr>
                                        <p:cTn id="44" dur="750" fill="hold"/>
                                        <p:tgtEl>
                                          <p:spTgt spid="46"/>
                                        </p:tgtEl>
                                        <p:attrNameLst>
                                          <p:attrName>ppt_h</p:attrName>
                                        </p:attrNameLst>
                                      </p:cBhvr>
                                      <p:tavLst>
                                        <p:tav tm="0">
                                          <p:val>
                                            <p:fltVal val="0"/>
                                          </p:val>
                                        </p:tav>
                                        <p:tav tm="100000">
                                          <p:val>
                                            <p:strVal val="#ppt_h"/>
                                          </p:val>
                                        </p:tav>
                                      </p:tavLst>
                                    </p:anim>
                                    <p:animEffect transition="in" filter="fade">
                                      <p:cBhvr>
                                        <p:cTn id="45" dur="750"/>
                                        <p:tgtEl>
                                          <p:spTgt spid="46"/>
                                        </p:tgtEl>
                                      </p:cBhvr>
                                    </p:animEffect>
                                  </p:childTnLst>
                                </p:cTn>
                              </p:par>
                              <p:par>
                                <p:cTn id="46" presetID="53" presetClass="entr" presetSubtype="16" fill="hold" grpId="0" nodeType="withEffect">
                                  <p:stCondLst>
                                    <p:cond delay="3500"/>
                                  </p:stCondLst>
                                  <p:childTnLst>
                                    <p:set>
                                      <p:cBhvr>
                                        <p:cTn id="47" dur="1" fill="hold">
                                          <p:stCondLst>
                                            <p:cond delay="0"/>
                                          </p:stCondLst>
                                        </p:cTn>
                                        <p:tgtEl>
                                          <p:spTgt spid="47"/>
                                        </p:tgtEl>
                                        <p:attrNameLst>
                                          <p:attrName>style.visibility</p:attrName>
                                        </p:attrNameLst>
                                      </p:cBhvr>
                                      <p:to>
                                        <p:strVal val="visible"/>
                                      </p:to>
                                    </p:set>
                                    <p:anim calcmode="lin" valueType="num">
                                      <p:cBhvr>
                                        <p:cTn id="48" dur="750" fill="hold"/>
                                        <p:tgtEl>
                                          <p:spTgt spid="47"/>
                                        </p:tgtEl>
                                        <p:attrNameLst>
                                          <p:attrName>ppt_w</p:attrName>
                                        </p:attrNameLst>
                                      </p:cBhvr>
                                      <p:tavLst>
                                        <p:tav tm="0">
                                          <p:val>
                                            <p:fltVal val="0"/>
                                          </p:val>
                                        </p:tav>
                                        <p:tav tm="100000">
                                          <p:val>
                                            <p:strVal val="#ppt_w"/>
                                          </p:val>
                                        </p:tav>
                                      </p:tavLst>
                                    </p:anim>
                                    <p:anim calcmode="lin" valueType="num">
                                      <p:cBhvr>
                                        <p:cTn id="49" dur="750" fill="hold"/>
                                        <p:tgtEl>
                                          <p:spTgt spid="47"/>
                                        </p:tgtEl>
                                        <p:attrNameLst>
                                          <p:attrName>ppt_h</p:attrName>
                                        </p:attrNameLst>
                                      </p:cBhvr>
                                      <p:tavLst>
                                        <p:tav tm="0">
                                          <p:val>
                                            <p:fltVal val="0"/>
                                          </p:val>
                                        </p:tav>
                                        <p:tav tm="100000">
                                          <p:val>
                                            <p:strVal val="#ppt_h"/>
                                          </p:val>
                                        </p:tav>
                                      </p:tavLst>
                                    </p:anim>
                                    <p:animEffect transition="in" filter="fade">
                                      <p:cBhvr>
                                        <p:cTn id="50" dur="750"/>
                                        <p:tgtEl>
                                          <p:spTgt spid="47"/>
                                        </p:tgtEl>
                                      </p:cBhvr>
                                    </p:animEffect>
                                  </p:childTnLst>
                                </p:cTn>
                              </p:par>
                              <p:par>
                                <p:cTn id="51" presetID="53" presetClass="entr" presetSubtype="16" fill="hold" grpId="0" nodeType="withEffect">
                                  <p:stCondLst>
                                    <p:cond delay="3500"/>
                                  </p:stCondLst>
                                  <p:childTnLst>
                                    <p:set>
                                      <p:cBhvr>
                                        <p:cTn id="52" dur="1" fill="hold">
                                          <p:stCondLst>
                                            <p:cond delay="0"/>
                                          </p:stCondLst>
                                        </p:cTn>
                                        <p:tgtEl>
                                          <p:spTgt spid="48"/>
                                        </p:tgtEl>
                                        <p:attrNameLst>
                                          <p:attrName>style.visibility</p:attrName>
                                        </p:attrNameLst>
                                      </p:cBhvr>
                                      <p:to>
                                        <p:strVal val="visible"/>
                                      </p:to>
                                    </p:set>
                                    <p:anim calcmode="lin" valueType="num">
                                      <p:cBhvr>
                                        <p:cTn id="53" dur="750" fill="hold"/>
                                        <p:tgtEl>
                                          <p:spTgt spid="48"/>
                                        </p:tgtEl>
                                        <p:attrNameLst>
                                          <p:attrName>ppt_w</p:attrName>
                                        </p:attrNameLst>
                                      </p:cBhvr>
                                      <p:tavLst>
                                        <p:tav tm="0">
                                          <p:val>
                                            <p:fltVal val="0"/>
                                          </p:val>
                                        </p:tav>
                                        <p:tav tm="100000">
                                          <p:val>
                                            <p:strVal val="#ppt_w"/>
                                          </p:val>
                                        </p:tav>
                                      </p:tavLst>
                                    </p:anim>
                                    <p:anim calcmode="lin" valueType="num">
                                      <p:cBhvr>
                                        <p:cTn id="54" dur="750" fill="hold"/>
                                        <p:tgtEl>
                                          <p:spTgt spid="48"/>
                                        </p:tgtEl>
                                        <p:attrNameLst>
                                          <p:attrName>ppt_h</p:attrName>
                                        </p:attrNameLst>
                                      </p:cBhvr>
                                      <p:tavLst>
                                        <p:tav tm="0">
                                          <p:val>
                                            <p:fltVal val="0"/>
                                          </p:val>
                                        </p:tav>
                                        <p:tav tm="100000">
                                          <p:val>
                                            <p:strVal val="#ppt_h"/>
                                          </p:val>
                                        </p:tav>
                                      </p:tavLst>
                                    </p:anim>
                                    <p:animEffect transition="in" filter="fade">
                                      <p:cBhvr>
                                        <p:cTn id="55" dur="750"/>
                                        <p:tgtEl>
                                          <p:spTgt spid="48"/>
                                        </p:tgtEl>
                                      </p:cBhvr>
                                    </p:animEffect>
                                  </p:childTnLst>
                                </p:cTn>
                              </p:par>
                              <p:par>
                                <p:cTn id="56" presetID="53" presetClass="entr" presetSubtype="16" fill="hold" grpId="0" nodeType="withEffect">
                                  <p:stCondLst>
                                    <p:cond delay="3500"/>
                                  </p:stCondLst>
                                  <p:childTnLst>
                                    <p:set>
                                      <p:cBhvr>
                                        <p:cTn id="57" dur="1" fill="hold">
                                          <p:stCondLst>
                                            <p:cond delay="0"/>
                                          </p:stCondLst>
                                        </p:cTn>
                                        <p:tgtEl>
                                          <p:spTgt spid="49"/>
                                        </p:tgtEl>
                                        <p:attrNameLst>
                                          <p:attrName>style.visibility</p:attrName>
                                        </p:attrNameLst>
                                      </p:cBhvr>
                                      <p:to>
                                        <p:strVal val="visible"/>
                                      </p:to>
                                    </p:set>
                                    <p:anim calcmode="lin" valueType="num">
                                      <p:cBhvr>
                                        <p:cTn id="58" dur="750" fill="hold"/>
                                        <p:tgtEl>
                                          <p:spTgt spid="49"/>
                                        </p:tgtEl>
                                        <p:attrNameLst>
                                          <p:attrName>ppt_w</p:attrName>
                                        </p:attrNameLst>
                                      </p:cBhvr>
                                      <p:tavLst>
                                        <p:tav tm="0">
                                          <p:val>
                                            <p:fltVal val="0"/>
                                          </p:val>
                                        </p:tav>
                                        <p:tav tm="100000">
                                          <p:val>
                                            <p:strVal val="#ppt_w"/>
                                          </p:val>
                                        </p:tav>
                                      </p:tavLst>
                                    </p:anim>
                                    <p:anim calcmode="lin" valueType="num">
                                      <p:cBhvr>
                                        <p:cTn id="59" dur="750" fill="hold"/>
                                        <p:tgtEl>
                                          <p:spTgt spid="49"/>
                                        </p:tgtEl>
                                        <p:attrNameLst>
                                          <p:attrName>ppt_h</p:attrName>
                                        </p:attrNameLst>
                                      </p:cBhvr>
                                      <p:tavLst>
                                        <p:tav tm="0">
                                          <p:val>
                                            <p:fltVal val="0"/>
                                          </p:val>
                                        </p:tav>
                                        <p:tav tm="100000">
                                          <p:val>
                                            <p:strVal val="#ppt_h"/>
                                          </p:val>
                                        </p:tav>
                                      </p:tavLst>
                                    </p:anim>
                                    <p:animEffect transition="in" filter="fade">
                                      <p:cBhvr>
                                        <p:cTn id="60" dur="750"/>
                                        <p:tgtEl>
                                          <p:spTgt spid="49"/>
                                        </p:tgtEl>
                                      </p:cBhvr>
                                    </p:animEffect>
                                  </p:childTnLst>
                                </p:cTn>
                              </p:par>
                              <p:par>
                                <p:cTn id="61" presetID="10" presetClass="entr" presetSubtype="0" fill="hold" nodeType="withEffect">
                                  <p:stCondLst>
                                    <p:cond delay="3500"/>
                                  </p:stCondLst>
                                  <p:childTnLst>
                                    <p:set>
                                      <p:cBhvr>
                                        <p:cTn id="62" dur="1" fill="hold">
                                          <p:stCondLst>
                                            <p:cond delay="0"/>
                                          </p:stCondLst>
                                        </p:cTn>
                                        <p:tgtEl>
                                          <p:spTgt spid="82"/>
                                        </p:tgtEl>
                                        <p:attrNameLst>
                                          <p:attrName>style.visibility</p:attrName>
                                        </p:attrNameLst>
                                      </p:cBhvr>
                                      <p:to>
                                        <p:strVal val="visible"/>
                                      </p:to>
                                    </p:set>
                                    <p:animEffect transition="in" filter="fade">
                                      <p:cBhvr>
                                        <p:cTn id="63" dur="750"/>
                                        <p:tgtEl>
                                          <p:spTgt spid="82"/>
                                        </p:tgtEl>
                                      </p:cBhvr>
                                    </p:animEffect>
                                  </p:childTnLst>
                                </p:cTn>
                              </p:par>
                              <p:par>
                                <p:cTn id="64" presetID="10" presetClass="entr" presetSubtype="0" fill="hold" nodeType="withEffect">
                                  <p:stCondLst>
                                    <p:cond delay="350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750"/>
                                        <p:tgtEl>
                                          <p:spTgt spid="35"/>
                                        </p:tgtEl>
                                      </p:cBhvr>
                                    </p:animEffect>
                                  </p:childTnLst>
                                </p:cTn>
                              </p:par>
                              <p:par>
                                <p:cTn id="67" presetID="10" presetClass="entr" presetSubtype="0" fill="hold" nodeType="withEffect">
                                  <p:stCondLst>
                                    <p:cond delay="3500"/>
                                  </p:stCondLst>
                                  <p:childTnLst>
                                    <p:set>
                                      <p:cBhvr>
                                        <p:cTn id="68" dur="1" fill="hold">
                                          <p:stCondLst>
                                            <p:cond delay="0"/>
                                          </p:stCondLst>
                                        </p:cTn>
                                        <p:tgtEl>
                                          <p:spTgt spid="32"/>
                                        </p:tgtEl>
                                        <p:attrNameLst>
                                          <p:attrName>style.visibility</p:attrName>
                                        </p:attrNameLst>
                                      </p:cBhvr>
                                      <p:to>
                                        <p:strVal val="visible"/>
                                      </p:to>
                                    </p:set>
                                    <p:animEffect transition="in" filter="fade">
                                      <p:cBhvr>
                                        <p:cTn id="69" dur="750"/>
                                        <p:tgtEl>
                                          <p:spTgt spid="32"/>
                                        </p:tgtEl>
                                      </p:cBhvr>
                                    </p:animEffect>
                                  </p:childTnLst>
                                </p:cTn>
                              </p:par>
                              <p:par>
                                <p:cTn id="70" presetID="22" presetClass="entr" presetSubtype="8" fill="hold" grpId="0" nodeType="withEffect">
                                  <p:stCondLst>
                                    <p:cond delay="4000"/>
                                  </p:stCondLst>
                                  <p:childTnLst>
                                    <p:set>
                                      <p:cBhvr>
                                        <p:cTn id="71" dur="1" fill="hold">
                                          <p:stCondLst>
                                            <p:cond delay="0"/>
                                          </p:stCondLst>
                                        </p:cTn>
                                        <p:tgtEl>
                                          <p:spTgt spid="39"/>
                                        </p:tgtEl>
                                        <p:attrNameLst>
                                          <p:attrName>style.visibility</p:attrName>
                                        </p:attrNameLst>
                                      </p:cBhvr>
                                      <p:to>
                                        <p:strVal val="visible"/>
                                      </p:to>
                                    </p:set>
                                    <p:animEffect transition="in" filter="wipe(left)">
                                      <p:cBhvr>
                                        <p:cTn id="72" dur="750"/>
                                        <p:tgtEl>
                                          <p:spTgt spid="39"/>
                                        </p:tgtEl>
                                      </p:cBhvr>
                                    </p:animEffect>
                                  </p:childTnLst>
                                </p:cTn>
                              </p:par>
                              <p:par>
                                <p:cTn id="73" presetID="22" presetClass="entr" presetSubtype="2" fill="hold" grpId="0" nodeType="withEffect">
                                  <p:stCondLst>
                                    <p:cond delay="4000"/>
                                  </p:stCondLst>
                                  <p:childTnLst>
                                    <p:set>
                                      <p:cBhvr>
                                        <p:cTn id="74" dur="1" fill="hold">
                                          <p:stCondLst>
                                            <p:cond delay="0"/>
                                          </p:stCondLst>
                                        </p:cTn>
                                        <p:tgtEl>
                                          <p:spTgt spid="41"/>
                                        </p:tgtEl>
                                        <p:attrNameLst>
                                          <p:attrName>style.visibility</p:attrName>
                                        </p:attrNameLst>
                                      </p:cBhvr>
                                      <p:to>
                                        <p:strVal val="visible"/>
                                      </p:to>
                                    </p:set>
                                    <p:animEffect transition="in" filter="wipe(right)">
                                      <p:cBhvr>
                                        <p:cTn id="75" dur="750"/>
                                        <p:tgtEl>
                                          <p:spTgt spid="41"/>
                                        </p:tgtEl>
                                      </p:cBhvr>
                                    </p:animEffect>
                                  </p:childTnLst>
                                </p:cTn>
                              </p:par>
                              <p:par>
                                <p:cTn id="76" presetID="22" presetClass="entr" presetSubtype="2" fill="hold" grpId="0" nodeType="withEffect">
                                  <p:stCondLst>
                                    <p:cond delay="4000"/>
                                  </p:stCondLst>
                                  <p:childTnLst>
                                    <p:set>
                                      <p:cBhvr>
                                        <p:cTn id="77" dur="1" fill="hold">
                                          <p:stCondLst>
                                            <p:cond delay="0"/>
                                          </p:stCondLst>
                                        </p:cTn>
                                        <p:tgtEl>
                                          <p:spTgt spid="45"/>
                                        </p:tgtEl>
                                        <p:attrNameLst>
                                          <p:attrName>style.visibility</p:attrName>
                                        </p:attrNameLst>
                                      </p:cBhvr>
                                      <p:to>
                                        <p:strVal val="visible"/>
                                      </p:to>
                                    </p:set>
                                    <p:animEffect transition="in" filter="wipe(right)">
                                      <p:cBhvr>
                                        <p:cTn id="78" dur="750"/>
                                        <p:tgtEl>
                                          <p:spTgt spid="45"/>
                                        </p:tgtEl>
                                      </p:cBhvr>
                                    </p:animEffect>
                                  </p:childTnLst>
                                </p:cTn>
                              </p:par>
                              <p:par>
                                <p:cTn id="79" presetID="22" presetClass="entr" presetSubtype="8" fill="hold" grpId="0" nodeType="withEffect">
                                  <p:stCondLst>
                                    <p:cond delay="4000"/>
                                  </p:stCondLst>
                                  <p:childTnLst>
                                    <p:set>
                                      <p:cBhvr>
                                        <p:cTn id="80" dur="1" fill="hold">
                                          <p:stCondLst>
                                            <p:cond delay="0"/>
                                          </p:stCondLst>
                                        </p:cTn>
                                        <p:tgtEl>
                                          <p:spTgt spid="43"/>
                                        </p:tgtEl>
                                        <p:attrNameLst>
                                          <p:attrName>style.visibility</p:attrName>
                                        </p:attrNameLst>
                                      </p:cBhvr>
                                      <p:to>
                                        <p:strVal val="visible"/>
                                      </p:to>
                                    </p:set>
                                    <p:animEffect transition="in" filter="wipe(left)">
                                      <p:cBhvr>
                                        <p:cTn id="81" dur="750"/>
                                        <p:tgtEl>
                                          <p:spTgt spid="43"/>
                                        </p:tgtEl>
                                      </p:cBhvr>
                                    </p:animEffect>
                                  </p:childTnLst>
                                </p:cTn>
                              </p:par>
                              <p:par>
                                <p:cTn id="82" presetID="10" presetClass="entr" presetSubtype="0" fill="hold" grpId="0" nodeType="withEffect">
                                  <p:stCondLst>
                                    <p:cond delay="475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750"/>
                                        <p:tgtEl>
                                          <p:spTgt spid="38"/>
                                        </p:tgtEl>
                                      </p:cBhvr>
                                    </p:animEffect>
                                  </p:childTnLst>
                                </p:cTn>
                              </p:par>
                              <p:par>
                                <p:cTn id="85" presetID="10" presetClass="entr" presetSubtype="0" fill="hold" grpId="0" nodeType="withEffect">
                                  <p:stCondLst>
                                    <p:cond delay="475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750"/>
                                        <p:tgtEl>
                                          <p:spTgt spid="42"/>
                                        </p:tgtEl>
                                      </p:cBhvr>
                                    </p:animEffect>
                                  </p:childTnLst>
                                </p:cTn>
                              </p:par>
                              <p:par>
                                <p:cTn id="88" presetID="10" presetClass="entr" presetSubtype="0" fill="hold" grpId="0" nodeType="withEffect">
                                  <p:stCondLst>
                                    <p:cond delay="475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750"/>
                                        <p:tgtEl>
                                          <p:spTgt spid="44"/>
                                        </p:tgtEl>
                                      </p:cBhvr>
                                    </p:animEffect>
                                  </p:childTnLst>
                                </p:cTn>
                              </p:par>
                              <p:par>
                                <p:cTn id="91" presetID="10" presetClass="entr" presetSubtype="0" fill="hold" grpId="0" nodeType="withEffect">
                                  <p:stCondLst>
                                    <p:cond delay="475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750"/>
                                        <p:tgtEl>
                                          <p:spTgt spid="40"/>
                                        </p:tgtEl>
                                      </p:cBhvr>
                                    </p:animEffect>
                                  </p:childTnLst>
                                </p:cTn>
                              </p:par>
                            </p:childTnLst>
                          </p:cTn>
                        </p:par>
                        <p:par>
                          <p:cTn id="94" fill="hold">
                            <p:stCondLst>
                              <p:cond delay="5500"/>
                            </p:stCondLst>
                            <p:childTnLst>
                              <p:par>
                                <p:cTn id="95" presetID="10" presetClass="entr" presetSubtype="0" fill="hold" grpId="0" nodeType="afterEffect">
                                  <p:stCondLst>
                                    <p:cond delay="0"/>
                                  </p:stCondLst>
                                  <p:childTnLst>
                                    <p:set>
                                      <p:cBhvr>
                                        <p:cTn id="96" dur="1" fill="hold">
                                          <p:stCondLst>
                                            <p:cond delay="0"/>
                                          </p:stCondLst>
                                        </p:cTn>
                                        <p:tgtEl>
                                          <p:spTgt spid="77"/>
                                        </p:tgtEl>
                                        <p:attrNameLst>
                                          <p:attrName>style.visibility</p:attrName>
                                        </p:attrNameLst>
                                      </p:cBhvr>
                                      <p:to>
                                        <p:strVal val="visible"/>
                                      </p:to>
                                    </p:set>
                                    <p:animEffect transition="in" filter="fade">
                                      <p:cBhvr>
                                        <p:cTn id="97" dur="75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38" grpId="0"/>
      <p:bldP spid="39" grpId="0"/>
      <p:bldP spid="40" grpId="0"/>
      <p:bldP spid="41" grpId="0"/>
      <p:bldP spid="42" grpId="0"/>
      <p:bldP spid="43" grpId="0"/>
      <p:bldP spid="44" grpId="0"/>
      <p:bldP spid="45" grpId="0"/>
      <p:bldP spid="24" grpId="0" animBg="1"/>
      <p:bldP spid="24" grpId="1" animBg="1"/>
      <p:bldP spid="46" grpId="0"/>
      <p:bldP spid="49" grpId="0"/>
      <p:bldP spid="98" grpId="0"/>
      <p:bldP spid="98" grpId="1"/>
      <p:bldP spid="98" grpId="2"/>
      <p:bldP spid="99" grpId="0"/>
      <p:bldP spid="99" grpId="1"/>
      <p:bldP spid="30" grpId="0" animBg="1"/>
      <p:bldP spid="30" grpId="1" animBg="1"/>
      <p:bldP spid="30" grpId="2" animBg="1"/>
      <p:bldP spid="27" grpId="0" animBg="1"/>
      <p:bldP spid="27" grpId="1" animBg="1"/>
      <p:bldP spid="27" grpId="2" animBg="1"/>
      <p:bldP spid="47" grpId="0"/>
      <p:bldP spid="48" grpId="0"/>
      <p:bldP spid="7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组合 151"/>
          <p:cNvGrpSpPr/>
          <p:nvPr/>
        </p:nvGrpSpPr>
        <p:grpSpPr>
          <a:xfrm>
            <a:off x="10044723" y="4631832"/>
            <a:ext cx="1243491" cy="1706825"/>
            <a:chOff x="7782628" y="-1101428"/>
            <a:chExt cx="2450817" cy="3364010"/>
          </a:xfrm>
        </p:grpSpPr>
        <p:sp>
          <p:nvSpPr>
            <p:cNvPr id="153" name="圆角矩形 152"/>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4" name="组合 153"/>
            <p:cNvGrpSpPr/>
            <p:nvPr/>
          </p:nvGrpSpPr>
          <p:grpSpPr>
            <a:xfrm>
              <a:off x="8556219" y="1556046"/>
              <a:ext cx="721176" cy="706536"/>
              <a:chOff x="3161408" y="4408176"/>
              <a:chExt cx="721176" cy="706536"/>
            </a:xfrm>
          </p:grpSpPr>
          <p:sp>
            <p:nvSpPr>
              <p:cNvPr id="160" name="任意多边形 15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任意多边形 16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任意多边形 16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5" name="组合 154"/>
            <p:cNvGrpSpPr/>
            <p:nvPr/>
          </p:nvGrpSpPr>
          <p:grpSpPr>
            <a:xfrm flipH="1" flipV="1">
              <a:off x="8736477" y="-1101428"/>
              <a:ext cx="721176" cy="706536"/>
              <a:chOff x="3161408" y="4408176"/>
              <a:chExt cx="721176" cy="706536"/>
            </a:xfrm>
          </p:grpSpPr>
          <p:sp>
            <p:nvSpPr>
              <p:cNvPr id="156" name="任意多边形 15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任意多边形 15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任意多边形 15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任意多边形 15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0" name="组合 139"/>
          <p:cNvGrpSpPr/>
          <p:nvPr/>
        </p:nvGrpSpPr>
        <p:grpSpPr>
          <a:xfrm>
            <a:off x="8196252" y="4631832"/>
            <a:ext cx="1243491" cy="1706825"/>
            <a:chOff x="7782628" y="-1101428"/>
            <a:chExt cx="2450817" cy="3364010"/>
          </a:xfrm>
        </p:grpSpPr>
        <p:sp>
          <p:nvSpPr>
            <p:cNvPr id="141" name="圆角矩形 140"/>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2" name="组合 141"/>
            <p:cNvGrpSpPr/>
            <p:nvPr/>
          </p:nvGrpSpPr>
          <p:grpSpPr>
            <a:xfrm>
              <a:off x="8556219" y="1556046"/>
              <a:ext cx="721176" cy="706536"/>
              <a:chOff x="3161408" y="4408176"/>
              <a:chExt cx="721176" cy="706536"/>
            </a:xfrm>
          </p:grpSpPr>
          <p:sp>
            <p:nvSpPr>
              <p:cNvPr id="148" name="任意多边形 14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任意多边形 14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任意多边形 14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任意多边形 15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3" name="组合 142"/>
            <p:cNvGrpSpPr/>
            <p:nvPr/>
          </p:nvGrpSpPr>
          <p:grpSpPr>
            <a:xfrm flipH="1" flipV="1">
              <a:off x="8736477" y="-1101428"/>
              <a:ext cx="721176" cy="706536"/>
              <a:chOff x="3161408" y="4408176"/>
              <a:chExt cx="721176" cy="706536"/>
            </a:xfrm>
          </p:grpSpPr>
          <p:sp>
            <p:nvSpPr>
              <p:cNvPr id="144" name="任意多边形 14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任意多边形 14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任意多边形 14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任意多边形 14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8" name="组合 127"/>
          <p:cNvGrpSpPr/>
          <p:nvPr/>
        </p:nvGrpSpPr>
        <p:grpSpPr>
          <a:xfrm>
            <a:off x="6327416" y="4631832"/>
            <a:ext cx="1243491" cy="1706825"/>
            <a:chOff x="7782628" y="-1101428"/>
            <a:chExt cx="2450817" cy="3364010"/>
          </a:xfrm>
        </p:grpSpPr>
        <p:sp>
          <p:nvSpPr>
            <p:cNvPr id="129" name="圆角矩形 128"/>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0" name="组合 129"/>
            <p:cNvGrpSpPr/>
            <p:nvPr/>
          </p:nvGrpSpPr>
          <p:grpSpPr>
            <a:xfrm>
              <a:off x="8556219" y="1556046"/>
              <a:ext cx="721176" cy="706536"/>
              <a:chOff x="3161408" y="4408176"/>
              <a:chExt cx="721176" cy="706536"/>
            </a:xfrm>
          </p:grpSpPr>
          <p:sp>
            <p:nvSpPr>
              <p:cNvPr id="136" name="任意多边形 13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任意多边形 13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13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1" name="组合 130"/>
            <p:cNvGrpSpPr/>
            <p:nvPr/>
          </p:nvGrpSpPr>
          <p:grpSpPr>
            <a:xfrm flipH="1" flipV="1">
              <a:off x="8736477" y="-1101428"/>
              <a:ext cx="721176" cy="706536"/>
              <a:chOff x="3161408" y="4408176"/>
              <a:chExt cx="721176" cy="706536"/>
            </a:xfrm>
          </p:grpSpPr>
          <p:sp>
            <p:nvSpPr>
              <p:cNvPr id="132" name="任意多边形 13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任意多边形 13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任意多边形 13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13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6" name="组合 115"/>
          <p:cNvGrpSpPr/>
          <p:nvPr/>
        </p:nvGrpSpPr>
        <p:grpSpPr>
          <a:xfrm>
            <a:off x="4458576" y="4631832"/>
            <a:ext cx="1243491" cy="1706825"/>
            <a:chOff x="7782628" y="-1101428"/>
            <a:chExt cx="2450817" cy="3364010"/>
          </a:xfrm>
        </p:grpSpPr>
        <p:sp>
          <p:nvSpPr>
            <p:cNvPr id="117" name="圆角矩形 116"/>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8" name="组合 117"/>
            <p:cNvGrpSpPr/>
            <p:nvPr/>
          </p:nvGrpSpPr>
          <p:grpSpPr>
            <a:xfrm>
              <a:off x="8556219" y="1556046"/>
              <a:ext cx="721176" cy="706536"/>
              <a:chOff x="3161408" y="4408176"/>
              <a:chExt cx="721176" cy="706536"/>
            </a:xfrm>
          </p:grpSpPr>
          <p:sp>
            <p:nvSpPr>
              <p:cNvPr id="124" name="任意多边形 12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12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任意多边形 12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12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9" name="组合 118"/>
            <p:cNvGrpSpPr/>
            <p:nvPr/>
          </p:nvGrpSpPr>
          <p:grpSpPr>
            <a:xfrm flipH="1" flipV="1">
              <a:off x="8736477" y="-1101428"/>
              <a:ext cx="721176" cy="706536"/>
              <a:chOff x="3161408" y="4408176"/>
              <a:chExt cx="721176" cy="706536"/>
            </a:xfrm>
          </p:grpSpPr>
          <p:sp>
            <p:nvSpPr>
              <p:cNvPr id="120" name="任意多边形 11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任意多边形 12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任意多边形 12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文本框 43"/>
          <p:cNvSpPr txBox="1"/>
          <p:nvPr/>
        </p:nvSpPr>
        <p:spPr>
          <a:xfrm>
            <a:off x="4648200" y="2298908"/>
            <a:ext cx="2974702" cy="400110"/>
          </a:xfrm>
          <a:prstGeom prst="rect">
            <a:avLst/>
          </a:prstGeom>
          <a:noFill/>
        </p:spPr>
        <p:txBody>
          <a:bodyPr wrap="square" rtlCol="0">
            <a:spAutoFit/>
          </a:bodyPr>
          <a:lstStyle/>
          <a:p>
            <a:r>
              <a:rPr lang="zh-CN" altLang="en-US" sz="2000" dirty="0">
                <a:solidFill>
                  <a:schemeClr val="tx1">
                    <a:lumMod val="75000"/>
                    <a:lumOff val="25000"/>
                  </a:schemeClr>
                </a:solidFill>
              </a:rPr>
              <a:t>请输入您的标题</a:t>
            </a:r>
          </a:p>
        </p:txBody>
      </p:sp>
      <p:sp>
        <p:nvSpPr>
          <p:cNvPr id="45" name="矩形 44"/>
          <p:cNvSpPr/>
          <p:nvPr/>
        </p:nvSpPr>
        <p:spPr>
          <a:xfrm>
            <a:off x="4648200" y="2859392"/>
            <a:ext cx="6740525" cy="736805"/>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46" name="矩形 45"/>
          <p:cNvSpPr/>
          <p:nvPr/>
        </p:nvSpPr>
        <p:spPr>
          <a:xfrm>
            <a:off x="4648200" y="3756831"/>
            <a:ext cx="6740525" cy="515206"/>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a:t>
            </a:r>
          </a:p>
        </p:txBody>
      </p:sp>
      <p:grpSp>
        <p:nvGrpSpPr>
          <p:cNvPr id="53" name="组合 52"/>
          <p:cNvGrpSpPr/>
          <p:nvPr/>
        </p:nvGrpSpPr>
        <p:grpSpPr>
          <a:xfrm>
            <a:off x="839706" y="2218990"/>
            <a:ext cx="2750804" cy="5769310"/>
            <a:chOff x="1622554" y="2345990"/>
            <a:chExt cx="1967956" cy="4127429"/>
          </a:xfrm>
        </p:grpSpPr>
        <p:sp>
          <p:nvSpPr>
            <p:cNvPr id="35" name="Freeform 5"/>
            <p:cNvSpPr>
              <a:spLocks noEditPoints="1"/>
            </p:cNvSpPr>
            <p:nvPr/>
          </p:nvSpPr>
          <p:spPr bwMode="auto">
            <a:xfrm>
              <a:off x="1645174" y="2368610"/>
              <a:ext cx="1945336" cy="4104809"/>
            </a:xfrm>
            <a:custGeom>
              <a:avLst/>
              <a:gdLst>
                <a:gd name="T0" fmla="*/ 0 w 1508"/>
                <a:gd name="T1" fmla="*/ 2962 h 3186"/>
                <a:gd name="T2" fmla="*/ 66 w 1508"/>
                <a:gd name="T3" fmla="*/ 3120 h 3186"/>
                <a:gd name="T4" fmla="*/ 224 w 1508"/>
                <a:gd name="T5" fmla="*/ 3186 h 3186"/>
                <a:gd name="T6" fmla="*/ 1284 w 1508"/>
                <a:gd name="T7" fmla="*/ 3186 h 3186"/>
                <a:gd name="T8" fmla="*/ 1442 w 1508"/>
                <a:gd name="T9" fmla="*/ 3120 h 3186"/>
                <a:gd name="T10" fmla="*/ 1508 w 1508"/>
                <a:gd name="T11" fmla="*/ 2962 h 3186"/>
                <a:gd name="T12" fmla="*/ 1508 w 1508"/>
                <a:gd name="T13" fmla="*/ 1508 h 3186"/>
                <a:gd name="T14" fmla="*/ 0 w 1508"/>
                <a:gd name="T15" fmla="*/ 1508 h 3186"/>
                <a:gd name="T16" fmla="*/ 0 w 1508"/>
                <a:gd name="T17" fmla="*/ 2962 h 3186"/>
                <a:gd name="T18" fmla="*/ 1442 w 1508"/>
                <a:gd name="T19" fmla="*/ 66 h 3186"/>
                <a:gd name="T20" fmla="*/ 1284 w 1508"/>
                <a:gd name="T21" fmla="*/ 0 h 3186"/>
                <a:gd name="T22" fmla="*/ 224 w 1508"/>
                <a:gd name="T23" fmla="*/ 0 h 3186"/>
                <a:gd name="T24" fmla="*/ 66 w 1508"/>
                <a:gd name="T25" fmla="*/ 66 h 3186"/>
                <a:gd name="T26" fmla="*/ 0 w 1508"/>
                <a:gd name="T27" fmla="*/ 224 h 3186"/>
                <a:gd name="T28" fmla="*/ 0 w 1508"/>
                <a:gd name="T29" fmla="*/ 1508 h 3186"/>
                <a:gd name="T30" fmla="*/ 1508 w 1508"/>
                <a:gd name="T31" fmla="*/ 1508 h 3186"/>
                <a:gd name="T32" fmla="*/ 1508 w 1508"/>
                <a:gd name="T33" fmla="*/ 224 h 3186"/>
                <a:gd name="T34" fmla="*/ 1442 w 1508"/>
                <a:gd name="T35" fmla="*/ 66 h 3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08" h="3186">
                  <a:moveTo>
                    <a:pt x="0" y="2962"/>
                  </a:moveTo>
                  <a:cubicBezTo>
                    <a:pt x="0" y="3022"/>
                    <a:pt x="23" y="3078"/>
                    <a:pt x="66" y="3120"/>
                  </a:cubicBezTo>
                  <a:cubicBezTo>
                    <a:pt x="108" y="3163"/>
                    <a:pt x="164" y="3186"/>
                    <a:pt x="224" y="3186"/>
                  </a:cubicBezTo>
                  <a:cubicBezTo>
                    <a:pt x="1284" y="3186"/>
                    <a:pt x="1284" y="3186"/>
                    <a:pt x="1284" y="3186"/>
                  </a:cubicBezTo>
                  <a:cubicBezTo>
                    <a:pt x="1344" y="3186"/>
                    <a:pt x="1400" y="3163"/>
                    <a:pt x="1442" y="3120"/>
                  </a:cubicBezTo>
                  <a:cubicBezTo>
                    <a:pt x="1485" y="3078"/>
                    <a:pt x="1508" y="3022"/>
                    <a:pt x="1508" y="2962"/>
                  </a:cubicBezTo>
                  <a:cubicBezTo>
                    <a:pt x="1508" y="1508"/>
                    <a:pt x="1508" y="1508"/>
                    <a:pt x="1508" y="1508"/>
                  </a:cubicBezTo>
                  <a:cubicBezTo>
                    <a:pt x="0" y="1508"/>
                    <a:pt x="0" y="1508"/>
                    <a:pt x="0" y="1508"/>
                  </a:cubicBezTo>
                  <a:cubicBezTo>
                    <a:pt x="0" y="2962"/>
                    <a:pt x="0" y="2962"/>
                    <a:pt x="0" y="2962"/>
                  </a:cubicBezTo>
                  <a:moveTo>
                    <a:pt x="1442" y="66"/>
                  </a:moveTo>
                  <a:cubicBezTo>
                    <a:pt x="1400" y="23"/>
                    <a:pt x="1344" y="0"/>
                    <a:pt x="1284" y="0"/>
                  </a:cubicBezTo>
                  <a:cubicBezTo>
                    <a:pt x="224" y="0"/>
                    <a:pt x="224" y="0"/>
                    <a:pt x="224" y="0"/>
                  </a:cubicBezTo>
                  <a:cubicBezTo>
                    <a:pt x="164" y="0"/>
                    <a:pt x="108" y="23"/>
                    <a:pt x="66" y="66"/>
                  </a:cubicBezTo>
                  <a:cubicBezTo>
                    <a:pt x="23" y="108"/>
                    <a:pt x="0" y="164"/>
                    <a:pt x="0" y="224"/>
                  </a:cubicBezTo>
                  <a:cubicBezTo>
                    <a:pt x="0" y="1508"/>
                    <a:pt x="0" y="1508"/>
                    <a:pt x="0" y="1508"/>
                  </a:cubicBezTo>
                  <a:cubicBezTo>
                    <a:pt x="1508" y="1508"/>
                    <a:pt x="1508" y="1508"/>
                    <a:pt x="1508" y="1508"/>
                  </a:cubicBezTo>
                  <a:cubicBezTo>
                    <a:pt x="1508" y="224"/>
                    <a:pt x="1508" y="224"/>
                    <a:pt x="1508" y="224"/>
                  </a:cubicBezTo>
                  <a:cubicBezTo>
                    <a:pt x="1508" y="164"/>
                    <a:pt x="1485" y="108"/>
                    <a:pt x="1442" y="66"/>
                  </a:cubicBezTo>
                </a:path>
              </a:pathLst>
            </a:custGeom>
            <a:solidFill>
              <a:schemeClr val="bg1"/>
            </a:solidFill>
            <a:ln>
              <a:noFill/>
            </a:ln>
            <a:effectLst>
              <a:outerShdw blurRad="419100" dist="419100" dir="2700000" sx="96000" sy="96000" algn="tl" rotWithShape="0">
                <a:schemeClr val="bg1">
                  <a:lumMod val="65000"/>
                  <a:alpha val="30000"/>
                </a:scheme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36" name="Oval 8"/>
            <p:cNvSpPr>
              <a:spLocks noChangeArrowheads="1"/>
            </p:cNvSpPr>
            <p:nvPr/>
          </p:nvSpPr>
          <p:spPr bwMode="auto">
            <a:xfrm>
              <a:off x="2442913" y="5996887"/>
              <a:ext cx="348352" cy="348350"/>
            </a:xfrm>
            <a:prstGeom prst="ellipse">
              <a:avLst/>
            </a:prstGeom>
            <a:solidFill>
              <a:schemeClr val="bg1"/>
            </a:solidFill>
            <a:ln>
              <a:noFill/>
            </a:ln>
            <a:effectLst>
              <a:outerShdw blurRad="38100" sx="101000" sy="101000" algn="ctr" rotWithShape="0">
                <a:schemeClr val="bg2">
                  <a:lumMod val="25000"/>
                  <a:alpha val="40000"/>
                </a:scheme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0"/>
            <p:cNvSpPr>
              <a:spLocks/>
            </p:cNvSpPr>
            <p:nvPr/>
          </p:nvSpPr>
          <p:spPr bwMode="auto">
            <a:xfrm>
              <a:off x="2432357" y="2686801"/>
              <a:ext cx="361924" cy="76909"/>
            </a:xfrm>
            <a:custGeom>
              <a:avLst/>
              <a:gdLst>
                <a:gd name="T0" fmla="*/ 250 w 280"/>
                <a:gd name="T1" fmla="*/ 0 h 60"/>
                <a:gd name="T2" fmla="*/ 30 w 280"/>
                <a:gd name="T3" fmla="*/ 0 h 60"/>
                <a:gd name="T4" fmla="*/ 0 w 280"/>
                <a:gd name="T5" fmla="*/ 30 h 60"/>
                <a:gd name="T6" fmla="*/ 30 w 280"/>
                <a:gd name="T7" fmla="*/ 60 h 60"/>
                <a:gd name="T8" fmla="*/ 250 w 280"/>
                <a:gd name="T9" fmla="*/ 60 h 60"/>
                <a:gd name="T10" fmla="*/ 280 w 280"/>
                <a:gd name="T11" fmla="*/ 30 h 60"/>
                <a:gd name="T12" fmla="*/ 250 w 28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80" h="60">
                  <a:moveTo>
                    <a:pt x="250" y="0"/>
                  </a:moveTo>
                  <a:cubicBezTo>
                    <a:pt x="30" y="0"/>
                    <a:pt x="30" y="0"/>
                    <a:pt x="30" y="0"/>
                  </a:cubicBezTo>
                  <a:cubicBezTo>
                    <a:pt x="13" y="0"/>
                    <a:pt x="0" y="13"/>
                    <a:pt x="0" y="30"/>
                  </a:cubicBezTo>
                  <a:cubicBezTo>
                    <a:pt x="0" y="47"/>
                    <a:pt x="13" y="60"/>
                    <a:pt x="30" y="60"/>
                  </a:cubicBezTo>
                  <a:cubicBezTo>
                    <a:pt x="250" y="60"/>
                    <a:pt x="250" y="60"/>
                    <a:pt x="250" y="60"/>
                  </a:cubicBezTo>
                  <a:cubicBezTo>
                    <a:pt x="267" y="60"/>
                    <a:pt x="280" y="47"/>
                    <a:pt x="280" y="30"/>
                  </a:cubicBezTo>
                  <a:cubicBezTo>
                    <a:pt x="280" y="13"/>
                    <a:pt x="267" y="0"/>
                    <a:pt x="250" y="0"/>
                  </a:cubicBezTo>
                  <a:close/>
                </a:path>
              </a:pathLst>
            </a:custGeom>
            <a:solidFill>
              <a:schemeClr val="bg1"/>
            </a:solidFill>
            <a:ln>
              <a:noFill/>
            </a:ln>
            <a:effectLst>
              <a:innerShdw blurRad="88900">
                <a:schemeClr val="bg2">
                  <a:lumMod val="90000"/>
                </a:schemeClr>
              </a:innerShdw>
            </a:effectLst>
          </p:spPr>
          <p:txBody>
            <a:bodyPr vert="horz" wrap="square" lIns="91440" tIns="45720" rIns="91440" bIns="45720" numCol="1" anchor="t" anchorCtr="0" compatLnSpc="1">
              <a:prstTxWarp prst="textNoShape">
                <a:avLst/>
              </a:prstTxWarp>
            </a:bodyPr>
            <a:lstStyle/>
            <a:p>
              <a:endParaRPr lang="zh-CN" altLang="en-US"/>
            </a:p>
          </p:txBody>
        </p:sp>
        <p:sp>
          <p:nvSpPr>
            <p:cNvPr id="38" name="Oval 11"/>
            <p:cNvSpPr>
              <a:spLocks noChangeArrowheads="1"/>
            </p:cNvSpPr>
            <p:nvPr/>
          </p:nvSpPr>
          <p:spPr bwMode="auto">
            <a:xfrm>
              <a:off x="2580142" y="2532983"/>
              <a:ext cx="72385" cy="72385"/>
            </a:xfrm>
            <a:prstGeom prst="ellipse">
              <a:avLst/>
            </a:prstGeom>
            <a:solidFill>
              <a:schemeClr val="bg1"/>
            </a:solidFill>
            <a:ln>
              <a:noFill/>
            </a:ln>
            <a:effectLst>
              <a:innerShdw blurRad="88900">
                <a:schemeClr val="bg2">
                  <a:lumMod val="90000"/>
                </a:schemeClr>
              </a:innerShdw>
            </a:effec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2"/>
            <p:cNvSpPr>
              <a:spLocks/>
            </p:cNvSpPr>
            <p:nvPr/>
          </p:nvSpPr>
          <p:spPr bwMode="auto">
            <a:xfrm>
              <a:off x="2946590" y="2345990"/>
              <a:ext cx="313666" cy="22620"/>
            </a:xfrm>
            <a:custGeom>
              <a:avLst/>
              <a:gdLst>
                <a:gd name="T0" fmla="*/ 201 w 208"/>
                <a:gd name="T1" fmla="*/ 0 h 15"/>
                <a:gd name="T2" fmla="*/ 8 w 208"/>
                <a:gd name="T3" fmla="*/ 0 h 15"/>
                <a:gd name="T4" fmla="*/ 0 w 208"/>
                <a:gd name="T5" fmla="*/ 5 h 15"/>
                <a:gd name="T6" fmla="*/ 0 w 208"/>
                <a:gd name="T7" fmla="*/ 15 h 15"/>
                <a:gd name="T8" fmla="*/ 208 w 208"/>
                <a:gd name="T9" fmla="*/ 15 h 15"/>
                <a:gd name="T10" fmla="*/ 208 w 208"/>
                <a:gd name="T11" fmla="*/ 5 h 15"/>
                <a:gd name="T12" fmla="*/ 201 w 208"/>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208" h="15">
                  <a:moveTo>
                    <a:pt x="201" y="0"/>
                  </a:moveTo>
                  <a:lnTo>
                    <a:pt x="8" y="0"/>
                  </a:lnTo>
                  <a:lnTo>
                    <a:pt x="0" y="5"/>
                  </a:lnTo>
                  <a:lnTo>
                    <a:pt x="0" y="15"/>
                  </a:lnTo>
                  <a:lnTo>
                    <a:pt x="208" y="15"/>
                  </a:lnTo>
                  <a:lnTo>
                    <a:pt x="208" y="5"/>
                  </a:lnTo>
                  <a:lnTo>
                    <a:pt x="201" y="0"/>
                  </a:lnTo>
                  <a:close/>
                </a:path>
              </a:pathLst>
            </a:custGeom>
            <a:solidFill>
              <a:srgbClr val="FAFAFA"/>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3"/>
            <p:cNvSpPr>
              <a:spLocks/>
            </p:cNvSpPr>
            <p:nvPr/>
          </p:nvSpPr>
          <p:spPr bwMode="auto">
            <a:xfrm>
              <a:off x="1622554" y="2934115"/>
              <a:ext cx="22620" cy="186993"/>
            </a:xfrm>
            <a:custGeom>
              <a:avLst/>
              <a:gdLst>
                <a:gd name="T0" fmla="*/ 6 w 18"/>
                <a:gd name="T1" fmla="*/ 0 h 146"/>
                <a:gd name="T2" fmla="*/ 0 w 18"/>
                <a:gd name="T3" fmla="*/ 6 h 146"/>
                <a:gd name="T4" fmla="*/ 0 w 18"/>
                <a:gd name="T5" fmla="*/ 140 h 146"/>
                <a:gd name="T6" fmla="*/ 6 w 18"/>
                <a:gd name="T7" fmla="*/ 146 h 146"/>
                <a:gd name="T8" fmla="*/ 18 w 18"/>
                <a:gd name="T9" fmla="*/ 146 h 146"/>
                <a:gd name="T10" fmla="*/ 18 w 18"/>
                <a:gd name="T11" fmla="*/ 0 h 146"/>
                <a:gd name="T12" fmla="*/ 6 w 18"/>
                <a:gd name="T13" fmla="*/ 0 h 146"/>
              </a:gdLst>
              <a:ahLst/>
              <a:cxnLst>
                <a:cxn ang="0">
                  <a:pos x="T0" y="T1"/>
                </a:cxn>
                <a:cxn ang="0">
                  <a:pos x="T2" y="T3"/>
                </a:cxn>
                <a:cxn ang="0">
                  <a:pos x="T4" y="T5"/>
                </a:cxn>
                <a:cxn ang="0">
                  <a:pos x="T6" y="T7"/>
                </a:cxn>
                <a:cxn ang="0">
                  <a:pos x="T8" y="T9"/>
                </a:cxn>
                <a:cxn ang="0">
                  <a:pos x="T10" y="T11"/>
                </a:cxn>
                <a:cxn ang="0">
                  <a:pos x="T12" y="T13"/>
                </a:cxn>
              </a:cxnLst>
              <a:rect l="0" t="0" r="r" b="b"/>
              <a:pathLst>
                <a:path w="18" h="146">
                  <a:moveTo>
                    <a:pt x="6" y="0"/>
                  </a:moveTo>
                  <a:cubicBezTo>
                    <a:pt x="3" y="3"/>
                    <a:pt x="2" y="4"/>
                    <a:pt x="0" y="6"/>
                  </a:cubicBezTo>
                  <a:cubicBezTo>
                    <a:pt x="0" y="140"/>
                    <a:pt x="0" y="140"/>
                    <a:pt x="0" y="140"/>
                  </a:cubicBezTo>
                  <a:cubicBezTo>
                    <a:pt x="2" y="142"/>
                    <a:pt x="3" y="143"/>
                    <a:pt x="6" y="146"/>
                  </a:cubicBezTo>
                  <a:cubicBezTo>
                    <a:pt x="18" y="146"/>
                    <a:pt x="18" y="146"/>
                    <a:pt x="18" y="146"/>
                  </a:cubicBezTo>
                  <a:cubicBezTo>
                    <a:pt x="18" y="0"/>
                    <a:pt x="18" y="0"/>
                    <a:pt x="18" y="0"/>
                  </a:cubicBezTo>
                  <a:lnTo>
                    <a:pt x="6" y="0"/>
                  </a:lnTo>
                  <a:close/>
                </a:path>
              </a:pathLst>
            </a:custGeom>
            <a:solidFill>
              <a:srgbClr val="FAFAFA"/>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4"/>
            <p:cNvSpPr>
              <a:spLocks/>
            </p:cNvSpPr>
            <p:nvPr/>
          </p:nvSpPr>
          <p:spPr bwMode="auto">
            <a:xfrm>
              <a:off x="1622554" y="3323183"/>
              <a:ext cx="22620" cy="143261"/>
            </a:xfrm>
            <a:custGeom>
              <a:avLst/>
              <a:gdLst>
                <a:gd name="T0" fmla="*/ 6 w 18"/>
                <a:gd name="T1" fmla="*/ 0 h 112"/>
                <a:gd name="T2" fmla="*/ 0 w 18"/>
                <a:gd name="T3" fmla="*/ 6 h 112"/>
                <a:gd name="T4" fmla="*/ 0 w 18"/>
                <a:gd name="T5" fmla="*/ 106 h 112"/>
                <a:gd name="T6" fmla="*/ 6 w 18"/>
                <a:gd name="T7" fmla="*/ 112 h 112"/>
                <a:gd name="T8" fmla="*/ 18 w 18"/>
                <a:gd name="T9" fmla="*/ 112 h 112"/>
                <a:gd name="T10" fmla="*/ 18 w 18"/>
                <a:gd name="T11" fmla="*/ 0 h 112"/>
                <a:gd name="T12" fmla="*/ 6 w 18"/>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8" h="112">
                  <a:moveTo>
                    <a:pt x="6" y="0"/>
                  </a:moveTo>
                  <a:cubicBezTo>
                    <a:pt x="3" y="3"/>
                    <a:pt x="2" y="4"/>
                    <a:pt x="0" y="6"/>
                  </a:cubicBezTo>
                  <a:cubicBezTo>
                    <a:pt x="0" y="106"/>
                    <a:pt x="0" y="106"/>
                    <a:pt x="0" y="106"/>
                  </a:cubicBezTo>
                  <a:cubicBezTo>
                    <a:pt x="2" y="108"/>
                    <a:pt x="3" y="109"/>
                    <a:pt x="6" y="112"/>
                  </a:cubicBezTo>
                  <a:cubicBezTo>
                    <a:pt x="18" y="112"/>
                    <a:pt x="18" y="112"/>
                    <a:pt x="18" y="112"/>
                  </a:cubicBezTo>
                  <a:cubicBezTo>
                    <a:pt x="18" y="0"/>
                    <a:pt x="18" y="0"/>
                    <a:pt x="18" y="0"/>
                  </a:cubicBezTo>
                  <a:lnTo>
                    <a:pt x="6" y="0"/>
                  </a:lnTo>
                  <a:close/>
                </a:path>
              </a:pathLst>
            </a:custGeom>
            <a:solidFill>
              <a:srgbClr val="FAFAFA"/>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5"/>
            <p:cNvSpPr>
              <a:spLocks/>
            </p:cNvSpPr>
            <p:nvPr/>
          </p:nvSpPr>
          <p:spPr bwMode="auto">
            <a:xfrm>
              <a:off x="1622554" y="3665500"/>
              <a:ext cx="22620" cy="144769"/>
            </a:xfrm>
            <a:custGeom>
              <a:avLst/>
              <a:gdLst>
                <a:gd name="T0" fmla="*/ 6 w 18"/>
                <a:gd name="T1" fmla="*/ 0 h 112"/>
                <a:gd name="T2" fmla="*/ 0 w 18"/>
                <a:gd name="T3" fmla="*/ 6 h 112"/>
                <a:gd name="T4" fmla="*/ 0 w 18"/>
                <a:gd name="T5" fmla="*/ 106 h 112"/>
                <a:gd name="T6" fmla="*/ 6 w 18"/>
                <a:gd name="T7" fmla="*/ 112 h 112"/>
                <a:gd name="T8" fmla="*/ 18 w 18"/>
                <a:gd name="T9" fmla="*/ 112 h 112"/>
                <a:gd name="T10" fmla="*/ 18 w 18"/>
                <a:gd name="T11" fmla="*/ 0 h 112"/>
                <a:gd name="T12" fmla="*/ 6 w 18"/>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8" h="112">
                  <a:moveTo>
                    <a:pt x="6" y="0"/>
                  </a:moveTo>
                  <a:cubicBezTo>
                    <a:pt x="3" y="3"/>
                    <a:pt x="2" y="4"/>
                    <a:pt x="0" y="6"/>
                  </a:cubicBezTo>
                  <a:cubicBezTo>
                    <a:pt x="0" y="106"/>
                    <a:pt x="0" y="106"/>
                    <a:pt x="0" y="106"/>
                  </a:cubicBezTo>
                  <a:cubicBezTo>
                    <a:pt x="2" y="108"/>
                    <a:pt x="3" y="109"/>
                    <a:pt x="6" y="112"/>
                  </a:cubicBezTo>
                  <a:cubicBezTo>
                    <a:pt x="18" y="112"/>
                    <a:pt x="18" y="112"/>
                    <a:pt x="18" y="112"/>
                  </a:cubicBezTo>
                  <a:cubicBezTo>
                    <a:pt x="18" y="0"/>
                    <a:pt x="18" y="0"/>
                    <a:pt x="18" y="0"/>
                  </a:cubicBezTo>
                  <a:lnTo>
                    <a:pt x="6" y="0"/>
                  </a:lnTo>
                  <a:close/>
                </a:path>
              </a:pathLst>
            </a:custGeom>
            <a:solidFill>
              <a:srgbClr val="FAFAFA"/>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43" name="任意多边形 42"/>
            <p:cNvSpPr/>
            <p:nvPr/>
          </p:nvSpPr>
          <p:spPr>
            <a:xfrm>
              <a:off x="1777124" y="2952211"/>
              <a:ext cx="1660322" cy="2936099"/>
            </a:xfrm>
            <a:custGeom>
              <a:avLst/>
              <a:gdLst>
                <a:gd name="connsiteX0" fmla="*/ 0 w 1747838"/>
                <a:gd name="connsiteY0" fmla="*/ 0 h 3090862"/>
                <a:gd name="connsiteX1" fmla="*/ 1747838 w 1747838"/>
                <a:gd name="connsiteY1" fmla="*/ 0 h 3090862"/>
                <a:gd name="connsiteX2" fmla="*/ 1747838 w 1747838"/>
                <a:gd name="connsiteY2" fmla="*/ 3090862 h 3090862"/>
                <a:gd name="connsiteX3" fmla="*/ 0 w 1747838"/>
                <a:gd name="connsiteY3" fmla="*/ 3090862 h 3090862"/>
              </a:gdLst>
              <a:ahLst/>
              <a:cxnLst>
                <a:cxn ang="0">
                  <a:pos x="connsiteX0" y="connsiteY0"/>
                </a:cxn>
                <a:cxn ang="0">
                  <a:pos x="connsiteX1" y="connsiteY1"/>
                </a:cxn>
                <a:cxn ang="0">
                  <a:pos x="connsiteX2" y="connsiteY2"/>
                </a:cxn>
                <a:cxn ang="0">
                  <a:pos x="connsiteX3" y="connsiteY3"/>
                </a:cxn>
              </a:cxnLst>
              <a:rect l="l" t="t" r="r" b="b"/>
              <a:pathLst>
                <a:path w="1747838" h="3090862">
                  <a:moveTo>
                    <a:pt x="0" y="0"/>
                  </a:moveTo>
                  <a:lnTo>
                    <a:pt x="1747838" y="0"/>
                  </a:lnTo>
                  <a:lnTo>
                    <a:pt x="1747838" y="3090862"/>
                  </a:lnTo>
                  <a:lnTo>
                    <a:pt x="0" y="3090862"/>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pic>
        <p:nvPicPr>
          <p:cNvPr id="51" name="图片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674" y="3039847"/>
            <a:ext cx="2318974" cy="4157110"/>
          </a:xfrm>
          <a:custGeom>
            <a:avLst/>
            <a:gdLst>
              <a:gd name="connsiteX0" fmla="*/ 0 w 1660322"/>
              <a:gd name="connsiteY0" fmla="*/ 0 h 2936099"/>
              <a:gd name="connsiteX1" fmla="*/ 1660322 w 1660322"/>
              <a:gd name="connsiteY1" fmla="*/ 0 h 2936099"/>
              <a:gd name="connsiteX2" fmla="*/ 1660322 w 1660322"/>
              <a:gd name="connsiteY2" fmla="*/ 2936099 h 2936099"/>
              <a:gd name="connsiteX3" fmla="*/ 0 w 1660322"/>
              <a:gd name="connsiteY3" fmla="*/ 2936099 h 2936099"/>
            </a:gdLst>
            <a:ahLst/>
            <a:cxnLst>
              <a:cxn ang="0">
                <a:pos x="connsiteX0" y="connsiteY0"/>
              </a:cxn>
              <a:cxn ang="0">
                <a:pos x="connsiteX1" y="connsiteY1"/>
              </a:cxn>
              <a:cxn ang="0">
                <a:pos x="connsiteX2" y="connsiteY2"/>
              </a:cxn>
              <a:cxn ang="0">
                <a:pos x="connsiteX3" y="connsiteY3"/>
              </a:cxn>
            </a:cxnLst>
            <a:rect l="l" t="t" r="r" b="b"/>
            <a:pathLst>
              <a:path w="1660322" h="2936099">
                <a:moveTo>
                  <a:pt x="0" y="0"/>
                </a:moveTo>
                <a:lnTo>
                  <a:pt x="1660322" y="0"/>
                </a:lnTo>
                <a:lnTo>
                  <a:pt x="1660322" y="2936099"/>
                </a:lnTo>
                <a:lnTo>
                  <a:pt x="0" y="2936099"/>
                </a:lnTo>
                <a:close/>
              </a:path>
            </a:pathLst>
          </a:custGeom>
        </p:spPr>
      </p:pic>
      <p:grpSp>
        <p:nvGrpSpPr>
          <p:cNvPr id="21" name="组合 20"/>
          <p:cNvGrpSpPr/>
          <p:nvPr/>
        </p:nvGrpSpPr>
        <p:grpSpPr>
          <a:xfrm>
            <a:off x="4902628" y="5136620"/>
            <a:ext cx="359322" cy="267814"/>
            <a:chOff x="1084353" y="3409236"/>
            <a:chExt cx="316617" cy="235987"/>
          </a:xfrm>
          <a:solidFill>
            <a:schemeClr val="accent1"/>
          </a:solidFill>
        </p:grpSpPr>
        <p:sp>
          <p:nvSpPr>
            <p:cNvPr id="22" name="Freeform 1978"/>
            <p:cNvSpPr>
              <a:spLocks noEditPoints="1"/>
            </p:cNvSpPr>
            <p:nvPr/>
          </p:nvSpPr>
          <p:spPr bwMode="auto">
            <a:xfrm>
              <a:off x="1084353" y="3409236"/>
              <a:ext cx="316617" cy="235987"/>
            </a:xfrm>
            <a:custGeom>
              <a:avLst/>
              <a:gdLst>
                <a:gd name="T0" fmla="*/ 63 w 161"/>
                <a:gd name="T1" fmla="*/ 9 h 120"/>
                <a:gd name="T2" fmla="*/ 63 w 161"/>
                <a:gd name="T3" fmla="*/ 0 h 120"/>
                <a:gd name="T4" fmla="*/ 27 w 161"/>
                <a:gd name="T5" fmla="*/ 0 h 120"/>
                <a:gd name="T6" fmla="*/ 27 w 161"/>
                <a:gd name="T7" fmla="*/ 9 h 120"/>
                <a:gd name="T8" fmla="*/ 0 w 161"/>
                <a:gd name="T9" fmla="*/ 9 h 120"/>
                <a:gd name="T10" fmla="*/ 0 w 161"/>
                <a:gd name="T11" fmla="*/ 120 h 120"/>
                <a:gd name="T12" fmla="*/ 161 w 161"/>
                <a:gd name="T13" fmla="*/ 120 h 120"/>
                <a:gd name="T14" fmla="*/ 161 w 161"/>
                <a:gd name="T15" fmla="*/ 9 h 120"/>
                <a:gd name="T16" fmla="*/ 63 w 161"/>
                <a:gd name="T17" fmla="*/ 9 h 120"/>
                <a:gd name="T18" fmla="*/ 152 w 161"/>
                <a:gd name="T19" fmla="*/ 111 h 120"/>
                <a:gd name="T20" fmla="*/ 9 w 161"/>
                <a:gd name="T21" fmla="*/ 111 h 120"/>
                <a:gd name="T22" fmla="*/ 9 w 161"/>
                <a:gd name="T23" fmla="*/ 18 h 120"/>
                <a:gd name="T24" fmla="*/ 27 w 161"/>
                <a:gd name="T25" fmla="*/ 18 h 120"/>
                <a:gd name="T26" fmla="*/ 63 w 161"/>
                <a:gd name="T27" fmla="*/ 18 h 120"/>
                <a:gd name="T28" fmla="*/ 152 w 161"/>
                <a:gd name="T29" fmla="*/ 18 h 120"/>
                <a:gd name="T30" fmla="*/ 152 w 161"/>
                <a:gd name="T31" fmla="*/ 11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1" h="120">
                  <a:moveTo>
                    <a:pt x="63" y="9"/>
                  </a:moveTo>
                  <a:lnTo>
                    <a:pt x="63" y="0"/>
                  </a:lnTo>
                  <a:lnTo>
                    <a:pt x="27" y="0"/>
                  </a:lnTo>
                  <a:lnTo>
                    <a:pt x="27" y="9"/>
                  </a:lnTo>
                  <a:lnTo>
                    <a:pt x="0" y="9"/>
                  </a:lnTo>
                  <a:lnTo>
                    <a:pt x="0" y="120"/>
                  </a:lnTo>
                  <a:lnTo>
                    <a:pt x="161" y="120"/>
                  </a:lnTo>
                  <a:lnTo>
                    <a:pt x="161" y="9"/>
                  </a:lnTo>
                  <a:lnTo>
                    <a:pt x="63" y="9"/>
                  </a:lnTo>
                  <a:close/>
                  <a:moveTo>
                    <a:pt x="152" y="111"/>
                  </a:moveTo>
                  <a:lnTo>
                    <a:pt x="9" y="111"/>
                  </a:lnTo>
                  <a:lnTo>
                    <a:pt x="9" y="18"/>
                  </a:lnTo>
                  <a:lnTo>
                    <a:pt x="27" y="18"/>
                  </a:lnTo>
                  <a:lnTo>
                    <a:pt x="63" y="18"/>
                  </a:lnTo>
                  <a:lnTo>
                    <a:pt x="152" y="18"/>
                  </a:lnTo>
                  <a:lnTo>
                    <a:pt x="152"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979"/>
            <p:cNvSpPr>
              <a:spLocks noEditPoints="1"/>
            </p:cNvSpPr>
            <p:nvPr/>
          </p:nvSpPr>
          <p:spPr bwMode="auto">
            <a:xfrm>
              <a:off x="1170882" y="3468233"/>
              <a:ext cx="139627" cy="139627"/>
            </a:xfrm>
            <a:custGeom>
              <a:avLst/>
              <a:gdLst>
                <a:gd name="T0" fmla="*/ 0 w 64"/>
                <a:gd name="T1" fmla="*/ 32 h 64"/>
                <a:gd name="T2" fmla="*/ 32 w 64"/>
                <a:gd name="T3" fmla="*/ 64 h 64"/>
                <a:gd name="T4" fmla="*/ 64 w 64"/>
                <a:gd name="T5" fmla="*/ 32 h 64"/>
                <a:gd name="T6" fmla="*/ 32 w 64"/>
                <a:gd name="T7" fmla="*/ 0 h 64"/>
                <a:gd name="T8" fmla="*/ 0 w 64"/>
                <a:gd name="T9" fmla="*/ 32 h 64"/>
                <a:gd name="T10" fmla="*/ 32 w 64"/>
                <a:gd name="T11" fmla="*/ 8 h 64"/>
                <a:gd name="T12" fmla="*/ 56 w 64"/>
                <a:gd name="T13" fmla="*/ 32 h 64"/>
                <a:gd name="T14" fmla="*/ 32 w 64"/>
                <a:gd name="T15" fmla="*/ 56 h 64"/>
                <a:gd name="T16" fmla="*/ 8 w 64"/>
                <a:gd name="T17" fmla="*/ 32 h 64"/>
                <a:gd name="T18" fmla="*/ 32 w 64"/>
                <a:gd name="T19"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0" y="32"/>
                  </a:moveTo>
                  <a:cubicBezTo>
                    <a:pt x="0" y="49"/>
                    <a:pt x="14" y="64"/>
                    <a:pt x="32" y="64"/>
                  </a:cubicBezTo>
                  <a:cubicBezTo>
                    <a:pt x="49" y="64"/>
                    <a:pt x="64" y="49"/>
                    <a:pt x="64" y="32"/>
                  </a:cubicBezTo>
                  <a:cubicBezTo>
                    <a:pt x="64" y="14"/>
                    <a:pt x="49" y="0"/>
                    <a:pt x="32" y="0"/>
                  </a:cubicBezTo>
                  <a:cubicBezTo>
                    <a:pt x="14" y="0"/>
                    <a:pt x="0" y="14"/>
                    <a:pt x="0" y="32"/>
                  </a:cubicBezTo>
                  <a:moveTo>
                    <a:pt x="32" y="8"/>
                  </a:moveTo>
                  <a:cubicBezTo>
                    <a:pt x="45" y="8"/>
                    <a:pt x="56" y="19"/>
                    <a:pt x="56" y="32"/>
                  </a:cubicBezTo>
                  <a:cubicBezTo>
                    <a:pt x="56" y="45"/>
                    <a:pt x="45" y="56"/>
                    <a:pt x="32" y="56"/>
                  </a:cubicBezTo>
                  <a:cubicBezTo>
                    <a:pt x="19" y="56"/>
                    <a:pt x="8" y="45"/>
                    <a:pt x="8" y="32"/>
                  </a:cubicBezTo>
                  <a:cubicBezTo>
                    <a:pt x="8" y="19"/>
                    <a:pt x="19" y="8"/>
                    <a:pt x="32"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4" name="文本框 23"/>
          <p:cNvSpPr txBox="1"/>
          <p:nvPr/>
        </p:nvSpPr>
        <p:spPr>
          <a:xfrm>
            <a:off x="4404359" y="5495317"/>
            <a:ext cx="1350265"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28" name="文本框 27"/>
          <p:cNvSpPr txBox="1"/>
          <p:nvPr/>
        </p:nvSpPr>
        <p:spPr>
          <a:xfrm>
            <a:off x="6208437" y="5141374"/>
            <a:ext cx="1481446" cy="707886"/>
          </a:xfrm>
          <a:prstGeom prst="rect">
            <a:avLst/>
          </a:prstGeom>
          <a:noFill/>
          <a:ln>
            <a:noFill/>
          </a:ln>
          <a:effectLst>
            <a:outerShdw blurRad="38100" sx="101000" sy="101000" algn="ctr" rotWithShape="0">
              <a:schemeClr val="bg2">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400" dirty="0">
                <a:solidFill>
                  <a:schemeClr val="accent2"/>
                </a:solidFill>
              </a:rPr>
              <a:t>4,465</a:t>
            </a:r>
            <a:r>
              <a:rPr lang="en-US" altLang="zh-CN" sz="1600" dirty="0">
                <a:solidFill>
                  <a:schemeClr val="accent2"/>
                </a:solidFill>
              </a:rPr>
              <a:t>$</a:t>
            </a:r>
          </a:p>
        </p:txBody>
      </p:sp>
      <p:sp>
        <p:nvSpPr>
          <p:cNvPr id="30" name="Freeform 1982"/>
          <p:cNvSpPr>
            <a:spLocks/>
          </p:cNvSpPr>
          <p:nvPr/>
        </p:nvSpPr>
        <p:spPr bwMode="auto">
          <a:xfrm>
            <a:off x="8657307" y="5114301"/>
            <a:ext cx="321382" cy="357090"/>
          </a:xfrm>
          <a:custGeom>
            <a:avLst/>
            <a:gdLst>
              <a:gd name="T0" fmla="*/ 45 w 130"/>
              <a:gd name="T1" fmla="*/ 144 h 144"/>
              <a:gd name="T2" fmla="*/ 16 w 130"/>
              <a:gd name="T3" fmla="*/ 131 h 144"/>
              <a:gd name="T4" fmla="*/ 16 w 130"/>
              <a:gd name="T5" fmla="*/ 73 h 144"/>
              <a:gd name="T6" fmla="*/ 77 w 130"/>
              <a:gd name="T7" fmla="*/ 12 h 144"/>
              <a:gd name="T8" fmla="*/ 121 w 130"/>
              <a:gd name="T9" fmla="*/ 12 h 144"/>
              <a:gd name="T10" fmla="*/ 130 w 130"/>
              <a:gd name="T11" fmla="*/ 34 h 144"/>
              <a:gd name="T12" fmla="*/ 121 w 130"/>
              <a:gd name="T13" fmla="*/ 56 h 144"/>
              <a:gd name="T14" fmla="*/ 60 w 130"/>
              <a:gd name="T15" fmla="*/ 116 h 144"/>
              <a:gd name="T16" fmla="*/ 31 w 130"/>
              <a:gd name="T17" fmla="*/ 116 h 144"/>
              <a:gd name="T18" fmla="*/ 25 w 130"/>
              <a:gd name="T19" fmla="*/ 102 h 144"/>
              <a:gd name="T20" fmla="*/ 31 w 130"/>
              <a:gd name="T21" fmla="*/ 87 h 144"/>
              <a:gd name="T22" fmla="*/ 80 w 130"/>
              <a:gd name="T23" fmla="*/ 38 h 144"/>
              <a:gd name="T24" fmla="*/ 86 w 130"/>
              <a:gd name="T25" fmla="*/ 44 h 144"/>
              <a:gd name="T26" fmla="*/ 37 w 130"/>
              <a:gd name="T27" fmla="*/ 93 h 144"/>
              <a:gd name="T28" fmla="*/ 33 w 130"/>
              <a:gd name="T29" fmla="*/ 102 h 144"/>
              <a:gd name="T30" fmla="*/ 37 w 130"/>
              <a:gd name="T31" fmla="*/ 111 h 144"/>
              <a:gd name="T32" fmla="*/ 54 w 130"/>
              <a:gd name="T33" fmla="*/ 111 h 144"/>
              <a:gd name="T34" fmla="*/ 115 w 130"/>
              <a:gd name="T35" fmla="*/ 50 h 144"/>
              <a:gd name="T36" fmla="*/ 122 w 130"/>
              <a:gd name="T37" fmla="*/ 34 h 144"/>
              <a:gd name="T38" fmla="*/ 115 w 130"/>
              <a:gd name="T39" fmla="*/ 18 h 144"/>
              <a:gd name="T40" fmla="*/ 83 w 130"/>
              <a:gd name="T41" fmla="*/ 18 h 144"/>
              <a:gd name="T42" fmla="*/ 22 w 130"/>
              <a:gd name="T43" fmla="*/ 79 h 144"/>
              <a:gd name="T44" fmla="*/ 22 w 130"/>
              <a:gd name="T45" fmla="*/ 126 h 144"/>
              <a:gd name="T46" fmla="*/ 69 w 130"/>
              <a:gd name="T47" fmla="*/ 126 h 144"/>
              <a:gd name="T48" fmla="*/ 119 w 130"/>
              <a:gd name="T49" fmla="*/ 76 h 144"/>
              <a:gd name="T50" fmla="*/ 124 w 130"/>
              <a:gd name="T51" fmla="*/ 82 h 144"/>
              <a:gd name="T52" fmla="*/ 75 w 130"/>
              <a:gd name="T53" fmla="*/ 131 h 144"/>
              <a:gd name="T54" fmla="*/ 45 w 130"/>
              <a:gd name="T5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144">
                <a:moveTo>
                  <a:pt x="45" y="144"/>
                </a:moveTo>
                <a:cubicBezTo>
                  <a:pt x="35" y="144"/>
                  <a:pt x="24" y="140"/>
                  <a:pt x="16" y="131"/>
                </a:cubicBezTo>
                <a:cubicBezTo>
                  <a:pt x="0" y="115"/>
                  <a:pt x="0" y="89"/>
                  <a:pt x="16" y="73"/>
                </a:cubicBezTo>
                <a:cubicBezTo>
                  <a:pt x="77" y="12"/>
                  <a:pt x="77" y="12"/>
                  <a:pt x="77" y="12"/>
                </a:cubicBezTo>
                <a:cubicBezTo>
                  <a:pt x="89" y="0"/>
                  <a:pt x="109" y="0"/>
                  <a:pt x="121" y="12"/>
                </a:cubicBezTo>
                <a:cubicBezTo>
                  <a:pt x="127" y="18"/>
                  <a:pt x="130" y="26"/>
                  <a:pt x="130" y="34"/>
                </a:cubicBezTo>
                <a:cubicBezTo>
                  <a:pt x="130" y="42"/>
                  <a:pt x="127" y="50"/>
                  <a:pt x="121" y="56"/>
                </a:cubicBezTo>
                <a:cubicBezTo>
                  <a:pt x="60" y="116"/>
                  <a:pt x="60" y="116"/>
                  <a:pt x="60" y="116"/>
                </a:cubicBezTo>
                <a:cubicBezTo>
                  <a:pt x="52" y="124"/>
                  <a:pt x="39" y="124"/>
                  <a:pt x="31" y="116"/>
                </a:cubicBezTo>
                <a:cubicBezTo>
                  <a:pt x="27" y="112"/>
                  <a:pt x="25" y="107"/>
                  <a:pt x="25" y="102"/>
                </a:cubicBezTo>
                <a:cubicBezTo>
                  <a:pt x="25" y="96"/>
                  <a:pt x="27" y="91"/>
                  <a:pt x="31" y="87"/>
                </a:cubicBezTo>
                <a:cubicBezTo>
                  <a:pt x="80" y="38"/>
                  <a:pt x="80" y="38"/>
                  <a:pt x="80" y="38"/>
                </a:cubicBezTo>
                <a:cubicBezTo>
                  <a:pt x="86" y="44"/>
                  <a:pt x="86" y="44"/>
                  <a:pt x="86" y="44"/>
                </a:cubicBezTo>
                <a:cubicBezTo>
                  <a:pt x="37" y="93"/>
                  <a:pt x="37" y="93"/>
                  <a:pt x="37" y="93"/>
                </a:cubicBezTo>
                <a:cubicBezTo>
                  <a:pt x="34" y="95"/>
                  <a:pt x="33" y="98"/>
                  <a:pt x="33" y="102"/>
                </a:cubicBezTo>
                <a:cubicBezTo>
                  <a:pt x="33" y="105"/>
                  <a:pt x="34" y="108"/>
                  <a:pt x="37" y="111"/>
                </a:cubicBezTo>
                <a:cubicBezTo>
                  <a:pt x="42" y="116"/>
                  <a:pt x="49" y="116"/>
                  <a:pt x="54" y="111"/>
                </a:cubicBezTo>
                <a:cubicBezTo>
                  <a:pt x="115" y="50"/>
                  <a:pt x="115" y="50"/>
                  <a:pt x="115" y="50"/>
                </a:cubicBezTo>
                <a:cubicBezTo>
                  <a:pt x="119" y="46"/>
                  <a:pt x="122" y="40"/>
                  <a:pt x="122" y="34"/>
                </a:cubicBezTo>
                <a:cubicBezTo>
                  <a:pt x="122" y="28"/>
                  <a:pt x="119" y="22"/>
                  <a:pt x="115" y="18"/>
                </a:cubicBezTo>
                <a:cubicBezTo>
                  <a:pt x="106" y="9"/>
                  <a:pt x="92" y="9"/>
                  <a:pt x="83" y="18"/>
                </a:cubicBezTo>
                <a:cubicBezTo>
                  <a:pt x="22" y="79"/>
                  <a:pt x="22" y="79"/>
                  <a:pt x="22" y="79"/>
                </a:cubicBezTo>
                <a:cubicBezTo>
                  <a:pt x="9" y="92"/>
                  <a:pt x="9" y="113"/>
                  <a:pt x="22" y="126"/>
                </a:cubicBezTo>
                <a:cubicBezTo>
                  <a:pt x="35" y="139"/>
                  <a:pt x="56" y="139"/>
                  <a:pt x="69" y="126"/>
                </a:cubicBezTo>
                <a:cubicBezTo>
                  <a:pt x="119" y="76"/>
                  <a:pt x="119" y="76"/>
                  <a:pt x="119" y="76"/>
                </a:cubicBezTo>
                <a:cubicBezTo>
                  <a:pt x="124" y="82"/>
                  <a:pt x="124" y="82"/>
                  <a:pt x="124" y="82"/>
                </a:cubicBezTo>
                <a:cubicBezTo>
                  <a:pt x="75" y="131"/>
                  <a:pt x="75" y="131"/>
                  <a:pt x="75" y="131"/>
                </a:cubicBezTo>
                <a:cubicBezTo>
                  <a:pt x="67" y="140"/>
                  <a:pt x="56" y="144"/>
                  <a:pt x="45" y="144"/>
                </a:cubicBezTo>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1" name="文本框 30"/>
          <p:cNvSpPr txBox="1"/>
          <p:nvPr/>
        </p:nvSpPr>
        <p:spPr>
          <a:xfrm>
            <a:off x="8142865" y="5517636"/>
            <a:ext cx="1350265"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26" name="文本框 25"/>
          <p:cNvSpPr txBox="1"/>
          <p:nvPr/>
        </p:nvSpPr>
        <p:spPr>
          <a:xfrm>
            <a:off x="9946112" y="5268719"/>
            <a:ext cx="1440710" cy="461665"/>
          </a:xfrm>
          <a:prstGeom prst="rect">
            <a:avLst/>
          </a:prstGeom>
          <a:noFill/>
        </p:spPr>
        <p:txBody>
          <a:bodyPr wrap="square" rtlCol="0">
            <a:spAutoFit/>
          </a:bodyPr>
          <a:lstStyle/>
          <a:p>
            <a:pPr algn="ctr"/>
            <a:r>
              <a:rPr lang="en-US" altLang="zh-CN" sz="2400" dirty="0">
                <a:solidFill>
                  <a:schemeClr val="accent4"/>
                </a:solidFill>
                <a:effectLst>
                  <a:innerShdw blurRad="25400" dist="25400" dir="13500000">
                    <a:prstClr val="black">
                      <a:alpha val="23000"/>
                    </a:prstClr>
                  </a:innerShdw>
                </a:effectLst>
              </a:rPr>
              <a:t>78</a:t>
            </a:r>
            <a:r>
              <a:rPr lang="en-US" altLang="zh-CN" sz="1600" dirty="0">
                <a:solidFill>
                  <a:schemeClr val="accent4"/>
                </a:solidFill>
                <a:effectLst>
                  <a:innerShdw blurRad="25400" dist="25400" dir="13500000">
                    <a:prstClr val="black">
                      <a:alpha val="23000"/>
                    </a:prstClr>
                  </a:innerShdw>
                </a:effectLst>
              </a:rPr>
              <a:t>%</a:t>
            </a:r>
          </a:p>
        </p:txBody>
      </p:sp>
      <p:sp>
        <p:nvSpPr>
          <p:cNvPr id="99" name="椭圆 98"/>
          <p:cNvSpPr/>
          <p:nvPr/>
        </p:nvSpPr>
        <p:spPr>
          <a:xfrm>
            <a:off x="4409712" y="2970912"/>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4409712" y="3839594"/>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1342723" y="178376"/>
            <a:ext cx="3487175"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103" name="矩形 102"/>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98" name="圆角矩形 97"/>
          <p:cNvSpPr/>
          <p:nvPr/>
        </p:nvSpPr>
        <p:spPr>
          <a:xfrm>
            <a:off x="4409712" y="2388366"/>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5367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750"/>
                                        <p:tgtEl>
                                          <p:spTgt spid="102"/>
                                        </p:tgtEl>
                                      </p:cBhvr>
                                    </p:animEffect>
                                  </p:childTnLst>
                                </p:cTn>
                              </p:par>
                              <p:par>
                                <p:cTn id="8" presetID="63" presetClass="path" presetSubtype="0" decel="50000" fill="hold" grpId="1" nodeType="withEffect">
                                  <p:stCondLst>
                                    <p:cond delay="0"/>
                                  </p:stCondLst>
                                  <p:childTnLst>
                                    <p:animMotion origin="layout" path="M 0.01524 1.85185E-6 L -0.10886 1.85185E-6 " pathEditMode="relative" rAng="0" ptsTypes="AA">
                                      <p:cBhvr>
                                        <p:cTn id="9" dur="750" spd="-100000" fill="hold"/>
                                        <p:tgtEl>
                                          <p:spTgt spid="102"/>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5E-6 1.85185E-6 " pathEditMode="relative" rAng="0" ptsTypes="AA">
                                      <p:cBhvr>
                                        <p:cTn id="11" dur="750" fill="hold"/>
                                        <p:tgtEl>
                                          <p:spTgt spid="102"/>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103"/>
                                        </p:tgtEl>
                                        <p:attrNameLst>
                                          <p:attrName>style.visibility</p:attrName>
                                        </p:attrNameLst>
                                      </p:cBhvr>
                                      <p:to>
                                        <p:strVal val="visible"/>
                                      </p:to>
                                    </p:set>
                                    <p:animEffect transition="in" filter="fade">
                                      <p:cBhvr>
                                        <p:cTn id="14" dur="750"/>
                                        <p:tgtEl>
                                          <p:spTgt spid="103"/>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103"/>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par>
                                <p:cTn id="20" presetID="42" presetClass="path" presetSubtype="0" decel="30000" fill="hold" nodeType="withEffect">
                                  <p:stCondLst>
                                    <p:cond delay="0"/>
                                  </p:stCondLst>
                                  <p:childTnLst>
                                    <p:animMotion origin="layout" path="M 3.125E-6 -0.03981 L 3.125E-6 0.14815 " pathEditMode="relative" rAng="0" ptsTypes="AA">
                                      <p:cBhvr>
                                        <p:cTn id="21" dur="750" spd="-100000" fill="hold"/>
                                        <p:tgtEl>
                                          <p:spTgt spid="53"/>
                                        </p:tgtEl>
                                        <p:attrNameLst>
                                          <p:attrName>ppt_x</p:attrName>
                                          <p:attrName>ppt_y</p:attrName>
                                        </p:attrNameLst>
                                      </p:cBhvr>
                                      <p:rCtr x="0" y="9398"/>
                                    </p:animMotion>
                                  </p:childTnLst>
                                </p:cTn>
                              </p:par>
                              <p:par>
                                <p:cTn id="22" presetID="42" presetClass="path" presetSubtype="0" accel="30000" decel="30000" fill="hold" nodeType="withEffect">
                                  <p:stCondLst>
                                    <p:cond delay="750"/>
                                  </p:stCondLst>
                                  <p:childTnLst>
                                    <p:animMotion origin="layout" path="M 3.125E-6 -0.03981 L 3.125E-6 -3.7037E-6 " pathEditMode="relative" rAng="0" ptsTypes="AA">
                                      <p:cBhvr>
                                        <p:cTn id="23" dur="750" fill="hold"/>
                                        <p:tgtEl>
                                          <p:spTgt spid="53"/>
                                        </p:tgtEl>
                                        <p:attrNameLst>
                                          <p:attrName>ppt_x</p:attrName>
                                          <p:attrName>ppt_y</p:attrName>
                                        </p:attrNameLst>
                                      </p:cBhvr>
                                      <p:rCtr x="0" y="1991"/>
                                    </p:animMotion>
                                  </p:childTnLst>
                                </p:cTn>
                              </p:par>
                              <p:par>
                                <p:cTn id="24" presetID="10" presetClass="entr" presetSubtype="0" fill="hold"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childTnLst>
                                </p:cTn>
                              </p:par>
                              <p:par>
                                <p:cTn id="27" presetID="42" presetClass="path" presetSubtype="0" decel="30000" fill="hold" nodeType="withEffect">
                                  <p:stCondLst>
                                    <p:cond delay="0"/>
                                  </p:stCondLst>
                                  <p:childTnLst>
                                    <p:animMotion origin="layout" path="M 3.125E-6 -0.03981 L 3.125E-6 0.14815 " pathEditMode="relative" rAng="0" ptsTypes="AA">
                                      <p:cBhvr>
                                        <p:cTn id="28" dur="750" spd="-100000" fill="hold"/>
                                        <p:tgtEl>
                                          <p:spTgt spid="51"/>
                                        </p:tgtEl>
                                        <p:attrNameLst>
                                          <p:attrName>ppt_x</p:attrName>
                                          <p:attrName>ppt_y</p:attrName>
                                        </p:attrNameLst>
                                      </p:cBhvr>
                                      <p:rCtr x="0" y="9398"/>
                                    </p:animMotion>
                                  </p:childTnLst>
                                </p:cTn>
                              </p:par>
                              <p:par>
                                <p:cTn id="29" presetID="42" presetClass="path" presetSubtype="0" accel="30000" decel="30000" fill="hold" nodeType="withEffect">
                                  <p:stCondLst>
                                    <p:cond delay="750"/>
                                  </p:stCondLst>
                                  <p:childTnLst>
                                    <p:animMotion origin="layout" path="M 3.125E-6 -0.03981 L 3.125E-6 -3.7037E-6 " pathEditMode="relative" rAng="0" ptsTypes="AA">
                                      <p:cBhvr>
                                        <p:cTn id="30" dur="750" fill="hold"/>
                                        <p:tgtEl>
                                          <p:spTgt spid="51"/>
                                        </p:tgtEl>
                                        <p:attrNameLst>
                                          <p:attrName>ppt_x</p:attrName>
                                          <p:attrName>ppt_y</p:attrName>
                                        </p:attrNameLst>
                                      </p:cBhvr>
                                      <p:rCtr x="0" y="1991"/>
                                    </p:animMotion>
                                  </p:childTnLst>
                                </p:cTn>
                              </p:par>
                              <p:par>
                                <p:cTn id="31" presetID="53" presetClass="entr" presetSubtype="16" fill="hold" grpId="0" nodeType="withEffect">
                                  <p:stCondLst>
                                    <p:cond delay="1250"/>
                                  </p:stCondLst>
                                  <p:childTnLst>
                                    <p:set>
                                      <p:cBhvr>
                                        <p:cTn id="32" dur="1" fill="hold">
                                          <p:stCondLst>
                                            <p:cond delay="0"/>
                                          </p:stCondLst>
                                        </p:cTn>
                                        <p:tgtEl>
                                          <p:spTgt spid="98"/>
                                        </p:tgtEl>
                                        <p:attrNameLst>
                                          <p:attrName>style.visibility</p:attrName>
                                        </p:attrNameLst>
                                      </p:cBhvr>
                                      <p:to>
                                        <p:strVal val="visible"/>
                                      </p:to>
                                    </p:set>
                                    <p:anim calcmode="lin" valueType="num">
                                      <p:cBhvr>
                                        <p:cTn id="33" dur="500" fill="hold"/>
                                        <p:tgtEl>
                                          <p:spTgt spid="98"/>
                                        </p:tgtEl>
                                        <p:attrNameLst>
                                          <p:attrName>ppt_w</p:attrName>
                                        </p:attrNameLst>
                                      </p:cBhvr>
                                      <p:tavLst>
                                        <p:tav tm="0">
                                          <p:val>
                                            <p:fltVal val="0"/>
                                          </p:val>
                                        </p:tav>
                                        <p:tav tm="100000">
                                          <p:val>
                                            <p:strVal val="#ppt_w"/>
                                          </p:val>
                                        </p:tav>
                                      </p:tavLst>
                                    </p:anim>
                                    <p:anim calcmode="lin" valueType="num">
                                      <p:cBhvr>
                                        <p:cTn id="34" dur="500" fill="hold"/>
                                        <p:tgtEl>
                                          <p:spTgt spid="98"/>
                                        </p:tgtEl>
                                        <p:attrNameLst>
                                          <p:attrName>ppt_h</p:attrName>
                                        </p:attrNameLst>
                                      </p:cBhvr>
                                      <p:tavLst>
                                        <p:tav tm="0">
                                          <p:val>
                                            <p:fltVal val="0"/>
                                          </p:val>
                                        </p:tav>
                                        <p:tav tm="100000">
                                          <p:val>
                                            <p:strVal val="#ppt_h"/>
                                          </p:val>
                                        </p:tav>
                                      </p:tavLst>
                                    </p:anim>
                                    <p:animEffect transition="in" filter="fade">
                                      <p:cBhvr>
                                        <p:cTn id="35" dur="500"/>
                                        <p:tgtEl>
                                          <p:spTgt spid="98"/>
                                        </p:tgtEl>
                                      </p:cBhvr>
                                    </p:animEffect>
                                  </p:childTnLst>
                                </p:cTn>
                              </p:par>
                              <p:par>
                                <p:cTn id="36" presetID="22" presetClass="entr" presetSubtype="8" fill="hold" grpId="0" nodeType="withEffect">
                                  <p:stCondLst>
                                    <p:cond delay="1250"/>
                                  </p:stCondLst>
                                  <p:childTnLst>
                                    <p:set>
                                      <p:cBhvr>
                                        <p:cTn id="37" dur="1" fill="hold">
                                          <p:stCondLst>
                                            <p:cond delay="0"/>
                                          </p:stCondLst>
                                        </p:cTn>
                                        <p:tgtEl>
                                          <p:spTgt spid="44"/>
                                        </p:tgtEl>
                                        <p:attrNameLst>
                                          <p:attrName>style.visibility</p:attrName>
                                        </p:attrNameLst>
                                      </p:cBhvr>
                                      <p:to>
                                        <p:strVal val="visible"/>
                                      </p:to>
                                    </p:set>
                                    <p:animEffect transition="in" filter="wipe(left)">
                                      <p:cBhvr>
                                        <p:cTn id="38" dur="750"/>
                                        <p:tgtEl>
                                          <p:spTgt spid="44"/>
                                        </p:tgtEl>
                                      </p:cBhvr>
                                    </p:animEffect>
                                  </p:childTnLst>
                                </p:cTn>
                              </p:par>
                              <p:par>
                                <p:cTn id="39" presetID="10" presetClass="entr" presetSubtype="0" fill="hold" grpId="0" nodeType="withEffect">
                                  <p:stCondLst>
                                    <p:cond delay="1750"/>
                                  </p:stCondLst>
                                  <p:childTnLst>
                                    <p:set>
                                      <p:cBhvr>
                                        <p:cTn id="40" dur="1" fill="hold">
                                          <p:stCondLst>
                                            <p:cond delay="0"/>
                                          </p:stCondLst>
                                        </p:cTn>
                                        <p:tgtEl>
                                          <p:spTgt spid="99"/>
                                        </p:tgtEl>
                                        <p:attrNameLst>
                                          <p:attrName>style.visibility</p:attrName>
                                        </p:attrNameLst>
                                      </p:cBhvr>
                                      <p:to>
                                        <p:strVal val="visible"/>
                                      </p:to>
                                    </p:set>
                                    <p:animEffect transition="in" filter="fade">
                                      <p:cBhvr>
                                        <p:cTn id="41" dur="500"/>
                                        <p:tgtEl>
                                          <p:spTgt spid="99"/>
                                        </p:tgtEl>
                                      </p:cBhvr>
                                    </p:animEffect>
                                  </p:childTnLst>
                                </p:cTn>
                              </p:par>
                              <p:par>
                                <p:cTn id="42" presetID="10" presetClass="entr" presetSubtype="0" fill="hold" grpId="0" nodeType="withEffect">
                                  <p:stCondLst>
                                    <p:cond delay="175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par>
                                <p:cTn id="45" presetID="42" presetClass="path" presetSubtype="0" decel="50000" fill="hold" grpId="1" nodeType="withEffect">
                                  <p:stCondLst>
                                    <p:cond delay="1750"/>
                                  </p:stCondLst>
                                  <p:childTnLst>
                                    <p:animMotion origin="layout" path="M 2.70833E-6 -2.59259E-6 L 2.70833E-6 -0.07708 " pathEditMode="relative" rAng="0" ptsTypes="AA">
                                      <p:cBhvr>
                                        <p:cTn id="46" dur="750" spd="-100000" fill="hold"/>
                                        <p:tgtEl>
                                          <p:spTgt spid="99"/>
                                        </p:tgtEl>
                                        <p:attrNameLst>
                                          <p:attrName>ppt_x</p:attrName>
                                          <p:attrName>ppt_y</p:attrName>
                                        </p:attrNameLst>
                                      </p:cBhvr>
                                      <p:rCtr x="0" y="-3866"/>
                                    </p:animMotion>
                                  </p:childTnLst>
                                </p:cTn>
                              </p:par>
                              <p:par>
                                <p:cTn id="47" presetID="42" presetClass="path" presetSubtype="0" decel="50000" fill="hold" grpId="1" nodeType="withEffect">
                                  <p:stCondLst>
                                    <p:cond delay="1750"/>
                                  </p:stCondLst>
                                  <p:childTnLst>
                                    <p:animMotion origin="layout" path="M 2.70833E-6 -4.44444E-6 L 2.70833E-6 -0.20254 " pathEditMode="relative" rAng="0" ptsTypes="AA">
                                      <p:cBhvr>
                                        <p:cTn id="48" dur="750" spd="-100000" fill="hold"/>
                                        <p:tgtEl>
                                          <p:spTgt spid="100"/>
                                        </p:tgtEl>
                                        <p:attrNameLst>
                                          <p:attrName>ppt_x</p:attrName>
                                          <p:attrName>ppt_y</p:attrName>
                                        </p:attrNameLst>
                                      </p:cBhvr>
                                      <p:rCtr x="0" y="-10139"/>
                                    </p:animMotion>
                                  </p:childTnLst>
                                </p:cTn>
                              </p:par>
                              <p:par>
                                <p:cTn id="49" presetID="10" presetClass="entr" presetSubtype="0" fill="hold" grpId="0" nodeType="withEffect">
                                  <p:stCondLst>
                                    <p:cond delay="250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750"/>
                                        <p:tgtEl>
                                          <p:spTgt spid="45"/>
                                        </p:tgtEl>
                                      </p:cBhvr>
                                    </p:animEffect>
                                  </p:childTnLst>
                                </p:cTn>
                              </p:par>
                              <p:par>
                                <p:cTn id="52" presetID="10" presetClass="entr" presetSubtype="0" fill="hold" grpId="0" nodeType="withEffect">
                                  <p:stCondLst>
                                    <p:cond delay="250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750"/>
                                        <p:tgtEl>
                                          <p:spTgt spid="46"/>
                                        </p:tgtEl>
                                      </p:cBhvr>
                                    </p:animEffect>
                                  </p:childTnLst>
                                </p:cTn>
                              </p:par>
                              <p:par>
                                <p:cTn id="55" presetID="10" presetClass="entr" presetSubtype="0" fill="hold" nodeType="withEffect">
                                  <p:stCondLst>
                                    <p:cond delay="3000"/>
                                  </p:stCondLst>
                                  <p:childTnLst>
                                    <p:set>
                                      <p:cBhvr>
                                        <p:cTn id="56" dur="1" fill="hold">
                                          <p:stCondLst>
                                            <p:cond delay="0"/>
                                          </p:stCondLst>
                                        </p:cTn>
                                        <p:tgtEl>
                                          <p:spTgt spid="128"/>
                                        </p:tgtEl>
                                        <p:attrNameLst>
                                          <p:attrName>style.visibility</p:attrName>
                                        </p:attrNameLst>
                                      </p:cBhvr>
                                      <p:to>
                                        <p:strVal val="visible"/>
                                      </p:to>
                                    </p:set>
                                    <p:animEffect transition="in" filter="fade">
                                      <p:cBhvr>
                                        <p:cTn id="57" dur="750"/>
                                        <p:tgtEl>
                                          <p:spTgt spid="128"/>
                                        </p:tgtEl>
                                      </p:cBhvr>
                                    </p:animEffect>
                                  </p:childTnLst>
                                </p:cTn>
                              </p:par>
                              <p:par>
                                <p:cTn id="58" presetID="10" presetClass="entr" presetSubtype="0" fill="hold" nodeType="withEffect">
                                  <p:stCondLst>
                                    <p:cond delay="3000"/>
                                  </p:stCondLst>
                                  <p:childTnLst>
                                    <p:set>
                                      <p:cBhvr>
                                        <p:cTn id="59" dur="1" fill="hold">
                                          <p:stCondLst>
                                            <p:cond delay="0"/>
                                          </p:stCondLst>
                                        </p:cTn>
                                        <p:tgtEl>
                                          <p:spTgt spid="140"/>
                                        </p:tgtEl>
                                        <p:attrNameLst>
                                          <p:attrName>style.visibility</p:attrName>
                                        </p:attrNameLst>
                                      </p:cBhvr>
                                      <p:to>
                                        <p:strVal val="visible"/>
                                      </p:to>
                                    </p:set>
                                    <p:animEffect transition="in" filter="fade">
                                      <p:cBhvr>
                                        <p:cTn id="60" dur="750"/>
                                        <p:tgtEl>
                                          <p:spTgt spid="140"/>
                                        </p:tgtEl>
                                      </p:cBhvr>
                                    </p:animEffect>
                                  </p:childTnLst>
                                </p:cTn>
                              </p:par>
                              <p:par>
                                <p:cTn id="61" presetID="10" presetClass="entr" presetSubtype="0" fill="hold" nodeType="withEffect">
                                  <p:stCondLst>
                                    <p:cond delay="3000"/>
                                  </p:stCondLst>
                                  <p:childTnLst>
                                    <p:set>
                                      <p:cBhvr>
                                        <p:cTn id="62" dur="1" fill="hold">
                                          <p:stCondLst>
                                            <p:cond delay="0"/>
                                          </p:stCondLst>
                                        </p:cTn>
                                        <p:tgtEl>
                                          <p:spTgt spid="116"/>
                                        </p:tgtEl>
                                        <p:attrNameLst>
                                          <p:attrName>style.visibility</p:attrName>
                                        </p:attrNameLst>
                                      </p:cBhvr>
                                      <p:to>
                                        <p:strVal val="visible"/>
                                      </p:to>
                                    </p:set>
                                    <p:animEffect transition="in" filter="fade">
                                      <p:cBhvr>
                                        <p:cTn id="63" dur="750"/>
                                        <p:tgtEl>
                                          <p:spTgt spid="116"/>
                                        </p:tgtEl>
                                      </p:cBhvr>
                                    </p:animEffect>
                                  </p:childTnLst>
                                </p:cTn>
                              </p:par>
                              <p:par>
                                <p:cTn id="64" presetID="63" presetClass="path" presetSubtype="0" fill="hold" nodeType="withEffect">
                                  <p:stCondLst>
                                    <p:cond delay="3000"/>
                                  </p:stCondLst>
                                  <p:childTnLst>
                                    <p:animMotion origin="layout" path="M -1.875E-6 1.48148E-6 L 0.07774 1.48148E-6 " pathEditMode="relative" rAng="0" ptsTypes="AA">
                                      <p:cBhvr>
                                        <p:cTn id="65" dur="750" spd="-100000" fill="hold"/>
                                        <p:tgtEl>
                                          <p:spTgt spid="128"/>
                                        </p:tgtEl>
                                        <p:attrNameLst>
                                          <p:attrName>ppt_x</p:attrName>
                                          <p:attrName>ppt_y</p:attrName>
                                        </p:attrNameLst>
                                      </p:cBhvr>
                                      <p:rCtr x="3880" y="0"/>
                                    </p:animMotion>
                                  </p:childTnLst>
                                </p:cTn>
                              </p:par>
                              <p:par>
                                <p:cTn id="66" presetID="10" presetClass="entr" presetSubtype="0" fill="hold" nodeType="withEffect">
                                  <p:stCondLst>
                                    <p:cond delay="3000"/>
                                  </p:stCondLst>
                                  <p:childTnLst>
                                    <p:set>
                                      <p:cBhvr>
                                        <p:cTn id="67" dur="1" fill="hold">
                                          <p:stCondLst>
                                            <p:cond delay="0"/>
                                          </p:stCondLst>
                                        </p:cTn>
                                        <p:tgtEl>
                                          <p:spTgt spid="152"/>
                                        </p:tgtEl>
                                        <p:attrNameLst>
                                          <p:attrName>style.visibility</p:attrName>
                                        </p:attrNameLst>
                                      </p:cBhvr>
                                      <p:to>
                                        <p:strVal val="visible"/>
                                      </p:to>
                                    </p:set>
                                    <p:animEffect transition="in" filter="fade">
                                      <p:cBhvr>
                                        <p:cTn id="68" dur="750"/>
                                        <p:tgtEl>
                                          <p:spTgt spid="152"/>
                                        </p:tgtEl>
                                      </p:cBhvr>
                                    </p:animEffect>
                                  </p:childTnLst>
                                </p:cTn>
                              </p:par>
                              <p:par>
                                <p:cTn id="69" presetID="63" presetClass="path" presetSubtype="0" fill="hold" nodeType="withEffect">
                                  <p:stCondLst>
                                    <p:cond delay="3000"/>
                                  </p:stCondLst>
                                  <p:childTnLst>
                                    <p:animMotion origin="layout" path="M 2.70833E-6 1.48148E-6 L -0.07565 1.48148E-6 " pathEditMode="relative" rAng="0" ptsTypes="AA">
                                      <p:cBhvr>
                                        <p:cTn id="70" dur="750" spd="-100000" fill="hold"/>
                                        <p:tgtEl>
                                          <p:spTgt spid="140"/>
                                        </p:tgtEl>
                                        <p:attrNameLst>
                                          <p:attrName>ppt_x</p:attrName>
                                          <p:attrName>ppt_y</p:attrName>
                                        </p:attrNameLst>
                                      </p:cBhvr>
                                      <p:rCtr x="-3789" y="0"/>
                                    </p:animMotion>
                                  </p:childTnLst>
                                </p:cTn>
                              </p:par>
                              <p:par>
                                <p:cTn id="71" presetID="63" presetClass="path" presetSubtype="0" fill="hold" nodeType="withEffect">
                                  <p:stCondLst>
                                    <p:cond delay="3000"/>
                                  </p:stCondLst>
                                  <p:childTnLst>
                                    <p:animMotion origin="layout" path="M 2.08333E-7 1.48148E-6 L -0.22721 1.48148E-6 " pathEditMode="relative" rAng="0" ptsTypes="AA">
                                      <p:cBhvr>
                                        <p:cTn id="72" dur="750" spd="-100000" fill="hold"/>
                                        <p:tgtEl>
                                          <p:spTgt spid="152"/>
                                        </p:tgtEl>
                                        <p:attrNameLst>
                                          <p:attrName>ppt_x</p:attrName>
                                          <p:attrName>ppt_y</p:attrName>
                                        </p:attrNameLst>
                                      </p:cBhvr>
                                      <p:rCtr x="-11367" y="0"/>
                                    </p:animMotion>
                                  </p:childTnLst>
                                </p:cTn>
                              </p:par>
                              <p:par>
                                <p:cTn id="73" presetID="63" presetClass="path" presetSubtype="0" fill="hold" nodeType="withEffect">
                                  <p:stCondLst>
                                    <p:cond delay="3000"/>
                                  </p:stCondLst>
                                  <p:childTnLst>
                                    <p:animMotion origin="layout" path="M 3.33333E-6 1.48148E-6 L 0.23099 1.48148E-6 " pathEditMode="relative" rAng="0" ptsTypes="AA">
                                      <p:cBhvr>
                                        <p:cTn id="74" dur="750" spd="-100000" fill="hold"/>
                                        <p:tgtEl>
                                          <p:spTgt spid="116"/>
                                        </p:tgtEl>
                                        <p:attrNameLst>
                                          <p:attrName>ppt_x</p:attrName>
                                          <p:attrName>ppt_y</p:attrName>
                                        </p:attrNameLst>
                                      </p:cBhvr>
                                      <p:rCtr x="11549" y="0"/>
                                    </p:animMotion>
                                  </p:childTnLst>
                                </p:cTn>
                              </p:par>
                              <p:par>
                                <p:cTn id="75" presetID="10" presetClass="entr" presetSubtype="0" fill="hold" nodeType="withEffect">
                                  <p:stCondLst>
                                    <p:cond delay="375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750"/>
                                        <p:tgtEl>
                                          <p:spTgt spid="21"/>
                                        </p:tgtEl>
                                      </p:cBhvr>
                                    </p:animEffect>
                                  </p:childTnLst>
                                </p:cTn>
                              </p:par>
                              <p:par>
                                <p:cTn id="78" presetID="10" presetClass="entr" presetSubtype="0" fill="hold" grpId="0" nodeType="withEffect">
                                  <p:stCondLst>
                                    <p:cond delay="375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750"/>
                                        <p:tgtEl>
                                          <p:spTgt spid="24"/>
                                        </p:tgtEl>
                                      </p:cBhvr>
                                    </p:animEffect>
                                  </p:childTnLst>
                                </p:cTn>
                              </p:par>
                              <p:par>
                                <p:cTn id="81" presetID="10" presetClass="entr" presetSubtype="0" fill="hold" grpId="0" nodeType="withEffect">
                                  <p:stCondLst>
                                    <p:cond delay="3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750"/>
                                        <p:tgtEl>
                                          <p:spTgt spid="28"/>
                                        </p:tgtEl>
                                      </p:cBhvr>
                                    </p:animEffect>
                                  </p:childTnLst>
                                </p:cTn>
                              </p:par>
                              <p:par>
                                <p:cTn id="84" presetID="10" presetClass="entr" presetSubtype="0" fill="hold" grpId="0" nodeType="withEffect">
                                  <p:stCondLst>
                                    <p:cond delay="375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750"/>
                                        <p:tgtEl>
                                          <p:spTgt spid="30"/>
                                        </p:tgtEl>
                                      </p:cBhvr>
                                    </p:animEffect>
                                  </p:childTnLst>
                                </p:cTn>
                              </p:par>
                              <p:par>
                                <p:cTn id="87" presetID="10" presetClass="entr" presetSubtype="0" fill="hold" grpId="0" nodeType="withEffect">
                                  <p:stCondLst>
                                    <p:cond delay="375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750"/>
                                        <p:tgtEl>
                                          <p:spTgt spid="31"/>
                                        </p:tgtEl>
                                      </p:cBhvr>
                                    </p:animEffect>
                                  </p:childTnLst>
                                </p:cTn>
                              </p:par>
                              <p:par>
                                <p:cTn id="90" presetID="10" presetClass="entr" presetSubtype="0" fill="hold" grpId="0" nodeType="withEffect">
                                  <p:stCondLst>
                                    <p:cond delay="3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750"/>
                                        <p:tgtEl>
                                          <p:spTgt spid="26"/>
                                        </p:tgtEl>
                                      </p:cBhvr>
                                    </p:animEffect>
                                  </p:childTnLst>
                                </p:cTn>
                              </p:par>
                            </p:childTnLst>
                          </p:cTn>
                        </p:par>
                        <p:par>
                          <p:cTn id="93" fill="hold">
                            <p:stCondLst>
                              <p:cond delay="4500"/>
                            </p:stCondLst>
                            <p:childTnLst>
                              <p:par>
                                <p:cTn id="94" presetID="10" presetClass="entr" presetSubtype="0" fill="hold" grpId="0" nodeType="afterEffect">
                                  <p:stCondLst>
                                    <p:cond delay="0"/>
                                  </p:stCondLst>
                                  <p:childTnLst>
                                    <p:set>
                                      <p:cBhvr>
                                        <p:cTn id="95" dur="1" fill="hold">
                                          <p:stCondLst>
                                            <p:cond delay="0"/>
                                          </p:stCondLst>
                                        </p:cTn>
                                        <p:tgtEl>
                                          <p:spTgt spid="164"/>
                                        </p:tgtEl>
                                        <p:attrNameLst>
                                          <p:attrName>style.visibility</p:attrName>
                                        </p:attrNameLst>
                                      </p:cBhvr>
                                      <p:to>
                                        <p:strVal val="visible"/>
                                      </p:to>
                                    </p:set>
                                    <p:animEffect transition="in" filter="fade">
                                      <p:cBhvr>
                                        <p:cTn id="96" dur="75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24" grpId="0"/>
      <p:bldP spid="28" grpId="0"/>
      <p:bldP spid="30" grpId="0" animBg="1"/>
      <p:bldP spid="31" grpId="0"/>
      <p:bldP spid="26" grpId="0"/>
      <p:bldP spid="99" grpId="0" animBg="1"/>
      <p:bldP spid="99" grpId="1" animBg="1"/>
      <p:bldP spid="100" grpId="0" animBg="1"/>
      <p:bldP spid="100" grpId="1" animBg="1"/>
      <p:bldP spid="102" grpId="0"/>
      <p:bldP spid="102" grpId="1"/>
      <p:bldP spid="102" grpId="2"/>
      <p:bldP spid="103" grpId="0"/>
      <p:bldP spid="103" grpId="1"/>
      <p:bldP spid="98" grpId="0" animBg="1"/>
      <p:bldP spid="1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组合 120"/>
          <p:cNvGrpSpPr/>
          <p:nvPr/>
        </p:nvGrpSpPr>
        <p:grpSpPr>
          <a:xfrm>
            <a:off x="9026018" y="2776216"/>
            <a:ext cx="2102982" cy="2102980"/>
            <a:chOff x="3627361" y="2776216"/>
            <a:chExt cx="2102982" cy="2102980"/>
          </a:xfrm>
        </p:grpSpPr>
        <p:sp>
          <p:nvSpPr>
            <p:cNvPr id="122" name="椭圆 121"/>
            <p:cNvSpPr/>
            <p:nvPr/>
          </p:nvSpPr>
          <p:spPr>
            <a:xfrm rot="11700000">
              <a:off x="3627361" y="2776216"/>
              <a:ext cx="2102982" cy="2102980"/>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rot="11700000">
              <a:off x="3848621" y="2997476"/>
              <a:ext cx="1660462" cy="1660461"/>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Freeform 5"/>
            <p:cNvSpPr>
              <a:spLocks/>
            </p:cNvSpPr>
            <p:nvPr/>
          </p:nvSpPr>
          <p:spPr bwMode="auto">
            <a:xfrm rot="900000">
              <a:off x="4342084" y="4572875"/>
              <a:ext cx="207877" cy="180476"/>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4"/>
            </a:solidFill>
            <a:ln w="12700" cap="flat">
              <a:solidFill>
                <a:schemeClr val="accent4"/>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5" name="弧形 124"/>
            <p:cNvSpPr/>
            <p:nvPr/>
          </p:nvSpPr>
          <p:spPr>
            <a:xfrm rot="10800000">
              <a:off x="3849052" y="2993143"/>
              <a:ext cx="1659600" cy="1659600"/>
            </a:xfrm>
            <a:prstGeom prst="arc">
              <a:avLst>
                <a:gd name="adj1" fmla="val 5283054"/>
                <a:gd name="adj2" fmla="val 7107048"/>
              </a:avLst>
            </a:prstGeom>
            <a:ln w="381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26" name="组合 125"/>
          <p:cNvGrpSpPr/>
          <p:nvPr/>
        </p:nvGrpSpPr>
        <p:grpSpPr>
          <a:xfrm>
            <a:off x="6683093" y="3128738"/>
            <a:ext cx="1388408" cy="1388408"/>
            <a:chOff x="1272861" y="3128738"/>
            <a:chExt cx="1388408" cy="1388408"/>
          </a:xfrm>
        </p:grpSpPr>
        <p:sp>
          <p:nvSpPr>
            <p:cNvPr id="127" name="椭圆 126"/>
            <p:cNvSpPr/>
            <p:nvPr/>
          </p:nvSpPr>
          <p:spPr>
            <a:xfrm rot="900000">
              <a:off x="1272861" y="3128738"/>
              <a:ext cx="1388408" cy="1388408"/>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rot="900000">
              <a:off x="1414982" y="3270859"/>
              <a:ext cx="1104166" cy="1104166"/>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5"/>
            <p:cNvSpPr>
              <a:spLocks/>
            </p:cNvSpPr>
            <p:nvPr/>
          </p:nvSpPr>
          <p:spPr bwMode="auto">
            <a:xfrm rot="11700000">
              <a:off x="2025753" y="3199712"/>
              <a:ext cx="178380" cy="154867"/>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3"/>
            </a:solidFill>
            <a:ln w="12700" cap="flat">
              <a:solidFill>
                <a:schemeClr val="accent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0" name="弧形 129"/>
            <p:cNvSpPr/>
            <p:nvPr/>
          </p:nvSpPr>
          <p:spPr>
            <a:xfrm>
              <a:off x="1404558" y="3270343"/>
              <a:ext cx="1105200" cy="1105200"/>
            </a:xfrm>
            <a:prstGeom prst="arc">
              <a:avLst>
                <a:gd name="adj1" fmla="val 5283054"/>
                <a:gd name="adj2" fmla="val 7107048"/>
              </a:avLst>
            </a:prstGeom>
            <a:ln w="381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2" name="组合 21"/>
          <p:cNvGrpSpPr/>
          <p:nvPr/>
        </p:nvGrpSpPr>
        <p:grpSpPr>
          <a:xfrm>
            <a:off x="3627361" y="2776216"/>
            <a:ext cx="2102982" cy="2102980"/>
            <a:chOff x="3627361" y="2776216"/>
            <a:chExt cx="2102982" cy="2102980"/>
          </a:xfrm>
        </p:grpSpPr>
        <p:sp>
          <p:nvSpPr>
            <p:cNvPr id="74" name="椭圆 73"/>
            <p:cNvSpPr/>
            <p:nvPr/>
          </p:nvSpPr>
          <p:spPr>
            <a:xfrm rot="11700000">
              <a:off x="3627361" y="2776216"/>
              <a:ext cx="2102982" cy="2102980"/>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1700000">
              <a:off x="3848621" y="2997476"/>
              <a:ext cx="1660462" cy="1660461"/>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5"/>
            <p:cNvSpPr>
              <a:spLocks/>
            </p:cNvSpPr>
            <p:nvPr/>
          </p:nvSpPr>
          <p:spPr bwMode="auto">
            <a:xfrm rot="900000">
              <a:off x="4342084" y="4572875"/>
              <a:ext cx="207877" cy="180476"/>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2"/>
            </a:solidFill>
            <a:ln w="12700"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弧形 97"/>
            <p:cNvSpPr/>
            <p:nvPr/>
          </p:nvSpPr>
          <p:spPr>
            <a:xfrm rot="10800000">
              <a:off x="3849052" y="2993143"/>
              <a:ext cx="1659600" cy="1659600"/>
            </a:xfrm>
            <a:prstGeom prst="arc">
              <a:avLst>
                <a:gd name="adj1" fmla="val 5283054"/>
                <a:gd name="adj2" fmla="val 7107048"/>
              </a:avLst>
            </a:prstGeom>
            <a:ln w="381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1" name="组合 20"/>
          <p:cNvGrpSpPr/>
          <p:nvPr/>
        </p:nvGrpSpPr>
        <p:grpSpPr>
          <a:xfrm>
            <a:off x="1272861" y="3128738"/>
            <a:ext cx="1388408" cy="1388408"/>
            <a:chOff x="1272861" y="3128738"/>
            <a:chExt cx="1388408" cy="1388408"/>
          </a:xfrm>
        </p:grpSpPr>
        <p:sp>
          <p:nvSpPr>
            <p:cNvPr id="72" name="椭圆 71"/>
            <p:cNvSpPr/>
            <p:nvPr/>
          </p:nvSpPr>
          <p:spPr>
            <a:xfrm rot="900000">
              <a:off x="1272861" y="3128738"/>
              <a:ext cx="1388408" cy="1388408"/>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900000">
              <a:off x="1414982" y="3270859"/>
              <a:ext cx="1104166" cy="1104166"/>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5"/>
            <p:cNvSpPr>
              <a:spLocks/>
            </p:cNvSpPr>
            <p:nvPr/>
          </p:nvSpPr>
          <p:spPr bwMode="auto">
            <a:xfrm rot="11700000">
              <a:off x="2025753" y="3199712"/>
              <a:ext cx="178380" cy="154867"/>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1"/>
            </a:solid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弧形 94"/>
            <p:cNvSpPr/>
            <p:nvPr/>
          </p:nvSpPr>
          <p:spPr>
            <a:xfrm>
              <a:off x="1404558" y="3270343"/>
              <a:ext cx="1105200" cy="1105200"/>
            </a:xfrm>
            <a:prstGeom prst="arc">
              <a:avLst>
                <a:gd name="adj1" fmla="val 5283054"/>
                <a:gd name="adj2" fmla="val 7107048"/>
              </a:avLst>
            </a:prstGeom>
            <a:ln w="38100"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7" name="椭圆 26"/>
          <p:cNvSpPr/>
          <p:nvPr/>
        </p:nvSpPr>
        <p:spPr>
          <a:xfrm>
            <a:off x="4171632" y="3320486"/>
            <a:ext cx="1014440" cy="1014441"/>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102"/>
          <p:cNvSpPr>
            <a:spLocks noEditPoints="1"/>
          </p:cNvSpPr>
          <p:nvPr/>
        </p:nvSpPr>
        <p:spPr bwMode="auto">
          <a:xfrm>
            <a:off x="4498671" y="3633237"/>
            <a:ext cx="360363" cy="388938"/>
          </a:xfrm>
          <a:custGeom>
            <a:avLst/>
            <a:gdLst>
              <a:gd name="T0" fmla="*/ 76 w 96"/>
              <a:gd name="T1" fmla="*/ 64 h 104"/>
              <a:gd name="T2" fmla="*/ 59 w 96"/>
              <a:gd name="T3" fmla="*/ 73 h 104"/>
              <a:gd name="T4" fmla="*/ 38 w 96"/>
              <a:gd name="T5" fmla="*/ 61 h 104"/>
              <a:gd name="T6" fmla="*/ 40 w 96"/>
              <a:gd name="T7" fmla="*/ 52 h 104"/>
              <a:gd name="T8" fmla="*/ 39 w 96"/>
              <a:gd name="T9" fmla="*/ 46 h 104"/>
              <a:gd name="T10" fmla="*/ 61 w 96"/>
              <a:gd name="T11" fmla="*/ 34 h 104"/>
              <a:gd name="T12" fmla="*/ 76 w 96"/>
              <a:gd name="T13" fmla="*/ 40 h 104"/>
              <a:gd name="T14" fmla="*/ 96 w 96"/>
              <a:gd name="T15" fmla="*/ 20 h 104"/>
              <a:gd name="T16" fmla="*/ 76 w 96"/>
              <a:gd name="T17" fmla="*/ 0 h 104"/>
              <a:gd name="T18" fmla="*/ 56 w 96"/>
              <a:gd name="T19" fmla="*/ 20 h 104"/>
              <a:gd name="T20" fmla="*/ 57 w 96"/>
              <a:gd name="T21" fmla="*/ 26 h 104"/>
              <a:gd name="T22" fmla="*/ 35 w 96"/>
              <a:gd name="T23" fmla="*/ 38 h 104"/>
              <a:gd name="T24" fmla="*/ 20 w 96"/>
              <a:gd name="T25" fmla="*/ 32 h 104"/>
              <a:gd name="T26" fmla="*/ 0 w 96"/>
              <a:gd name="T27" fmla="*/ 52 h 104"/>
              <a:gd name="T28" fmla="*/ 20 w 96"/>
              <a:gd name="T29" fmla="*/ 72 h 104"/>
              <a:gd name="T30" fmla="*/ 32 w 96"/>
              <a:gd name="T31" fmla="*/ 68 h 104"/>
              <a:gd name="T32" fmla="*/ 32 w 96"/>
              <a:gd name="T33" fmla="*/ 68 h 104"/>
              <a:gd name="T34" fmla="*/ 56 w 96"/>
              <a:gd name="T35" fmla="*/ 82 h 104"/>
              <a:gd name="T36" fmla="*/ 56 w 96"/>
              <a:gd name="T37" fmla="*/ 84 h 104"/>
              <a:gd name="T38" fmla="*/ 76 w 96"/>
              <a:gd name="T39" fmla="*/ 104 h 104"/>
              <a:gd name="T40" fmla="*/ 96 w 96"/>
              <a:gd name="T41" fmla="*/ 84 h 104"/>
              <a:gd name="T42" fmla="*/ 76 w 96"/>
              <a:gd name="T43" fmla="*/ 64 h 104"/>
              <a:gd name="T44" fmla="*/ 76 w 96"/>
              <a:gd name="T45" fmla="*/ 8 h 104"/>
              <a:gd name="T46" fmla="*/ 88 w 96"/>
              <a:gd name="T47" fmla="*/ 20 h 104"/>
              <a:gd name="T48" fmla="*/ 76 w 96"/>
              <a:gd name="T49" fmla="*/ 32 h 104"/>
              <a:gd name="T50" fmla="*/ 64 w 96"/>
              <a:gd name="T51" fmla="*/ 20 h 104"/>
              <a:gd name="T52" fmla="*/ 76 w 96"/>
              <a:gd name="T53" fmla="*/ 8 h 104"/>
              <a:gd name="T54" fmla="*/ 20 w 96"/>
              <a:gd name="T55" fmla="*/ 64 h 104"/>
              <a:gd name="T56" fmla="*/ 8 w 96"/>
              <a:gd name="T57" fmla="*/ 52 h 104"/>
              <a:gd name="T58" fmla="*/ 20 w 96"/>
              <a:gd name="T59" fmla="*/ 40 h 104"/>
              <a:gd name="T60" fmla="*/ 32 w 96"/>
              <a:gd name="T61" fmla="*/ 52 h 104"/>
              <a:gd name="T62" fmla="*/ 20 w 96"/>
              <a:gd name="T63" fmla="*/ 64 h 104"/>
              <a:gd name="T64" fmla="*/ 76 w 96"/>
              <a:gd name="T65" fmla="*/ 96 h 104"/>
              <a:gd name="T66" fmla="*/ 64 w 96"/>
              <a:gd name="T67" fmla="*/ 84 h 104"/>
              <a:gd name="T68" fmla="*/ 76 w 96"/>
              <a:gd name="T69" fmla="*/ 72 h 104"/>
              <a:gd name="T70" fmla="*/ 88 w 96"/>
              <a:gd name="T71" fmla="*/ 84 h 104"/>
              <a:gd name="T72" fmla="*/ 76 w 96"/>
              <a:gd name="T73"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6" h="104">
                <a:moveTo>
                  <a:pt x="76" y="64"/>
                </a:moveTo>
                <a:cubicBezTo>
                  <a:pt x="69" y="64"/>
                  <a:pt x="63" y="68"/>
                  <a:pt x="59" y="73"/>
                </a:cubicBezTo>
                <a:cubicBezTo>
                  <a:pt x="38" y="61"/>
                  <a:pt x="38" y="61"/>
                  <a:pt x="38" y="61"/>
                </a:cubicBezTo>
                <a:cubicBezTo>
                  <a:pt x="39" y="58"/>
                  <a:pt x="40" y="55"/>
                  <a:pt x="40" y="52"/>
                </a:cubicBezTo>
                <a:cubicBezTo>
                  <a:pt x="40" y="50"/>
                  <a:pt x="40" y="48"/>
                  <a:pt x="39" y="46"/>
                </a:cubicBezTo>
                <a:cubicBezTo>
                  <a:pt x="61" y="34"/>
                  <a:pt x="61" y="34"/>
                  <a:pt x="61" y="34"/>
                </a:cubicBezTo>
                <a:cubicBezTo>
                  <a:pt x="65" y="37"/>
                  <a:pt x="70" y="40"/>
                  <a:pt x="76" y="40"/>
                </a:cubicBezTo>
                <a:cubicBezTo>
                  <a:pt x="87" y="40"/>
                  <a:pt x="96" y="31"/>
                  <a:pt x="96" y="20"/>
                </a:cubicBezTo>
                <a:cubicBezTo>
                  <a:pt x="96" y="9"/>
                  <a:pt x="87" y="0"/>
                  <a:pt x="76" y="0"/>
                </a:cubicBezTo>
                <a:cubicBezTo>
                  <a:pt x="65" y="0"/>
                  <a:pt x="56" y="9"/>
                  <a:pt x="56" y="20"/>
                </a:cubicBezTo>
                <a:cubicBezTo>
                  <a:pt x="56" y="22"/>
                  <a:pt x="56" y="24"/>
                  <a:pt x="57" y="26"/>
                </a:cubicBezTo>
                <a:cubicBezTo>
                  <a:pt x="35" y="38"/>
                  <a:pt x="35" y="38"/>
                  <a:pt x="35" y="38"/>
                </a:cubicBezTo>
                <a:cubicBezTo>
                  <a:pt x="31" y="35"/>
                  <a:pt x="26" y="32"/>
                  <a:pt x="20" y="32"/>
                </a:cubicBezTo>
                <a:cubicBezTo>
                  <a:pt x="9" y="32"/>
                  <a:pt x="0" y="41"/>
                  <a:pt x="0" y="52"/>
                </a:cubicBezTo>
                <a:cubicBezTo>
                  <a:pt x="0" y="63"/>
                  <a:pt x="9" y="72"/>
                  <a:pt x="20" y="72"/>
                </a:cubicBezTo>
                <a:cubicBezTo>
                  <a:pt x="25" y="72"/>
                  <a:pt x="29" y="70"/>
                  <a:pt x="32" y="68"/>
                </a:cubicBezTo>
                <a:cubicBezTo>
                  <a:pt x="32" y="68"/>
                  <a:pt x="32" y="68"/>
                  <a:pt x="32" y="68"/>
                </a:cubicBezTo>
                <a:cubicBezTo>
                  <a:pt x="56" y="82"/>
                  <a:pt x="56" y="82"/>
                  <a:pt x="56" y="82"/>
                </a:cubicBezTo>
                <a:cubicBezTo>
                  <a:pt x="56" y="83"/>
                  <a:pt x="56" y="83"/>
                  <a:pt x="56" y="84"/>
                </a:cubicBezTo>
                <a:cubicBezTo>
                  <a:pt x="56" y="95"/>
                  <a:pt x="65" y="104"/>
                  <a:pt x="76" y="104"/>
                </a:cubicBezTo>
                <a:cubicBezTo>
                  <a:pt x="87" y="104"/>
                  <a:pt x="96" y="95"/>
                  <a:pt x="96" y="84"/>
                </a:cubicBezTo>
                <a:cubicBezTo>
                  <a:pt x="96" y="73"/>
                  <a:pt x="87" y="64"/>
                  <a:pt x="76" y="64"/>
                </a:cubicBezTo>
                <a:close/>
                <a:moveTo>
                  <a:pt x="76" y="8"/>
                </a:moveTo>
                <a:cubicBezTo>
                  <a:pt x="83" y="8"/>
                  <a:pt x="88" y="13"/>
                  <a:pt x="88" y="20"/>
                </a:cubicBezTo>
                <a:cubicBezTo>
                  <a:pt x="88" y="27"/>
                  <a:pt x="83" y="32"/>
                  <a:pt x="76" y="32"/>
                </a:cubicBezTo>
                <a:cubicBezTo>
                  <a:pt x="69" y="32"/>
                  <a:pt x="64" y="27"/>
                  <a:pt x="64" y="20"/>
                </a:cubicBezTo>
                <a:cubicBezTo>
                  <a:pt x="64" y="13"/>
                  <a:pt x="69" y="8"/>
                  <a:pt x="76" y="8"/>
                </a:cubicBezTo>
                <a:close/>
                <a:moveTo>
                  <a:pt x="20" y="64"/>
                </a:moveTo>
                <a:cubicBezTo>
                  <a:pt x="13" y="64"/>
                  <a:pt x="8" y="59"/>
                  <a:pt x="8" y="52"/>
                </a:cubicBezTo>
                <a:cubicBezTo>
                  <a:pt x="8" y="45"/>
                  <a:pt x="13" y="40"/>
                  <a:pt x="20" y="40"/>
                </a:cubicBezTo>
                <a:cubicBezTo>
                  <a:pt x="27" y="40"/>
                  <a:pt x="32" y="45"/>
                  <a:pt x="32" y="52"/>
                </a:cubicBezTo>
                <a:cubicBezTo>
                  <a:pt x="32" y="59"/>
                  <a:pt x="27" y="64"/>
                  <a:pt x="20" y="64"/>
                </a:cubicBezTo>
                <a:close/>
                <a:moveTo>
                  <a:pt x="76" y="96"/>
                </a:moveTo>
                <a:cubicBezTo>
                  <a:pt x="69" y="96"/>
                  <a:pt x="64" y="91"/>
                  <a:pt x="64" y="84"/>
                </a:cubicBezTo>
                <a:cubicBezTo>
                  <a:pt x="64" y="77"/>
                  <a:pt x="69" y="72"/>
                  <a:pt x="76" y="72"/>
                </a:cubicBezTo>
                <a:cubicBezTo>
                  <a:pt x="83" y="72"/>
                  <a:pt x="88" y="77"/>
                  <a:pt x="88" y="84"/>
                </a:cubicBezTo>
                <a:cubicBezTo>
                  <a:pt x="88" y="91"/>
                  <a:pt x="83" y="96"/>
                  <a:pt x="76" y="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椭圆 22"/>
          <p:cNvSpPr/>
          <p:nvPr/>
        </p:nvSpPr>
        <p:spPr>
          <a:xfrm>
            <a:off x="9582094" y="3320486"/>
            <a:ext cx="1014440" cy="1014440"/>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131"/>
          <p:cNvSpPr>
            <a:spLocks noEditPoints="1"/>
          </p:cNvSpPr>
          <p:nvPr/>
        </p:nvSpPr>
        <p:spPr bwMode="auto">
          <a:xfrm>
            <a:off x="9863889" y="3617362"/>
            <a:ext cx="450850" cy="420688"/>
          </a:xfrm>
          <a:custGeom>
            <a:avLst/>
            <a:gdLst>
              <a:gd name="T0" fmla="*/ 64 w 120"/>
              <a:gd name="T1" fmla="*/ 8 h 112"/>
              <a:gd name="T2" fmla="*/ 64 w 120"/>
              <a:gd name="T3" fmla="*/ 4 h 112"/>
              <a:gd name="T4" fmla="*/ 60 w 120"/>
              <a:gd name="T5" fmla="*/ 0 h 112"/>
              <a:gd name="T6" fmla="*/ 56 w 120"/>
              <a:gd name="T7" fmla="*/ 4 h 112"/>
              <a:gd name="T8" fmla="*/ 56 w 120"/>
              <a:gd name="T9" fmla="*/ 8 h 112"/>
              <a:gd name="T10" fmla="*/ 40 w 120"/>
              <a:gd name="T11" fmla="*/ 28 h 112"/>
              <a:gd name="T12" fmla="*/ 56 w 120"/>
              <a:gd name="T13" fmla="*/ 48 h 112"/>
              <a:gd name="T14" fmla="*/ 56 w 120"/>
              <a:gd name="T15" fmla="*/ 108 h 112"/>
              <a:gd name="T16" fmla="*/ 60 w 120"/>
              <a:gd name="T17" fmla="*/ 112 h 112"/>
              <a:gd name="T18" fmla="*/ 64 w 120"/>
              <a:gd name="T19" fmla="*/ 108 h 112"/>
              <a:gd name="T20" fmla="*/ 64 w 120"/>
              <a:gd name="T21" fmla="*/ 48 h 112"/>
              <a:gd name="T22" fmla="*/ 80 w 120"/>
              <a:gd name="T23" fmla="*/ 28 h 112"/>
              <a:gd name="T24" fmla="*/ 64 w 120"/>
              <a:gd name="T25" fmla="*/ 8 h 112"/>
              <a:gd name="T26" fmla="*/ 60 w 120"/>
              <a:gd name="T27" fmla="*/ 40 h 112"/>
              <a:gd name="T28" fmla="*/ 48 w 120"/>
              <a:gd name="T29" fmla="*/ 28 h 112"/>
              <a:gd name="T30" fmla="*/ 60 w 120"/>
              <a:gd name="T31" fmla="*/ 16 h 112"/>
              <a:gd name="T32" fmla="*/ 72 w 120"/>
              <a:gd name="T33" fmla="*/ 28 h 112"/>
              <a:gd name="T34" fmla="*/ 60 w 120"/>
              <a:gd name="T35" fmla="*/ 40 h 112"/>
              <a:gd name="T36" fmla="*/ 104 w 120"/>
              <a:gd name="T37" fmla="*/ 64 h 112"/>
              <a:gd name="T38" fmla="*/ 104 w 120"/>
              <a:gd name="T39" fmla="*/ 4 h 112"/>
              <a:gd name="T40" fmla="*/ 100 w 120"/>
              <a:gd name="T41" fmla="*/ 0 h 112"/>
              <a:gd name="T42" fmla="*/ 96 w 120"/>
              <a:gd name="T43" fmla="*/ 4 h 112"/>
              <a:gd name="T44" fmla="*/ 96 w 120"/>
              <a:gd name="T45" fmla="*/ 64 h 112"/>
              <a:gd name="T46" fmla="*/ 80 w 120"/>
              <a:gd name="T47" fmla="*/ 84 h 112"/>
              <a:gd name="T48" fmla="*/ 96 w 120"/>
              <a:gd name="T49" fmla="*/ 104 h 112"/>
              <a:gd name="T50" fmla="*/ 96 w 120"/>
              <a:gd name="T51" fmla="*/ 108 h 112"/>
              <a:gd name="T52" fmla="*/ 100 w 120"/>
              <a:gd name="T53" fmla="*/ 112 h 112"/>
              <a:gd name="T54" fmla="*/ 104 w 120"/>
              <a:gd name="T55" fmla="*/ 108 h 112"/>
              <a:gd name="T56" fmla="*/ 104 w 120"/>
              <a:gd name="T57" fmla="*/ 104 h 112"/>
              <a:gd name="T58" fmla="*/ 120 w 120"/>
              <a:gd name="T59" fmla="*/ 84 h 112"/>
              <a:gd name="T60" fmla="*/ 104 w 120"/>
              <a:gd name="T61" fmla="*/ 64 h 112"/>
              <a:gd name="T62" fmla="*/ 100 w 120"/>
              <a:gd name="T63" fmla="*/ 96 h 112"/>
              <a:gd name="T64" fmla="*/ 88 w 120"/>
              <a:gd name="T65" fmla="*/ 84 h 112"/>
              <a:gd name="T66" fmla="*/ 100 w 120"/>
              <a:gd name="T67" fmla="*/ 72 h 112"/>
              <a:gd name="T68" fmla="*/ 112 w 120"/>
              <a:gd name="T69" fmla="*/ 84 h 112"/>
              <a:gd name="T70" fmla="*/ 100 w 120"/>
              <a:gd name="T71" fmla="*/ 96 h 112"/>
              <a:gd name="T72" fmla="*/ 24 w 120"/>
              <a:gd name="T73" fmla="*/ 48 h 112"/>
              <a:gd name="T74" fmla="*/ 24 w 120"/>
              <a:gd name="T75" fmla="*/ 4 h 112"/>
              <a:gd name="T76" fmla="*/ 20 w 120"/>
              <a:gd name="T77" fmla="*/ 0 h 112"/>
              <a:gd name="T78" fmla="*/ 16 w 120"/>
              <a:gd name="T79" fmla="*/ 4 h 112"/>
              <a:gd name="T80" fmla="*/ 16 w 120"/>
              <a:gd name="T81" fmla="*/ 48 h 112"/>
              <a:gd name="T82" fmla="*/ 0 w 120"/>
              <a:gd name="T83" fmla="*/ 68 h 112"/>
              <a:gd name="T84" fmla="*/ 16 w 120"/>
              <a:gd name="T85" fmla="*/ 88 h 112"/>
              <a:gd name="T86" fmla="*/ 16 w 120"/>
              <a:gd name="T87" fmla="*/ 108 h 112"/>
              <a:gd name="T88" fmla="*/ 20 w 120"/>
              <a:gd name="T89" fmla="*/ 112 h 112"/>
              <a:gd name="T90" fmla="*/ 24 w 120"/>
              <a:gd name="T91" fmla="*/ 108 h 112"/>
              <a:gd name="T92" fmla="*/ 24 w 120"/>
              <a:gd name="T93" fmla="*/ 88 h 112"/>
              <a:gd name="T94" fmla="*/ 40 w 120"/>
              <a:gd name="T95" fmla="*/ 68 h 112"/>
              <a:gd name="T96" fmla="*/ 24 w 120"/>
              <a:gd name="T97" fmla="*/ 48 h 112"/>
              <a:gd name="T98" fmla="*/ 20 w 120"/>
              <a:gd name="T99" fmla="*/ 80 h 112"/>
              <a:gd name="T100" fmla="*/ 8 w 120"/>
              <a:gd name="T101" fmla="*/ 68 h 112"/>
              <a:gd name="T102" fmla="*/ 20 w 120"/>
              <a:gd name="T103" fmla="*/ 56 h 112"/>
              <a:gd name="T104" fmla="*/ 32 w 120"/>
              <a:gd name="T105" fmla="*/ 68 h 112"/>
              <a:gd name="T106" fmla="*/ 20 w 120"/>
              <a:gd name="T107" fmla="*/ 8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0" h="112">
                <a:moveTo>
                  <a:pt x="64" y="8"/>
                </a:moveTo>
                <a:cubicBezTo>
                  <a:pt x="64" y="4"/>
                  <a:pt x="64" y="4"/>
                  <a:pt x="64" y="4"/>
                </a:cubicBezTo>
                <a:cubicBezTo>
                  <a:pt x="64" y="2"/>
                  <a:pt x="62" y="0"/>
                  <a:pt x="60" y="0"/>
                </a:cubicBezTo>
                <a:cubicBezTo>
                  <a:pt x="58" y="0"/>
                  <a:pt x="56" y="2"/>
                  <a:pt x="56" y="4"/>
                </a:cubicBezTo>
                <a:cubicBezTo>
                  <a:pt x="56" y="8"/>
                  <a:pt x="56" y="8"/>
                  <a:pt x="56" y="8"/>
                </a:cubicBezTo>
                <a:cubicBezTo>
                  <a:pt x="47" y="10"/>
                  <a:pt x="40" y="18"/>
                  <a:pt x="40" y="28"/>
                </a:cubicBezTo>
                <a:cubicBezTo>
                  <a:pt x="40" y="38"/>
                  <a:pt x="47" y="46"/>
                  <a:pt x="56" y="48"/>
                </a:cubicBezTo>
                <a:cubicBezTo>
                  <a:pt x="56" y="108"/>
                  <a:pt x="56" y="108"/>
                  <a:pt x="56" y="108"/>
                </a:cubicBezTo>
                <a:cubicBezTo>
                  <a:pt x="56" y="110"/>
                  <a:pt x="58" y="112"/>
                  <a:pt x="60" y="112"/>
                </a:cubicBezTo>
                <a:cubicBezTo>
                  <a:pt x="62" y="112"/>
                  <a:pt x="64" y="110"/>
                  <a:pt x="64" y="108"/>
                </a:cubicBezTo>
                <a:cubicBezTo>
                  <a:pt x="64" y="48"/>
                  <a:pt x="64" y="48"/>
                  <a:pt x="64" y="48"/>
                </a:cubicBezTo>
                <a:cubicBezTo>
                  <a:pt x="73" y="46"/>
                  <a:pt x="80" y="38"/>
                  <a:pt x="80" y="28"/>
                </a:cubicBezTo>
                <a:cubicBezTo>
                  <a:pt x="80" y="18"/>
                  <a:pt x="73" y="10"/>
                  <a:pt x="64" y="8"/>
                </a:cubicBezTo>
                <a:close/>
                <a:moveTo>
                  <a:pt x="60" y="40"/>
                </a:moveTo>
                <a:cubicBezTo>
                  <a:pt x="53" y="40"/>
                  <a:pt x="48" y="35"/>
                  <a:pt x="48" y="28"/>
                </a:cubicBezTo>
                <a:cubicBezTo>
                  <a:pt x="48" y="21"/>
                  <a:pt x="53" y="16"/>
                  <a:pt x="60" y="16"/>
                </a:cubicBezTo>
                <a:cubicBezTo>
                  <a:pt x="67" y="16"/>
                  <a:pt x="72" y="21"/>
                  <a:pt x="72" y="28"/>
                </a:cubicBezTo>
                <a:cubicBezTo>
                  <a:pt x="72" y="35"/>
                  <a:pt x="67" y="40"/>
                  <a:pt x="60" y="40"/>
                </a:cubicBezTo>
                <a:close/>
                <a:moveTo>
                  <a:pt x="104" y="64"/>
                </a:moveTo>
                <a:cubicBezTo>
                  <a:pt x="104" y="4"/>
                  <a:pt x="104" y="4"/>
                  <a:pt x="104" y="4"/>
                </a:cubicBezTo>
                <a:cubicBezTo>
                  <a:pt x="104" y="2"/>
                  <a:pt x="102" y="0"/>
                  <a:pt x="100" y="0"/>
                </a:cubicBezTo>
                <a:cubicBezTo>
                  <a:pt x="98" y="0"/>
                  <a:pt x="96" y="2"/>
                  <a:pt x="96" y="4"/>
                </a:cubicBezTo>
                <a:cubicBezTo>
                  <a:pt x="96" y="64"/>
                  <a:pt x="96" y="64"/>
                  <a:pt x="96" y="64"/>
                </a:cubicBezTo>
                <a:cubicBezTo>
                  <a:pt x="87" y="66"/>
                  <a:pt x="80" y="74"/>
                  <a:pt x="80" y="84"/>
                </a:cubicBezTo>
                <a:cubicBezTo>
                  <a:pt x="80" y="94"/>
                  <a:pt x="87" y="102"/>
                  <a:pt x="96" y="104"/>
                </a:cubicBezTo>
                <a:cubicBezTo>
                  <a:pt x="96" y="108"/>
                  <a:pt x="96" y="108"/>
                  <a:pt x="96" y="108"/>
                </a:cubicBezTo>
                <a:cubicBezTo>
                  <a:pt x="96" y="110"/>
                  <a:pt x="98" y="112"/>
                  <a:pt x="100" y="112"/>
                </a:cubicBezTo>
                <a:cubicBezTo>
                  <a:pt x="102" y="112"/>
                  <a:pt x="104" y="110"/>
                  <a:pt x="104" y="108"/>
                </a:cubicBezTo>
                <a:cubicBezTo>
                  <a:pt x="104" y="104"/>
                  <a:pt x="104" y="104"/>
                  <a:pt x="104" y="104"/>
                </a:cubicBezTo>
                <a:cubicBezTo>
                  <a:pt x="113" y="102"/>
                  <a:pt x="120" y="94"/>
                  <a:pt x="120" y="84"/>
                </a:cubicBezTo>
                <a:cubicBezTo>
                  <a:pt x="120" y="74"/>
                  <a:pt x="113" y="66"/>
                  <a:pt x="104" y="64"/>
                </a:cubicBezTo>
                <a:close/>
                <a:moveTo>
                  <a:pt x="100" y="96"/>
                </a:moveTo>
                <a:cubicBezTo>
                  <a:pt x="93" y="96"/>
                  <a:pt x="88" y="91"/>
                  <a:pt x="88" y="84"/>
                </a:cubicBezTo>
                <a:cubicBezTo>
                  <a:pt x="88" y="77"/>
                  <a:pt x="93" y="72"/>
                  <a:pt x="100" y="72"/>
                </a:cubicBezTo>
                <a:cubicBezTo>
                  <a:pt x="107" y="72"/>
                  <a:pt x="112" y="77"/>
                  <a:pt x="112" y="84"/>
                </a:cubicBezTo>
                <a:cubicBezTo>
                  <a:pt x="112" y="91"/>
                  <a:pt x="107" y="96"/>
                  <a:pt x="100" y="96"/>
                </a:cubicBezTo>
                <a:close/>
                <a:moveTo>
                  <a:pt x="24" y="48"/>
                </a:moveTo>
                <a:cubicBezTo>
                  <a:pt x="24" y="4"/>
                  <a:pt x="24" y="4"/>
                  <a:pt x="24" y="4"/>
                </a:cubicBezTo>
                <a:cubicBezTo>
                  <a:pt x="24" y="2"/>
                  <a:pt x="22" y="0"/>
                  <a:pt x="20" y="0"/>
                </a:cubicBezTo>
                <a:cubicBezTo>
                  <a:pt x="18" y="0"/>
                  <a:pt x="16" y="2"/>
                  <a:pt x="16" y="4"/>
                </a:cubicBezTo>
                <a:cubicBezTo>
                  <a:pt x="16" y="48"/>
                  <a:pt x="16" y="48"/>
                  <a:pt x="16" y="48"/>
                </a:cubicBezTo>
                <a:cubicBezTo>
                  <a:pt x="7" y="50"/>
                  <a:pt x="0" y="58"/>
                  <a:pt x="0" y="68"/>
                </a:cubicBezTo>
                <a:cubicBezTo>
                  <a:pt x="0" y="78"/>
                  <a:pt x="7" y="86"/>
                  <a:pt x="16" y="88"/>
                </a:cubicBezTo>
                <a:cubicBezTo>
                  <a:pt x="16" y="108"/>
                  <a:pt x="16" y="108"/>
                  <a:pt x="16" y="108"/>
                </a:cubicBezTo>
                <a:cubicBezTo>
                  <a:pt x="16" y="110"/>
                  <a:pt x="18" y="112"/>
                  <a:pt x="20" y="112"/>
                </a:cubicBezTo>
                <a:cubicBezTo>
                  <a:pt x="22" y="112"/>
                  <a:pt x="24" y="110"/>
                  <a:pt x="24" y="108"/>
                </a:cubicBezTo>
                <a:cubicBezTo>
                  <a:pt x="24" y="88"/>
                  <a:pt x="24" y="88"/>
                  <a:pt x="24" y="88"/>
                </a:cubicBezTo>
                <a:cubicBezTo>
                  <a:pt x="33" y="86"/>
                  <a:pt x="40" y="78"/>
                  <a:pt x="40" y="68"/>
                </a:cubicBezTo>
                <a:cubicBezTo>
                  <a:pt x="40" y="58"/>
                  <a:pt x="33" y="50"/>
                  <a:pt x="24" y="48"/>
                </a:cubicBezTo>
                <a:close/>
                <a:moveTo>
                  <a:pt x="20" y="80"/>
                </a:moveTo>
                <a:cubicBezTo>
                  <a:pt x="13" y="80"/>
                  <a:pt x="8" y="75"/>
                  <a:pt x="8" y="68"/>
                </a:cubicBezTo>
                <a:cubicBezTo>
                  <a:pt x="8" y="61"/>
                  <a:pt x="13" y="56"/>
                  <a:pt x="20" y="56"/>
                </a:cubicBezTo>
                <a:cubicBezTo>
                  <a:pt x="27" y="56"/>
                  <a:pt x="32" y="61"/>
                  <a:pt x="32" y="68"/>
                </a:cubicBezTo>
                <a:cubicBezTo>
                  <a:pt x="32" y="75"/>
                  <a:pt x="27" y="80"/>
                  <a:pt x="20" y="8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椭圆 41"/>
          <p:cNvSpPr/>
          <p:nvPr/>
        </p:nvSpPr>
        <p:spPr>
          <a:xfrm>
            <a:off x="1611925" y="3482473"/>
            <a:ext cx="690466" cy="69046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15"/>
          <p:cNvSpPr>
            <a:spLocks noEditPoints="1"/>
          </p:cNvSpPr>
          <p:nvPr/>
        </p:nvSpPr>
        <p:spPr bwMode="auto">
          <a:xfrm>
            <a:off x="1847535" y="3698030"/>
            <a:ext cx="219247" cy="259353"/>
          </a:xfrm>
          <a:custGeom>
            <a:avLst/>
            <a:gdLst>
              <a:gd name="T0" fmla="*/ 4 w 104"/>
              <a:gd name="T1" fmla="*/ 36 h 123"/>
              <a:gd name="T2" fmla="*/ 76 w 104"/>
              <a:gd name="T3" fmla="*/ 36 h 123"/>
              <a:gd name="T4" fmla="*/ 80 w 104"/>
              <a:gd name="T5" fmla="*/ 32 h 123"/>
              <a:gd name="T6" fmla="*/ 76 w 104"/>
              <a:gd name="T7" fmla="*/ 28 h 123"/>
              <a:gd name="T8" fmla="*/ 4 w 104"/>
              <a:gd name="T9" fmla="*/ 28 h 123"/>
              <a:gd name="T10" fmla="*/ 0 w 104"/>
              <a:gd name="T11" fmla="*/ 32 h 123"/>
              <a:gd name="T12" fmla="*/ 4 w 104"/>
              <a:gd name="T13" fmla="*/ 36 h 123"/>
              <a:gd name="T14" fmla="*/ 4 w 104"/>
              <a:gd name="T15" fmla="*/ 60 h 123"/>
              <a:gd name="T16" fmla="*/ 48 w 104"/>
              <a:gd name="T17" fmla="*/ 60 h 123"/>
              <a:gd name="T18" fmla="*/ 52 w 104"/>
              <a:gd name="T19" fmla="*/ 56 h 123"/>
              <a:gd name="T20" fmla="*/ 48 w 104"/>
              <a:gd name="T21" fmla="*/ 52 h 123"/>
              <a:gd name="T22" fmla="*/ 4 w 104"/>
              <a:gd name="T23" fmla="*/ 52 h 123"/>
              <a:gd name="T24" fmla="*/ 0 w 104"/>
              <a:gd name="T25" fmla="*/ 56 h 123"/>
              <a:gd name="T26" fmla="*/ 4 w 104"/>
              <a:gd name="T27" fmla="*/ 60 h 123"/>
              <a:gd name="T28" fmla="*/ 4 w 104"/>
              <a:gd name="T29" fmla="*/ 12 h 123"/>
              <a:gd name="T30" fmla="*/ 76 w 104"/>
              <a:gd name="T31" fmla="*/ 12 h 123"/>
              <a:gd name="T32" fmla="*/ 80 w 104"/>
              <a:gd name="T33" fmla="*/ 8 h 123"/>
              <a:gd name="T34" fmla="*/ 76 w 104"/>
              <a:gd name="T35" fmla="*/ 4 h 123"/>
              <a:gd name="T36" fmla="*/ 4 w 104"/>
              <a:gd name="T37" fmla="*/ 4 h 123"/>
              <a:gd name="T38" fmla="*/ 0 w 104"/>
              <a:gd name="T39" fmla="*/ 8 h 123"/>
              <a:gd name="T40" fmla="*/ 4 w 104"/>
              <a:gd name="T41" fmla="*/ 12 h 123"/>
              <a:gd name="T42" fmla="*/ 100 w 104"/>
              <a:gd name="T43" fmla="*/ 0 h 123"/>
              <a:gd name="T44" fmla="*/ 96 w 104"/>
              <a:gd name="T45" fmla="*/ 4 h 123"/>
              <a:gd name="T46" fmla="*/ 96 w 104"/>
              <a:gd name="T47" fmla="*/ 69 h 123"/>
              <a:gd name="T48" fmla="*/ 60 w 104"/>
              <a:gd name="T49" fmla="*/ 70 h 123"/>
              <a:gd name="T50" fmla="*/ 43 w 104"/>
              <a:gd name="T51" fmla="*/ 109 h 123"/>
              <a:gd name="T52" fmla="*/ 85 w 104"/>
              <a:gd name="T53" fmla="*/ 114 h 123"/>
              <a:gd name="T54" fmla="*/ 104 w 104"/>
              <a:gd name="T55" fmla="*/ 84 h 123"/>
              <a:gd name="T56" fmla="*/ 104 w 104"/>
              <a:gd name="T57" fmla="*/ 84 h 123"/>
              <a:gd name="T58" fmla="*/ 104 w 104"/>
              <a:gd name="T59" fmla="*/ 4 h 123"/>
              <a:gd name="T60" fmla="*/ 100 w 104"/>
              <a:gd name="T61" fmla="*/ 0 h 123"/>
              <a:gd name="T62" fmla="*/ 82 w 104"/>
              <a:gd name="T63" fmla="*/ 107 h 123"/>
              <a:gd name="T64" fmla="*/ 50 w 104"/>
              <a:gd name="T65" fmla="*/ 106 h 123"/>
              <a:gd name="T66" fmla="*/ 62 w 104"/>
              <a:gd name="T67" fmla="*/ 77 h 123"/>
              <a:gd name="T68" fmla="*/ 95 w 104"/>
              <a:gd name="T69" fmla="*/ 78 h 123"/>
              <a:gd name="T70" fmla="*/ 82 w 104"/>
              <a:gd name="T71" fmla="*/ 107 h 123"/>
              <a:gd name="T72" fmla="*/ 28 w 104"/>
              <a:gd name="T73" fmla="*/ 76 h 123"/>
              <a:gd name="T74" fmla="*/ 4 w 104"/>
              <a:gd name="T75" fmla="*/ 76 h 123"/>
              <a:gd name="T76" fmla="*/ 0 w 104"/>
              <a:gd name="T77" fmla="*/ 80 h 123"/>
              <a:gd name="T78" fmla="*/ 4 w 104"/>
              <a:gd name="T79" fmla="*/ 84 h 123"/>
              <a:gd name="T80" fmla="*/ 28 w 104"/>
              <a:gd name="T81" fmla="*/ 84 h 123"/>
              <a:gd name="T82" fmla="*/ 32 w 104"/>
              <a:gd name="T83" fmla="*/ 80 h 123"/>
              <a:gd name="T84" fmla="*/ 28 w 104"/>
              <a:gd name="T85" fmla="*/ 7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123">
                <a:moveTo>
                  <a:pt x="4" y="36"/>
                </a:moveTo>
                <a:cubicBezTo>
                  <a:pt x="76" y="36"/>
                  <a:pt x="76" y="36"/>
                  <a:pt x="76" y="36"/>
                </a:cubicBezTo>
                <a:cubicBezTo>
                  <a:pt x="78" y="36"/>
                  <a:pt x="80" y="34"/>
                  <a:pt x="80" y="32"/>
                </a:cubicBezTo>
                <a:cubicBezTo>
                  <a:pt x="80" y="30"/>
                  <a:pt x="78" y="28"/>
                  <a:pt x="76" y="28"/>
                </a:cubicBezTo>
                <a:cubicBezTo>
                  <a:pt x="4" y="28"/>
                  <a:pt x="4" y="28"/>
                  <a:pt x="4" y="28"/>
                </a:cubicBezTo>
                <a:cubicBezTo>
                  <a:pt x="2" y="28"/>
                  <a:pt x="0" y="30"/>
                  <a:pt x="0" y="32"/>
                </a:cubicBezTo>
                <a:cubicBezTo>
                  <a:pt x="0" y="34"/>
                  <a:pt x="2" y="36"/>
                  <a:pt x="4" y="36"/>
                </a:cubicBezTo>
                <a:close/>
                <a:moveTo>
                  <a:pt x="4" y="60"/>
                </a:moveTo>
                <a:cubicBezTo>
                  <a:pt x="48" y="60"/>
                  <a:pt x="48" y="60"/>
                  <a:pt x="48" y="60"/>
                </a:cubicBezTo>
                <a:cubicBezTo>
                  <a:pt x="50" y="60"/>
                  <a:pt x="52" y="58"/>
                  <a:pt x="52" y="56"/>
                </a:cubicBezTo>
                <a:cubicBezTo>
                  <a:pt x="52" y="54"/>
                  <a:pt x="50" y="52"/>
                  <a:pt x="48" y="52"/>
                </a:cubicBezTo>
                <a:cubicBezTo>
                  <a:pt x="4" y="52"/>
                  <a:pt x="4" y="52"/>
                  <a:pt x="4" y="52"/>
                </a:cubicBezTo>
                <a:cubicBezTo>
                  <a:pt x="2" y="52"/>
                  <a:pt x="0" y="54"/>
                  <a:pt x="0" y="56"/>
                </a:cubicBezTo>
                <a:cubicBezTo>
                  <a:pt x="0" y="58"/>
                  <a:pt x="2" y="60"/>
                  <a:pt x="4" y="60"/>
                </a:cubicBezTo>
                <a:close/>
                <a:moveTo>
                  <a:pt x="4" y="12"/>
                </a:moveTo>
                <a:cubicBezTo>
                  <a:pt x="76" y="12"/>
                  <a:pt x="76" y="12"/>
                  <a:pt x="76" y="12"/>
                </a:cubicBezTo>
                <a:cubicBezTo>
                  <a:pt x="78" y="12"/>
                  <a:pt x="80" y="10"/>
                  <a:pt x="80" y="8"/>
                </a:cubicBezTo>
                <a:cubicBezTo>
                  <a:pt x="80" y="6"/>
                  <a:pt x="78" y="4"/>
                  <a:pt x="76" y="4"/>
                </a:cubicBezTo>
                <a:cubicBezTo>
                  <a:pt x="4" y="4"/>
                  <a:pt x="4" y="4"/>
                  <a:pt x="4" y="4"/>
                </a:cubicBezTo>
                <a:cubicBezTo>
                  <a:pt x="2" y="4"/>
                  <a:pt x="0" y="6"/>
                  <a:pt x="0" y="8"/>
                </a:cubicBezTo>
                <a:cubicBezTo>
                  <a:pt x="0" y="10"/>
                  <a:pt x="2" y="12"/>
                  <a:pt x="4" y="12"/>
                </a:cubicBezTo>
                <a:close/>
                <a:moveTo>
                  <a:pt x="100" y="0"/>
                </a:moveTo>
                <a:cubicBezTo>
                  <a:pt x="98" y="0"/>
                  <a:pt x="96" y="2"/>
                  <a:pt x="96" y="4"/>
                </a:cubicBezTo>
                <a:cubicBezTo>
                  <a:pt x="96" y="69"/>
                  <a:pt x="96" y="69"/>
                  <a:pt x="96" y="69"/>
                </a:cubicBezTo>
                <a:cubicBezTo>
                  <a:pt x="87" y="63"/>
                  <a:pt x="73" y="63"/>
                  <a:pt x="60" y="70"/>
                </a:cubicBezTo>
                <a:cubicBezTo>
                  <a:pt x="43" y="80"/>
                  <a:pt x="36" y="97"/>
                  <a:pt x="43" y="109"/>
                </a:cubicBezTo>
                <a:cubicBezTo>
                  <a:pt x="50" y="122"/>
                  <a:pt x="69" y="123"/>
                  <a:pt x="85" y="114"/>
                </a:cubicBezTo>
                <a:cubicBezTo>
                  <a:pt x="97" y="107"/>
                  <a:pt x="104" y="95"/>
                  <a:pt x="104" y="84"/>
                </a:cubicBezTo>
                <a:cubicBezTo>
                  <a:pt x="104" y="84"/>
                  <a:pt x="104" y="84"/>
                  <a:pt x="104" y="84"/>
                </a:cubicBezTo>
                <a:cubicBezTo>
                  <a:pt x="104" y="4"/>
                  <a:pt x="104" y="4"/>
                  <a:pt x="104" y="4"/>
                </a:cubicBezTo>
                <a:cubicBezTo>
                  <a:pt x="104" y="2"/>
                  <a:pt x="102" y="0"/>
                  <a:pt x="100" y="0"/>
                </a:cubicBezTo>
                <a:close/>
                <a:moveTo>
                  <a:pt x="82" y="107"/>
                </a:moveTo>
                <a:cubicBezTo>
                  <a:pt x="70" y="115"/>
                  <a:pt x="55" y="114"/>
                  <a:pt x="50" y="106"/>
                </a:cubicBezTo>
                <a:cubicBezTo>
                  <a:pt x="44" y="97"/>
                  <a:pt x="50" y="84"/>
                  <a:pt x="62" y="77"/>
                </a:cubicBezTo>
                <a:cubicBezTo>
                  <a:pt x="74" y="69"/>
                  <a:pt x="89" y="70"/>
                  <a:pt x="95" y="78"/>
                </a:cubicBezTo>
                <a:cubicBezTo>
                  <a:pt x="100" y="87"/>
                  <a:pt x="94" y="100"/>
                  <a:pt x="82" y="107"/>
                </a:cubicBezTo>
                <a:close/>
                <a:moveTo>
                  <a:pt x="28" y="76"/>
                </a:moveTo>
                <a:cubicBezTo>
                  <a:pt x="4" y="76"/>
                  <a:pt x="4" y="76"/>
                  <a:pt x="4" y="76"/>
                </a:cubicBezTo>
                <a:cubicBezTo>
                  <a:pt x="2" y="76"/>
                  <a:pt x="0" y="78"/>
                  <a:pt x="0" y="80"/>
                </a:cubicBezTo>
                <a:cubicBezTo>
                  <a:pt x="0" y="82"/>
                  <a:pt x="2" y="84"/>
                  <a:pt x="4" y="84"/>
                </a:cubicBezTo>
                <a:cubicBezTo>
                  <a:pt x="28" y="84"/>
                  <a:pt x="28" y="84"/>
                  <a:pt x="28" y="84"/>
                </a:cubicBezTo>
                <a:cubicBezTo>
                  <a:pt x="30" y="84"/>
                  <a:pt x="32" y="82"/>
                  <a:pt x="32" y="80"/>
                </a:cubicBezTo>
                <a:cubicBezTo>
                  <a:pt x="32" y="78"/>
                  <a:pt x="30" y="76"/>
                  <a:pt x="28" y="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椭圆 49"/>
          <p:cNvSpPr/>
          <p:nvPr/>
        </p:nvSpPr>
        <p:spPr>
          <a:xfrm>
            <a:off x="7019039" y="3482473"/>
            <a:ext cx="690466" cy="69046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99"/>
          <p:cNvSpPr>
            <a:spLocks noEditPoints="1"/>
          </p:cNvSpPr>
          <p:nvPr/>
        </p:nvSpPr>
        <p:spPr bwMode="auto">
          <a:xfrm>
            <a:off x="7229694" y="3701595"/>
            <a:ext cx="269157" cy="252223"/>
          </a:xfrm>
          <a:custGeom>
            <a:avLst/>
            <a:gdLst>
              <a:gd name="T0" fmla="*/ 56 w 128"/>
              <a:gd name="T1" fmla="*/ 104 h 120"/>
              <a:gd name="T2" fmla="*/ 48 w 128"/>
              <a:gd name="T3" fmla="*/ 112 h 120"/>
              <a:gd name="T4" fmla="*/ 56 w 128"/>
              <a:gd name="T5" fmla="*/ 120 h 120"/>
              <a:gd name="T6" fmla="*/ 64 w 128"/>
              <a:gd name="T7" fmla="*/ 112 h 120"/>
              <a:gd name="T8" fmla="*/ 56 w 128"/>
              <a:gd name="T9" fmla="*/ 104 h 120"/>
              <a:gd name="T10" fmla="*/ 40 w 128"/>
              <a:gd name="T11" fmla="*/ 32 h 120"/>
              <a:gd name="T12" fmla="*/ 30 w 128"/>
              <a:gd name="T13" fmla="*/ 0 h 120"/>
              <a:gd name="T14" fmla="*/ 4 w 128"/>
              <a:gd name="T15" fmla="*/ 0 h 120"/>
              <a:gd name="T16" fmla="*/ 0 w 128"/>
              <a:gd name="T17" fmla="*/ 4 h 120"/>
              <a:gd name="T18" fmla="*/ 4 w 128"/>
              <a:gd name="T19" fmla="*/ 8 h 120"/>
              <a:gd name="T20" fmla="*/ 24 w 128"/>
              <a:gd name="T21" fmla="*/ 8 h 120"/>
              <a:gd name="T22" fmla="*/ 32 w 128"/>
              <a:gd name="T23" fmla="*/ 32 h 120"/>
              <a:gd name="T24" fmla="*/ 32 w 128"/>
              <a:gd name="T25" fmla="*/ 32 h 120"/>
              <a:gd name="T26" fmla="*/ 40 w 128"/>
              <a:gd name="T27" fmla="*/ 80 h 120"/>
              <a:gd name="T28" fmla="*/ 56 w 128"/>
              <a:gd name="T29" fmla="*/ 96 h 120"/>
              <a:gd name="T30" fmla="*/ 100 w 128"/>
              <a:gd name="T31" fmla="*/ 96 h 120"/>
              <a:gd name="T32" fmla="*/ 116 w 128"/>
              <a:gd name="T33" fmla="*/ 80 h 120"/>
              <a:gd name="T34" fmla="*/ 128 w 128"/>
              <a:gd name="T35" fmla="*/ 32 h 120"/>
              <a:gd name="T36" fmla="*/ 40 w 128"/>
              <a:gd name="T37" fmla="*/ 32 h 120"/>
              <a:gd name="T38" fmla="*/ 108 w 128"/>
              <a:gd name="T39" fmla="*/ 80 h 120"/>
              <a:gd name="T40" fmla="*/ 100 w 128"/>
              <a:gd name="T41" fmla="*/ 88 h 120"/>
              <a:gd name="T42" fmla="*/ 56 w 128"/>
              <a:gd name="T43" fmla="*/ 88 h 120"/>
              <a:gd name="T44" fmla="*/ 48 w 128"/>
              <a:gd name="T45" fmla="*/ 80 h 120"/>
              <a:gd name="T46" fmla="*/ 41 w 128"/>
              <a:gd name="T47" fmla="*/ 40 h 120"/>
              <a:gd name="T48" fmla="*/ 118 w 128"/>
              <a:gd name="T49" fmla="*/ 40 h 120"/>
              <a:gd name="T50" fmla="*/ 108 w 128"/>
              <a:gd name="T51" fmla="*/ 80 h 120"/>
              <a:gd name="T52" fmla="*/ 96 w 128"/>
              <a:gd name="T53" fmla="*/ 104 h 120"/>
              <a:gd name="T54" fmla="*/ 88 w 128"/>
              <a:gd name="T55" fmla="*/ 112 h 120"/>
              <a:gd name="T56" fmla="*/ 96 w 128"/>
              <a:gd name="T57" fmla="*/ 120 h 120"/>
              <a:gd name="T58" fmla="*/ 104 w 128"/>
              <a:gd name="T59" fmla="*/ 112 h 120"/>
              <a:gd name="T60" fmla="*/ 96 w 128"/>
              <a:gd name="T61" fmla="*/ 10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8" h="120">
                <a:moveTo>
                  <a:pt x="56" y="104"/>
                </a:moveTo>
                <a:cubicBezTo>
                  <a:pt x="52" y="104"/>
                  <a:pt x="48" y="108"/>
                  <a:pt x="48" y="112"/>
                </a:cubicBezTo>
                <a:cubicBezTo>
                  <a:pt x="48" y="116"/>
                  <a:pt x="52" y="120"/>
                  <a:pt x="56" y="120"/>
                </a:cubicBezTo>
                <a:cubicBezTo>
                  <a:pt x="60" y="120"/>
                  <a:pt x="64" y="116"/>
                  <a:pt x="64" y="112"/>
                </a:cubicBezTo>
                <a:cubicBezTo>
                  <a:pt x="64" y="108"/>
                  <a:pt x="60" y="104"/>
                  <a:pt x="56" y="104"/>
                </a:cubicBezTo>
                <a:close/>
                <a:moveTo>
                  <a:pt x="40" y="32"/>
                </a:moveTo>
                <a:cubicBezTo>
                  <a:pt x="30" y="0"/>
                  <a:pt x="30" y="0"/>
                  <a:pt x="30" y="0"/>
                </a:cubicBezTo>
                <a:cubicBezTo>
                  <a:pt x="4" y="0"/>
                  <a:pt x="4" y="0"/>
                  <a:pt x="4" y="0"/>
                </a:cubicBezTo>
                <a:cubicBezTo>
                  <a:pt x="2" y="0"/>
                  <a:pt x="0" y="2"/>
                  <a:pt x="0" y="4"/>
                </a:cubicBezTo>
                <a:cubicBezTo>
                  <a:pt x="0" y="6"/>
                  <a:pt x="2" y="8"/>
                  <a:pt x="4" y="8"/>
                </a:cubicBezTo>
                <a:cubicBezTo>
                  <a:pt x="24" y="8"/>
                  <a:pt x="24" y="8"/>
                  <a:pt x="24" y="8"/>
                </a:cubicBezTo>
                <a:cubicBezTo>
                  <a:pt x="32" y="32"/>
                  <a:pt x="32" y="32"/>
                  <a:pt x="32" y="32"/>
                </a:cubicBezTo>
                <a:cubicBezTo>
                  <a:pt x="32" y="32"/>
                  <a:pt x="32" y="32"/>
                  <a:pt x="32" y="32"/>
                </a:cubicBezTo>
                <a:cubicBezTo>
                  <a:pt x="40" y="80"/>
                  <a:pt x="40" y="80"/>
                  <a:pt x="40" y="80"/>
                </a:cubicBezTo>
                <a:cubicBezTo>
                  <a:pt x="40" y="89"/>
                  <a:pt x="47" y="96"/>
                  <a:pt x="56" y="96"/>
                </a:cubicBezTo>
                <a:cubicBezTo>
                  <a:pt x="100" y="96"/>
                  <a:pt x="100" y="96"/>
                  <a:pt x="100" y="96"/>
                </a:cubicBezTo>
                <a:cubicBezTo>
                  <a:pt x="109" y="96"/>
                  <a:pt x="116" y="89"/>
                  <a:pt x="116" y="80"/>
                </a:cubicBezTo>
                <a:cubicBezTo>
                  <a:pt x="128" y="32"/>
                  <a:pt x="128" y="32"/>
                  <a:pt x="128" y="32"/>
                </a:cubicBezTo>
                <a:lnTo>
                  <a:pt x="40" y="32"/>
                </a:lnTo>
                <a:close/>
                <a:moveTo>
                  <a:pt x="108" y="80"/>
                </a:moveTo>
                <a:cubicBezTo>
                  <a:pt x="108" y="84"/>
                  <a:pt x="104" y="88"/>
                  <a:pt x="100" y="88"/>
                </a:cubicBezTo>
                <a:cubicBezTo>
                  <a:pt x="56" y="88"/>
                  <a:pt x="56" y="88"/>
                  <a:pt x="56" y="88"/>
                </a:cubicBezTo>
                <a:cubicBezTo>
                  <a:pt x="52" y="88"/>
                  <a:pt x="48" y="84"/>
                  <a:pt x="48" y="80"/>
                </a:cubicBezTo>
                <a:cubicBezTo>
                  <a:pt x="41" y="40"/>
                  <a:pt x="41" y="40"/>
                  <a:pt x="41" y="40"/>
                </a:cubicBezTo>
                <a:cubicBezTo>
                  <a:pt x="118" y="40"/>
                  <a:pt x="118" y="40"/>
                  <a:pt x="118" y="40"/>
                </a:cubicBezTo>
                <a:lnTo>
                  <a:pt x="108" y="80"/>
                </a:lnTo>
                <a:close/>
                <a:moveTo>
                  <a:pt x="96" y="104"/>
                </a:moveTo>
                <a:cubicBezTo>
                  <a:pt x="92" y="104"/>
                  <a:pt x="88" y="108"/>
                  <a:pt x="88" y="112"/>
                </a:cubicBezTo>
                <a:cubicBezTo>
                  <a:pt x="88" y="116"/>
                  <a:pt x="92" y="120"/>
                  <a:pt x="96" y="120"/>
                </a:cubicBezTo>
                <a:cubicBezTo>
                  <a:pt x="100" y="120"/>
                  <a:pt x="104" y="116"/>
                  <a:pt x="104" y="112"/>
                </a:cubicBezTo>
                <a:cubicBezTo>
                  <a:pt x="104" y="108"/>
                  <a:pt x="100" y="104"/>
                  <a:pt x="96" y="10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文本框 80"/>
          <p:cNvSpPr txBox="1"/>
          <p:nvPr/>
        </p:nvSpPr>
        <p:spPr>
          <a:xfrm>
            <a:off x="754546" y="2242383"/>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2" name="文本框 81"/>
          <p:cNvSpPr txBox="1"/>
          <p:nvPr/>
        </p:nvSpPr>
        <p:spPr>
          <a:xfrm>
            <a:off x="1416629" y="1950741"/>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83" name="文本框 82"/>
          <p:cNvSpPr txBox="1"/>
          <p:nvPr/>
        </p:nvSpPr>
        <p:spPr>
          <a:xfrm>
            <a:off x="6063459" y="2242383"/>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4" name="文本框 83"/>
          <p:cNvSpPr txBox="1"/>
          <p:nvPr/>
        </p:nvSpPr>
        <p:spPr>
          <a:xfrm>
            <a:off x="6725542" y="1950741"/>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85" name="文本框 84"/>
          <p:cNvSpPr txBox="1"/>
          <p:nvPr/>
        </p:nvSpPr>
        <p:spPr>
          <a:xfrm>
            <a:off x="2412314" y="5467098"/>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6" name="文本框 85"/>
          <p:cNvSpPr txBox="1"/>
          <p:nvPr/>
        </p:nvSpPr>
        <p:spPr>
          <a:xfrm>
            <a:off x="3074397" y="5175456"/>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87" name="文本框 86"/>
          <p:cNvSpPr txBox="1"/>
          <p:nvPr/>
        </p:nvSpPr>
        <p:spPr>
          <a:xfrm>
            <a:off x="7822776" y="5467098"/>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8" name="文本框 87"/>
          <p:cNvSpPr txBox="1"/>
          <p:nvPr/>
        </p:nvSpPr>
        <p:spPr>
          <a:xfrm>
            <a:off x="8484859" y="5175456"/>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grpSp>
        <p:nvGrpSpPr>
          <p:cNvPr id="104" name="组合 103"/>
          <p:cNvGrpSpPr/>
          <p:nvPr/>
        </p:nvGrpSpPr>
        <p:grpSpPr>
          <a:xfrm>
            <a:off x="3053653" y="3696200"/>
            <a:ext cx="366717" cy="263012"/>
            <a:chOff x="3053653" y="3696200"/>
            <a:chExt cx="366717" cy="263012"/>
          </a:xfrm>
        </p:grpSpPr>
        <p:cxnSp>
          <p:nvCxnSpPr>
            <p:cNvPr id="100" name="直接连接符 99"/>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05" name="组合 104"/>
          <p:cNvGrpSpPr/>
          <p:nvPr/>
        </p:nvGrpSpPr>
        <p:grpSpPr>
          <a:xfrm>
            <a:off x="5919197" y="3696200"/>
            <a:ext cx="366717" cy="263012"/>
            <a:chOff x="3053653" y="3696200"/>
            <a:chExt cx="366717" cy="263012"/>
          </a:xfrm>
        </p:grpSpPr>
        <p:cxnSp>
          <p:nvCxnSpPr>
            <p:cNvPr id="106" name="直接连接符 105"/>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09" name="组合 108"/>
          <p:cNvGrpSpPr/>
          <p:nvPr/>
        </p:nvGrpSpPr>
        <p:grpSpPr>
          <a:xfrm>
            <a:off x="8462441" y="3696200"/>
            <a:ext cx="366717" cy="263012"/>
            <a:chOff x="3053653" y="3696200"/>
            <a:chExt cx="366717" cy="263012"/>
          </a:xfrm>
        </p:grpSpPr>
        <p:cxnSp>
          <p:nvCxnSpPr>
            <p:cNvPr id="110" name="直接连接符 109"/>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652674" y="3696200"/>
            <a:ext cx="366717" cy="263012"/>
            <a:chOff x="3053653" y="3696200"/>
            <a:chExt cx="366717" cy="263012"/>
          </a:xfrm>
        </p:grpSpPr>
        <p:cxnSp>
          <p:nvCxnSpPr>
            <p:cNvPr id="114" name="直接连接符 113"/>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17" name="组合 116"/>
          <p:cNvGrpSpPr/>
          <p:nvPr/>
        </p:nvGrpSpPr>
        <p:grpSpPr>
          <a:xfrm>
            <a:off x="11428716" y="3696200"/>
            <a:ext cx="366717" cy="263012"/>
            <a:chOff x="3053653" y="3696200"/>
            <a:chExt cx="366717" cy="263012"/>
          </a:xfrm>
        </p:grpSpPr>
        <p:cxnSp>
          <p:nvCxnSpPr>
            <p:cNvPr id="118" name="直接连接符 117"/>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69" name="文本框 68"/>
          <p:cNvSpPr txBox="1"/>
          <p:nvPr/>
        </p:nvSpPr>
        <p:spPr>
          <a:xfrm>
            <a:off x="1342723" y="178376"/>
            <a:ext cx="3155948"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70" name="矩形 69"/>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75" name="矩形 74"/>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898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750"/>
                                        <p:tgtEl>
                                          <p:spTgt spid="6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6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33333E-6 1.85185E-6 " pathEditMode="relative" rAng="0" ptsTypes="AA">
                                      <p:cBhvr>
                                        <p:cTn id="11" dur="750" fill="hold"/>
                                        <p:tgtEl>
                                          <p:spTgt spid="6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750"/>
                                        <p:tgtEl>
                                          <p:spTgt spid="70"/>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70"/>
                                        </p:tgtEl>
                                        <p:attrNameLst>
                                          <p:attrName>ppt_x</p:attrName>
                                          <p:attrName>ppt_y</p:attrName>
                                        </p:attrNameLst>
                                      </p:cBhvr>
                                      <p:rCtr x="-807" y="0"/>
                                    </p:animMotion>
                                  </p:childTnLst>
                                </p:cTn>
                              </p:par>
                              <p:par>
                                <p:cTn id="17" presetID="10" presetClass="entr" presetSubtype="0" fill="hold" grpId="0" nodeType="withEffect">
                                  <p:stCondLst>
                                    <p:cond delay="150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750"/>
                                        <p:tgtEl>
                                          <p:spTgt spid="42"/>
                                        </p:tgtEl>
                                      </p:cBhvr>
                                    </p:animEffect>
                                  </p:childTnLst>
                                </p:cTn>
                              </p:par>
                              <p:par>
                                <p:cTn id="20" presetID="63" presetClass="path" presetSubtype="0" decel="50000" fill="hold" grpId="1" nodeType="withEffect">
                                  <p:stCondLst>
                                    <p:cond delay="1500"/>
                                  </p:stCondLst>
                                  <p:childTnLst>
                                    <p:animMotion origin="layout" path="M 0.01523 2.96296E-6 L -0.10886 2.96296E-6 " pathEditMode="relative" rAng="0" ptsTypes="AA">
                                      <p:cBhvr>
                                        <p:cTn id="21" dur="750" spd="-100000" fill="hold"/>
                                        <p:tgtEl>
                                          <p:spTgt spid="42"/>
                                        </p:tgtEl>
                                        <p:attrNameLst>
                                          <p:attrName>ppt_x</p:attrName>
                                          <p:attrName>ppt_y</p:attrName>
                                        </p:attrNameLst>
                                      </p:cBhvr>
                                      <p:rCtr x="-6211" y="0"/>
                                    </p:animMotion>
                                  </p:childTnLst>
                                </p:cTn>
                              </p:par>
                              <p:par>
                                <p:cTn id="22" presetID="35" presetClass="path" presetSubtype="0" accel="50000" decel="50000" fill="hold" grpId="2" nodeType="withEffect">
                                  <p:stCondLst>
                                    <p:cond delay="2250"/>
                                  </p:stCondLst>
                                  <p:childTnLst>
                                    <p:animMotion origin="layout" path="M 0.01601 2.96296E-6 L 4.16667E-6 2.96296E-6 " pathEditMode="relative" rAng="0" ptsTypes="AA">
                                      <p:cBhvr>
                                        <p:cTn id="23" dur="750" fill="hold"/>
                                        <p:tgtEl>
                                          <p:spTgt spid="42"/>
                                        </p:tgtEl>
                                        <p:attrNameLst>
                                          <p:attrName>ppt_x</p:attrName>
                                          <p:attrName>ppt_y</p:attrName>
                                        </p:attrNameLst>
                                      </p:cBhvr>
                                      <p:rCtr x="-807" y="0"/>
                                    </p:animMotion>
                                  </p:childTnLst>
                                </p:cTn>
                              </p:par>
                              <p:par>
                                <p:cTn id="24" presetID="10" presetClass="entr" presetSubtype="0" fill="hold" grpId="0" nodeType="withEffect">
                                  <p:stCondLst>
                                    <p:cond delay="150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42" presetClass="path" presetSubtype="0" decel="30000" fill="hold" grpId="1" nodeType="withEffect">
                                  <p:stCondLst>
                                    <p:cond delay="1500"/>
                                  </p:stCondLst>
                                  <p:childTnLst>
                                    <p:animMotion origin="layout" path="M 3.125E-6 -0.03981 L 3.125E-6 0.14815 " pathEditMode="relative" rAng="0" ptsTypes="AA">
                                      <p:cBhvr>
                                        <p:cTn id="28" dur="750" spd="-100000" fill="hold"/>
                                        <p:tgtEl>
                                          <p:spTgt spid="27"/>
                                        </p:tgtEl>
                                        <p:attrNameLst>
                                          <p:attrName>ppt_x</p:attrName>
                                          <p:attrName>ppt_y</p:attrName>
                                        </p:attrNameLst>
                                      </p:cBhvr>
                                      <p:rCtr x="0" y="9398"/>
                                    </p:animMotion>
                                  </p:childTnLst>
                                </p:cTn>
                              </p:par>
                              <p:par>
                                <p:cTn id="29" presetID="42" presetClass="path" presetSubtype="0" accel="30000" decel="30000" fill="hold" grpId="2" nodeType="withEffect">
                                  <p:stCondLst>
                                    <p:cond delay="2250"/>
                                  </p:stCondLst>
                                  <p:childTnLst>
                                    <p:animMotion origin="layout" path="M 3.125E-6 -0.03981 L 3.125E-6 -3.7037E-6 " pathEditMode="relative" rAng="0" ptsTypes="AA">
                                      <p:cBhvr>
                                        <p:cTn id="30" dur="750" fill="hold"/>
                                        <p:tgtEl>
                                          <p:spTgt spid="27"/>
                                        </p:tgtEl>
                                        <p:attrNameLst>
                                          <p:attrName>ppt_x</p:attrName>
                                          <p:attrName>ppt_y</p:attrName>
                                        </p:attrNameLst>
                                      </p:cBhvr>
                                      <p:rCtr x="0" y="1991"/>
                                    </p:animMotion>
                                  </p:childTnLst>
                                </p:cTn>
                              </p:par>
                              <p:par>
                                <p:cTn id="31" presetID="10" presetClass="entr" presetSubtype="0" fill="hold" grpId="0" nodeType="withEffect">
                                  <p:stCondLst>
                                    <p:cond delay="15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64" presetClass="path" presetSubtype="0" decel="30000" fill="hold" grpId="1" nodeType="withEffect">
                                  <p:stCondLst>
                                    <p:cond delay="1500"/>
                                  </p:stCondLst>
                                  <p:childTnLst>
                                    <p:animMotion origin="layout" path="M -4.58333E-6 0.03889 L -4.58333E-6 -0.14814 " pathEditMode="relative" rAng="0" ptsTypes="AA">
                                      <p:cBhvr>
                                        <p:cTn id="35" dur="750" spd="-100000" fill="hold"/>
                                        <p:tgtEl>
                                          <p:spTgt spid="50"/>
                                        </p:tgtEl>
                                        <p:attrNameLst>
                                          <p:attrName>ppt_x</p:attrName>
                                          <p:attrName>ppt_y</p:attrName>
                                        </p:attrNameLst>
                                      </p:cBhvr>
                                      <p:rCtr x="0" y="-9352"/>
                                    </p:animMotion>
                                  </p:childTnLst>
                                </p:cTn>
                              </p:par>
                              <p:par>
                                <p:cTn id="36" presetID="64" presetClass="path" presetSubtype="0" accel="30000" decel="30000" fill="hold" grpId="2" nodeType="withEffect">
                                  <p:stCondLst>
                                    <p:cond delay="2250"/>
                                  </p:stCondLst>
                                  <p:childTnLst>
                                    <p:animMotion origin="layout" path="M -4.58333E-6 0.03843 L -4.58333E-6 -3.7037E-6 " pathEditMode="relative" rAng="0" ptsTypes="AA">
                                      <p:cBhvr>
                                        <p:cTn id="37" dur="750" fill="hold"/>
                                        <p:tgtEl>
                                          <p:spTgt spid="50"/>
                                        </p:tgtEl>
                                        <p:attrNameLst>
                                          <p:attrName>ppt_x</p:attrName>
                                          <p:attrName>ppt_y</p:attrName>
                                        </p:attrNameLst>
                                      </p:cBhvr>
                                      <p:rCtr x="0" y="-1921"/>
                                    </p:animMotion>
                                  </p:childTnLst>
                                </p:cTn>
                              </p:par>
                              <p:par>
                                <p:cTn id="38" presetID="10" presetClass="entr" presetSubtype="0" fill="hold" grpId="0" nodeType="withEffect">
                                  <p:stCondLst>
                                    <p:cond delay="150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750"/>
                                        <p:tgtEl>
                                          <p:spTgt spid="23"/>
                                        </p:tgtEl>
                                      </p:cBhvr>
                                    </p:animEffect>
                                  </p:childTnLst>
                                </p:cTn>
                              </p:par>
                              <p:par>
                                <p:cTn id="41" presetID="63" presetClass="path" presetSubtype="0" decel="50000" fill="hold" grpId="1" nodeType="withEffect">
                                  <p:stCondLst>
                                    <p:cond delay="1500"/>
                                  </p:stCondLst>
                                  <p:childTnLst>
                                    <p:animMotion origin="layout" path="M -0.01562 -3.7037E-6 L 0.11081 -3.7037E-6 " pathEditMode="relative" rAng="0" ptsTypes="AA">
                                      <p:cBhvr>
                                        <p:cTn id="42" dur="750" spd="-100000" fill="hold"/>
                                        <p:tgtEl>
                                          <p:spTgt spid="23"/>
                                        </p:tgtEl>
                                        <p:attrNameLst>
                                          <p:attrName>ppt_x</p:attrName>
                                          <p:attrName>ppt_y</p:attrName>
                                        </p:attrNameLst>
                                      </p:cBhvr>
                                      <p:rCtr x="6315" y="0"/>
                                    </p:animMotion>
                                  </p:childTnLst>
                                </p:cTn>
                              </p:par>
                              <p:par>
                                <p:cTn id="43" presetID="35" presetClass="path" presetSubtype="0" accel="50000" decel="50000" fill="hold" grpId="2" nodeType="withEffect">
                                  <p:stCondLst>
                                    <p:cond delay="2250"/>
                                  </p:stCondLst>
                                  <p:childTnLst>
                                    <p:animMotion origin="layout" path="M -0.01562 -3.7037E-6 L -2.29167E-6 -3.7037E-6 " pathEditMode="relative" rAng="0" ptsTypes="AA">
                                      <p:cBhvr>
                                        <p:cTn id="44" dur="750" fill="hold"/>
                                        <p:tgtEl>
                                          <p:spTgt spid="23"/>
                                        </p:tgtEl>
                                        <p:attrNameLst>
                                          <p:attrName>ppt_x</p:attrName>
                                          <p:attrName>ppt_y</p:attrName>
                                        </p:attrNameLst>
                                      </p:cBhvr>
                                      <p:rCtr x="781" y="0"/>
                                    </p:animMotion>
                                  </p:childTnLst>
                                </p:cTn>
                              </p:par>
                              <p:par>
                                <p:cTn id="45" presetID="10" presetClass="entr" presetSubtype="0" fill="hold" nodeType="withEffect">
                                  <p:stCondLst>
                                    <p:cond delay="225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750"/>
                                        <p:tgtEl>
                                          <p:spTgt spid="21"/>
                                        </p:tgtEl>
                                      </p:cBhvr>
                                    </p:animEffect>
                                  </p:childTnLst>
                                </p:cTn>
                              </p:par>
                              <p:par>
                                <p:cTn id="48" presetID="10" presetClass="entr" presetSubtype="0" fill="hold" nodeType="withEffect">
                                  <p:stCondLst>
                                    <p:cond delay="225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750"/>
                                        <p:tgtEl>
                                          <p:spTgt spid="22"/>
                                        </p:tgtEl>
                                      </p:cBhvr>
                                    </p:animEffect>
                                  </p:childTnLst>
                                </p:cTn>
                              </p:par>
                              <p:par>
                                <p:cTn id="51" presetID="10" presetClass="entr" presetSubtype="0" fill="hold" nodeType="withEffect">
                                  <p:stCondLst>
                                    <p:cond delay="2250"/>
                                  </p:stCondLst>
                                  <p:childTnLst>
                                    <p:set>
                                      <p:cBhvr>
                                        <p:cTn id="52" dur="1" fill="hold">
                                          <p:stCondLst>
                                            <p:cond delay="0"/>
                                          </p:stCondLst>
                                        </p:cTn>
                                        <p:tgtEl>
                                          <p:spTgt spid="126"/>
                                        </p:tgtEl>
                                        <p:attrNameLst>
                                          <p:attrName>style.visibility</p:attrName>
                                        </p:attrNameLst>
                                      </p:cBhvr>
                                      <p:to>
                                        <p:strVal val="visible"/>
                                      </p:to>
                                    </p:set>
                                    <p:animEffect transition="in" filter="fade">
                                      <p:cBhvr>
                                        <p:cTn id="53" dur="750"/>
                                        <p:tgtEl>
                                          <p:spTgt spid="126"/>
                                        </p:tgtEl>
                                      </p:cBhvr>
                                    </p:animEffect>
                                  </p:childTnLst>
                                </p:cTn>
                              </p:par>
                              <p:par>
                                <p:cTn id="54" presetID="10" presetClass="entr" presetSubtype="0" fill="hold" nodeType="withEffect">
                                  <p:stCondLst>
                                    <p:cond delay="2250"/>
                                  </p:stCondLst>
                                  <p:childTnLst>
                                    <p:set>
                                      <p:cBhvr>
                                        <p:cTn id="55" dur="1" fill="hold">
                                          <p:stCondLst>
                                            <p:cond delay="0"/>
                                          </p:stCondLst>
                                        </p:cTn>
                                        <p:tgtEl>
                                          <p:spTgt spid="121"/>
                                        </p:tgtEl>
                                        <p:attrNameLst>
                                          <p:attrName>style.visibility</p:attrName>
                                        </p:attrNameLst>
                                      </p:cBhvr>
                                      <p:to>
                                        <p:strVal val="visible"/>
                                      </p:to>
                                    </p:set>
                                    <p:animEffect transition="in" filter="fade">
                                      <p:cBhvr>
                                        <p:cTn id="56" dur="750"/>
                                        <p:tgtEl>
                                          <p:spTgt spid="121"/>
                                        </p:tgtEl>
                                      </p:cBhvr>
                                    </p:animEffect>
                                  </p:childTnLst>
                                </p:cTn>
                              </p:par>
                              <p:par>
                                <p:cTn id="57" presetID="8" presetClass="emph" presetSubtype="0" fill="hold" nodeType="withEffect">
                                  <p:stCondLst>
                                    <p:cond delay="2250"/>
                                  </p:stCondLst>
                                  <p:childTnLst>
                                    <p:animRot by="10800000">
                                      <p:cBhvr>
                                        <p:cTn id="58" dur="10" fill="hold"/>
                                        <p:tgtEl>
                                          <p:spTgt spid="21"/>
                                        </p:tgtEl>
                                        <p:attrNameLst>
                                          <p:attrName>r</p:attrName>
                                        </p:attrNameLst>
                                      </p:cBhvr>
                                    </p:animRot>
                                  </p:childTnLst>
                                </p:cTn>
                              </p:par>
                              <p:par>
                                <p:cTn id="59" presetID="8" presetClass="emph" presetSubtype="0" fill="hold" nodeType="withEffect">
                                  <p:stCondLst>
                                    <p:cond delay="2250"/>
                                  </p:stCondLst>
                                  <p:childTnLst>
                                    <p:animRot by="10800000">
                                      <p:cBhvr>
                                        <p:cTn id="60" dur="10" fill="hold"/>
                                        <p:tgtEl>
                                          <p:spTgt spid="22"/>
                                        </p:tgtEl>
                                        <p:attrNameLst>
                                          <p:attrName>r</p:attrName>
                                        </p:attrNameLst>
                                      </p:cBhvr>
                                    </p:animRot>
                                  </p:childTnLst>
                                </p:cTn>
                              </p:par>
                              <p:par>
                                <p:cTn id="61" presetID="8" presetClass="emph" presetSubtype="0" fill="hold" nodeType="withEffect">
                                  <p:stCondLst>
                                    <p:cond delay="2250"/>
                                  </p:stCondLst>
                                  <p:childTnLst>
                                    <p:animRot by="10800000">
                                      <p:cBhvr>
                                        <p:cTn id="62" dur="10" fill="hold"/>
                                        <p:tgtEl>
                                          <p:spTgt spid="126"/>
                                        </p:tgtEl>
                                        <p:attrNameLst>
                                          <p:attrName>r</p:attrName>
                                        </p:attrNameLst>
                                      </p:cBhvr>
                                    </p:animRot>
                                  </p:childTnLst>
                                </p:cTn>
                              </p:par>
                              <p:par>
                                <p:cTn id="63" presetID="8" presetClass="emph" presetSubtype="0" fill="hold" nodeType="withEffect">
                                  <p:stCondLst>
                                    <p:cond delay="2250"/>
                                  </p:stCondLst>
                                  <p:childTnLst>
                                    <p:animRot by="10800000">
                                      <p:cBhvr>
                                        <p:cTn id="64" dur="10" fill="hold"/>
                                        <p:tgtEl>
                                          <p:spTgt spid="121"/>
                                        </p:tgtEl>
                                        <p:attrNameLst>
                                          <p:attrName>r</p:attrName>
                                        </p:attrNameLst>
                                      </p:cBhvr>
                                    </p:animRot>
                                  </p:childTnLst>
                                </p:cTn>
                              </p:par>
                              <p:par>
                                <p:cTn id="65" presetID="8" presetClass="emph" presetSubtype="0" fill="hold" nodeType="withEffect">
                                  <p:stCondLst>
                                    <p:cond delay="2250"/>
                                  </p:stCondLst>
                                  <p:childTnLst>
                                    <p:animRot by="10800000">
                                      <p:cBhvr>
                                        <p:cTn id="66" dur="750" fill="hold"/>
                                        <p:tgtEl>
                                          <p:spTgt spid="21"/>
                                        </p:tgtEl>
                                        <p:attrNameLst>
                                          <p:attrName>r</p:attrName>
                                        </p:attrNameLst>
                                      </p:cBhvr>
                                    </p:animRot>
                                  </p:childTnLst>
                                </p:cTn>
                              </p:par>
                              <p:par>
                                <p:cTn id="67" presetID="8" presetClass="emph" presetSubtype="0" fill="hold" nodeType="withEffect">
                                  <p:stCondLst>
                                    <p:cond delay="2250"/>
                                  </p:stCondLst>
                                  <p:childTnLst>
                                    <p:animRot by="10800000">
                                      <p:cBhvr>
                                        <p:cTn id="68" dur="750" fill="hold"/>
                                        <p:tgtEl>
                                          <p:spTgt spid="22"/>
                                        </p:tgtEl>
                                        <p:attrNameLst>
                                          <p:attrName>r</p:attrName>
                                        </p:attrNameLst>
                                      </p:cBhvr>
                                    </p:animRot>
                                  </p:childTnLst>
                                </p:cTn>
                              </p:par>
                              <p:par>
                                <p:cTn id="69" presetID="8" presetClass="emph" presetSubtype="0" fill="hold" nodeType="withEffect">
                                  <p:stCondLst>
                                    <p:cond delay="2250"/>
                                  </p:stCondLst>
                                  <p:childTnLst>
                                    <p:animRot by="10800000">
                                      <p:cBhvr>
                                        <p:cTn id="70" dur="750" fill="hold"/>
                                        <p:tgtEl>
                                          <p:spTgt spid="126"/>
                                        </p:tgtEl>
                                        <p:attrNameLst>
                                          <p:attrName>r</p:attrName>
                                        </p:attrNameLst>
                                      </p:cBhvr>
                                    </p:animRot>
                                  </p:childTnLst>
                                </p:cTn>
                              </p:par>
                              <p:par>
                                <p:cTn id="71" presetID="8" presetClass="emph" presetSubtype="0" fill="hold" nodeType="withEffect">
                                  <p:stCondLst>
                                    <p:cond delay="2250"/>
                                  </p:stCondLst>
                                  <p:childTnLst>
                                    <p:animRot by="10800000">
                                      <p:cBhvr>
                                        <p:cTn id="72" dur="750" fill="hold"/>
                                        <p:tgtEl>
                                          <p:spTgt spid="121"/>
                                        </p:tgtEl>
                                        <p:attrNameLst>
                                          <p:attrName>r</p:attrName>
                                        </p:attrNameLst>
                                      </p:cBhvr>
                                    </p:animRot>
                                  </p:childTnLst>
                                </p:cTn>
                              </p:par>
                              <p:par>
                                <p:cTn id="73" presetID="53" presetClass="entr" presetSubtype="16" fill="hold" grpId="0" nodeType="withEffect">
                                  <p:stCondLst>
                                    <p:cond delay="2250"/>
                                  </p:stCondLst>
                                  <p:childTnLst>
                                    <p:set>
                                      <p:cBhvr>
                                        <p:cTn id="74" dur="1" fill="hold">
                                          <p:stCondLst>
                                            <p:cond delay="0"/>
                                          </p:stCondLst>
                                        </p:cTn>
                                        <p:tgtEl>
                                          <p:spTgt spid="44"/>
                                        </p:tgtEl>
                                        <p:attrNameLst>
                                          <p:attrName>style.visibility</p:attrName>
                                        </p:attrNameLst>
                                      </p:cBhvr>
                                      <p:to>
                                        <p:strVal val="visible"/>
                                      </p:to>
                                    </p:set>
                                    <p:anim calcmode="lin" valueType="num">
                                      <p:cBhvr>
                                        <p:cTn id="75" dur="750" fill="hold"/>
                                        <p:tgtEl>
                                          <p:spTgt spid="44"/>
                                        </p:tgtEl>
                                        <p:attrNameLst>
                                          <p:attrName>ppt_w</p:attrName>
                                        </p:attrNameLst>
                                      </p:cBhvr>
                                      <p:tavLst>
                                        <p:tav tm="0">
                                          <p:val>
                                            <p:fltVal val="0"/>
                                          </p:val>
                                        </p:tav>
                                        <p:tav tm="100000">
                                          <p:val>
                                            <p:strVal val="#ppt_w"/>
                                          </p:val>
                                        </p:tav>
                                      </p:tavLst>
                                    </p:anim>
                                    <p:anim calcmode="lin" valueType="num">
                                      <p:cBhvr>
                                        <p:cTn id="76" dur="750" fill="hold"/>
                                        <p:tgtEl>
                                          <p:spTgt spid="44"/>
                                        </p:tgtEl>
                                        <p:attrNameLst>
                                          <p:attrName>ppt_h</p:attrName>
                                        </p:attrNameLst>
                                      </p:cBhvr>
                                      <p:tavLst>
                                        <p:tav tm="0">
                                          <p:val>
                                            <p:fltVal val="0"/>
                                          </p:val>
                                        </p:tav>
                                        <p:tav tm="100000">
                                          <p:val>
                                            <p:strVal val="#ppt_h"/>
                                          </p:val>
                                        </p:tav>
                                      </p:tavLst>
                                    </p:anim>
                                    <p:animEffect transition="in" filter="fade">
                                      <p:cBhvr>
                                        <p:cTn id="77" dur="750"/>
                                        <p:tgtEl>
                                          <p:spTgt spid="44"/>
                                        </p:tgtEl>
                                      </p:cBhvr>
                                    </p:animEffect>
                                  </p:childTnLst>
                                </p:cTn>
                              </p:par>
                              <p:par>
                                <p:cTn id="78" presetID="53" presetClass="entr" presetSubtype="16" fill="hold" grpId="0" nodeType="withEffect">
                                  <p:stCondLst>
                                    <p:cond delay="2250"/>
                                  </p:stCondLst>
                                  <p:childTnLst>
                                    <p:set>
                                      <p:cBhvr>
                                        <p:cTn id="79" dur="1" fill="hold">
                                          <p:stCondLst>
                                            <p:cond delay="0"/>
                                          </p:stCondLst>
                                        </p:cTn>
                                        <p:tgtEl>
                                          <p:spTgt spid="29"/>
                                        </p:tgtEl>
                                        <p:attrNameLst>
                                          <p:attrName>style.visibility</p:attrName>
                                        </p:attrNameLst>
                                      </p:cBhvr>
                                      <p:to>
                                        <p:strVal val="visible"/>
                                      </p:to>
                                    </p:set>
                                    <p:anim calcmode="lin" valueType="num">
                                      <p:cBhvr>
                                        <p:cTn id="80" dur="750" fill="hold"/>
                                        <p:tgtEl>
                                          <p:spTgt spid="29"/>
                                        </p:tgtEl>
                                        <p:attrNameLst>
                                          <p:attrName>ppt_w</p:attrName>
                                        </p:attrNameLst>
                                      </p:cBhvr>
                                      <p:tavLst>
                                        <p:tav tm="0">
                                          <p:val>
                                            <p:fltVal val="0"/>
                                          </p:val>
                                        </p:tav>
                                        <p:tav tm="100000">
                                          <p:val>
                                            <p:strVal val="#ppt_w"/>
                                          </p:val>
                                        </p:tav>
                                      </p:tavLst>
                                    </p:anim>
                                    <p:anim calcmode="lin" valueType="num">
                                      <p:cBhvr>
                                        <p:cTn id="81" dur="750" fill="hold"/>
                                        <p:tgtEl>
                                          <p:spTgt spid="29"/>
                                        </p:tgtEl>
                                        <p:attrNameLst>
                                          <p:attrName>ppt_h</p:attrName>
                                        </p:attrNameLst>
                                      </p:cBhvr>
                                      <p:tavLst>
                                        <p:tav tm="0">
                                          <p:val>
                                            <p:fltVal val="0"/>
                                          </p:val>
                                        </p:tav>
                                        <p:tav tm="100000">
                                          <p:val>
                                            <p:strVal val="#ppt_h"/>
                                          </p:val>
                                        </p:tav>
                                      </p:tavLst>
                                    </p:anim>
                                    <p:animEffect transition="in" filter="fade">
                                      <p:cBhvr>
                                        <p:cTn id="82" dur="750"/>
                                        <p:tgtEl>
                                          <p:spTgt spid="29"/>
                                        </p:tgtEl>
                                      </p:cBhvr>
                                    </p:animEffect>
                                  </p:childTnLst>
                                </p:cTn>
                              </p:par>
                              <p:par>
                                <p:cTn id="83" presetID="53" presetClass="entr" presetSubtype="16" fill="hold" grpId="0" nodeType="withEffect">
                                  <p:stCondLst>
                                    <p:cond delay="2250"/>
                                  </p:stCondLst>
                                  <p:childTnLst>
                                    <p:set>
                                      <p:cBhvr>
                                        <p:cTn id="84" dur="1" fill="hold">
                                          <p:stCondLst>
                                            <p:cond delay="0"/>
                                          </p:stCondLst>
                                        </p:cTn>
                                        <p:tgtEl>
                                          <p:spTgt spid="52"/>
                                        </p:tgtEl>
                                        <p:attrNameLst>
                                          <p:attrName>style.visibility</p:attrName>
                                        </p:attrNameLst>
                                      </p:cBhvr>
                                      <p:to>
                                        <p:strVal val="visible"/>
                                      </p:to>
                                    </p:set>
                                    <p:anim calcmode="lin" valueType="num">
                                      <p:cBhvr>
                                        <p:cTn id="85" dur="750" fill="hold"/>
                                        <p:tgtEl>
                                          <p:spTgt spid="52"/>
                                        </p:tgtEl>
                                        <p:attrNameLst>
                                          <p:attrName>ppt_w</p:attrName>
                                        </p:attrNameLst>
                                      </p:cBhvr>
                                      <p:tavLst>
                                        <p:tav tm="0">
                                          <p:val>
                                            <p:fltVal val="0"/>
                                          </p:val>
                                        </p:tav>
                                        <p:tav tm="100000">
                                          <p:val>
                                            <p:strVal val="#ppt_w"/>
                                          </p:val>
                                        </p:tav>
                                      </p:tavLst>
                                    </p:anim>
                                    <p:anim calcmode="lin" valueType="num">
                                      <p:cBhvr>
                                        <p:cTn id="86" dur="750" fill="hold"/>
                                        <p:tgtEl>
                                          <p:spTgt spid="52"/>
                                        </p:tgtEl>
                                        <p:attrNameLst>
                                          <p:attrName>ppt_h</p:attrName>
                                        </p:attrNameLst>
                                      </p:cBhvr>
                                      <p:tavLst>
                                        <p:tav tm="0">
                                          <p:val>
                                            <p:fltVal val="0"/>
                                          </p:val>
                                        </p:tav>
                                        <p:tav tm="100000">
                                          <p:val>
                                            <p:strVal val="#ppt_h"/>
                                          </p:val>
                                        </p:tav>
                                      </p:tavLst>
                                    </p:anim>
                                    <p:animEffect transition="in" filter="fade">
                                      <p:cBhvr>
                                        <p:cTn id="87" dur="750"/>
                                        <p:tgtEl>
                                          <p:spTgt spid="52"/>
                                        </p:tgtEl>
                                      </p:cBhvr>
                                    </p:animEffect>
                                  </p:childTnLst>
                                </p:cTn>
                              </p:par>
                              <p:par>
                                <p:cTn id="88" presetID="53" presetClass="entr" presetSubtype="16" fill="hold" grpId="0" nodeType="withEffect">
                                  <p:stCondLst>
                                    <p:cond delay="2250"/>
                                  </p:stCondLst>
                                  <p:childTnLst>
                                    <p:set>
                                      <p:cBhvr>
                                        <p:cTn id="89" dur="1" fill="hold">
                                          <p:stCondLst>
                                            <p:cond delay="0"/>
                                          </p:stCondLst>
                                        </p:cTn>
                                        <p:tgtEl>
                                          <p:spTgt spid="25"/>
                                        </p:tgtEl>
                                        <p:attrNameLst>
                                          <p:attrName>style.visibility</p:attrName>
                                        </p:attrNameLst>
                                      </p:cBhvr>
                                      <p:to>
                                        <p:strVal val="visible"/>
                                      </p:to>
                                    </p:set>
                                    <p:anim calcmode="lin" valueType="num">
                                      <p:cBhvr>
                                        <p:cTn id="90" dur="750" fill="hold"/>
                                        <p:tgtEl>
                                          <p:spTgt spid="25"/>
                                        </p:tgtEl>
                                        <p:attrNameLst>
                                          <p:attrName>ppt_w</p:attrName>
                                        </p:attrNameLst>
                                      </p:cBhvr>
                                      <p:tavLst>
                                        <p:tav tm="0">
                                          <p:val>
                                            <p:fltVal val="0"/>
                                          </p:val>
                                        </p:tav>
                                        <p:tav tm="100000">
                                          <p:val>
                                            <p:strVal val="#ppt_w"/>
                                          </p:val>
                                        </p:tav>
                                      </p:tavLst>
                                    </p:anim>
                                    <p:anim calcmode="lin" valueType="num">
                                      <p:cBhvr>
                                        <p:cTn id="91" dur="750" fill="hold"/>
                                        <p:tgtEl>
                                          <p:spTgt spid="25"/>
                                        </p:tgtEl>
                                        <p:attrNameLst>
                                          <p:attrName>ppt_h</p:attrName>
                                        </p:attrNameLst>
                                      </p:cBhvr>
                                      <p:tavLst>
                                        <p:tav tm="0">
                                          <p:val>
                                            <p:fltVal val="0"/>
                                          </p:val>
                                        </p:tav>
                                        <p:tav tm="100000">
                                          <p:val>
                                            <p:strVal val="#ppt_h"/>
                                          </p:val>
                                        </p:tav>
                                      </p:tavLst>
                                    </p:anim>
                                    <p:animEffect transition="in" filter="fade">
                                      <p:cBhvr>
                                        <p:cTn id="92" dur="750"/>
                                        <p:tgtEl>
                                          <p:spTgt spid="25"/>
                                        </p:tgtEl>
                                      </p:cBhvr>
                                    </p:animEffect>
                                  </p:childTnLst>
                                </p:cTn>
                              </p:par>
                              <p:par>
                                <p:cTn id="93" presetID="10" presetClass="entr" presetSubtype="0" fill="hold" nodeType="withEffect">
                                  <p:stCondLst>
                                    <p:cond delay="2750"/>
                                  </p:stCondLst>
                                  <p:childTnLst>
                                    <p:set>
                                      <p:cBhvr>
                                        <p:cTn id="94" dur="1" fill="hold">
                                          <p:stCondLst>
                                            <p:cond delay="0"/>
                                          </p:stCondLst>
                                        </p:cTn>
                                        <p:tgtEl>
                                          <p:spTgt spid="113"/>
                                        </p:tgtEl>
                                        <p:attrNameLst>
                                          <p:attrName>style.visibility</p:attrName>
                                        </p:attrNameLst>
                                      </p:cBhvr>
                                      <p:to>
                                        <p:strVal val="visible"/>
                                      </p:to>
                                    </p:set>
                                    <p:animEffect transition="in" filter="fade">
                                      <p:cBhvr>
                                        <p:cTn id="95" dur="750"/>
                                        <p:tgtEl>
                                          <p:spTgt spid="113"/>
                                        </p:tgtEl>
                                      </p:cBhvr>
                                    </p:animEffect>
                                  </p:childTnLst>
                                </p:cTn>
                              </p:par>
                              <p:par>
                                <p:cTn id="96" presetID="10" presetClass="entr" presetSubtype="0" fill="hold" nodeType="withEffect">
                                  <p:stCondLst>
                                    <p:cond delay="2750"/>
                                  </p:stCondLst>
                                  <p:childTnLst>
                                    <p:set>
                                      <p:cBhvr>
                                        <p:cTn id="97" dur="1" fill="hold">
                                          <p:stCondLst>
                                            <p:cond delay="0"/>
                                          </p:stCondLst>
                                        </p:cTn>
                                        <p:tgtEl>
                                          <p:spTgt spid="104"/>
                                        </p:tgtEl>
                                        <p:attrNameLst>
                                          <p:attrName>style.visibility</p:attrName>
                                        </p:attrNameLst>
                                      </p:cBhvr>
                                      <p:to>
                                        <p:strVal val="visible"/>
                                      </p:to>
                                    </p:set>
                                    <p:animEffect transition="in" filter="fade">
                                      <p:cBhvr>
                                        <p:cTn id="98" dur="750"/>
                                        <p:tgtEl>
                                          <p:spTgt spid="104"/>
                                        </p:tgtEl>
                                      </p:cBhvr>
                                    </p:animEffect>
                                  </p:childTnLst>
                                </p:cTn>
                              </p:par>
                              <p:par>
                                <p:cTn id="99" presetID="10" presetClass="entr" presetSubtype="0" fill="hold" nodeType="withEffect">
                                  <p:stCondLst>
                                    <p:cond delay="2750"/>
                                  </p:stCondLst>
                                  <p:childTnLst>
                                    <p:set>
                                      <p:cBhvr>
                                        <p:cTn id="100" dur="1" fill="hold">
                                          <p:stCondLst>
                                            <p:cond delay="0"/>
                                          </p:stCondLst>
                                        </p:cTn>
                                        <p:tgtEl>
                                          <p:spTgt spid="105"/>
                                        </p:tgtEl>
                                        <p:attrNameLst>
                                          <p:attrName>style.visibility</p:attrName>
                                        </p:attrNameLst>
                                      </p:cBhvr>
                                      <p:to>
                                        <p:strVal val="visible"/>
                                      </p:to>
                                    </p:set>
                                    <p:animEffect transition="in" filter="fade">
                                      <p:cBhvr>
                                        <p:cTn id="101" dur="750"/>
                                        <p:tgtEl>
                                          <p:spTgt spid="105"/>
                                        </p:tgtEl>
                                      </p:cBhvr>
                                    </p:animEffect>
                                  </p:childTnLst>
                                </p:cTn>
                              </p:par>
                              <p:par>
                                <p:cTn id="102" presetID="10" presetClass="entr" presetSubtype="0" fill="hold" nodeType="withEffect">
                                  <p:stCondLst>
                                    <p:cond delay="2750"/>
                                  </p:stCondLst>
                                  <p:childTnLst>
                                    <p:set>
                                      <p:cBhvr>
                                        <p:cTn id="103" dur="1" fill="hold">
                                          <p:stCondLst>
                                            <p:cond delay="0"/>
                                          </p:stCondLst>
                                        </p:cTn>
                                        <p:tgtEl>
                                          <p:spTgt spid="109"/>
                                        </p:tgtEl>
                                        <p:attrNameLst>
                                          <p:attrName>style.visibility</p:attrName>
                                        </p:attrNameLst>
                                      </p:cBhvr>
                                      <p:to>
                                        <p:strVal val="visible"/>
                                      </p:to>
                                    </p:set>
                                    <p:animEffect transition="in" filter="fade">
                                      <p:cBhvr>
                                        <p:cTn id="104" dur="750"/>
                                        <p:tgtEl>
                                          <p:spTgt spid="109"/>
                                        </p:tgtEl>
                                      </p:cBhvr>
                                    </p:animEffect>
                                  </p:childTnLst>
                                </p:cTn>
                              </p:par>
                              <p:par>
                                <p:cTn id="105" presetID="10" presetClass="entr" presetSubtype="0" fill="hold" nodeType="withEffect">
                                  <p:stCondLst>
                                    <p:cond delay="2750"/>
                                  </p:stCondLst>
                                  <p:childTnLst>
                                    <p:set>
                                      <p:cBhvr>
                                        <p:cTn id="106" dur="1" fill="hold">
                                          <p:stCondLst>
                                            <p:cond delay="0"/>
                                          </p:stCondLst>
                                        </p:cTn>
                                        <p:tgtEl>
                                          <p:spTgt spid="117"/>
                                        </p:tgtEl>
                                        <p:attrNameLst>
                                          <p:attrName>style.visibility</p:attrName>
                                        </p:attrNameLst>
                                      </p:cBhvr>
                                      <p:to>
                                        <p:strVal val="visible"/>
                                      </p:to>
                                    </p:set>
                                    <p:animEffect transition="in" filter="fade">
                                      <p:cBhvr>
                                        <p:cTn id="107" dur="750"/>
                                        <p:tgtEl>
                                          <p:spTgt spid="117"/>
                                        </p:tgtEl>
                                      </p:cBhvr>
                                    </p:animEffect>
                                  </p:childTnLst>
                                </p:cTn>
                              </p:par>
                              <p:par>
                                <p:cTn id="108" presetID="22" presetClass="entr" presetSubtype="8" fill="hold" grpId="0" nodeType="withEffect">
                                  <p:stCondLst>
                                    <p:cond delay="2750"/>
                                  </p:stCondLst>
                                  <p:childTnLst>
                                    <p:set>
                                      <p:cBhvr>
                                        <p:cTn id="109" dur="1" fill="hold">
                                          <p:stCondLst>
                                            <p:cond delay="0"/>
                                          </p:stCondLst>
                                        </p:cTn>
                                        <p:tgtEl>
                                          <p:spTgt spid="82"/>
                                        </p:tgtEl>
                                        <p:attrNameLst>
                                          <p:attrName>style.visibility</p:attrName>
                                        </p:attrNameLst>
                                      </p:cBhvr>
                                      <p:to>
                                        <p:strVal val="visible"/>
                                      </p:to>
                                    </p:set>
                                    <p:animEffect transition="in" filter="wipe(left)">
                                      <p:cBhvr>
                                        <p:cTn id="110" dur="750"/>
                                        <p:tgtEl>
                                          <p:spTgt spid="82"/>
                                        </p:tgtEl>
                                      </p:cBhvr>
                                    </p:animEffect>
                                  </p:childTnLst>
                                </p:cTn>
                              </p:par>
                              <p:par>
                                <p:cTn id="111" presetID="22" presetClass="entr" presetSubtype="8" fill="hold" grpId="0" nodeType="withEffect">
                                  <p:stCondLst>
                                    <p:cond delay="2750"/>
                                  </p:stCondLst>
                                  <p:childTnLst>
                                    <p:set>
                                      <p:cBhvr>
                                        <p:cTn id="112" dur="1" fill="hold">
                                          <p:stCondLst>
                                            <p:cond delay="0"/>
                                          </p:stCondLst>
                                        </p:cTn>
                                        <p:tgtEl>
                                          <p:spTgt spid="84"/>
                                        </p:tgtEl>
                                        <p:attrNameLst>
                                          <p:attrName>style.visibility</p:attrName>
                                        </p:attrNameLst>
                                      </p:cBhvr>
                                      <p:to>
                                        <p:strVal val="visible"/>
                                      </p:to>
                                    </p:set>
                                    <p:animEffect transition="in" filter="wipe(left)">
                                      <p:cBhvr>
                                        <p:cTn id="113" dur="750"/>
                                        <p:tgtEl>
                                          <p:spTgt spid="84"/>
                                        </p:tgtEl>
                                      </p:cBhvr>
                                    </p:animEffect>
                                  </p:childTnLst>
                                </p:cTn>
                              </p:par>
                              <p:par>
                                <p:cTn id="114" presetID="22" presetClass="entr" presetSubtype="8" fill="hold" grpId="0" nodeType="withEffect">
                                  <p:stCondLst>
                                    <p:cond delay="2750"/>
                                  </p:stCondLst>
                                  <p:childTnLst>
                                    <p:set>
                                      <p:cBhvr>
                                        <p:cTn id="115" dur="1" fill="hold">
                                          <p:stCondLst>
                                            <p:cond delay="0"/>
                                          </p:stCondLst>
                                        </p:cTn>
                                        <p:tgtEl>
                                          <p:spTgt spid="86"/>
                                        </p:tgtEl>
                                        <p:attrNameLst>
                                          <p:attrName>style.visibility</p:attrName>
                                        </p:attrNameLst>
                                      </p:cBhvr>
                                      <p:to>
                                        <p:strVal val="visible"/>
                                      </p:to>
                                    </p:set>
                                    <p:animEffect transition="in" filter="wipe(left)">
                                      <p:cBhvr>
                                        <p:cTn id="116" dur="750"/>
                                        <p:tgtEl>
                                          <p:spTgt spid="86"/>
                                        </p:tgtEl>
                                      </p:cBhvr>
                                    </p:animEffect>
                                  </p:childTnLst>
                                </p:cTn>
                              </p:par>
                              <p:par>
                                <p:cTn id="117" presetID="22" presetClass="entr" presetSubtype="8" fill="hold" grpId="0" nodeType="withEffect">
                                  <p:stCondLst>
                                    <p:cond delay="2750"/>
                                  </p:stCondLst>
                                  <p:childTnLst>
                                    <p:set>
                                      <p:cBhvr>
                                        <p:cTn id="118" dur="1" fill="hold">
                                          <p:stCondLst>
                                            <p:cond delay="0"/>
                                          </p:stCondLst>
                                        </p:cTn>
                                        <p:tgtEl>
                                          <p:spTgt spid="88"/>
                                        </p:tgtEl>
                                        <p:attrNameLst>
                                          <p:attrName>style.visibility</p:attrName>
                                        </p:attrNameLst>
                                      </p:cBhvr>
                                      <p:to>
                                        <p:strVal val="visible"/>
                                      </p:to>
                                    </p:set>
                                    <p:animEffect transition="in" filter="wipe(left)">
                                      <p:cBhvr>
                                        <p:cTn id="119" dur="750"/>
                                        <p:tgtEl>
                                          <p:spTgt spid="88"/>
                                        </p:tgtEl>
                                      </p:cBhvr>
                                    </p:animEffect>
                                  </p:childTnLst>
                                </p:cTn>
                              </p:par>
                              <p:par>
                                <p:cTn id="120" presetID="10" presetClass="entr" presetSubtype="0" fill="hold" grpId="0" nodeType="withEffect">
                                  <p:stCondLst>
                                    <p:cond delay="3500"/>
                                  </p:stCondLst>
                                  <p:childTnLst>
                                    <p:set>
                                      <p:cBhvr>
                                        <p:cTn id="121" dur="1" fill="hold">
                                          <p:stCondLst>
                                            <p:cond delay="0"/>
                                          </p:stCondLst>
                                        </p:cTn>
                                        <p:tgtEl>
                                          <p:spTgt spid="81"/>
                                        </p:tgtEl>
                                        <p:attrNameLst>
                                          <p:attrName>style.visibility</p:attrName>
                                        </p:attrNameLst>
                                      </p:cBhvr>
                                      <p:to>
                                        <p:strVal val="visible"/>
                                      </p:to>
                                    </p:set>
                                    <p:animEffect transition="in" filter="fade">
                                      <p:cBhvr>
                                        <p:cTn id="122" dur="750"/>
                                        <p:tgtEl>
                                          <p:spTgt spid="81"/>
                                        </p:tgtEl>
                                      </p:cBhvr>
                                    </p:animEffect>
                                  </p:childTnLst>
                                </p:cTn>
                              </p:par>
                              <p:par>
                                <p:cTn id="123" presetID="10" presetClass="entr" presetSubtype="0" fill="hold" grpId="0" nodeType="withEffect">
                                  <p:stCondLst>
                                    <p:cond delay="3500"/>
                                  </p:stCondLst>
                                  <p:childTnLst>
                                    <p:set>
                                      <p:cBhvr>
                                        <p:cTn id="124" dur="1" fill="hold">
                                          <p:stCondLst>
                                            <p:cond delay="0"/>
                                          </p:stCondLst>
                                        </p:cTn>
                                        <p:tgtEl>
                                          <p:spTgt spid="83"/>
                                        </p:tgtEl>
                                        <p:attrNameLst>
                                          <p:attrName>style.visibility</p:attrName>
                                        </p:attrNameLst>
                                      </p:cBhvr>
                                      <p:to>
                                        <p:strVal val="visible"/>
                                      </p:to>
                                    </p:set>
                                    <p:animEffect transition="in" filter="fade">
                                      <p:cBhvr>
                                        <p:cTn id="125" dur="750"/>
                                        <p:tgtEl>
                                          <p:spTgt spid="83"/>
                                        </p:tgtEl>
                                      </p:cBhvr>
                                    </p:animEffect>
                                  </p:childTnLst>
                                </p:cTn>
                              </p:par>
                              <p:par>
                                <p:cTn id="126" presetID="10" presetClass="entr" presetSubtype="0" fill="hold" grpId="0" nodeType="withEffect">
                                  <p:stCondLst>
                                    <p:cond delay="3500"/>
                                  </p:stCondLst>
                                  <p:childTnLst>
                                    <p:set>
                                      <p:cBhvr>
                                        <p:cTn id="127" dur="1" fill="hold">
                                          <p:stCondLst>
                                            <p:cond delay="0"/>
                                          </p:stCondLst>
                                        </p:cTn>
                                        <p:tgtEl>
                                          <p:spTgt spid="85"/>
                                        </p:tgtEl>
                                        <p:attrNameLst>
                                          <p:attrName>style.visibility</p:attrName>
                                        </p:attrNameLst>
                                      </p:cBhvr>
                                      <p:to>
                                        <p:strVal val="visible"/>
                                      </p:to>
                                    </p:set>
                                    <p:animEffect transition="in" filter="fade">
                                      <p:cBhvr>
                                        <p:cTn id="128" dur="750"/>
                                        <p:tgtEl>
                                          <p:spTgt spid="85"/>
                                        </p:tgtEl>
                                      </p:cBhvr>
                                    </p:animEffect>
                                  </p:childTnLst>
                                </p:cTn>
                              </p:par>
                              <p:par>
                                <p:cTn id="129" presetID="10" presetClass="entr" presetSubtype="0" fill="hold" grpId="0" nodeType="withEffect">
                                  <p:stCondLst>
                                    <p:cond delay="3500"/>
                                  </p:stCondLst>
                                  <p:childTnLst>
                                    <p:set>
                                      <p:cBhvr>
                                        <p:cTn id="130" dur="1" fill="hold">
                                          <p:stCondLst>
                                            <p:cond delay="0"/>
                                          </p:stCondLst>
                                        </p:cTn>
                                        <p:tgtEl>
                                          <p:spTgt spid="87"/>
                                        </p:tgtEl>
                                        <p:attrNameLst>
                                          <p:attrName>style.visibility</p:attrName>
                                        </p:attrNameLst>
                                      </p:cBhvr>
                                      <p:to>
                                        <p:strVal val="visible"/>
                                      </p:to>
                                    </p:set>
                                    <p:animEffect transition="in" filter="fade">
                                      <p:cBhvr>
                                        <p:cTn id="131" dur="750"/>
                                        <p:tgtEl>
                                          <p:spTgt spid="87"/>
                                        </p:tgtEl>
                                      </p:cBhvr>
                                    </p:animEffect>
                                  </p:childTnLst>
                                </p:cTn>
                              </p:par>
                            </p:childTnLst>
                          </p:cTn>
                        </p:par>
                        <p:par>
                          <p:cTn id="132" fill="hold">
                            <p:stCondLst>
                              <p:cond delay="4250"/>
                            </p:stCondLst>
                            <p:childTnLst>
                              <p:par>
                                <p:cTn id="133" presetID="10" presetClass="entr" presetSubtype="0" fill="hold" grpId="0" nodeType="afterEffect">
                                  <p:stCondLst>
                                    <p:cond delay="0"/>
                                  </p:stCondLst>
                                  <p:childTnLst>
                                    <p:set>
                                      <p:cBhvr>
                                        <p:cTn id="134" dur="1" fill="hold">
                                          <p:stCondLst>
                                            <p:cond delay="0"/>
                                          </p:stCondLst>
                                        </p:cTn>
                                        <p:tgtEl>
                                          <p:spTgt spid="75"/>
                                        </p:tgtEl>
                                        <p:attrNameLst>
                                          <p:attrName>style.visibility</p:attrName>
                                        </p:attrNameLst>
                                      </p:cBhvr>
                                      <p:to>
                                        <p:strVal val="visible"/>
                                      </p:to>
                                    </p:set>
                                    <p:animEffect transition="in" filter="fade">
                                      <p:cBhvr>
                                        <p:cTn id="135" dur="75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29" grpId="0" animBg="1"/>
      <p:bldP spid="23" grpId="0" animBg="1"/>
      <p:bldP spid="23" grpId="1" animBg="1"/>
      <p:bldP spid="23" grpId="2" animBg="1"/>
      <p:bldP spid="25" grpId="0" animBg="1"/>
      <p:bldP spid="42" grpId="0" animBg="1"/>
      <p:bldP spid="42" grpId="1" animBg="1"/>
      <p:bldP spid="42" grpId="2" animBg="1"/>
      <p:bldP spid="44" grpId="0" animBg="1"/>
      <p:bldP spid="50" grpId="0" animBg="1"/>
      <p:bldP spid="50" grpId="1" animBg="1"/>
      <p:bldP spid="50" grpId="2" animBg="1"/>
      <p:bldP spid="52" grpId="0" animBg="1"/>
      <p:bldP spid="81" grpId="0"/>
      <p:bldP spid="82" grpId="0"/>
      <p:bldP spid="83" grpId="0"/>
      <p:bldP spid="84" grpId="0"/>
      <p:bldP spid="85" grpId="0"/>
      <p:bldP spid="86" grpId="0"/>
      <p:bldP spid="87" grpId="0"/>
      <p:bldP spid="88" grpId="0"/>
      <p:bldP spid="69" grpId="0"/>
      <p:bldP spid="69" grpId="1"/>
      <p:bldP spid="69" grpId="2"/>
      <p:bldP spid="70" grpId="0"/>
      <p:bldP spid="70" grpId="1"/>
      <p:bldP spid="7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752991" y="2466703"/>
            <a:ext cx="1561322" cy="1572425"/>
            <a:chOff x="1752991" y="2466703"/>
            <a:chExt cx="1561322" cy="1572425"/>
          </a:xfrm>
        </p:grpSpPr>
        <p:sp>
          <p:nvSpPr>
            <p:cNvPr id="21" name="椭圆 20"/>
            <p:cNvSpPr/>
            <p:nvPr/>
          </p:nvSpPr>
          <p:spPr>
            <a:xfrm>
              <a:off x="1752991" y="2466703"/>
              <a:ext cx="1561322" cy="1561320"/>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793879" y="2512525"/>
              <a:ext cx="1479546" cy="1479536"/>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6" name="组合 35"/>
            <p:cNvGrpSpPr/>
            <p:nvPr/>
          </p:nvGrpSpPr>
          <p:grpSpPr>
            <a:xfrm>
              <a:off x="2162179" y="2468800"/>
              <a:ext cx="742946" cy="1570328"/>
              <a:chOff x="4946488" y="1051793"/>
              <a:chExt cx="2250321" cy="4756396"/>
            </a:xfrm>
          </p:grpSpPr>
          <p:grpSp>
            <p:nvGrpSpPr>
              <p:cNvPr id="37" name="组合 36"/>
              <p:cNvGrpSpPr/>
              <p:nvPr/>
            </p:nvGrpSpPr>
            <p:grpSpPr>
              <a:xfrm>
                <a:off x="6008588" y="1051793"/>
                <a:ext cx="1188221" cy="501517"/>
                <a:chOff x="6008588" y="1051793"/>
                <a:chExt cx="1188221" cy="501517"/>
              </a:xfrm>
            </p:grpSpPr>
            <p:sp>
              <p:nvSpPr>
                <p:cNvPr id="43" name="任意多边形 42"/>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任意多边形 43"/>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任意多边形 44"/>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任意多边形 45"/>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 name="组合 37"/>
              <p:cNvGrpSpPr/>
              <p:nvPr/>
            </p:nvGrpSpPr>
            <p:grpSpPr>
              <a:xfrm flipH="1" flipV="1">
                <a:off x="4946488" y="5306672"/>
                <a:ext cx="1188000" cy="501517"/>
                <a:chOff x="6008588" y="1051793"/>
                <a:chExt cx="1188221" cy="501517"/>
              </a:xfrm>
            </p:grpSpPr>
            <p:sp>
              <p:nvSpPr>
                <p:cNvPr id="39" name="任意多边形 38"/>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任意多边形 39"/>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任意多边形 40"/>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2" name="任意多边形 41"/>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47" name="组合 46"/>
          <p:cNvGrpSpPr/>
          <p:nvPr/>
        </p:nvGrpSpPr>
        <p:grpSpPr>
          <a:xfrm>
            <a:off x="8877688" y="2466703"/>
            <a:ext cx="1561322" cy="1575258"/>
            <a:chOff x="8877688" y="2466703"/>
            <a:chExt cx="1561322" cy="1575258"/>
          </a:xfrm>
        </p:grpSpPr>
        <p:sp>
          <p:nvSpPr>
            <p:cNvPr id="22" name="椭圆 21"/>
            <p:cNvSpPr/>
            <p:nvPr/>
          </p:nvSpPr>
          <p:spPr>
            <a:xfrm>
              <a:off x="8877688" y="2466703"/>
              <a:ext cx="1561322" cy="1561320"/>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8918576" y="2512525"/>
              <a:ext cx="1479546" cy="1479536"/>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9" name="组合 58"/>
            <p:cNvGrpSpPr/>
            <p:nvPr/>
          </p:nvGrpSpPr>
          <p:grpSpPr>
            <a:xfrm>
              <a:off x="9286876" y="2471633"/>
              <a:ext cx="742946" cy="1570328"/>
              <a:chOff x="4946488" y="1051793"/>
              <a:chExt cx="2250321" cy="4756396"/>
            </a:xfrm>
          </p:grpSpPr>
          <p:grpSp>
            <p:nvGrpSpPr>
              <p:cNvPr id="60" name="组合 59"/>
              <p:cNvGrpSpPr/>
              <p:nvPr/>
            </p:nvGrpSpPr>
            <p:grpSpPr>
              <a:xfrm>
                <a:off x="6008588" y="1051793"/>
                <a:ext cx="1188221" cy="501517"/>
                <a:chOff x="6008588" y="1051793"/>
                <a:chExt cx="1188221" cy="501517"/>
              </a:xfrm>
            </p:grpSpPr>
            <p:sp>
              <p:nvSpPr>
                <p:cNvPr id="66" name="任意多边形 65"/>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7" name="任意多边形 66"/>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8" name="任意多边形 67"/>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任意多边形 68"/>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1" name="组合 60"/>
              <p:cNvGrpSpPr/>
              <p:nvPr/>
            </p:nvGrpSpPr>
            <p:grpSpPr>
              <a:xfrm flipH="1" flipV="1">
                <a:off x="4946488" y="5306672"/>
                <a:ext cx="1188000" cy="501517"/>
                <a:chOff x="6008588" y="1051793"/>
                <a:chExt cx="1188221" cy="501517"/>
              </a:xfrm>
            </p:grpSpPr>
            <p:sp>
              <p:nvSpPr>
                <p:cNvPr id="62" name="任意多边形 61"/>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3" name="任意多边形 62"/>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4" name="任意多边形 63"/>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任意多边形 64"/>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87" name="组合 86"/>
          <p:cNvGrpSpPr/>
          <p:nvPr/>
        </p:nvGrpSpPr>
        <p:grpSpPr>
          <a:xfrm>
            <a:off x="5092701" y="2244064"/>
            <a:ext cx="2006600" cy="2006598"/>
            <a:chOff x="4952064" y="2285064"/>
            <a:chExt cx="2287873" cy="2287873"/>
          </a:xfrm>
        </p:grpSpPr>
        <p:sp>
          <p:nvSpPr>
            <p:cNvPr id="20" name="椭圆 19"/>
            <p:cNvSpPr/>
            <p:nvPr/>
          </p:nvSpPr>
          <p:spPr>
            <a:xfrm>
              <a:off x="4952064" y="2285064"/>
              <a:ext cx="2287873" cy="2287873"/>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5008933" y="2341933"/>
              <a:ext cx="2174134" cy="2174134"/>
              <a:chOff x="1123476" y="1763462"/>
              <a:chExt cx="2798050" cy="2798050"/>
            </a:xfrm>
          </p:grpSpPr>
          <p:grpSp>
            <p:nvGrpSpPr>
              <p:cNvPr id="26" name="组合 25"/>
              <p:cNvGrpSpPr/>
              <p:nvPr/>
            </p:nvGrpSpPr>
            <p:grpSpPr>
              <a:xfrm>
                <a:off x="1123476" y="1763462"/>
                <a:ext cx="2798050" cy="2798050"/>
                <a:chOff x="1123476" y="1763462"/>
                <a:chExt cx="2798050" cy="2798050"/>
              </a:xfrm>
            </p:grpSpPr>
            <p:sp>
              <p:nvSpPr>
                <p:cNvPr id="32" name="弧形 31"/>
                <p:cNvSpPr/>
                <p:nvPr/>
              </p:nvSpPr>
              <p:spPr>
                <a:xfrm rot="1800000" flipV="1">
                  <a:off x="1165447" y="1805433"/>
                  <a:ext cx="2714109" cy="2714109"/>
                </a:xfrm>
                <a:prstGeom prst="arc">
                  <a:avLst>
                    <a:gd name="adj1" fmla="val 17040575"/>
                    <a:gd name="adj2" fmla="val 18695273"/>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弧形 32"/>
                <p:cNvSpPr/>
                <p:nvPr/>
              </p:nvSpPr>
              <p:spPr>
                <a:xfrm rot="2700000" flipV="1">
                  <a:off x="1207418" y="1847404"/>
                  <a:ext cx="2630167" cy="2630167"/>
                </a:xfrm>
                <a:prstGeom prst="arc">
                  <a:avLst>
                    <a:gd name="adj1" fmla="val 19281952"/>
                    <a:gd name="adj2" fmla="val 0"/>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弧形 33"/>
                <p:cNvSpPr/>
                <p:nvPr/>
              </p:nvSpPr>
              <p:spPr>
                <a:xfrm flipV="1">
                  <a:off x="1249388" y="1889374"/>
                  <a:ext cx="2546226" cy="2546226"/>
                </a:xfrm>
                <a:prstGeom prst="arc">
                  <a:avLst>
                    <a:gd name="adj1" fmla="val 16200000"/>
                    <a:gd name="adj2" fmla="val 17549389"/>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弧形 34"/>
                <p:cNvSpPr/>
                <p:nvPr/>
              </p:nvSpPr>
              <p:spPr>
                <a:xfrm flipV="1">
                  <a:off x="1123476" y="1763462"/>
                  <a:ext cx="2798050" cy="2798050"/>
                </a:xfrm>
                <a:prstGeom prst="arc">
                  <a:avLst>
                    <a:gd name="adj1" fmla="val 16550962"/>
                    <a:gd name="adj2" fmla="val 19413825"/>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7" name="组合 26"/>
              <p:cNvGrpSpPr/>
              <p:nvPr/>
            </p:nvGrpSpPr>
            <p:grpSpPr>
              <a:xfrm rot="14400000">
                <a:off x="1123476" y="1763462"/>
                <a:ext cx="2798050" cy="2798050"/>
                <a:chOff x="1123476" y="1763462"/>
                <a:chExt cx="2798050" cy="2798050"/>
              </a:xfrm>
            </p:grpSpPr>
            <p:sp>
              <p:nvSpPr>
                <p:cNvPr id="28" name="弧形 27"/>
                <p:cNvSpPr/>
                <p:nvPr/>
              </p:nvSpPr>
              <p:spPr>
                <a:xfrm rot="1800000" flipV="1">
                  <a:off x="1165447" y="1805433"/>
                  <a:ext cx="2714109" cy="2714109"/>
                </a:xfrm>
                <a:prstGeom prst="arc">
                  <a:avLst>
                    <a:gd name="adj1" fmla="val 20395266"/>
                    <a:gd name="adj2" fmla="val 1404770"/>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弧形 28"/>
                <p:cNvSpPr/>
                <p:nvPr/>
              </p:nvSpPr>
              <p:spPr>
                <a:xfrm rot="2700000" flipV="1">
                  <a:off x="1207418" y="1847404"/>
                  <a:ext cx="2630167" cy="2630167"/>
                </a:xfrm>
                <a:prstGeom prst="arc">
                  <a:avLst>
                    <a:gd name="adj1" fmla="val 1973607"/>
                    <a:gd name="adj2" fmla="val 3697425"/>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弧形 29"/>
                <p:cNvSpPr/>
                <p:nvPr/>
              </p:nvSpPr>
              <p:spPr>
                <a:xfrm flipV="1">
                  <a:off x="1249388" y="1889374"/>
                  <a:ext cx="2546226" cy="2546226"/>
                </a:xfrm>
                <a:prstGeom prst="arc">
                  <a:avLst>
                    <a:gd name="adj1" fmla="val 20190874"/>
                    <a:gd name="adj2" fmla="val 0"/>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弧形 30"/>
                <p:cNvSpPr/>
                <p:nvPr/>
              </p:nvSpPr>
              <p:spPr>
                <a:xfrm flipV="1">
                  <a:off x="1123476" y="1763462"/>
                  <a:ext cx="2798050" cy="2798050"/>
                </a:xfrm>
                <a:prstGeom prst="arc">
                  <a:avLst>
                    <a:gd name="adj1" fmla="val 19260812"/>
                    <a:gd name="adj2" fmla="val 0"/>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sp>
        <p:nvSpPr>
          <p:cNvPr id="70" name="Freeform 124"/>
          <p:cNvSpPr>
            <a:spLocks/>
          </p:cNvSpPr>
          <p:nvPr/>
        </p:nvSpPr>
        <p:spPr bwMode="auto">
          <a:xfrm>
            <a:off x="2307063" y="3094533"/>
            <a:ext cx="453179" cy="361644"/>
          </a:xfrm>
          <a:custGeom>
            <a:avLst/>
            <a:gdLst>
              <a:gd name="T0" fmla="*/ 139 w 302"/>
              <a:gd name="T1" fmla="*/ 33 h 241"/>
              <a:gd name="T2" fmla="*/ 92 w 302"/>
              <a:gd name="T3" fmla="*/ 0 h 241"/>
              <a:gd name="T4" fmla="*/ 0 w 302"/>
              <a:gd name="T5" fmla="*/ 0 h 241"/>
              <a:gd name="T6" fmla="*/ 0 w 302"/>
              <a:gd name="T7" fmla="*/ 241 h 241"/>
              <a:gd name="T8" fmla="*/ 302 w 302"/>
              <a:gd name="T9" fmla="*/ 241 h 241"/>
              <a:gd name="T10" fmla="*/ 302 w 302"/>
              <a:gd name="T11" fmla="*/ 33 h 241"/>
              <a:gd name="T12" fmla="*/ 139 w 302"/>
              <a:gd name="T13" fmla="*/ 33 h 241"/>
            </a:gdLst>
            <a:ahLst/>
            <a:cxnLst>
              <a:cxn ang="0">
                <a:pos x="T0" y="T1"/>
              </a:cxn>
              <a:cxn ang="0">
                <a:pos x="T2" y="T3"/>
              </a:cxn>
              <a:cxn ang="0">
                <a:pos x="T4" y="T5"/>
              </a:cxn>
              <a:cxn ang="0">
                <a:pos x="T6" y="T7"/>
              </a:cxn>
              <a:cxn ang="0">
                <a:pos x="T8" y="T9"/>
              </a:cxn>
              <a:cxn ang="0">
                <a:pos x="T10" y="T11"/>
              </a:cxn>
              <a:cxn ang="0">
                <a:pos x="T12" y="T13"/>
              </a:cxn>
            </a:cxnLst>
            <a:rect l="0" t="0" r="r" b="b"/>
            <a:pathLst>
              <a:path w="302" h="241">
                <a:moveTo>
                  <a:pt x="139" y="33"/>
                </a:moveTo>
                <a:lnTo>
                  <a:pt x="92" y="0"/>
                </a:lnTo>
                <a:lnTo>
                  <a:pt x="0" y="0"/>
                </a:lnTo>
                <a:lnTo>
                  <a:pt x="0" y="241"/>
                </a:lnTo>
                <a:lnTo>
                  <a:pt x="302" y="241"/>
                </a:lnTo>
                <a:lnTo>
                  <a:pt x="302" y="33"/>
                </a:lnTo>
                <a:lnTo>
                  <a:pt x="139" y="33"/>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nvGrpSpPr>
          <p:cNvPr id="71" name="组合 70"/>
          <p:cNvGrpSpPr/>
          <p:nvPr/>
        </p:nvGrpSpPr>
        <p:grpSpPr>
          <a:xfrm>
            <a:off x="5869410" y="2817824"/>
            <a:ext cx="453179" cy="433671"/>
            <a:chOff x="5373688" y="1268413"/>
            <a:chExt cx="479425" cy="458788"/>
          </a:xfrm>
          <a:solidFill>
            <a:schemeClr val="accent2"/>
          </a:solidFill>
        </p:grpSpPr>
        <p:sp>
          <p:nvSpPr>
            <p:cNvPr id="72" name="Freeform 140"/>
            <p:cNvSpPr>
              <a:spLocks noEditPoints="1"/>
            </p:cNvSpPr>
            <p:nvPr/>
          </p:nvSpPr>
          <p:spPr bwMode="auto">
            <a:xfrm>
              <a:off x="5519738" y="1282700"/>
              <a:ext cx="112713" cy="439738"/>
            </a:xfrm>
            <a:custGeom>
              <a:avLst/>
              <a:gdLst>
                <a:gd name="T0" fmla="*/ 0 w 71"/>
                <a:gd name="T1" fmla="*/ 277 h 277"/>
                <a:gd name="T2" fmla="*/ 71 w 71"/>
                <a:gd name="T3" fmla="*/ 277 h 277"/>
                <a:gd name="T4" fmla="*/ 71 w 71"/>
                <a:gd name="T5" fmla="*/ 0 h 277"/>
                <a:gd name="T6" fmla="*/ 0 w 71"/>
                <a:gd name="T7" fmla="*/ 0 h 277"/>
                <a:gd name="T8" fmla="*/ 0 w 71"/>
                <a:gd name="T9" fmla="*/ 277 h 277"/>
                <a:gd name="T10" fmla="*/ 24 w 71"/>
                <a:gd name="T11" fmla="*/ 81 h 277"/>
                <a:gd name="T12" fmla="*/ 47 w 71"/>
                <a:gd name="T13" fmla="*/ 81 h 277"/>
                <a:gd name="T14" fmla="*/ 47 w 71"/>
                <a:gd name="T15" fmla="*/ 197 h 277"/>
                <a:gd name="T16" fmla="*/ 24 w 71"/>
                <a:gd name="T17" fmla="*/ 197 h 277"/>
                <a:gd name="T18" fmla="*/ 24 w 71"/>
                <a:gd name="T19" fmla="*/ 8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77">
                  <a:moveTo>
                    <a:pt x="0" y="277"/>
                  </a:moveTo>
                  <a:lnTo>
                    <a:pt x="71" y="277"/>
                  </a:lnTo>
                  <a:lnTo>
                    <a:pt x="71" y="0"/>
                  </a:lnTo>
                  <a:lnTo>
                    <a:pt x="0" y="0"/>
                  </a:lnTo>
                  <a:lnTo>
                    <a:pt x="0" y="277"/>
                  </a:lnTo>
                  <a:close/>
                  <a:moveTo>
                    <a:pt x="24" y="81"/>
                  </a:moveTo>
                  <a:lnTo>
                    <a:pt x="47" y="81"/>
                  </a:lnTo>
                  <a:lnTo>
                    <a:pt x="47" y="197"/>
                  </a:lnTo>
                  <a:lnTo>
                    <a:pt x="24" y="197"/>
                  </a:lnTo>
                  <a:lnTo>
                    <a:pt x="2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41"/>
            <p:cNvSpPr>
              <a:spLocks noEditPoints="1"/>
            </p:cNvSpPr>
            <p:nvPr/>
          </p:nvSpPr>
          <p:spPr bwMode="auto">
            <a:xfrm>
              <a:off x="5670550" y="1268413"/>
              <a:ext cx="182563" cy="458788"/>
            </a:xfrm>
            <a:custGeom>
              <a:avLst/>
              <a:gdLst>
                <a:gd name="T0" fmla="*/ 68 w 115"/>
                <a:gd name="T1" fmla="*/ 0 h 289"/>
                <a:gd name="T2" fmla="*/ 0 w 115"/>
                <a:gd name="T3" fmla="*/ 14 h 289"/>
                <a:gd name="T4" fmla="*/ 47 w 115"/>
                <a:gd name="T5" fmla="*/ 289 h 289"/>
                <a:gd name="T6" fmla="*/ 115 w 115"/>
                <a:gd name="T7" fmla="*/ 274 h 289"/>
                <a:gd name="T8" fmla="*/ 68 w 115"/>
                <a:gd name="T9" fmla="*/ 0 h 289"/>
                <a:gd name="T10" fmla="*/ 35 w 115"/>
                <a:gd name="T11" fmla="*/ 90 h 289"/>
                <a:gd name="T12" fmla="*/ 59 w 115"/>
                <a:gd name="T13" fmla="*/ 85 h 289"/>
                <a:gd name="T14" fmla="*/ 78 w 115"/>
                <a:gd name="T15" fmla="*/ 199 h 289"/>
                <a:gd name="T16" fmla="*/ 56 w 115"/>
                <a:gd name="T17" fmla="*/ 203 h 289"/>
                <a:gd name="T18" fmla="*/ 35 w 115"/>
                <a:gd name="T19" fmla="*/ 9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289">
                  <a:moveTo>
                    <a:pt x="68" y="0"/>
                  </a:moveTo>
                  <a:lnTo>
                    <a:pt x="0" y="14"/>
                  </a:lnTo>
                  <a:lnTo>
                    <a:pt x="47" y="289"/>
                  </a:lnTo>
                  <a:lnTo>
                    <a:pt x="115" y="274"/>
                  </a:lnTo>
                  <a:lnTo>
                    <a:pt x="68" y="0"/>
                  </a:lnTo>
                  <a:close/>
                  <a:moveTo>
                    <a:pt x="35" y="90"/>
                  </a:moveTo>
                  <a:lnTo>
                    <a:pt x="59" y="85"/>
                  </a:lnTo>
                  <a:lnTo>
                    <a:pt x="78" y="199"/>
                  </a:lnTo>
                  <a:lnTo>
                    <a:pt x="56" y="203"/>
                  </a:lnTo>
                  <a:lnTo>
                    <a:pt x="3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2"/>
            <p:cNvSpPr>
              <a:spLocks noEditPoints="1"/>
            </p:cNvSpPr>
            <p:nvPr/>
          </p:nvSpPr>
          <p:spPr bwMode="auto">
            <a:xfrm>
              <a:off x="5373688" y="1279525"/>
              <a:ext cx="107950" cy="442913"/>
            </a:xfrm>
            <a:custGeom>
              <a:avLst/>
              <a:gdLst>
                <a:gd name="T0" fmla="*/ 0 w 68"/>
                <a:gd name="T1" fmla="*/ 279 h 279"/>
                <a:gd name="T2" fmla="*/ 68 w 68"/>
                <a:gd name="T3" fmla="*/ 279 h 279"/>
                <a:gd name="T4" fmla="*/ 68 w 68"/>
                <a:gd name="T5" fmla="*/ 0 h 279"/>
                <a:gd name="T6" fmla="*/ 0 w 68"/>
                <a:gd name="T7" fmla="*/ 0 h 279"/>
                <a:gd name="T8" fmla="*/ 0 w 68"/>
                <a:gd name="T9" fmla="*/ 279 h 279"/>
                <a:gd name="T10" fmla="*/ 23 w 68"/>
                <a:gd name="T11" fmla="*/ 83 h 279"/>
                <a:gd name="T12" fmla="*/ 47 w 68"/>
                <a:gd name="T13" fmla="*/ 83 h 279"/>
                <a:gd name="T14" fmla="*/ 47 w 68"/>
                <a:gd name="T15" fmla="*/ 199 h 279"/>
                <a:gd name="T16" fmla="*/ 23 w 68"/>
                <a:gd name="T17" fmla="*/ 199 h 279"/>
                <a:gd name="T18" fmla="*/ 23 w 68"/>
                <a:gd name="T19" fmla="*/ 83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279">
                  <a:moveTo>
                    <a:pt x="0" y="279"/>
                  </a:moveTo>
                  <a:lnTo>
                    <a:pt x="68" y="279"/>
                  </a:lnTo>
                  <a:lnTo>
                    <a:pt x="68" y="0"/>
                  </a:lnTo>
                  <a:lnTo>
                    <a:pt x="0" y="0"/>
                  </a:lnTo>
                  <a:lnTo>
                    <a:pt x="0" y="279"/>
                  </a:lnTo>
                  <a:close/>
                  <a:moveTo>
                    <a:pt x="23" y="83"/>
                  </a:moveTo>
                  <a:lnTo>
                    <a:pt x="47" y="83"/>
                  </a:lnTo>
                  <a:lnTo>
                    <a:pt x="47" y="199"/>
                  </a:lnTo>
                  <a:lnTo>
                    <a:pt x="23" y="199"/>
                  </a:lnTo>
                  <a:lnTo>
                    <a:pt x="23"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5" name="组合 74"/>
          <p:cNvGrpSpPr/>
          <p:nvPr/>
        </p:nvGrpSpPr>
        <p:grpSpPr>
          <a:xfrm>
            <a:off x="9502287" y="3048015"/>
            <a:ext cx="312124" cy="454681"/>
            <a:chOff x="5448300" y="295275"/>
            <a:chExt cx="330200" cy="481013"/>
          </a:xfrm>
          <a:solidFill>
            <a:schemeClr val="accent3"/>
          </a:solidFill>
        </p:grpSpPr>
        <p:sp>
          <p:nvSpPr>
            <p:cNvPr id="76" name="Freeform 166"/>
            <p:cNvSpPr>
              <a:spLocks noEditPoints="1"/>
            </p:cNvSpPr>
            <p:nvPr/>
          </p:nvSpPr>
          <p:spPr bwMode="auto">
            <a:xfrm>
              <a:off x="5448300" y="295275"/>
              <a:ext cx="330200" cy="481013"/>
            </a:xfrm>
            <a:custGeom>
              <a:avLst/>
              <a:gdLst>
                <a:gd name="T0" fmla="*/ 49 w 88"/>
                <a:gd name="T1" fmla="*/ 0 h 128"/>
                <a:gd name="T2" fmla="*/ 39 w 88"/>
                <a:gd name="T3" fmla="*/ 0 h 128"/>
                <a:gd name="T4" fmla="*/ 0 w 88"/>
                <a:gd name="T5" fmla="*/ 39 h 128"/>
                <a:gd name="T6" fmla="*/ 0 w 88"/>
                <a:gd name="T7" fmla="*/ 89 h 128"/>
                <a:gd name="T8" fmla="*/ 39 w 88"/>
                <a:gd name="T9" fmla="*/ 128 h 128"/>
                <a:gd name="T10" fmla="*/ 49 w 88"/>
                <a:gd name="T11" fmla="*/ 128 h 128"/>
                <a:gd name="T12" fmla="*/ 88 w 88"/>
                <a:gd name="T13" fmla="*/ 89 h 128"/>
                <a:gd name="T14" fmla="*/ 88 w 88"/>
                <a:gd name="T15" fmla="*/ 39 h 128"/>
                <a:gd name="T16" fmla="*/ 49 w 88"/>
                <a:gd name="T17" fmla="*/ 0 h 128"/>
                <a:gd name="T18" fmla="*/ 74 w 88"/>
                <a:gd name="T19" fmla="*/ 89 h 128"/>
                <a:gd name="T20" fmla="*/ 66 w 88"/>
                <a:gd name="T21" fmla="*/ 106 h 128"/>
                <a:gd name="T22" fmla="*/ 49 w 88"/>
                <a:gd name="T23" fmla="*/ 114 h 128"/>
                <a:gd name="T24" fmla="*/ 39 w 88"/>
                <a:gd name="T25" fmla="*/ 114 h 128"/>
                <a:gd name="T26" fmla="*/ 22 w 88"/>
                <a:gd name="T27" fmla="*/ 106 h 128"/>
                <a:gd name="T28" fmla="*/ 14 w 88"/>
                <a:gd name="T29" fmla="*/ 89 h 128"/>
                <a:gd name="T30" fmla="*/ 14 w 88"/>
                <a:gd name="T31" fmla="*/ 39 h 128"/>
                <a:gd name="T32" fmla="*/ 22 w 88"/>
                <a:gd name="T33" fmla="*/ 22 h 128"/>
                <a:gd name="T34" fmla="*/ 39 w 88"/>
                <a:gd name="T35" fmla="*/ 15 h 128"/>
                <a:gd name="T36" fmla="*/ 49 w 88"/>
                <a:gd name="T37" fmla="*/ 15 h 128"/>
                <a:gd name="T38" fmla="*/ 66 w 88"/>
                <a:gd name="T39" fmla="*/ 22 h 128"/>
                <a:gd name="T40" fmla="*/ 74 w 88"/>
                <a:gd name="T41" fmla="*/ 39 h 128"/>
                <a:gd name="T42" fmla="*/ 74 w 88"/>
                <a:gd name="T43" fmla="*/ 8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8" h="128">
                  <a:moveTo>
                    <a:pt x="49" y="0"/>
                  </a:moveTo>
                  <a:cubicBezTo>
                    <a:pt x="39" y="0"/>
                    <a:pt x="39" y="0"/>
                    <a:pt x="39" y="0"/>
                  </a:cubicBezTo>
                  <a:cubicBezTo>
                    <a:pt x="17" y="0"/>
                    <a:pt x="0" y="18"/>
                    <a:pt x="0" y="39"/>
                  </a:cubicBezTo>
                  <a:cubicBezTo>
                    <a:pt x="0" y="89"/>
                    <a:pt x="0" y="89"/>
                    <a:pt x="0" y="89"/>
                  </a:cubicBezTo>
                  <a:cubicBezTo>
                    <a:pt x="0" y="110"/>
                    <a:pt x="17" y="128"/>
                    <a:pt x="39" y="128"/>
                  </a:cubicBezTo>
                  <a:cubicBezTo>
                    <a:pt x="49" y="128"/>
                    <a:pt x="49" y="128"/>
                    <a:pt x="49" y="128"/>
                  </a:cubicBezTo>
                  <a:cubicBezTo>
                    <a:pt x="71" y="128"/>
                    <a:pt x="88" y="110"/>
                    <a:pt x="88" y="89"/>
                  </a:cubicBezTo>
                  <a:cubicBezTo>
                    <a:pt x="88" y="39"/>
                    <a:pt x="88" y="39"/>
                    <a:pt x="88" y="39"/>
                  </a:cubicBezTo>
                  <a:cubicBezTo>
                    <a:pt x="88" y="18"/>
                    <a:pt x="71" y="0"/>
                    <a:pt x="49" y="0"/>
                  </a:cubicBezTo>
                  <a:close/>
                  <a:moveTo>
                    <a:pt x="74" y="89"/>
                  </a:moveTo>
                  <a:cubicBezTo>
                    <a:pt x="74" y="95"/>
                    <a:pt x="71" y="102"/>
                    <a:pt x="66" y="106"/>
                  </a:cubicBezTo>
                  <a:cubicBezTo>
                    <a:pt x="62" y="111"/>
                    <a:pt x="56" y="114"/>
                    <a:pt x="49" y="114"/>
                  </a:cubicBezTo>
                  <a:cubicBezTo>
                    <a:pt x="39" y="114"/>
                    <a:pt x="39" y="114"/>
                    <a:pt x="39" y="114"/>
                  </a:cubicBezTo>
                  <a:cubicBezTo>
                    <a:pt x="32" y="114"/>
                    <a:pt x="26" y="111"/>
                    <a:pt x="22" y="106"/>
                  </a:cubicBezTo>
                  <a:cubicBezTo>
                    <a:pt x="17" y="102"/>
                    <a:pt x="14" y="95"/>
                    <a:pt x="14" y="89"/>
                  </a:cubicBezTo>
                  <a:cubicBezTo>
                    <a:pt x="14" y="39"/>
                    <a:pt x="14" y="39"/>
                    <a:pt x="14" y="39"/>
                  </a:cubicBezTo>
                  <a:cubicBezTo>
                    <a:pt x="14" y="33"/>
                    <a:pt x="17" y="26"/>
                    <a:pt x="22" y="22"/>
                  </a:cubicBezTo>
                  <a:cubicBezTo>
                    <a:pt x="26" y="17"/>
                    <a:pt x="32" y="15"/>
                    <a:pt x="39" y="15"/>
                  </a:cubicBezTo>
                  <a:cubicBezTo>
                    <a:pt x="49" y="15"/>
                    <a:pt x="49" y="15"/>
                    <a:pt x="49" y="15"/>
                  </a:cubicBezTo>
                  <a:cubicBezTo>
                    <a:pt x="56" y="15"/>
                    <a:pt x="62" y="17"/>
                    <a:pt x="66" y="22"/>
                  </a:cubicBezTo>
                  <a:cubicBezTo>
                    <a:pt x="71" y="26"/>
                    <a:pt x="74" y="33"/>
                    <a:pt x="74" y="39"/>
                  </a:cubicBezTo>
                  <a:lnTo>
                    <a:pt x="74"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7" name="Freeform 167"/>
            <p:cNvSpPr>
              <a:spLocks/>
            </p:cNvSpPr>
            <p:nvPr/>
          </p:nvSpPr>
          <p:spPr bwMode="auto">
            <a:xfrm>
              <a:off x="5588000" y="385763"/>
              <a:ext cx="52388" cy="112713"/>
            </a:xfrm>
            <a:custGeom>
              <a:avLst/>
              <a:gdLst>
                <a:gd name="T0" fmla="*/ 7 w 14"/>
                <a:gd name="T1" fmla="*/ 0 h 30"/>
                <a:gd name="T2" fmla="*/ 0 w 14"/>
                <a:gd name="T3" fmla="*/ 8 h 30"/>
                <a:gd name="T4" fmla="*/ 0 w 14"/>
                <a:gd name="T5" fmla="*/ 23 h 30"/>
                <a:gd name="T6" fmla="*/ 7 w 14"/>
                <a:gd name="T7" fmla="*/ 30 h 30"/>
                <a:gd name="T8" fmla="*/ 14 w 14"/>
                <a:gd name="T9" fmla="*/ 23 h 30"/>
                <a:gd name="T10" fmla="*/ 14 w 14"/>
                <a:gd name="T11" fmla="*/ 8 h 30"/>
                <a:gd name="T12" fmla="*/ 7 w 14"/>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14" h="30">
                  <a:moveTo>
                    <a:pt x="7" y="0"/>
                  </a:moveTo>
                  <a:cubicBezTo>
                    <a:pt x="3" y="0"/>
                    <a:pt x="0" y="4"/>
                    <a:pt x="0" y="8"/>
                  </a:cubicBezTo>
                  <a:cubicBezTo>
                    <a:pt x="0" y="23"/>
                    <a:pt x="0" y="23"/>
                    <a:pt x="0" y="23"/>
                  </a:cubicBezTo>
                  <a:cubicBezTo>
                    <a:pt x="0" y="27"/>
                    <a:pt x="3" y="30"/>
                    <a:pt x="7" y="30"/>
                  </a:cubicBezTo>
                  <a:cubicBezTo>
                    <a:pt x="11" y="30"/>
                    <a:pt x="14" y="27"/>
                    <a:pt x="14" y="23"/>
                  </a:cubicBezTo>
                  <a:cubicBezTo>
                    <a:pt x="14" y="8"/>
                    <a:pt x="14" y="8"/>
                    <a:pt x="14" y="8"/>
                  </a:cubicBezTo>
                  <a:cubicBezTo>
                    <a:pt x="14" y="4"/>
                    <a:pt x="11"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sp>
        <p:nvSpPr>
          <p:cNvPr id="79" name="文本框 78"/>
          <p:cNvSpPr txBox="1"/>
          <p:nvPr/>
        </p:nvSpPr>
        <p:spPr>
          <a:xfrm>
            <a:off x="5375645" y="3357662"/>
            <a:ext cx="1440710" cy="523220"/>
          </a:xfrm>
          <a:prstGeom prst="rect">
            <a:avLst/>
          </a:prstGeom>
          <a:noFill/>
        </p:spPr>
        <p:txBody>
          <a:bodyPr wrap="square" rtlCol="0">
            <a:spAutoFit/>
          </a:bodyPr>
          <a:lstStyle/>
          <a:p>
            <a:pPr algn="ctr"/>
            <a:r>
              <a:rPr lang="en-US" altLang="zh-CN" sz="2800" dirty="0">
                <a:solidFill>
                  <a:schemeClr val="tx1">
                    <a:lumMod val="65000"/>
                    <a:lumOff val="35000"/>
                  </a:schemeClr>
                </a:solidFill>
              </a:rPr>
              <a:t>78.6</a:t>
            </a:r>
            <a:r>
              <a:rPr lang="en-US" altLang="zh-CN" dirty="0">
                <a:solidFill>
                  <a:schemeClr val="tx1">
                    <a:lumMod val="65000"/>
                    <a:lumOff val="35000"/>
                  </a:schemeClr>
                </a:solidFill>
              </a:rPr>
              <a:t>%</a:t>
            </a:r>
          </a:p>
        </p:txBody>
      </p:sp>
      <p:sp>
        <p:nvSpPr>
          <p:cNvPr id="80" name="文本框 79"/>
          <p:cNvSpPr txBox="1"/>
          <p:nvPr/>
        </p:nvSpPr>
        <p:spPr>
          <a:xfrm>
            <a:off x="4611040" y="5023656"/>
            <a:ext cx="2969922" cy="757130"/>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81" name="文本框 80"/>
          <p:cNvSpPr txBox="1"/>
          <p:nvPr/>
        </p:nvSpPr>
        <p:spPr>
          <a:xfrm>
            <a:off x="4998766" y="4730958"/>
            <a:ext cx="2194469" cy="338554"/>
          </a:xfrm>
          <a:prstGeom prst="rect">
            <a:avLst/>
          </a:prstGeom>
          <a:noFill/>
        </p:spPr>
        <p:txBody>
          <a:bodyPr wrap="square" rtlCol="0">
            <a:spAutoFit/>
          </a:bodyPr>
          <a:lstStyle>
            <a:defPPr>
              <a:defRPr lang="zh-CN"/>
            </a:defPPr>
            <a:lvl1pPr algn="ctr">
              <a:defRPr sz="1600">
                <a:solidFill>
                  <a:schemeClr val="tx1">
                    <a:lumMod val="75000"/>
                    <a:lumOff val="25000"/>
                  </a:schemeClr>
                </a:solidFill>
              </a:defRPr>
            </a:lvl1pPr>
          </a:lstStyle>
          <a:p>
            <a:r>
              <a:rPr lang="zh-CN" altLang="en-US" dirty="0"/>
              <a:t>请输入您的标题</a:t>
            </a:r>
          </a:p>
        </p:txBody>
      </p:sp>
      <p:sp>
        <p:nvSpPr>
          <p:cNvPr id="83" name="文本框 82"/>
          <p:cNvSpPr txBox="1"/>
          <p:nvPr/>
        </p:nvSpPr>
        <p:spPr>
          <a:xfrm>
            <a:off x="1207460" y="5023656"/>
            <a:ext cx="2612808" cy="736805"/>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84" name="文本框 83"/>
          <p:cNvSpPr txBox="1"/>
          <p:nvPr/>
        </p:nvSpPr>
        <p:spPr>
          <a:xfrm>
            <a:off x="1416629" y="4730958"/>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85" name="文本框 84"/>
          <p:cNvSpPr txBox="1"/>
          <p:nvPr/>
        </p:nvSpPr>
        <p:spPr>
          <a:xfrm>
            <a:off x="8372692" y="5023656"/>
            <a:ext cx="2612808" cy="757130"/>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86" name="文本框 85"/>
          <p:cNvSpPr txBox="1"/>
          <p:nvPr/>
        </p:nvSpPr>
        <p:spPr>
          <a:xfrm>
            <a:off x="8581861" y="4730958"/>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90" name="文本框 89"/>
          <p:cNvSpPr txBox="1"/>
          <p:nvPr/>
        </p:nvSpPr>
        <p:spPr>
          <a:xfrm>
            <a:off x="1342723" y="178376"/>
            <a:ext cx="3268317"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91" name="矩形 9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78" name="矩形 77"/>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7125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750"/>
                                        <p:tgtEl>
                                          <p:spTgt spid="90"/>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9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6.25E-7 1.85185E-6 " pathEditMode="relative" rAng="0" ptsTypes="AA">
                                      <p:cBhvr>
                                        <p:cTn id="11" dur="750" fill="hold"/>
                                        <p:tgtEl>
                                          <p:spTgt spid="9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91"/>
                                        </p:tgtEl>
                                        <p:attrNameLst>
                                          <p:attrName>style.visibility</p:attrName>
                                        </p:attrNameLst>
                                      </p:cBhvr>
                                      <p:to>
                                        <p:strVal val="visible"/>
                                      </p:to>
                                    </p:set>
                                    <p:animEffect transition="in" filter="fade">
                                      <p:cBhvr>
                                        <p:cTn id="14" dur="750"/>
                                        <p:tgtEl>
                                          <p:spTgt spid="9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91"/>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fade">
                                      <p:cBhvr>
                                        <p:cTn id="19" dur="750"/>
                                        <p:tgtEl>
                                          <p:spTgt spid="87"/>
                                        </p:tgtEl>
                                      </p:cBhvr>
                                    </p:animEffect>
                                  </p:childTnLst>
                                </p:cTn>
                              </p:par>
                              <p:par>
                                <p:cTn id="20" presetID="63" presetClass="path" presetSubtype="0" decel="50000" fill="hold" nodeType="withEffect">
                                  <p:stCondLst>
                                    <p:cond delay="0"/>
                                  </p:stCondLst>
                                  <p:childTnLst>
                                    <p:animMotion origin="layout" path="M -0.01562 -3.7037E-6 L 0.11081 -3.7037E-6 " pathEditMode="relative" rAng="0" ptsTypes="AA">
                                      <p:cBhvr>
                                        <p:cTn id="21" dur="750" spd="-100000" fill="hold"/>
                                        <p:tgtEl>
                                          <p:spTgt spid="87"/>
                                        </p:tgtEl>
                                        <p:attrNameLst>
                                          <p:attrName>ppt_x</p:attrName>
                                          <p:attrName>ppt_y</p:attrName>
                                        </p:attrNameLst>
                                      </p:cBhvr>
                                      <p:rCtr x="6315" y="0"/>
                                    </p:animMotion>
                                  </p:childTnLst>
                                </p:cTn>
                              </p:par>
                              <p:par>
                                <p:cTn id="22" presetID="35" presetClass="path" presetSubtype="0" accel="50000" decel="50000" fill="hold" nodeType="withEffect">
                                  <p:stCondLst>
                                    <p:cond delay="750"/>
                                  </p:stCondLst>
                                  <p:childTnLst>
                                    <p:animMotion origin="layout" path="M -0.01562 -3.7037E-6 L -2.29167E-6 -3.7037E-6 " pathEditMode="relative" rAng="0" ptsTypes="AA">
                                      <p:cBhvr>
                                        <p:cTn id="23" dur="750" fill="hold"/>
                                        <p:tgtEl>
                                          <p:spTgt spid="87"/>
                                        </p:tgtEl>
                                        <p:attrNameLst>
                                          <p:attrName>ppt_x</p:attrName>
                                          <p:attrName>ppt_y</p:attrName>
                                        </p:attrNameLst>
                                      </p:cBhvr>
                                      <p:rCtr x="781" y="0"/>
                                    </p:animMotion>
                                  </p:childTnLst>
                                </p:cTn>
                              </p:par>
                              <p:par>
                                <p:cTn id="24" presetID="10" presetClass="entr" presetSubtype="0" fill="hold" nodeType="withEffect">
                                  <p:stCondLst>
                                    <p:cond delay="125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750"/>
                                        <p:tgtEl>
                                          <p:spTgt spid="47"/>
                                        </p:tgtEl>
                                      </p:cBhvr>
                                    </p:animEffect>
                                  </p:childTnLst>
                                </p:cTn>
                              </p:par>
                              <p:par>
                                <p:cTn id="27" presetID="10" presetClass="entr" presetSubtype="0" fill="hold" nodeType="withEffect">
                                  <p:stCondLst>
                                    <p:cond delay="125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750"/>
                                        <p:tgtEl>
                                          <p:spTgt spid="23"/>
                                        </p:tgtEl>
                                      </p:cBhvr>
                                    </p:animEffect>
                                  </p:childTnLst>
                                </p:cTn>
                              </p:par>
                              <p:par>
                                <p:cTn id="30" presetID="35" presetClass="path" presetSubtype="0" fill="hold" nodeType="withEffect">
                                  <p:stCondLst>
                                    <p:cond delay="1250"/>
                                  </p:stCondLst>
                                  <p:childTnLst>
                                    <p:animMotion origin="layout" path="M 2.5E-6 2.96296E-6 L -0.29076 2.96296E-6 " pathEditMode="relative" rAng="0" ptsTypes="AA">
                                      <p:cBhvr>
                                        <p:cTn id="31" dur="750" spd="-100000" fill="hold"/>
                                        <p:tgtEl>
                                          <p:spTgt spid="47"/>
                                        </p:tgtEl>
                                        <p:attrNameLst>
                                          <p:attrName>ppt_x</p:attrName>
                                          <p:attrName>ppt_y</p:attrName>
                                        </p:attrNameLst>
                                      </p:cBhvr>
                                      <p:rCtr x="-14544" y="0"/>
                                    </p:animMotion>
                                  </p:childTnLst>
                                </p:cTn>
                              </p:par>
                              <p:par>
                                <p:cTn id="32" presetID="63" presetClass="path" presetSubtype="0" fill="hold" nodeType="withEffect">
                                  <p:stCondLst>
                                    <p:cond delay="1250"/>
                                  </p:stCondLst>
                                  <p:childTnLst>
                                    <p:animMotion origin="layout" path="M -2.5E-6 4.44444E-6 L 0.29362 4.44444E-6 " pathEditMode="relative" rAng="0" ptsTypes="AA">
                                      <p:cBhvr>
                                        <p:cTn id="33" dur="750" spd="-100000" fill="hold"/>
                                        <p:tgtEl>
                                          <p:spTgt spid="23"/>
                                        </p:tgtEl>
                                        <p:attrNameLst>
                                          <p:attrName>ppt_x</p:attrName>
                                          <p:attrName>ppt_y</p:attrName>
                                        </p:attrNameLst>
                                      </p:cBhvr>
                                      <p:rCtr x="14674" y="0"/>
                                    </p:animMotion>
                                  </p:childTnLst>
                                </p:cTn>
                              </p:par>
                              <p:par>
                                <p:cTn id="34" presetID="53" presetClass="entr" presetSubtype="16" fill="hold" grpId="0" nodeType="withEffect">
                                  <p:stCondLst>
                                    <p:cond delay="1750"/>
                                  </p:stCondLst>
                                  <p:childTnLst>
                                    <p:set>
                                      <p:cBhvr>
                                        <p:cTn id="35" dur="1" fill="hold">
                                          <p:stCondLst>
                                            <p:cond delay="0"/>
                                          </p:stCondLst>
                                        </p:cTn>
                                        <p:tgtEl>
                                          <p:spTgt spid="70"/>
                                        </p:tgtEl>
                                        <p:attrNameLst>
                                          <p:attrName>style.visibility</p:attrName>
                                        </p:attrNameLst>
                                      </p:cBhvr>
                                      <p:to>
                                        <p:strVal val="visible"/>
                                      </p:to>
                                    </p:set>
                                    <p:anim calcmode="lin" valueType="num">
                                      <p:cBhvr>
                                        <p:cTn id="36" dur="750" fill="hold"/>
                                        <p:tgtEl>
                                          <p:spTgt spid="70"/>
                                        </p:tgtEl>
                                        <p:attrNameLst>
                                          <p:attrName>ppt_w</p:attrName>
                                        </p:attrNameLst>
                                      </p:cBhvr>
                                      <p:tavLst>
                                        <p:tav tm="0">
                                          <p:val>
                                            <p:fltVal val="0"/>
                                          </p:val>
                                        </p:tav>
                                        <p:tav tm="100000">
                                          <p:val>
                                            <p:strVal val="#ppt_w"/>
                                          </p:val>
                                        </p:tav>
                                      </p:tavLst>
                                    </p:anim>
                                    <p:anim calcmode="lin" valueType="num">
                                      <p:cBhvr>
                                        <p:cTn id="37" dur="750" fill="hold"/>
                                        <p:tgtEl>
                                          <p:spTgt spid="70"/>
                                        </p:tgtEl>
                                        <p:attrNameLst>
                                          <p:attrName>ppt_h</p:attrName>
                                        </p:attrNameLst>
                                      </p:cBhvr>
                                      <p:tavLst>
                                        <p:tav tm="0">
                                          <p:val>
                                            <p:fltVal val="0"/>
                                          </p:val>
                                        </p:tav>
                                        <p:tav tm="100000">
                                          <p:val>
                                            <p:strVal val="#ppt_h"/>
                                          </p:val>
                                        </p:tav>
                                      </p:tavLst>
                                    </p:anim>
                                    <p:animEffect transition="in" filter="fade">
                                      <p:cBhvr>
                                        <p:cTn id="38" dur="750"/>
                                        <p:tgtEl>
                                          <p:spTgt spid="70"/>
                                        </p:tgtEl>
                                      </p:cBhvr>
                                    </p:animEffect>
                                  </p:childTnLst>
                                </p:cTn>
                              </p:par>
                              <p:par>
                                <p:cTn id="39" presetID="53" presetClass="entr" presetSubtype="16" fill="hold" nodeType="withEffect">
                                  <p:stCondLst>
                                    <p:cond delay="1750"/>
                                  </p:stCondLst>
                                  <p:childTnLst>
                                    <p:set>
                                      <p:cBhvr>
                                        <p:cTn id="40" dur="1" fill="hold">
                                          <p:stCondLst>
                                            <p:cond delay="0"/>
                                          </p:stCondLst>
                                        </p:cTn>
                                        <p:tgtEl>
                                          <p:spTgt spid="75"/>
                                        </p:tgtEl>
                                        <p:attrNameLst>
                                          <p:attrName>style.visibility</p:attrName>
                                        </p:attrNameLst>
                                      </p:cBhvr>
                                      <p:to>
                                        <p:strVal val="visible"/>
                                      </p:to>
                                    </p:set>
                                    <p:anim calcmode="lin" valueType="num">
                                      <p:cBhvr>
                                        <p:cTn id="41" dur="750" fill="hold"/>
                                        <p:tgtEl>
                                          <p:spTgt spid="75"/>
                                        </p:tgtEl>
                                        <p:attrNameLst>
                                          <p:attrName>ppt_w</p:attrName>
                                        </p:attrNameLst>
                                      </p:cBhvr>
                                      <p:tavLst>
                                        <p:tav tm="0">
                                          <p:val>
                                            <p:fltVal val="0"/>
                                          </p:val>
                                        </p:tav>
                                        <p:tav tm="100000">
                                          <p:val>
                                            <p:strVal val="#ppt_w"/>
                                          </p:val>
                                        </p:tav>
                                      </p:tavLst>
                                    </p:anim>
                                    <p:anim calcmode="lin" valueType="num">
                                      <p:cBhvr>
                                        <p:cTn id="42" dur="750" fill="hold"/>
                                        <p:tgtEl>
                                          <p:spTgt spid="75"/>
                                        </p:tgtEl>
                                        <p:attrNameLst>
                                          <p:attrName>ppt_h</p:attrName>
                                        </p:attrNameLst>
                                      </p:cBhvr>
                                      <p:tavLst>
                                        <p:tav tm="0">
                                          <p:val>
                                            <p:fltVal val="0"/>
                                          </p:val>
                                        </p:tav>
                                        <p:tav tm="100000">
                                          <p:val>
                                            <p:strVal val="#ppt_h"/>
                                          </p:val>
                                        </p:tav>
                                      </p:tavLst>
                                    </p:anim>
                                    <p:animEffect transition="in" filter="fade">
                                      <p:cBhvr>
                                        <p:cTn id="43" dur="750"/>
                                        <p:tgtEl>
                                          <p:spTgt spid="75"/>
                                        </p:tgtEl>
                                      </p:cBhvr>
                                    </p:animEffect>
                                  </p:childTnLst>
                                </p:cTn>
                              </p:par>
                              <p:par>
                                <p:cTn id="44" presetID="53" presetClass="entr" presetSubtype="16" fill="hold" nodeType="withEffect">
                                  <p:stCondLst>
                                    <p:cond delay="1750"/>
                                  </p:stCondLst>
                                  <p:childTnLst>
                                    <p:set>
                                      <p:cBhvr>
                                        <p:cTn id="45" dur="1" fill="hold">
                                          <p:stCondLst>
                                            <p:cond delay="0"/>
                                          </p:stCondLst>
                                        </p:cTn>
                                        <p:tgtEl>
                                          <p:spTgt spid="71"/>
                                        </p:tgtEl>
                                        <p:attrNameLst>
                                          <p:attrName>style.visibility</p:attrName>
                                        </p:attrNameLst>
                                      </p:cBhvr>
                                      <p:to>
                                        <p:strVal val="visible"/>
                                      </p:to>
                                    </p:set>
                                    <p:anim calcmode="lin" valueType="num">
                                      <p:cBhvr>
                                        <p:cTn id="46" dur="750" fill="hold"/>
                                        <p:tgtEl>
                                          <p:spTgt spid="71"/>
                                        </p:tgtEl>
                                        <p:attrNameLst>
                                          <p:attrName>ppt_w</p:attrName>
                                        </p:attrNameLst>
                                      </p:cBhvr>
                                      <p:tavLst>
                                        <p:tav tm="0">
                                          <p:val>
                                            <p:fltVal val="0"/>
                                          </p:val>
                                        </p:tav>
                                        <p:tav tm="100000">
                                          <p:val>
                                            <p:strVal val="#ppt_w"/>
                                          </p:val>
                                        </p:tav>
                                      </p:tavLst>
                                    </p:anim>
                                    <p:anim calcmode="lin" valueType="num">
                                      <p:cBhvr>
                                        <p:cTn id="47" dur="750" fill="hold"/>
                                        <p:tgtEl>
                                          <p:spTgt spid="71"/>
                                        </p:tgtEl>
                                        <p:attrNameLst>
                                          <p:attrName>ppt_h</p:attrName>
                                        </p:attrNameLst>
                                      </p:cBhvr>
                                      <p:tavLst>
                                        <p:tav tm="0">
                                          <p:val>
                                            <p:fltVal val="0"/>
                                          </p:val>
                                        </p:tav>
                                        <p:tav tm="100000">
                                          <p:val>
                                            <p:strVal val="#ppt_h"/>
                                          </p:val>
                                        </p:tav>
                                      </p:tavLst>
                                    </p:anim>
                                    <p:animEffect transition="in" filter="fade">
                                      <p:cBhvr>
                                        <p:cTn id="48" dur="750"/>
                                        <p:tgtEl>
                                          <p:spTgt spid="71"/>
                                        </p:tgtEl>
                                      </p:cBhvr>
                                    </p:animEffect>
                                  </p:childTnLst>
                                </p:cTn>
                              </p:par>
                              <p:par>
                                <p:cTn id="49" presetID="10" presetClass="entr" presetSubtype="0" fill="hold" grpId="0" nodeType="withEffect">
                                  <p:stCondLst>
                                    <p:cond delay="175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750"/>
                                        <p:tgtEl>
                                          <p:spTgt spid="79"/>
                                        </p:tgtEl>
                                      </p:cBhvr>
                                    </p:animEffect>
                                  </p:childTnLst>
                                </p:cTn>
                              </p:par>
                              <p:par>
                                <p:cTn id="52" presetID="22" presetClass="entr" presetSubtype="8" fill="hold" grpId="0" nodeType="withEffect">
                                  <p:stCondLst>
                                    <p:cond delay="2250"/>
                                  </p:stCondLst>
                                  <p:childTnLst>
                                    <p:set>
                                      <p:cBhvr>
                                        <p:cTn id="53" dur="1" fill="hold">
                                          <p:stCondLst>
                                            <p:cond delay="0"/>
                                          </p:stCondLst>
                                        </p:cTn>
                                        <p:tgtEl>
                                          <p:spTgt spid="84"/>
                                        </p:tgtEl>
                                        <p:attrNameLst>
                                          <p:attrName>style.visibility</p:attrName>
                                        </p:attrNameLst>
                                      </p:cBhvr>
                                      <p:to>
                                        <p:strVal val="visible"/>
                                      </p:to>
                                    </p:set>
                                    <p:animEffect transition="in" filter="wipe(left)">
                                      <p:cBhvr>
                                        <p:cTn id="54" dur="750"/>
                                        <p:tgtEl>
                                          <p:spTgt spid="84"/>
                                        </p:tgtEl>
                                      </p:cBhvr>
                                    </p:animEffect>
                                  </p:childTnLst>
                                </p:cTn>
                              </p:par>
                              <p:par>
                                <p:cTn id="55" presetID="22" presetClass="entr" presetSubtype="8" fill="hold" grpId="0" nodeType="withEffect">
                                  <p:stCondLst>
                                    <p:cond delay="2250"/>
                                  </p:stCondLst>
                                  <p:childTnLst>
                                    <p:set>
                                      <p:cBhvr>
                                        <p:cTn id="56" dur="1" fill="hold">
                                          <p:stCondLst>
                                            <p:cond delay="0"/>
                                          </p:stCondLst>
                                        </p:cTn>
                                        <p:tgtEl>
                                          <p:spTgt spid="81"/>
                                        </p:tgtEl>
                                        <p:attrNameLst>
                                          <p:attrName>style.visibility</p:attrName>
                                        </p:attrNameLst>
                                      </p:cBhvr>
                                      <p:to>
                                        <p:strVal val="visible"/>
                                      </p:to>
                                    </p:set>
                                    <p:animEffect transition="in" filter="wipe(left)">
                                      <p:cBhvr>
                                        <p:cTn id="57" dur="750"/>
                                        <p:tgtEl>
                                          <p:spTgt spid="81"/>
                                        </p:tgtEl>
                                      </p:cBhvr>
                                    </p:animEffect>
                                  </p:childTnLst>
                                </p:cTn>
                              </p:par>
                              <p:par>
                                <p:cTn id="58" presetID="22" presetClass="entr" presetSubtype="8" fill="hold" grpId="0" nodeType="withEffect">
                                  <p:stCondLst>
                                    <p:cond delay="2250"/>
                                  </p:stCondLst>
                                  <p:childTnLst>
                                    <p:set>
                                      <p:cBhvr>
                                        <p:cTn id="59" dur="1" fill="hold">
                                          <p:stCondLst>
                                            <p:cond delay="0"/>
                                          </p:stCondLst>
                                        </p:cTn>
                                        <p:tgtEl>
                                          <p:spTgt spid="86"/>
                                        </p:tgtEl>
                                        <p:attrNameLst>
                                          <p:attrName>style.visibility</p:attrName>
                                        </p:attrNameLst>
                                      </p:cBhvr>
                                      <p:to>
                                        <p:strVal val="visible"/>
                                      </p:to>
                                    </p:set>
                                    <p:animEffect transition="in" filter="wipe(left)">
                                      <p:cBhvr>
                                        <p:cTn id="60" dur="750"/>
                                        <p:tgtEl>
                                          <p:spTgt spid="86"/>
                                        </p:tgtEl>
                                      </p:cBhvr>
                                    </p:animEffect>
                                  </p:childTnLst>
                                </p:cTn>
                              </p:par>
                              <p:par>
                                <p:cTn id="61" presetID="10" presetClass="entr" presetSubtype="0" fill="hold" grpId="0" nodeType="withEffect">
                                  <p:stCondLst>
                                    <p:cond delay="3000"/>
                                  </p:stCondLst>
                                  <p:childTnLst>
                                    <p:set>
                                      <p:cBhvr>
                                        <p:cTn id="62" dur="1" fill="hold">
                                          <p:stCondLst>
                                            <p:cond delay="0"/>
                                          </p:stCondLst>
                                        </p:cTn>
                                        <p:tgtEl>
                                          <p:spTgt spid="83"/>
                                        </p:tgtEl>
                                        <p:attrNameLst>
                                          <p:attrName>style.visibility</p:attrName>
                                        </p:attrNameLst>
                                      </p:cBhvr>
                                      <p:to>
                                        <p:strVal val="visible"/>
                                      </p:to>
                                    </p:set>
                                    <p:animEffect transition="in" filter="fade">
                                      <p:cBhvr>
                                        <p:cTn id="63" dur="750"/>
                                        <p:tgtEl>
                                          <p:spTgt spid="83"/>
                                        </p:tgtEl>
                                      </p:cBhvr>
                                    </p:animEffect>
                                  </p:childTnLst>
                                </p:cTn>
                              </p:par>
                              <p:par>
                                <p:cTn id="64" presetID="10" presetClass="entr" presetSubtype="0" fill="hold" grpId="0" nodeType="withEffect">
                                  <p:stCondLst>
                                    <p:cond delay="3000"/>
                                  </p:stCondLst>
                                  <p:childTnLst>
                                    <p:set>
                                      <p:cBhvr>
                                        <p:cTn id="65" dur="1" fill="hold">
                                          <p:stCondLst>
                                            <p:cond delay="0"/>
                                          </p:stCondLst>
                                        </p:cTn>
                                        <p:tgtEl>
                                          <p:spTgt spid="80"/>
                                        </p:tgtEl>
                                        <p:attrNameLst>
                                          <p:attrName>style.visibility</p:attrName>
                                        </p:attrNameLst>
                                      </p:cBhvr>
                                      <p:to>
                                        <p:strVal val="visible"/>
                                      </p:to>
                                    </p:set>
                                    <p:animEffect transition="in" filter="fade">
                                      <p:cBhvr>
                                        <p:cTn id="66" dur="750"/>
                                        <p:tgtEl>
                                          <p:spTgt spid="80"/>
                                        </p:tgtEl>
                                      </p:cBhvr>
                                    </p:animEffect>
                                  </p:childTnLst>
                                </p:cTn>
                              </p:par>
                              <p:par>
                                <p:cTn id="67" presetID="10" presetClass="entr" presetSubtype="0" fill="hold" grpId="0" nodeType="withEffect">
                                  <p:stCondLst>
                                    <p:cond delay="3000"/>
                                  </p:stCondLst>
                                  <p:childTnLst>
                                    <p:set>
                                      <p:cBhvr>
                                        <p:cTn id="68" dur="1" fill="hold">
                                          <p:stCondLst>
                                            <p:cond delay="0"/>
                                          </p:stCondLst>
                                        </p:cTn>
                                        <p:tgtEl>
                                          <p:spTgt spid="85"/>
                                        </p:tgtEl>
                                        <p:attrNameLst>
                                          <p:attrName>style.visibility</p:attrName>
                                        </p:attrNameLst>
                                      </p:cBhvr>
                                      <p:to>
                                        <p:strVal val="visible"/>
                                      </p:to>
                                    </p:set>
                                    <p:animEffect transition="in" filter="fade">
                                      <p:cBhvr>
                                        <p:cTn id="69" dur="750"/>
                                        <p:tgtEl>
                                          <p:spTgt spid="85"/>
                                        </p:tgtEl>
                                      </p:cBhvr>
                                    </p:animEffect>
                                  </p:childTnLst>
                                </p:cTn>
                              </p:par>
                            </p:childTnLst>
                          </p:cTn>
                        </p:par>
                        <p:par>
                          <p:cTn id="70" fill="hold">
                            <p:stCondLst>
                              <p:cond delay="3750"/>
                            </p:stCondLst>
                            <p:childTnLst>
                              <p:par>
                                <p:cTn id="71" presetID="10" presetClass="entr" presetSubtype="0" fill="hold" grpId="0" nodeType="after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fade">
                                      <p:cBhvr>
                                        <p:cTn id="73" dur="75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9" grpId="0"/>
      <p:bldP spid="80" grpId="0"/>
      <p:bldP spid="81" grpId="0"/>
      <p:bldP spid="83" grpId="0"/>
      <p:bldP spid="84" grpId="0"/>
      <p:bldP spid="85" grpId="0"/>
      <p:bldP spid="86" grpId="0"/>
      <p:bldP spid="90" grpId="0"/>
      <p:bldP spid="90" grpId="1"/>
      <p:bldP spid="90" grpId="2"/>
      <p:bldP spid="91" grpId="0"/>
      <p:bldP spid="91" grpId="1"/>
      <p:bldP spid="7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圆角矩形 75"/>
          <p:cNvSpPr/>
          <p:nvPr/>
        </p:nvSpPr>
        <p:spPr>
          <a:xfrm>
            <a:off x="4955607" y="5285979"/>
            <a:ext cx="2280786" cy="373865"/>
          </a:xfrm>
          <a:prstGeom prst="roundRect">
            <a:avLst>
              <a:gd name="adj" fmla="val 5000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bg1"/>
                </a:solidFill>
              </a:rPr>
              <a:t>请输入您的标题</a:t>
            </a:r>
          </a:p>
        </p:txBody>
      </p:sp>
      <p:graphicFrame>
        <p:nvGraphicFramePr>
          <p:cNvPr id="77" name="图表 76"/>
          <p:cNvGraphicFramePr/>
          <p:nvPr>
            <p:extLst/>
          </p:nvPr>
        </p:nvGraphicFramePr>
        <p:xfrm>
          <a:off x="578903" y="1915318"/>
          <a:ext cx="6145747" cy="2872582"/>
        </p:xfrm>
        <a:graphic>
          <a:graphicData uri="http://schemas.openxmlformats.org/drawingml/2006/chart">
            <c:chart xmlns:c="http://schemas.openxmlformats.org/drawingml/2006/chart" xmlns:r="http://schemas.openxmlformats.org/officeDocument/2006/relationships" r:id="rId4"/>
          </a:graphicData>
        </a:graphic>
      </p:graphicFrame>
      <p:sp>
        <p:nvSpPr>
          <p:cNvPr id="78" name="矩形 77"/>
          <p:cNvSpPr/>
          <p:nvPr/>
        </p:nvSpPr>
        <p:spPr>
          <a:xfrm>
            <a:off x="754547" y="5700733"/>
            <a:ext cx="10770314" cy="535531"/>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Please enter your content here, can be used to paste by copying your text and choose to keep only text. </a:t>
            </a:r>
          </a:p>
        </p:txBody>
      </p:sp>
      <p:sp>
        <p:nvSpPr>
          <p:cNvPr id="32" name="文本框 31"/>
          <p:cNvSpPr txBox="1"/>
          <p:nvPr/>
        </p:nvSpPr>
        <p:spPr>
          <a:xfrm>
            <a:off x="1342723" y="178376"/>
            <a:ext cx="3345391"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33" name="矩形 32"/>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46" name="文本框 45"/>
          <p:cNvSpPr txBox="1"/>
          <p:nvPr/>
        </p:nvSpPr>
        <p:spPr>
          <a:xfrm>
            <a:off x="7211700" y="1968977"/>
            <a:ext cx="2470716"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47" name="矩形 46"/>
          <p:cNvSpPr/>
          <p:nvPr/>
        </p:nvSpPr>
        <p:spPr>
          <a:xfrm>
            <a:off x="7216814" y="2605434"/>
            <a:ext cx="4135399"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48" name="矩形 47"/>
          <p:cNvSpPr/>
          <p:nvPr/>
        </p:nvSpPr>
        <p:spPr>
          <a:xfrm>
            <a:off x="7216814" y="3219864"/>
            <a:ext cx="4135399"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49" name="矩形 48"/>
          <p:cNvSpPr/>
          <p:nvPr/>
        </p:nvSpPr>
        <p:spPr>
          <a:xfrm>
            <a:off x="7216814" y="3834294"/>
            <a:ext cx="4135399" cy="515206"/>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50" name="椭圆 49"/>
          <p:cNvSpPr/>
          <p:nvPr/>
        </p:nvSpPr>
        <p:spPr>
          <a:xfrm>
            <a:off x="6960605" y="2711524"/>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960605" y="3323199"/>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6960605" y="3934874"/>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6960605" y="2036684"/>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2088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750"/>
                                        <p:tgtEl>
                                          <p:spTgt spid="32"/>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2"/>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4.375E-6 1.85185E-6 " pathEditMode="relative" rAng="0" ptsTypes="AA">
                                      <p:cBhvr>
                                        <p:cTn id="11" dur="750" fill="hold"/>
                                        <p:tgtEl>
                                          <p:spTgt spid="32"/>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750"/>
                                        <p:tgtEl>
                                          <p:spTgt spid="33"/>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33"/>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fade">
                                      <p:cBhvr>
                                        <p:cTn id="19" dur="500"/>
                                        <p:tgtEl>
                                          <p:spTgt spid="77"/>
                                        </p:tgtEl>
                                      </p:cBhvr>
                                    </p:animEffect>
                                  </p:childTnLst>
                                </p:cTn>
                              </p:par>
                              <p:par>
                                <p:cTn id="20" presetID="35" presetClass="path" presetSubtype="0" decel="40000" fill="hold" grpId="1" nodeType="withEffect">
                                  <p:stCondLst>
                                    <p:cond delay="0"/>
                                  </p:stCondLst>
                                  <p:childTnLst>
                                    <p:animMotion origin="layout" path="M 0.03073 2.59259E-6 L -0.15925 2.59259E-6 " pathEditMode="relative" rAng="0" ptsTypes="AA">
                                      <p:cBhvr>
                                        <p:cTn id="21" dur="750" spd="-100000" fill="hold"/>
                                        <p:tgtEl>
                                          <p:spTgt spid="77"/>
                                        </p:tgtEl>
                                        <p:attrNameLst>
                                          <p:attrName>ppt_x</p:attrName>
                                          <p:attrName>ppt_y</p:attrName>
                                        </p:attrNameLst>
                                      </p:cBhvr>
                                      <p:rCtr x="-9505" y="0"/>
                                    </p:animMotion>
                                  </p:childTnLst>
                                </p:cTn>
                              </p:par>
                              <p:par>
                                <p:cTn id="22" presetID="35" presetClass="path" presetSubtype="0" accel="40000" decel="40000" fill="hold" grpId="2" nodeType="withEffect">
                                  <p:stCondLst>
                                    <p:cond delay="750"/>
                                  </p:stCondLst>
                                  <p:childTnLst>
                                    <p:animMotion origin="layout" path="M 0.03073 2.59259E-6 L 8.33333E-7 2.59259E-6 " pathEditMode="relative" rAng="0" ptsTypes="AA">
                                      <p:cBhvr>
                                        <p:cTn id="23" dur="750" fill="hold"/>
                                        <p:tgtEl>
                                          <p:spTgt spid="77"/>
                                        </p:tgtEl>
                                        <p:attrNameLst>
                                          <p:attrName>ppt_x</p:attrName>
                                          <p:attrName>ppt_y</p:attrName>
                                        </p:attrNameLst>
                                      </p:cBhvr>
                                      <p:rCtr x="-1536" y="0"/>
                                    </p:animMotion>
                                  </p:childTnLst>
                                </p:cTn>
                              </p:par>
                              <p:par>
                                <p:cTn id="24" presetID="53" presetClass="entr" presetSubtype="16" fill="hold" grpId="0" nodeType="withEffect">
                                  <p:stCondLst>
                                    <p:cond delay="150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Effect transition="in" filter="fade">
                                      <p:cBhvr>
                                        <p:cTn id="28" dur="500"/>
                                        <p:tgtEl>
                                          <p:spTgt spid="53"/>
                                        </p:tgtEl>
                                      </p:cBhvr>
                                    </p:animEffect>
                                  </p:childTnLst>
                                </p:cTn>
                              </p:par>
                              <p:par>
                                <p:cTn id="29" presetID="22" presetClass="entr" presetSubtype="8" fill="hold" grpId="0" nodeType="withEffect">
                                  <p:stCondLst>
                                    <p:cond delay="150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750"/>
                                        <p:tgtEl>
                                          <p:spTgt spid="46"/>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par>
                                <p:cTn id="41" presetID="42" presetClass="path" presetSubtype="0" decel="50000" fill="hold" grpId="1" nodeType="withEffect">
                                  <p:stCondLst>
                                    <p:cond delay="2000"/>
                                  </p:stCondLst>
                                  <p:childTnLst>
                                    <p:animMotion origin="layout" path="M -2.08333E-6 -1.11111E-6 L -2.08333E-6 -0.09143 " pathEditMode="relative" rAng="0" ptsTypes="AA">
                                      <p:cBhvr>
                                        <p:cTn id="42" dur="1250" spd="-100000" fill="hold"/>
                                        <p:tgtEl>
                                          <p:spTgt spid="50"/>
                                        </p:tgtEl>
                                        <p:attrNameLst>
                                          <p:attrName>ppt_x</p:attrName>
                                          <p:attrName>ppt_y</p:attrName>
                                        </p:attrNameLst>
                                      </p:cBhvr>
                                      <p:rCtr x="0" y="-4583"/>
                                    </p:animMotion>
                                  </p:childTnLst>
                                </p:cTn>
                              </p:par>
                              <p:par>
                                <p:cTn id="43" presetID="42" presetClass="path" presetSubtype="0" decel="50000" fill="hold" grpId="1" nodeType="withEffect">
                                  <p:stCondLst>
                                    <p:cond delay="2000"/>
                                  </p:stCondLst>
                                  <p:childTnLst>
                                    <p:animMotion origin="layout" path="M -2.08333E-6 -1.48148E-6 L -2.08333E-6 -0.18055 " pathEditMode="relative" rAng="0" ptsTypes="AA">
                                      <p:cBhvr>
                                        <p:cTn id="44" dur="1250" spd="-100000" fill="hold"/>
                                        <p:tgtEl>
                                          <p:spTgt spid="51"/>
                                        </p:tgtEl>
                                        <p:attrNameLst>
                                          <p:attrName>ppt_x</p:attrName>
                                          <p:attrName>ppt_y</p:attrName>
                                        </p:attrNameLst>
                                      </p:cBhvr>
                                      <p:rCtr x="0" y="-9028"/>
                                    </p:animMotion>
                                  </p:childTnLst>
                                </p:cTn>
                              </p:par>
                              <p:par>
                                <p:cTn id="45" presetID="42" presetClass="path" presetSubtype="0" decel="50000" fill="hold" grpId="1" nodeType="withEffect">
                                  <p:stCondLst>
                                    <p:cond delay="2000"/>
                                  </p:stCondLst>
                                  <p:childTnLst>
                                    <p:animMotion origin="layout" path="M -2.08333E-6 -3.33333E-6 L -2.08333E-6 -0.26875 " pathEditMode="relative" rAng="0" ptsTypes="AA">
                                      <p:cBhvr>
                                        <p:cTn id="46" dur="1250" spd="-100000" fill="hold"/>
                                        <p:tgtEl>
                                          <p:spTgt spid="52"/>
                                        </p:tgtEl>
                                        <p:attrNameLst>
                                          <p:attrName>ppt_x</p:attrName>
                                          <p:attrName>ppt_y</p:attrName>
                                        </p:attrNameLst>
                                      </p:cBhvr>
                                      <p:rCtr x="0" y="-13449"/>
                                    </p:animMotion>
                                  </p:childTnLst>
                                </p:cTn>
                              </p:par>
                              <p:par>
                                <p:cTn id="47" presetID="10" presetClass="entr" presetSubtype="0" fill="hold" grpId="0" nodeType="withEffect">
                                  <p:stCondLst>
                                    <p:cond delay="325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750"/>
                                        <p:tgtEl>
                                          <p:spTgt spid="47"/>
                                        </p:tgtEl>
                                      </p:cBhvr>
                                    </p:animEffect>
                                  </p:childTnLst>
                                </p:cTn>
                              </p:par>
                              <p:par>
                                <p:cTn id="50" presetID="10" presetClass="entr" presetSubtype="0" fill="hold" grpId="0" nodeType="withEffect">
                                  <p:stCondLst>
                                    <p:cond delay="325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750"/>
                                        <p:tgtEl>
                                          <p:spTgt spid="48"/>
                                        </p:tgtEl>
                                      </p:cBhvr>
                                    </p:animEffect>
                                  </p:childTnLst>
                                </p:cTn>
                              </p:par>
                              <p:par>
                                <p:cTn id="53" presetID="10" presetClass="entr" presetSubtype="0" fill="hold" grpId="0" nodeType="withEffect">
                                  <p:stCondLst>
                                    <p:cond delay="325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750"/>
                                        <p:tgtEl>
                                          <p:spTgt spid="49"/>
                                        </p:tgtEl>
                                      </p:cBhvr>
                                    </p:animEffect>
                                  </p:childTnLst>
                                </p:cTn>
                              </p:par>
                              <p:par>
                                <p:cTn id="56" presetID="10" presetClass="entr" presetSubtype="0" fill="hold" grpId="0" nodeType="withEffect">
                                  <p:stCondLst>
                                    <p:cond delay="3250"/>
                                  </p:stCondLst>
                                  <p:childTnLst>
                                    <p:set>
                                      <p:cBhvr>
                                        <p:cTn id="57" dur="1" fill="hold">
                                          <p:stCondLst>
                                            <p:cond delay="0"/>
                                          </p:stCondLst>
                                        </p:cTn>
                                        <p:tgtEl>
                                          <p:spTgt spid="78"/>
                                        </p:tgtEl>
                                        <p:attrNameLst>
                                          <p:attrName>style.visibility</p:attrName>
                                        </p:attrNameLst>
                                      </p:cBhvr>
                                      <p:to>
                                        <p:strVal val="visible"/>
                                      </p:to>
                                    </p:set>
                                    <p:animEffect transition="in" filter="fade">
                                      <p:cBhvr>
                                        <p:cTn id="58" dur="750"/>
                                        <p:tgtEl>
                                          <p:spTgt spid="78"/>
                                        </p:tgtEl>
                                      </p:cBhvr>
                                    </p:animEffect>
                                  </p:childTnLst>
                                </p:cTn>
                              </p:par>
                              <p:par>
                                <p:cTn id="59" presetID="10" presetClass="entr" presetSubtype="0" fill="hold" grpId="0" nodeType="withEffect">
                                  <p:stCondLst>
                                    <p:cond delay="3250"/>
                                  </p:stCondLst>
                                  <p:childTnLst>
                                    <p:set>
                                      <p:cBhvr>
                                        <p:cTn id="60" dur="1" fill="hold">
                                          <p:stCondLst>
                                            <p:cond delay="0"/>
                                          </p:stCondLst>
                                        </p:cTn>
                                        <p:tgtEl>
                                          <p:spTgt spid="76"/>
                                        </p:tgtEl>
                                        <p:attrNameLst>
                                          <p:attrName>style.visibility</p:attrName>
                                        </p:attrNameLst>
                                      </p:cBhvr>
                                      <p:to>
                                        <p:strVal val="visible"/>
                                      </p:to>
                                    </p:set>
                                    <p:animEffect transition="in" filter="fade">
                                      <p:cBhvr>
                                        <p:cTn id="61" dur="750"/>
                                        <p:tgtEl>
                                          <p:spTgt spid="76"/>
                                        </p:tgtEl>
                                      </p:cBhvr>
                                    </p:animEffect>
                                  </p:childTnLst>
                                </p:cTn>
                              </p:par>
                            </p:childTnLst>
                          </p:cTn>
                        </p:par>
                        <p:par>
                          <p:cTn id="62" fill="hold">
                            <p:stCondLst>
                              <p:cond delay="4000"/>
                            </p:stCondLst>
                            <p:childTnLst>
                              <p:par>
                                <p:cTn id="63" presetID="10" presetClass="entr" presetSubtype="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Graphic spid="77" grpId="0">
        <p:bldAsOne/>
      </p:bldGraphic>
      <p:bldGraphic spid="77" grpId="1">
        <p:bldAsOne/>
      </p:bldGraphic>
      <p:bldGraphic spid="77" grpId="2">
        <p:bldAsOne/>
      </p:bldGraphic>
      <p:bldP spid="78" grpId="0"/>
      <p:bldP spid="32" grpId="0"/>
      <p:bldP spid="32" grpId="1"/>
      <p:bldP spid="32" grpId="2"/>
      <p:bldP spid="33" grpId="0"/>
      <p:bldP spid="33" grpId="1"/>
      <p:bldP spid="46" grpId="0"/>
      <p:bldP spid="47" grpId="0"/>
      <p:bldP spid="48" grpId="0"/>
      <p:bldP spid="49" grpId="0"/>
      <p:bldP spid="50" grpId="0" animBg="1"/>
      <p:bldP spid="50" grpId="1" animBg="1"/>
      <p:bldP spid="51" grpId="0" animBg="1"/>
      <p:bldP spid="51" grpId="1" animBg="1"/>
      <p:bldP spid="52" grpId="0" animBg="1"/>
      <p:bldP spid="52" grpId="1" animBg="1"/>
      <p:bldP spid="53"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a:spLocks noChangeAspect="1"/>
          </p:cNvSpPr>
          <p:nvPr/>
        </p:nvSpPr>
        <p:spPr>
          <a:xfrm rot="2700000">
            <a:off x="1556281" y="1988999"/>
            <a:ext cx="2880000" cy="288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770873" y="1750703"/>
            <a:ext cx="2450817" cy="3364010"/>
            <a:chOff x="1770873" y="1750703"/>
            <a:chExt cx="2450817" cy="3364010"/>
          </a:xfrm>
        </p:grpSpPr>
        <p:sp>
          <p:nvSpPr>
            <p:cNvPr id="9" name="圆角矩形 8"/>
            <p:cNvSpPr>
              <a:spLocks noChangeAspect="1"/>
            </p:cNvSpPr>
            <p:nvPr/>
          </p:nvSpPr>
          <p:spPr>
            <a:xfrm rot="2700000">
              <a:off x="1770873" y="2203591"/>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2544464" y="4408177"/>
              <a:ext cx="721176" cy="706536"/>
              <a:chOff x="3161408" y="4408176"/>
              <a:chExt cx="721176" cy="706536"/>
            </a:xfrm>
          </p:grpSpPr>
          <p:sp>
            <p:nvSpPr>
              <p:cNvPr id="34" name="任意多边形 3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flipH="1" flipV="1">
              <a:off x="2724722" y="1750703"/>
              <a:ext cx="721176" cy="706536"/>
              <a:chOff x="3161408" y="4408176"/>
              <a:chExt cx="721176" cy="706536"/>
            </a:xfrm>
          </p:grpSpPr>
          <p:sp>
            <p:nvSpPr>
              <p:cNvPr id="38" name="任意多边形 3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3" name="文本框 42"/>
          <p:cNvSpPr txBox="1"/>
          <p:nvPr/>
        </p:nvSpPr>
        <p:spPr>
          <a:xfrm>
            <a:off x="1500086" y="3008258"/>
            <a:ext cx="2954656" cy="1015663"/>
          </a:xfrm>
          <a:prstGeom prst="rect">
            <a:avLst/>
          </a:prstGeom>
          <a:noFill/>
        </p:spPr>
        <p:txBody>
          <a:bodyPr wrap="none" rtlCol="0">
            <a:spAutoFit/>
          </a:bodyPr>
          <a:lstStyle/>
          <a:p>
            <a:pPr algn="ctr"/>
            <a:r>
              <a:rPr lang="zh-CN" altLang="en-US" sz="3600" b="1" dirty="0">
                <a:solidFill>
                  <a:schemeClr val="tx1">
                    <a:lumMod val="65000"/>
                    <a:lumOff val="35000"/>
                  </a:schemeClr>
                </a:solidFill>
                <a:latin typeface="+mj-ea"/>
                <a:ea typeface="+mj-ea"/>
              </a:rPr>
              <a:t>疯狂的保龄球</a:t>
            </a:r>
            <a:endParaRPr lang="en-US" altLang="zh-CN" sz="3600" b="1" dirty="0">
              <a:solidFill>
                <a:schemeClr val="tx1">
                  <a:lumMod val="65000"/>
                  <a:lumOff val="35000"/>
                </a:schemeClr>
              </a:solidFill>
              <a:latin typeface="+mj-ea"/>
              <a:ea typeface="+mj-ea"/>
            </a:endParaRPr>
          </a:p>
          <a:p>
            <a:pPr algn="ctr"/>
            <a:r>
              <a:rPr lang="en-US" altLang="zh-CN" sz="2400" dirty="0">
                <a:solidFill>
                  <a:schemeClr val="tx1">
                    <a:lumMod val="65000"/>
                    <a:lumOff val="35000"/>
                  </a:schemeClr>
                </a:solidFill>
                <a:latin typeface="+mj-ea"/>
                <a:ea typeface="+mj-ea"/>
              </a:rPr>
              <a:t>Crazy bowling</a:t>
            </a:r>
          </a:p>
        </p:txBody>
      </p:sp>
      <p:sp>
        <p:nvSpPr>
          <p:cNvPr id="50" name="矩形 49"/>
          <p:cNvSpPr/>
          <p:nvPr/>
        </p:nvSpPr>
        <p:spPr>
          <a:xfrm>
            <a:off x="6829304" y="882569"/>
            <a:ext cx="4220614" cy="553998"/>
          </a:xfrm>
          <a:prstGeom prst="rect">
            <a:avLst/>
          </a:prstGeom>
        </p:spPr>
        <p:txBody>
          <a:bodyPr wrap="square">
            <a:spAutoFit/>
          </a:bodyPr>
          <a:lstStyle/>
          <a:p>
            <a:r>
              <a:rPr lang="zh-CN" altLang="en-US" dirty="0">
                <a:solidFill>
                  <a:srgbClr val="4384F1"/>
                </a:solidFill>
                <a:latin typeface="+mj-ea"/>
                <a:ea typeface="+mj-ea"/>
              </a:rPr>
              <a:t>游戏规则，模型导入、添加纹理</a:t>
            </a:r>
          </a:p>
          <a:p>
            <a:r>
              <a:rPr lang="zh-CN" altLang="en-US" sz="1200" dirty="0">
                <a:solidFill>
                  <a:prstClr val="black">
                    <a:lumMod val="50000"/>
                    <a:lumOff val="50000"/>
                  </a:prstClr>
                </a:solidFill>
              </a:rPr>
              <a:t>负责人：冯扬</a:t>
            </a:r>
            <a:endParaRPr lang="zh-CN" altLang="en-US" dirty="0"/>
          </a:p>
        </p:txBody>
      </p:sp>
      <p:sp>
        <p:nvSpPr>
          <p:cNvPr id="51" name="矩形 50"/>
          <p:cNvSpPr/>
          <p:nvPr/>
        </p:nvSpPr>
        <p:spPr>
          <a:xfrm>
            <a:off x="6829304" y="2335336"/>
            <a:ext cx="4220614" cy="553998"/>
          </a:xfrm>
          <a:prstGeom prst="rect">
            <a:avLst/>
          </a:prstGeom>
        </p:spPr>
        <p:txBody>
          <a:bodyPr wrap="square">
            <a:spAutoFit/>
          </a:bodyPr>
          <a:lstStyle/>
          <a:p>
            <a:r>
              <a:rPr lang="zh-CN" altLang="en-US" dirty="0">
                <a:solidFill>
                  <a:srgbClr val="E94236"/>
                </a:solidFill>
                <a:latin typeface="+mj-ea"/>
                <a:ea typeface="+mj-ea"/>
              </a:rPr>
              <a:t>光照模型，重力系统与碰撞检测</a:t>
            </a:r>
            <a:endParaRPr lang="en-US" altLang="zh-CN" dirty="0">
              <a:solidFill>
                <a:srgbClr val="E94236"/>
              </a:solidFill>
              <a:latin typeface="+mj-ea"/>
              <a:ea typeface="+mj-ea"/>
            </a:endParaRPr>
          </a:p>
          <a:p>
            <a:r>
              <a:rPr lang="zh-CN" altLang="en-US" sz="1200" dirty="0">
                <a:solidFill>
                  <a:prstClr val="black">
                    <a:lumMod val="50000"/>
                    <a:lumOff val="50000"/>
                  </a:prstClr>
                </a:solidFill>
              </a:rPr>
              <a:t>负责人：王季宁</a:t>
            </a:r>
            <a:r>
              <a:rPr lang="en-US" altLang="zh-CN" sz="1200" dirty="0">
                <a:solidFill>
                  <a:prstClr val="black">
                    <a:lumMod val="50000"/>
                    <a:lumOff val="50000"/>
                  </a:prstClr>
                </a:solidFill>
              </a:rPr>
              <a:t> </a:t>
            </a:r>
            <a:endParaRPr lang="zh-CN" altLang="en-US" dirty="0"/>
          </a:p>
        </p:txBody>
      </p:sp>
      <p:sp>
        <p:nvSpPr>
          <p:cNvPr id="52" name="矩形 51"/>
          <p:cNvSpPr/>
          <p:nvPr/>
        </p:nvSpPr>
        <p:spPr>
          <a:xfrm>
            <a:off x="6829304" y="3788103"/>
            <a:ext cx="4220614" cy="553998"/>
          </a:xfrm>
          <a:prstGeom prst="rect">
            <a:avLst/>
          </a:prstGeom>
        </p:spPr>
        <p:txBody>
          <a:bodyPr wrap="square">
            <a:spAutoFit/>
          </a:bodyPr>
          <a:lstStyle/>
          <a:p>
            <a:r>
              <a:rPr lang="zh-CN" altLang="en-US" dirty="0">
                <a:solidFill>
                  <a:srgbClr val="FBBD06"/>
                </a:solidFill>
                <a:latin typeface="+mj-ea"/>
                <a:ea typeface="+mj-ea"/>
              </a:rPr>
              <a:t>摄像机，文字</a:t>
            </a:r>
            <a:endParaRPr lang="en-US" altLang="zh-CN" dirty="0">
              <a:solidFill>
                <a:srgbClr val="FBBD06"/>
              </a:solidFill>
              <a:latin typeface="+mj-ea"/>
              <a:ea typeface="+mj-ea"/>
            </a:endParaRPr>
          </a:p>
          <a:p>
            <a:r>
              <a:rPr lang="zh-CN" altLang="en-US" sz="1200" dirty="0">
                <a:solidFill>
                  <a:prstClr val="black">
                    <a:lumMod val="50000"/>
                    <a:lumOff val="50000"/>
                  </a:prstClr>
                </a:solidFill>
              </a:rPr>
              <a:t>负责人：王德超</a:t>
            </a:r>
            <a:endParaRPr lang="zh-CN" altLang="en-US" dirty="0"/>
          </a:p>
        </p:txBody>
      </p:sp>
      <p:sp>
        <p:nvSpPr>
          <p:cNvPr id="53" name="矩形 52"/>
          <p:cNvSpPr/>
          <p:nvPr/>
        </p:nvSpPr>
        <p:spPr>
          <a:xfrm>
            <a:off x="6829304" y="5240871"/>
            <a:ext cx="4220614" cy="553998"/>
          </a:xfrm>
          <a:prstGeom prst="rect">
            <a:avLst/>
          </a:prstGeom>
        </p:spPr>
        <p:txBody>
          <a:bodyPr wrap="square">
            <a:spAutoFit/>
          </a:bodyPr>
          <a:lstStyle/>
          <a:p>
            <a:r>
              <a:rPr lang="zh-CN" altLang="en-US" dirty="0">
                <a:solidFill>
                  <a:srgbClr val="33A952"/>
                </a:solidFill>
                <a:latin typeface="+mj-ea"/>
                <a:ea typeface="+mj-ea"/>
              </a:rPr>
              <a:t>阴影贴图</a:t>
            </a:r>
            <a:endParaRPr lang="en-US" altLang="zh-CN" dirty="0">
              <a:solidFill>
                <a:srgbClr val="33A952"/>
              </a:solidFill>
              <a:latin typeface="+mj-ea"/>
              <a:ea typeface="+mj-ea"/>
            </a:endParaRPr>
          </a:p>
          <a:p>
            <a:r>
              <a:rPr lang="zh-CN" altLang="en-US" sz="1200" dirty="0">
                <a:solidFill>
                  <a:prstClr val="black">
                    <a:lumMod val="50000"/>
                    <a:lumOff val="50000"/>
                  </a:prstClr>
                </a:solidFill>
              </a:rPr>
              <a:t>负责人：谷田</a:t>
            </a:r>
            <a:endParaRPr lang="zh-CN" altLang="en-US" dirty="0"/>
          </a:p>
        </p:txBody>
      </p:sp>
      <p:grpSp>
        <p:nvGrpSpPr>
          <p:cNvPr id="63" name="组合 62"/>
          <p:cNvGrpSpPr/>
          <p:nvPr/>
        </p:nvGrpSpPr>
        <p:grpSpPr>
          <a:xfrm>
            <a:off x="5736000" y="742784"/>
            <a:ext cx="720000" cy="923330"/>
            <a:chOff x="5736000" y="742784"/>
            <a:chExt cx="720000" cy="923330"/>
          </a:xfrm>
        </p:grpSpPr>
        <p:sp>
          <p:nvSpPr>
            <p:cNvPr id="44" name="圆角矩形 43"/>
            <p:cNvSpPr>
              <a:spLocks noChangeAspect="1"/>
            </p:cNvSpPr>
            <p:nvPr/>
          </p:nvSpPr>
          <p:spPr>
            <a:xfrm rot="2700000">
              <a:off x="5736000" y="891901"/>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a:spLocks noChangeAspect="1"/>
            </p:cNvSpPr>
            <p:nvPr/>
          </p:nvSpPr>
          <p:spPr>
            <a:xfrm rot="2700000">
              <a:off x="5825169" y="981901"/>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5860198" y="742784"/>
              <a:ext cx="471604" cy="923330"/>
            </a:xfrm>
            <a:prstGeom prst="rect">
              <a:avLst/>
            </a:prstGeom>
            <a:noFill/>
          </p:spPr>
          <p:txBody>
            <a:bodyPr wrap="none" rtlCol="0">
              <a:spAutoFit/>
            </a:bodyPr>
            <a:lstStyle/>
            <a:p>
              <a:pPr algn="ctr"/>
              <a:r>
                <a:rPr lang="en-US" altLang="zh-CN" sz="5400" dirty="0">
                  <a:solidFill>
                    <a:srgbClr val="4384F1"/>
                  </a:solidFill>
                  <a:latin typeface="Aharoni" panose="02010803020104030203" pitchFamily="2" charset="-79"/>
                  <a:cs typeface="Aharoni" panose="02010803020104030203" pitchFamily="2" charset="-79"/>
                </a:rPr>
                <a:t>1</a:t>
              </a:r>
              <a:endParaRPr lang="zh-CN" altLang="en-US" sz="5400" dirty="0">
                <a:solidFill>
                  <a:srgbClr val="4384F1"/>
                </a:solidFill>
                <a:latin typeface="Aharoni" panose="02010803020104030203" pitchFamily="2" charset="-79"/>
                <a:cs typeface="Aharoni" panose="02010803020104030203" pitchFamily="2" charset="-79"/>
              </a:endParaRPr>
            </a:p>
          </p:txBody>
        </p:sp>
      </p:grpSp>
      <p:grpSp>
        <p:nvGrpSpPr>
          <p:cNvPr id="64" name="组合 63"/>
          <p:cNvGrpSpPr/>
          <p:nvPr/>
        </p:nvGrpSpPr>
        <p:grpSpPr>
          <a:xfrm>
            <a:off x="5736000" y="2195551"/>
            <a:ext cx="720000" cy="923330"/>
            <a:chOff x="5736000" y="2195551"/>
            <a:chExt cx="720000" cy="923330"/>
          </a:xfrm>
        </p:grpSpPr>
        <p:sp>
          <p:nvSpPr>
            <p:cNvPr id="45" name="圆角矩形 44"/>
            <p:cNvSpPr>
              <a:spLocks noChangeAspect="1"/>
            </p:cNvSpPr>
            <p:nvPr/>
          </p:nvSpPr>
          <p:spPr>
            <a:xfrm rot="2700000">
              <a:off x="5736000" y="2344668"/>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59"/>
            <p:cNvSpPr>
              <a:spLocks noChangeAspect="1"/>
            </p:cNvSpPr>
            <p:nvPr/>
          </p:nvSpPr>
          <p:spPr>
            <a:xfrm rot="2700000">
              <a:off x="5825169" y="2434668"/>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5860198" y="2195551"/>
              <a:ext cx="471604" cy="923330"/>
            </a:xfrm>
            <a:prstGeom prst="rect">
              <a:avLst/>
            </a:prstGeom>
            <a:noFill/>
          </p:spPr>
          <p:txBody>
            <a:bodyPr wrap="none" rtlCol="0">
              <a:spAutoFit/>
            </a:bodyPr>
            <a:lstStyle/>
            <a:p>
              <a:pPr algn="ctr"/>
              <a:r>
                <a:rPr lang="en-US" altLang="zh-CN" sz="5400" dirty="0">
                  <a:solidFill>
                    <a:srgbClr val="E94236"/>
                  </a:solidFill>
                  <a:latin typeface="Aharoni" panose="02010803020104030203" pitchFamily="2" charset="-79"/>
                  <a:cs typeface="Aharoni" panose="02010803020104030203" pitchFamily="2" charset="-79"/>
                </a:rPr>
                <a:t>2</a:t>
              </a:r>
              <a:endParaRPr lang="zh-CN" altLang="en-US" sz="5400" dirty="0">
                <a:solidFill>
                  <a:srgbClr val="E94236"/>
                </a:solidFill>
                <a:latin typeface="Aharoni" panose="02010803020104030203" pitchFamily="2" charset="-79"/>
                <a:cs typeface="Aharoni" panose="02010803020104030203" pitchFamily="2" charset="-79"/>
              </a:endParaRPr>
            </a:p>
          </p:txBody>
        </p:sp>
      </p:grpSp>
      <p:grpSp>
        <p:nvGrpSpPr>
          <p:cNvPr id="65" name="组合 64"/>
          <p:cNvGrpSpPr/>
          <p:nvPr/>
        </p:nvGrpSpPr>
        <p:grpSpPr>
          <a:xfrm>
            <a:off x="5736000" y="3648318"/>
            <a:ext cx="720000" cy="923330"/>
            <a:chOff x="5736000" y="3648318"/>
            <a:chExt cx="720000" cy="923330"/>
          </a:xfrm>
        </p:grpSpPr>
        <p:sp>
          <p:nvSpPr>
            <p:cNvPr id="46" name="圆角矩形 45"/>
            <p:cNvSpPr>
              <a:spLocks noChangeAspect="1"/>
            </p:cNvSpPr>
            <p:nvPr/>
          </p:nvSpPr>
          <p:spPr>
            <a:xfrm rot="2700000">
              <a:off x="5736000" y="3797435"/>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a:spLocks noChangeAspect="1"/>
            </p:cNvSpPr>
            <p:nvPr/>
          </p:nvSpPr>
          <p:spPr>
            <a:xfrm rot="2700000">
              <a:off x="5825169" y="3887435"/>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5860198" y="3648318"/>
              <a:ext cx="471604" cy="923330"/>
            </a:xfrm>
            <a:prstGeom prst="rect">
              <a:avLst/>
            </a:prstGeom>
            <a:noFill/>
          </p:spPr>
          <p:txBody>
            <a:bodyPr wrap="none" rtlCol="0">
              <a:spAutoFit/>
            </a:bodyPr>
            <a:lstStyle/>
            <a:p>
              <a:pPr algn="ctr"/>
              <a:r>
                <a:rPr lang="en-US" altLang="zh-CN" sz="5400" dirty="0">
                  <a:solidFill>
                    <a:srgbClr val="FBBD06"/>
                  </a:solidFill>
                  <a:latin typeface="Aharoni" panose="02010803020104030203" pitchFamily="2" charset="-79"/>
                  <a:cs typeface="Aharoni" panose="02010803020104030203" pitchFamily="2" charset="-79"/>
                </a:rPr>
                <a:t>3</a:t>
              </a:r>
              <a:endParaRPr lang="zh-CN" altLang="en-US" sz="5400" dirty="0">
                <a:solidFill>
                  <a:srgbClr val="FBBD06"/>
                </a:solidFill>
                <a:latin typeface="Aharoni" panose="02010803020104030203" pitchFamily="2" charset="-79"/>
                <a:cs typeface="Aharoni" panose="02010803020104030203" pitchFamily="2" charset="-79"/>
              </a:endParaRPr>
            </a:p>
          </p:txBody>
        </p:sp>
      </p:grpSp>
      <p:grpSp>
        <p:nvGrpSpPr>
          <p:cNvPr id="66" name="组合 65"/>
          <p:cNvGrpSpPr/>
          <p:nvPr/>
        </p:nvGrpSpPr>
        <p:grpSpPr>
          <a:xfrm>
            <a:off x="5736000" y="5087838"/>
            <a:ext cx="720000" cy="923330"/>
            <a:chOff x="5736000" y="5087838"/>
            <a:chExt cx="720000" cy="923330"/>
          </a:xfrm>
        </p:grpSpPr>
        <p:sp>
          <p:nvSpPr>
            <p:cNvPr id="47" name="圆角矩形 46"/>
            <p:cNvSpPr>
              <a:spLocks noChangeAspect="1"/>
            </p:cNvSpPr>
            <p:nvPr/>
          </p:nvSpPr>
          <p:spPr>
            <a:xfrm rot="2700000">
              <a:off x="5736000" y="5250203"/>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角矩形 61"/>
            <p:cNvSpPr>
              <a:spLocks noChangeAspect="1"/>
            </p:cNvSpPr>
            <p:nvPr/>
          </p:nvSpPr>
          <p:spPr>
            <a:xfrm rot="2700000">
              <a:off x="5825169" y="5340203"/>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5860198" y="5087838"/>
              <a:ext cx="471604" cy="923330"/>
            </a:xfrm>
            <a:prstGeom prst="rect">
              <a:avLst/>
            </a:prstGeom>
            <a:noFill/>
          </p:spPr>
          <p:txBody>
            <a:bodyPr wrap="none" rtlCol="0">
              <a:spAutoFit/>
            </a:bodyPr>
            <a:lstStyle/>
            <a:p>
              <a:pPr algn="ctr"/>
              <a:r>
                <a:rPr lang="en-US" altLang="zh-CN" sz="5400" dirty="0">
                  <a:solidFill>
                    <a:srgbClr val="33A952"/>
                  </a:solidFill>
                  <a:latin typeface="Aharoni" panose="02010803020104030203" pitchFamily="2" charset="-79"/>
                  <a:cs typeface="Aharoni" panose="02010803020104030203" pitchFamily="2" charset="-79"/>
                </a:rPr>
                <a:t>4</a:t>
              </a:r>
              <a:endParaRPr lang="zh-CN" altLang="en-US" sz="5400" dirty="0">
                <a:solidFill>
                  <a:srgbClr val="33A952"/>
                </a:solidFill>
                <a:latin typeface="Aharoni" panose="02010803020104030203" pitchFamily="2" charset="-79"/>
                <a:cs typeface="Aharoni" panose="02010803020104030203" pitchFamily="2" charset="-79"/>
              </a:endParaRPr>
            </a:p>
          </p:txBody>
        </p:sp>
      </p:grpSp>
      <p:sp>
        <p:nvSpPr>
          <p:cNvPr id="42" name="矩形 41"/>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226931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2"/>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2"/>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750"/>
                                        <p:tgtEl>
                                          <p:spTgt spid="43"/>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43"/>
                                        </p:tgtEl>
                                        <p:attrNameLst>
                                          <p:attrName>ppt_x</p:attrName>
                                          <p:attrName>ppt_y</p:attrName>
                                        </p:attrNameLst>
                                      </p:cBhvr>
                                      <p:rCtr x="-807" y="0"/>
                                    </p:animMotion>
                                  </p:childTnLst>
                                </p:cTn>
                              </p:par>
                              <p:par>
                                <p:cTn id="17" presetID="21" presetClass="entr" presetSubtype="2" fill="hold" grpId="0" nodeType="withEffect">
                                  <p:stCondLst>
                                    <p:cond delay="1250"/>
                                  </p:stCondLst>
                                  <p:childTnLst>
                                    <p:set>
                                      <p:cBhvr>
                                        <p:cTn id="18" dur="1" fill="hold">
                                          <p:stCondLst>
                                            <p:cond delay="0"/>
                                          </p:stCondLst>
                                        </p:cTn>
                                        <p:tgtEl>
                                          <p:spTgt spid="58"/>
                                        </p:tgtEl>
                                        <p:attrNameLst>
                                          <p:attrName>style.visibility</p:attrName>
                                        </p:attrNameLst>
                                      </p:cBhvr>
                                      <p:to>
                                        <p:strVal val="visible"/>
                                      </p:to>
                                    </p:set>
                                    <p:animEffect transition="in" filter="wheel(2)">
                                      <p:cBhvr>
                                        <p:cTn id="19" dur="750"/>
                                        <p:tgtEl>
                                          <p:spTgt spid="58"/>
                                        </p:tgtEl>
                                      </p:cBhvr>
                                    </p:animEffec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750"/>
                                        <p:tgtEl>
                                          <p:spTgt spid="63"/>
                                        </p:tgtEl>
                                      </p:cBhvr>
                                    </p:animEffect>
                                    <p:anim calcmode="lin" valueType="num">
                                      <p:cBhvr>
                                        <p:cTn id="24" dur="750" fill="hold"/>
                                        <p:tgtEl>
                                          <p:spTgt spid="63"/>
                                        </p:tgtEl>
                                        <p:attrNameLst>
                                          <p:attrName>ppt_x</p:attrName>
                                        </p:attrNameLst>
                                      </p:cBhvr>
                                      <p:tavLst>
                                        <p:tav tm="0">
                                          <p:val>
                                            <p:strVal val="#ppt_x"/>
                                          </p:val>
                                        </p:tav>
                                        <p:tav tm="100000">
                                          <p:val>
                                            <p:strVal val="#ppt_x"/>
                                          </p:val>
                                        </p:tav>
                                      </p:tavLst>
                                    </p:anim>
                                    <p:anim calcmode="lin" valueType="num">
                                      <p:cBhvr>
                                        <p:cTn id="25" dur="750" fill="hold"/>
                                        <p:tgtEl>
                                          <p:spTgt spid="63"/>
                                        </p:tgtEl>
                                        <p:attrNameLst>
                                          <p:attrName>ppt_y</p:attrName>
                                        </p:attrNameLst>
                                      </p:cBhvr>
                                      <p:tavLst>
                                        <p:tav tm="0">
                                          <p:val>
                                            <p:strVal val="#ppt_y+.1"/>
                                          </p:val>
                                        </p:tav>
                                        <p:tav tm="100000">
                                          <p:val>
                                            <p:strVal val="#ppt_y"/>
                                          </p:val>
                                        </p:tav>
                                      </p:tavLst>
                                    </p:anim>
                                  </p:childTnLst>
                                </p:cTn>
                              </p:par>
                            </p:childTnLst>
                          </p:cTn>
                        </p:par>
                        <p:par>
                          <p:cTn id="26" fill="hold">
                            <p:stCondLst>
                              <p:cond delay="275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childTnLst>
                          </p:cTn>
                        </p:par>
                        <p:par>
                          <p:cTn id="30" fill="hold">
                            <p:stCondLst>
                              <p:cond delay="3250"/>
                            </p:stCondLst>
                            <p:childTnLst>
                              <p:par>
                                <p:cTn id="31" presetID="42" presetClass="entr" presetSubtype="0" fill="hold" nodeType="after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750"/>
                                        <p:tgtEl>
                                          <p:spTgt spid="64"/>
                                        </p:tgtEl>
                                      </p:cBhvr>
                                    </p:animEffect>
                                    <p:anim calcmode="lin" valueType="num">
                                      <p:cBhvr>
                                        <p:cTn id="34" dur="750" fill="hold"/>
                                        <p:tgtEl>
                                          <p:spTgt spid="64"/>
                                        </p:tgtEl>
                                        <p:attrNameLst>
                                          <p:attrName>ppt_x</p:attrName>
                                        </p:attrNameLst>
                                      </p:cBhvr>
                                      <p:tavLst>
                                        <p:tav tm="0">
                                          <p:val>
                                            <p:strVal val="#ppt_x"/>
                                          </p:val>
                                        </p:tav>
                                        <p:tav tm="100000">
                                          <p:val>
                                            <p:strVal val="#ppt_x"/>
                                          </p:val>
                                        </p:tav>
                                      </p:tavLst>
                                    </p:anim>
                                    <p:anim calcmode="lin" valueType="num">
                                      <p:cBhvr>
                                        <p:cTn id="35" dur="750" fill="hold"/>
                                        <p:tgtEl>
                                          <p:spTgt spid="64"/>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childTnLst>
                          </p:cTn>
                        </p:par>
                        <p:par>
                          <p:cTn id="40" fill="hold">
                            <p:stCondLst>
                              <p:cond delay="4500"/>
                            </p:stCondLst>
                            <p:childTnLst>
                              <p:par>
                                <p:cTn id="41" presetID="42" presetClass="entr" presetSubtype="0" fill="hold" nodeType="after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750"/>
                                        <p:tgtEl>
                                          <p:spTgt spid="65"/>
                                        </p:tgtEl>
                                      </p:cBhvr>
                                    </p:animEffect>
                                    <p:anim calcmode="lin" valueType="num">
                                      <p:cBhvr>
                                        <p:cTn id="44" dur="750" fill="hold"/>
                                        <p:tgtEl>
                                          <p:spTgt spid="65"/>
                                        </p:tgtEl>
                                        <p:attrNameLst>
                                          <p:attrName>ppt_x</p:attrName>
                                        </p:attrNameLst>
                                      </p:cBhvr>
                                      <p:tavLst>
                                        <p:tav tm="0">
                                          <p:val>
                                            <p:strVal val="#ppt_x"/>
                                          </p:val>
                                        </p:tav>
                                        <p:tav tm="100000">
                                          <p:val>
                                            <p:strVal val="#ppt_x"/>
                                          </p:val>
                                        </p:tav>
                                      </p:tavLst>
                                    </p:anim>
                                    <p:anim calcmode="lin" valueType="num">
                                      <p:cBhvr>
                                        <p:cTn id="45" dur="750" fill="hold"/>
                                        <p:tgtEl>
                                          <p:spTgt spid="65"/>
                                        </p:tgtEl>
                                        <p:attrNameLst>
                                          <p:attrName>ppt_y</p:attrName>
                                        </p:attrNameLst>
                                      </p:cBhvr>
                                      <p:tavLst>
                                        <p:tav tm="0">
                                          <p:val>
                                            <p:strVal val="#ppt_y+.1"/>
                                          </p:val>
                                        </p:tav>
                                        <p:tav tm="100000">
                                          <p:val>
                                            <p:strVal val="#ppt_y"/>
                                          </p:val>
                                        </p:tav>
                                      </p:tavLst>
                                    </p:anim>
                                  </p:childTnLst>
                                </p:cTn>
                              </p:par>
                            </p:childTnLst>
                          </p:cTn>
                        </p:par>
                        <p:par>
                          <p:cTn id="46" fill="hold">
                            <p:stCondLst>
                              <p:cond delay="5250"/>
                            </p:stCondLst>
                            <p:childTnLst>
                              <p:par>
                                <p:cTn id="47" presetID="22" presetClass="entr" presetSubtype="8" fill="hold" grpId="0" nodeType="after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ipe(left)">
                                      <p:cBhvr>
                                        <p:cTn id="49" dur="500"/>
                                        <p:tgtEl>
                                          <p:spTgt spid="52"/>
                                        </p:tgtEl>
                                      </p:cBhvr>
                                    </p:animEffect>
                                  </p:childTnLst>
                                </p:cTn>
                              </p:par>
                            </p:childTnLst>
                          </p:cTn>
                        </p:par>
                        <p:par>
                          <p:cTn id="50" fill="hold">
                            <p:stCondLst>
                              <p:cond delay="5750"/>
                            </p:stCondLst>
                            <p:childTnLst>
                              <p:par>
                                <p:cTn id="51" presetID="42" presetClass="entr" presetSubtype="0" fill="hold" nodeType="after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fade">
                                      <p:cBhvr>
                                        <p:cTn id="53" dur="750"/>
                                        <p:tgtEl>
                                          <p:spTgt spid="66"/>
                                        </p:tgtEl>
                                      </p:cBhvr>
                                    </p:animEffect>
                                    <p:anim calcmode="lin" valueType="num">
                                      <p:cBhvr>
                                        <p:cTn id="54" dur="750" fill="hold"/>
                                        <p:tgtEl>
                                          <p:spTgt spid="66"/>
                                        </p:tgtEl>
                                        <p:attrNameLst>
                                          <p:attrName>ppt_x</p:attrName>
                                        </p:attrNameLst>
                                      </p:cBhvr>
                                      <p:tavLst>
                                        <p:tav tm="0">
                                          <p:val>
                                            <p:strVal val="#ppt_x"/>
                                          </p:val>
                                        </p:tav>
                                        <p:tav tm="100000">
                                          <p:val>
                                            <p:strVal val="#ppt_x"/>
                                          </p:val>
                                        </p:tav>
                                      </p:tavLst>
                                    </p:anim>
                                    <p:anim calcmode="lin" valueType="num">
                                      <p:cBhvr>
                                        <p:cTn id="55" dur="750" fill="hold"/>
                                        <p:tgtEl>
                                          <p:spTgt spid="66"/>
                                        </p:tgtEl>
                                        <p:attrNameLst>
                                          <p:attrName>ppt_y</p:attrName>
                                        </p:attrNameLst>
                                      </p:cBhvr>
                                      <p:tavLst>
                                        <p:tav tm="0">
                                          <p:val>
                                            <p:strVal val="#ppt_y+.1"/>
                                          </p:val>
                                        </p:tav>
                                        <p:tav tm="100000">
                                          <p:val>
                                            <p:strVal val="#ppt_y"/>
                                          </p:val>
                                        </p:tav>
                                      </p:tavLst>
                                    </p:anim>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left)">
                                      <p:cBhvr>
                                        <p:cTn id="59" dur="500"/>
                                        <p:tgtEl>
                                          <p:spTgt spid="53"/>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43" grpId="0"/>
      <p:bldP spid="43" grpId="1"/>
      <p:bldP spid="50" grpId="0"/>
      <p:bldP spid="51" grpId="0"/>
      <p:bldP spid="52" grpId="0"/>
      <p:bldP spid="53" grpId="0"/>
      <p:bldP spid="4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请输入您的标题</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535531"/>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Please enter your content here, can be used to paste by copying your text and choose to keep only text. </a:t>
            </a: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04</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Four</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708785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图表 24"/>
          <p:cNvGraphicFramePr/>
          <p:nvPr>
            <p:extLst/>
          </p:nvPr>
        </p:nvGraphicFramePr>
        <p:xfrm>
          <a:off x="5220493" y="2356269"/>
          <a:ext cx="4742204" cy="3161464"/>
        </p:xfrm>
        <a:graphic>
          <a:graphicData uri="http://schemas.openxmlformats.org/drawingml/2006/chart">
            <c:chart xmlns:c="http://schemas.openxmlformats.org/drawingml/2006/chart" xmlns:r="http://schemas.openxmlformats.org/officeDocument/2006/relationships" r:id="rId4"/>
          </a:graphicData>
        </a:graphic>
      </p:graphicFrame>
      <p:sp>
        <p:nvSpPr>
          <p:cNvPr id="28" name="圆角矩形 27"/>
          <p:cNvSpPr/>
          <p:nvPr/>
        </p:nvSpPr>
        <p:spPr>
          <a:xfrm>
            <a:off x="9577174" y="2922592"/>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577174" y="3597432"/>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577174" y="4209107"/>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9577174" y="4820782"/>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9867902" y="2888386"/>
            <a:ext cx="1585189" cy="276999"/>
          </a:xfrm>
          <a:prstGeom prst="rect">
            <a:avLst/>
          </a:prstGeom>
          <a:noFill/>
        </p:spPr>
        <p:txBody>
          <a:bodyPr wrap="square" rtlCol="0">
            <a:spAutoFit/>
          </a:bodyPr>
          <a:lstStyle/>
          <a:p>
            <a:r>
              <a:rPr lang="zh-CN" altLang="en-US" sz="1200" dirty="0">
                <a:solidFill>
                  <a:schemeClr val="tx1">
                    <a:lumMod val="75000"/>
                    <a:lumOff val="25000"/>
                  </a:schemeClr>
                </a:solidFill>
              </a:rPr>
              <a:t>请输入您的标题</a:t>
            </a:r>
          </a:p>
        </p:txBody>
      </p:sp>
      <p:sp>
        <p:nvSpPr>
          <p:cNvPr id="34" name="文本框 33"/>
          <p:cNvSpPr txBox="1"/>
          <p:nvPr/>
        </p:nvSpPr>
        <p:spPr>
          <a:xfrm>
            <a:off x="9867902" y="4135921"/>
            <a:ext cx="1585189" cy="276999"/>
          </a:xfrm>
          <a:prstGeom prst="rect">
            <a:avLst/>
          </a:prstGeom>
          <a:noFill/>
        </p:spPr>
        <p:txBody>
          <a:bodyPr wrap="square" rtlCol="0">
            <a:spAutoFit/>
          </a:bodyPr>
          <a:lstStyle/>
          <a:p>
            <a:r>
              <a:rPr lang="zh-CN" altLang="en-US" sz="1200" dirty="0">
                <a:solidFill>
                  <a:schemeClr val="tx1">
                    <a:lumMod val="75000"/>
                    <a:lumOff val="25000"/>
                  </a:schemeClr>
                </a:solidFill>
              </a:rPr>
              <a:t>请输入您的标题</a:t>
            </a:r>
          </a:p>
        </p:txBody>
      </p:sp>
      <p:sp>
        <p:nvSpPr>
          <p:cNvPr id="35" name="文本框 34"/>
          <p:cNvSpPr txBox="1"/>
          <p:nvPr/>
        </p:nvSpPr>
        <p:spPr>
          <a:xfrm>
            <a:off x="9867902" y="3524246"/>
            <a:ext cx="1585189" cy="276999"/>
          </a:xfrm>
          <a:prstGeom prst="rect">
            <a:avLst/>
          </a:prstGeom>
          <a:noFill/>
        </p:spPr>
        <p:txBody>
          <a:bodyPr wrap="square" rtlCol="0">
            <a:spAutoFit/>
          </a:bodyPr>
          <a:lstStyle/>
          <a:p>
            <a:r>
              <a:rPr lang="zh-CN" altLang="en-US" sz="1200" dirty="0">
                <a:solidFill>
                  <a:schemeClr val="tx1">
                    <a:lumMod val="75000"/>
                    <a:lumOff val="25000"/>
                  </a:schemeClr>
                </a:solidFill>
              </a:rPr>
              <a:t>请输入您的标题</a:t>
            </a:r>
          </a:p>
        </p:txBody>
      </p:sp>
      <p:sp>
        <p:nvSpPr>
          <p:cNvPr id="36" name="文本框 35"/>
          <p:cNvSpPr txBox="1"/>
          <p:nvPr/>
        </p:nvSpPr>
        <p:spPr>
          <a:xfrm>
            <a:off x="9867902" y="4747596"/>
            <a:ext cx="1585189" cy="276999"/>
          </a:xfrm>
          <a:prstGeom prst="rect">
            <a:avLst/>
          </a:prstGeom>
          <a:noFill/>
        </p:spPr>
        <p:txBody>
          <a:bodyPr wrap="square" rtlCol="0">
            <a:spAutoFit/>
          </a:bodyPr>
          <a:lstStyle/>
          <a:p>
            <a:r>
              <a:rPr lang="zh-CN" altLang="en-US" sz="1200" dirty="0">
                <a:solidFill>
                  <a:schemeClr val="tx1">
                    <a:lumMod val="75000"/>
                    <a:lumOff val="25000"/>
                  </a:schemeClr>
                </a:solidFill>
              </a:rPr>
              <a:t>请输入您的标题</a:t>
            </a:r>
          </a:p>
        </p:txBody>
      </p:sp>
      <p:sp>
        <p:nvSpPr>
          <p:cNvPr id="37" name="文本框 36"/>
          <p:cNvSpPr txBox="1"/>
          <p:nvPr/>
        </p:nvSpPr>
        <p:spPr>
          <a:xfrm>
            <a:off x="993034" y="2721400"/>
            <a:ext cx="2974702" cy="400110"/>
          </a:xfrm>
          <a:prstGeom prst="rect">
            <a:avLst/>
          </a:prstGeom>
          <a:noFill/>
        </p:spPr>
        <p:txBody>
          <a:bodyPr wrap="square" rtlCol="0">
            <a:spAutoFit/>
          </a:bodyPr>
          <a:lstStyle/>
          <a:p>
            <a:r>
              <a:rPr lang="zh-CN" altLang="en-US" sz="2000" dirty="0">
                <a:solidFill>
                  <a:schemeClr val="tx1">
                    <a:lumMod val="75000"/>
                    <a:lumOff val="25000"/>
                  </a:schemeClr>
                </a:solidFill>
              </a:rPr>
              <a:t>请输入您的标题</a:t>
            </a:r>
          </a:p>
        </p:txBody>
      </p:sp>
      <p:sp>
        <p:nvSpPr>
          <p:cNvPr id="38" name="矩形 37"/>
          <p:cNvSpPr/>
          <p:nvPr/>
        </p:nvSpPr>
        <p:spPr>
          <a:xfrm>
            <a:off x="993035" y="3281884"/>
            <a:ext cx="4539548" cy="958404"/>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39" name="矩形 38"/>
          <p:cNvSpPr/>
          <p:nvPr/>
        </p:nvSpPr>
        <p:spPr>
          <a:xfrm>
            <a:off x="993035" y="4395472"/>
            <a:ext cx="4539548" cy="978729"/>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40" name="圆角矩形 39"/>
          <p:cNvSpPr/>
          <p:nvPr/>
        </p:nvSpPr>
        <p:spPr>
          <a:xfrm>
            <a:off x="754546" y="2810858"/>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54546" y="3393404"/>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754546" y="4478235"/>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103404" y="213359"/>
            <a:ext cx="662362" cy="584775"/>
          </a:xfrm>
          <a:prstGeom prst="rect">
            <a:avLst/>
          </a:prstGeom>
        </p:spPr>
        <p:txBody>
          <a:bodyPr wrap="none">
            <a:spAutoFit/>
          </a:bodyPr>
          <a:lstStyle/>
          <a:p>
            <a:pPr algn="ctr"/>
            <a:r>
              <a:rPr lang="en-US" altLang="zh-CN" sz="3200" dirty="0">
                <a:solidFill>
                  <a:schemeClr val="tx1">
                    <a:lumMod val="75000"/>
                    <a:lumOff val="25000"/>
                  </a:schemeClr>
                </a:solidFill>
              </a:rPr>
              <a:t>01</a:t>
            </a:r>
            <a:endParaRPr lang="zh-CN" altLang="en-US" sz="3200" dirty="0">
              <a:solidFill>
                <a:schemeClr val="tx1">
                  <a:lumMod val="75000"/>
                  <a:lumOff val="25000"/>
                </a:schemeClr>
              </a:solidFill>
            </a:endParaRPr>
          </a:p>
        </p:txBody>
      </p:sp>
      <p:sp>
        <p:nvSpPr>
          <p:cNvPr id="59" name="文本框 58"/>
          <p:cNvSpPr txBox="1"/>
          <p:nvPr/>
        </p:nvSpPr>
        <p:spPr>
          <a:xfrm>
            <a:off x="1342723" y="178376"/>
            <a:ext cx="3505048"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60" name="矩形 59"/>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43" name="矩形 42"/>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63480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750"/>
                                        <p:tgtEl>
                                          <p:spTgt spid="58"/>
                                        </p:tgtEl>
                                      </p:cBhvr>
                                    </p:animEffect>
                                  </p:childTnLst>
                                </p:cTn>
                              </p:par>
                              <p:par>
                                <p:cTn id="8" presetID="63" presetClass="path" presetSubtype="0" decel="50000" fill="hold" grpId="1" nodeType="withEffect">
                                  <p:stCondLst>
                                    <p:cond delay="1500"/>
                                  </p:stCondLst>
                                  <p:childTnLst>
                                    <p:animMotion origin="layout" path="M 0.01523 -3.7037E-6 L -0.10885 -3.7037E-6 " pathEditMode="relative" rAng="0" ptsTypes="AA">
                                      <p:cBhvr>
                                        <p:cTn id="9" dur="750" spd="-100000" fill="hold"/>
                                        <p:tgtEl>
                                          <p:spTgt spid="58"/>
                                        </p:tgtEl>
                                        <p:attrNameLst>
                                          <p:attrName>ppt_x</p:attrName>
                                          <p:attrName>ppt_y</p:attrName>
                                        </p:attrNameLst>
                                      </p:cBhvr>
                                      <p:rCtr x="-6211" y="0"/>
                                    </p:animMotion>
                                  </p:childTnLst>
                                </p:cTn>
                              </p:par>
                              <p:par>
                                <p:cTn id="10" presetID="35" presetClass="path" presetSubtype="0" accel="50000" decel="50000" fill="hold" grpId="2" nodeType="withEffect">
                                  <p:stCondLst>
                                    <p:cond delay="2250"/>
                                  </p:stCondLst>
                                  <p:childTnLst>
                                    <p:animMotion origin="layout" path="M 0.01601 -3.7037E-6 L 8.33333E-7 -3.7037E-6 " pathEditMode="relative" rAng="0" ptsTypes="AA">
                                      <p:cBhvr>
                                        <p:cTn id="11" dur="750" fill="hold"/>
                                        <p:tgtEl>
                                          <p:spTgt spid="58"/>
                                        </p:tgtEl>
                                        <p:attrNameLst>
                                          <p:attrName>ppt_x</p:attrName>
                                          <p:attrName>ppt_y</p:attrName>
                                        </p:attrNameLst>
                                      </p:cBhvr>
                                      <p:rCtr x="-807" y="0"/>
                                    </p:animMotion>
                                  </p:childTnLst>
                                </p:cTn>
                              </p:par>
                              <p:par>
                                <p:cTn id="12" presetID="10" presetClass="entr" presetSubtype="0" fill="hold" grpId="0" nodeType="withEffect">
                                  <p:stCondLst>
                                    <p:cond delay="1500"/>
                                  </p:stCondLst>
                                  <p:childTnLst>
                                    <p:set>
                                      <p:cBhvr>
                                        <p:cTn id="13" dur="1" fill="hold">
                                          <p:stCondLst>
                                            <p:cond delay="0"/>
                                          </p:stCondLst>
                                        </p:cTn>
                                        <p:tgtEl>
                                          <p:spTgt spid="59"/>
                                        </p:tgtEl>
                                        <p:attrNameLst>
                                          <p:attrName>style.visibility</p:attrName>
                                        </p:attrNameLst>
                                      </p:cBhvr>
                                      <p:to>
                                        <p:strVal val="visible"/>
                                      </p:to>
                                    </p:set>
                                    <p:animEffect transition="in" filter="fade">
                                      <p:cBhvr>
                                        <p:cTn id="14" dur="750"/>
                                        <p:tgtEl>
                                          <p:spTgt spid="59"/>
                                        </p:tgtEl>
                                      </p:cBhvr>
                                    </p:animEffect>
                                  </p:childTnLst>
                                </p:cTn>
                              </p:par>
                              <p:par>
                                <p:cTn id="15" presetID="63" presetClass="path" presetSubtype="0" decel="50000" fill="hold" grpId="1" nodeType="withEffect">
                                  <p:stCondLst>
                                    <p:cond delay="1500"/>
                                  </p:stCondLst>
                                  <p:childTnLst>
                                    <p:animMotion origin="layout" path="M 0.01523 1.85185E-6 L -0.10886 1.85185E-6 " pathEditMode="relative" rAng="0" ptsTypes="AA">
                                      <p:cBhvr>
                                        <p:cTn id="16" dur="750" spd="-100000" fill="hold"/>
                                        <p:tgtEl>
                                          <p:spTgt spid="59"/>
                                        </p:tgtEl>
                                        <p:attrNameLst>
                                          <p:attrName>ppt_x</p:attrName>
                                          <p:attrName>ppt_y</p:attrName>
                                        </p:attrNameLst>
                                      </p:cBhvr>
                                      <p:rCtr x="-6211" y="0"/>
                                    </p:animMotion>
                                  </p:childTnLst>
                                </p:cTn>
                              </p:par>
                              <p:par>
                                <p:cTn id="17" presetID="35" presetClass="path" presetSubtype="0" accel="50000" decel="50000" fill="hold" grpId="2" nodeType="withEffect">
                                  <p:stCondLst>
                                    <p:cond delay="2250"/>
                                  </p:stCondLst>
                                  <p:childTnLst>
                                    <p:animMotion origin="layout" path="M 0.01601 1.85185E-6 L 3.75E-6 1.85185E-6 " pathEditMode="relative" rAng="0" ptsTypes="AA">
                                      <p:cBhvr>
                                        <p:cTn id="18" dur="750" fill="hold"/>
                                        <p:tgtEl>
                                          <p:spTgt spid="59"/>
                                        </p:tgtEl>
                                        <p:attrNameLst>
                                          <p:attrName>ppt_x</p:attrName>
                                          <p:attrName>ppt_y</p:attrName>
                                        </p:attrNameLst>
                                      </p:cBhvr>
                                      <p:rCtr x="-807" y="0"/>
                                    </p:animMotion>
                                  </p:childTnLst>
                                </p:cTn>
                              </p:par>
                              <p:par>
                                <p:cTn id="19" presetID="10" presetClass="entr" presetSubtype="0" fill="hold" grpId="0" nodeType="withEffect">
                                  <p:stCondLst>
                                    <p:cond delay="225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750"/>
                                        <p:tgtEl>
                                          <p:spTgt spid="60"/>
                                        </p:tgtEl>
                                      </p:cBhvr>
                                    </p:animEffect>
                                  </p:childTnLst>
                                </p:cTn>
                              </p:par>
                              <p:par>
                                <p:cTn id="22" presetID="35" presetClass="path" presetSubtype="0" accel="50000" decel="50000" fill="hold" grpId="1" nodeType="withEffect">
                                  <p:stCondLst>
                                    <p:cond delay="2250"/>
                                  </p:stCondLst>
                                  <p:childTnLst>
                                    <p:animMotion origin="layout" path="M 0.01601 -3.7037E-6 L 8.33333E-7 -3.7037E-6 " pathEditMode="relative" rAng="0" ptsTypes="AA">
                                      <p:cBhvr>
                                        <p:cTn id="23" dur="750" fill="hold"/>
                                        <p:tgtEl>
                                          <p:spTgt spid="60"/>
                                        </p:tgtEl>
                                        <p:attrNameLst>
                                          <p:attrName>ppt_x</p:attrName>
                                          <p:attrName>ppt_y</p:attrName>
                                        </p:attrNameLst>
                                      </p:cBhvr>
                                      <p:rCtr x="-807" y="0"/>
                                    </p:animMotion>
                                  </p:childTnLst>
                                </p:cTn>
                              </p:par>
                              <p:par>
                                <p:cTn id="24" presetID="10" presetClass="entr" presetSubtype="0" fill="hold" grpId="0" nodeType="withEffect">
                                  <p:stCondLst>
                                    <p:cond delay="150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750"/>
                                        <p:tgtEl>
                                          <p:spTgt spid="25"/>
                                        </p:tgtEl>
                                      </p:cBhvr>
                                    </p:animEffect>
                                  </p:childTnLst>
                                </p:cTn>
                              </p:par>
                              <p:par>
                                <p:cTn id="27" presetID="63" presetClass="path" presetSubtype="0" decel="50000" fill="hold" grpId="1" nodeType="withEffect">
                                  <p:stCondLst>
                                    <p:cond delay="1500"/>
                                  </p:stCondLst>
                                  <p:childTnLst>
                                    <p:animMotion origin="layout" path="M 0.01523 -3.7037E-6 L -0.10885 -3.7037E-6 " pathEditMode="relative" rAng="0" ptsTypes="AA">
                                      <p:cBhvr>
                                        <p:cTn id="28" dur="750" spd="-100000" fill="hold"/>
                                        <p:tgtEl>
                                          <p:spTgt spid="25"/>
                                        </p:tgtEl>
                                        <p:attrNameLst>
                                          <p:attrName>ppt_x</p:attrName>
                                          <p:attrName>ppt_y</p:attrName>
                                        </p:attrNameLst>
                                      </p:cBhvr>
                                      <p:rCtr x="-6211" y="0"/>
                                    </p:animMotion>
                                  </p:childTnLst>
                                </p:cTn>
                              </p:par>
                              <p:par>
                                <p:cTn id="29" presetID="35" presetClass="path" presetSubtype="0" accel="50000" decel="50000" fill="hold" grpId="2" nodeType="withEffect">
                                  <p:stCondLst>
                                    <p:cond delay="2250"/>
                                  </p:stCondLst>
                                  <p:childTnLst>
                                    <p:animMotion origin="layout" path="M 0.01601 -3.7037E-6 L 8.33333E-7 -3.7037E-6 " pathEditMode="relative" rAng="0" ptsTypes="AA">
                                      <p:cBhvr>
                                        <p:cTn id="30" dur="750" fill="hold"/>
                                        <p:tgtEl>
                                          <p:spTgt spid="25"/>
                                        </p:tgtEl>
                                        <p:attrNameLst>
                                          <p:attrName>ppt_x</p:attrName>
                                          <p:attrName>ppt_y</p:attrName>
                                        </p:attrNameLst>
                                      </p:cBhvr>
                                      <p:rCtr x="-807" y="0"/>
                                    </p:animMotion>
                                  </p:childTnLst>
                                </p:cTn>
                              </p:par>
                              <p:par>
                                <p:cTn id="31" presetID="53" presetClass="entr" presetSubtype="16" fill="hold" grpId="0" nodeType="withEffect">
                                  <p:stCondLst>
                                    <p:cond delay="2750"/>
                                  </p:stCondLst>
                                  <p:childTnLst>
                                    <p:set>
                                      <p:cBhvr>
                                        <p:cTn id="32" dur="1" fill="hold">
                                          <p:stCondLst>
                                            <p:cond delay="0"/>
                                          </p:stCondLst>
                                        </p:cTn>
                                        <p:tgtEl>
                                          <p:spTgt spid="28"/>
                                        </p:tgtEl>
                                        <p:attrNameLst>
                                          <p:attrName>style.visibility</p:attrName>
                                        </p:attrNameLst>
                                      </p:cBhvr>
                                      <p:to>
                                        <p:strVal val="visible"/>
                                      </p:to>
                                    </p:set>
                                    <p:anim calcmode="lin" valueType="num">
                                      <p:cBhvr>
                                        <p:cTn id="33" dur="750" fill="hold"/>
                                        <p:tgtEl>
                                          <p:spTgt spid="28"/>
                                        </p:tgtEl>
                                        <p:attrNameLst>
                                          <p:attrName>ppt_w</p:attrName>
                                        </p:attrNameLst>
                                      </p:cBhvr>
                                      <p:tavLst>
                                        <p:tav tm="0">
                                          <p:val>
                                            <p:fltVal val="0"/>
                                          </p:val>
                                        </p:tav>
                                        <p:tav tm="100000">
                                          <p:val>
                                            <p:strVal val="#ppt_w"/>
                                          </p:val>
                                        </p:tav>
                                      </p:tavLst>
                                    </p:anim>
                                    <p:anim calcmode="lin" valueType="num">
                                      <p:cBhvr>
                                        <p:cTn id="34" dur="750" fill="hold"/>
                                        <p:tgtEl>
                                          <p:spTgt spid="28"/>
                                        </p:tgtEl>
                                        <p:attrNameLst>
                                          <p:attrName>ppt_h</p:attrName>
                                        </p:attrNameLst>
                                      </p:cBhvr>
                                      <p:tavLst>
                                        <p:tav tm="0">
                                          <p:val>
                                            <p:fltVal val="0"/>
                                          </p:val>
                                        </p:tav>
                                        <p:tav tm="100000">
                                          <p:val>
                                            <p:strVal val="#ppt_h"/>
                                          </p:val>
                                        </p:tav>
                                      </p:tavLst>
                                    </p:anim>
                                    <p:animEffect transition="in" filter="fade">
                                      <p:cBhvr>
                                        <p:cTn id="35" dur="750"/>
                                        <p:tgtEl>
                                          <p:spTgt spid="28"/>
                                        </p:tgtEl>
                                      </p:cBhvr>
                                    </p:animEffect>
                                  </p:childTnLst>
                                </p:cTn>
                              </p:par>
                              <p:par>
                                <p:cTn id="36" presetID="53" presetClass="entr" presetSubtype="16" fill="hold" grpId="0" nodeType="withEffect">
                                  <p:stCondLst>
                                    <p:cond delay="2750"/>
                                  </p:stCondLst>
                                  <p:childTnLst>
                                    <p:set>
                                      <p:cBhvr>
                                        <p:cTn id="37" dur="1" fill="hold">
                                          <p:stCondLst>
                                            <p:cond delay="0"/>
                                          </p:stCondLst>
                                        </p:cTn>
                                        <p:tgtEl>
                                          <p:spTgt spid="29"/>
                                        </p:tgtEl>
                                        <p:attrNameLst>
                                          <p:attrName>style.visibility</p:attrName>
                                        </p:attrNameLst>
                                      </p:cBhvr>
                                      <p:to>
                                        <p:strVal val="visible"/>
                                      </p:to>
                                    </p:set>
                                    <p:anim calcmode="lin" valueType="num">
                                      <p:cBhvr>
                                        <p:cTn id="38" dur="750" fill="hold"/>
                                        <p:tgtEl>
                                          <p:spTgt spid="29"/>
                                        </p:tgtEl>
                                        <p:attrNameLst>
                                          <p:attrName>ppt_w</p:attrName>
                                        </p:attrNameLst>
                                      </p:cBhvr>
                                      <p:tavLst>
                                        <p:tav tm="0">
                                          <p:val>
                                            <p:fltVal val="0"/>
                                          </p:val>
                                        </p:tav>
                                        <p:tav tm="100000">
                                          <p:val>
                                            <p:strVal val="#ppt_w"/>
                                          </p:val>
                                        </p:tav>
                                      </p:tavLst>
                                    </p:anim>
                                    <p:anim calcmode="lin" valueType="num">
                                      <p:cBhvr>
                                        <p:cTn id="39" dur="750" fill="hold"/>
                                        <p:tgtEl>
                                          <p:spTgt spid="29"/>
                                        </p:tgtEl>
                                        <p:attrNameLst>
                                          <p:attrName>ppt_h</p:attrName>
                                        </p:attrNameLst>
                                      </p:cBhvr>
                                      <p:tavLst>
                                        <p:tav tm="0">
                                          <p:val>
                                            <p:fltVal val="0"/>
                                          </p:val>
                                        </p:tav>
                                        <p:tav tm="100000">
                                          <p:val>
                                            <p:strVal val="#ppt_h"/>
                                          </p:val>
                                        </p:tav>
                                      </p:tavLst>
                                    </p:anim>
                                    <p:animEffect transition="in" filter="fade">
                                      <p:cBhvr>
                                        <p:cTn id="40" dur="750"/>
                                        <p:tgtEl>
                                          <p:spTgt spid="29"/>
                                        </p:tgtEl>
                                      </p:cBhvr>
                                    </p:animEffect>
                                  </p:childTnLst>
                                </p:cTn>
                              </p:par>
                              <p:par>
                                <p:cTn id="41" presetID="53" presetClass="entr" presetSubtype="16" fill="hold" grpId="0" nodeType="withEffect">
                                  <p:stCondLst>
                                    <p:cond delay="2750"/>
                                  </p:stCondLst>
                                  <p:childTnLst>
                                    <p:set>
                                      <p:cBhvr>
                                        <p:cTn id="42" dur="1" fill="hold">
                                          <p:stCondLst>
                                            <p:cond delay="0"/>
                                          </p:stCondLst>
                                        </p:cTn>
                                        <p:tgtEl>
                                          <p:spTgt spid="30"/>
                                        </p:tgtEl>
                                        <p:attrNameLst>
                                          <p:attrName>style.visibility</p:attrName>
                                        </p:attrNameLst>
                                      </p:cBhvr>
                                      <p:to>
                                        <p:strVal val="visible"/>
                                      </p:to>
                                    </p:set>
                                    <p:anim calcmode="lin" valueType="num">
                                      <p:cBhvr>
                                        <p:cTn id="43" dur="750" fill="hold"/>
                                        <p:tgtEl>
                                          <p:spTgt spid="30"/>
                                        </p:tgtEl>
                                        <p:attrNameLst>
                                          <p:attrName>ppt_w</p:attrName>
                                        </p:attrNameLst>
                                      </p:cBhvr>
                                      <p:tavLst>
                                        <p:tav tm="0">
                                          <p:val>
                                            <p:fltVal val="0"/>
                                          </p:val>
                                        </p:tav>
                                        <p:tav tm="100000">
                                          <p:val>
                                            <p:strVal val="#ppt_w"/>
                                          </p:val>
                                        </p:tav>
                                      </p:tavLst>
                                    </p:anim>
                                    <p:anim calcmode="lin" valueType="num">
                                      <p:cBhvr>
                                        <p:cTn id="44" dur="750" fill="hold"/>
                                        <p:tgtEl>
                                          <p:spTgt spid="30"/>
                                        </p:tgtEl>
                                        <p:attrNameLst>
                                          <p:attrName>ppt_h</p:attrName>
                                        </p:attrNameLst>
                                      </p:cBhvr>
                                      <p:tavLst>
                                        <p:tav tm="0">
                                          <p:val>
                                            <p:fltVal val="0"/>
                                          </p:val>
                                        </p:tav>
                                        <p:tav tm="100000">
                                          <p:val>
                                            <p:strVal val="#ppt_h"/>
                                          </p:val>
                                        </p:tav>
                                      </p:tavLst>
                                    </p:anim>
                                    <p:animEffect transition="in" filter="fade">
                                      <p:cBhvr>
                                        <p:cTn id="45" dur="750"/>
                                        <p:tgtEl>
                                          <p:spTgt spid="30"/>
                                        </p:tgtEl>
                                      </p:cBhvr>
                                    </p:animEffect>
                                  </p:childTnLst>
                                </p:cTn>
                              </p:par>
                              <p:par>
                                <p:cTn id="46" presetID="53" presetClass="entr" presetSubtype="16" fill="hold" grpId="0" nodeType="withEffect">
                                  <p:stCondLst>
                                    <p:cond delay="2750"/>
                                  </p:stCondLst>
                                  <p:childTnLst>
                                    <p:set>
                                      <p:cBhvr>
                                        <p:cTn id="47" dur="1" fill="hold">
                                          <p:stCondLst>
                                            <p:cond delay="0"/>
                                          </p:stCondLst>
                                        </p:cTn>
                                        <p:tgtEl>
                                          <p:spTgt spid="31"/>
                                        </p:tgtEl>
                                        <p:attrNameLst>
                                          <p:attrName>style.visibility</p:attrName>
                                        </p:attrNameLst>
                                      </p:cBhvr>
                                      <p:to>
                                        <p:strVal val="visible"/>
                                      </p:to>
                                    </p:set>
                                    <p:anim calcmode="lin" valueType="num">
                                      <p:cBhvr>
                                        <p:cTn id="48" dur="750" fill="hold"/>
                                        <p:tgtEl>
                                          <p:spTgt spid="31"/>
                                        </p:tgtEl>
                                        <p:attrNameLst>
                                          <p:attrName>ppt_w</p:attrName>
                                        </p:attrNameLst>
                                      </p:cBhvr>
                                      <p:tavLst>
                                        <p:tav tm="0">
                                          <p:val>
                                            <p:fltVal val="0"/>
                                          </p:val>
                                        </p:tav>
                                        <p:tav tm="100000">
                                          <p:val>
                                            <p:strVal val="#ppt_w"/>
                                          </p:val>
                                        </p:tav>
                                      </p:tavLst>
                                    </p:anim>
                                    <p:anim calcmode="lin" valueType="num">
                                      <p:cBhvr>
                                        <p:cTn id="49" dur="750" fill="hold"/>
                                        <p:tgtEl>
                                          <p:spTgt spid="31"/>
                                        </p:tgtEl>
                                        <p:attrNameLst>
                                          <p:attrName>ppt_h</p:attrName>
                                        </p:attrNameLst>
                                      </p:cBhvr>
                                      <p:tavLst>
                                        <p:tav tm="0">
                                          <p:val>
                                            <p:fltVal val="0"/>
                                          </p:val>
                                        </p:tav>
                                        <p:tav tm="100000">
                                          <p:val>
                                            <p:strVal val="#ppt_h"/>
                                          </p:val>
                                        </p:tav>
                                      </p:tavLst>
                                    </p:anim>
                                    <p:animEffect transition="in" filter="fade">
                                      <p:cBhvr>
                                        <p:cTn id="50" dur="750"/>
                                        <p:tgtEl>
                                          <p:spTgt spid="31"/>
                                        </p:tgtEl>
                                      </p:cBhvr>
                                    </p:animEffect>
                                  </p:childTnLst>
                                </p:cTn>
                              </p:par>
                              <p:par>
                                <p:cTn id="51" presetID="10" presetClass="entr" presetSubtype="0" fill="hold" grpId="0" nodeType="withEffect">
                                  <p:stCondLst>
                                    <p:cond delay="275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750"/>
                                        <p:tgtEl>
                                          <p:spTgt spid="33"/>
                                        </p:tgtEl>
                                      </p:cBhvr>
                                    </p:animEffect>
                                  </p:childTnLst>
                                </p:cTn>
                              </p:par>
                              <p:par>
                                <p:cTn id="54" presetID="10" presetClass="entr" presetSubtype="0" fill="hold" grpId="0" nodeType="withEffect">
                                  <p:stCondLst>
                                    <p:cond delay="275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750"/>
                                        <p:tgtEl>
                                          <p:spTgt spid="35"/>
                                        </p:tgtEl>
                                      </p:cBhvr>
                                    </p:animEffect>
                                  </p:childTnLst>
                                </p:cTn>
                              </p:par>
                              <p:par>
                                <p:cTn id="57" presetID="10" presetClass="entr" presetSubtype="0" fill="hold" grpId="0" nodeType="withEffect">
                                  <p:stCondLst>
                                    <p:cond delay="275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750"/>
                                        <p:tgtEl>
                                          <p:spTgt spid="34"/>
                                        </p:tgtEl>
                                      </p:cBhvr>
                                    </p:animEffect>
                                  </p:childTnLst>
                                </p:cTn>
                              </p:par>
                              <p:par>
                                <p:cTn id="60" presetID="10" presetClass="entr" presetSubtype="0" fill="hold" grpId="0" nodeType="withEffect">
                                  <p:stCondLst>
                                    <p:cond delay="275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750"/>
                                        <p:tgtEl>
                                          <p:spTgt spid="36"/>
                                        </p:tgtEl>
                                      </p:cBhvr>
                                    </p:animEffect>
                                  </p:childTnLst>
                                </p:cTn>
                              </p:par>
                              <p:par>
                                <p:cTn id="63" presetID="53" presetClass="entr" presetSubtype="16" fill="hold" grpId="0" nodeType="withEffect">
                                  <p:stCondLst>
                                    <p:cond delay="3500"/>
                                  </p:stCondLst>
                                  <p:childTnLst>
                                    <p:set>
                                      <p:cBhvr>
                                        <p:cTn id="64" dur="1" fill="hold">
                                          <p:stCondLst>
                                            <p:cond delay="0"/>
                                          </p:stCondLst>
                                        </p:cTn>
                                        <p:tgtEl>
                                          <p:spTgt spid="40"/>
                                        </p:tgtEl>
                                        <p:attrNameLst>
                                          <p:attrName>style.visibility</p:attrName>
                                        </p:attrNameLst>
                                      </p:cBhvr>
                                      <p:to>
                                        <p:strVal val="visible"/>
                                      </p:to>
                                    </p:set>
                                    <p:anim calcmode="lin" valueType="num">
                                      <p:cBhvr>
                                        <p:cTn id="65" dur="500" fill="hold"/>
                                        <p:tgtEl>
                                          <p:spTgt spid="40"/>
                                        </p:tgtEl>
                                        <p:attrNameLst>
                                          <p:attrName>ppt_w</p:attrName>
                                        </p:attrNameLst>
                                      </p:cBhvr>
                                      <p:tavLst>
                                        <p:tav tm="0">
                                          <p:val>
                                            <p:fltVal val="0"/>
                                          </p:val>
                                        </p:tav>
                                        <p:tav tm="100000">
                                          <p:val>
                                            <p:strVal val="#ppt_w"/>
                                          </p:val>
                                        </p:tav>
                                      </p:tavLst>
                                    </p:anim>
                                    <p:anim calcmode="lin" valueType="num">
                                      <p:cBhvr>
                                        <p:cTn id="66" dur="500" fill="hold"/>
                                        <p:tgtEl>
                                          <p:spTgt spid="40"/>
                                        </p:tgtEl>
                                        <p:attrNameLst>
                                          <p:attrName>ppt_h</p:attrName>
                                        </p:attrNameLst>
                                      </p:cBhvr>
                                      <p:tavLst>
                                        <p:tav tm="0">
                                          <p:val>
                                            <p:fltVal val="0"/>
                                          </p:val>
                                        </p:tav>
                                        <p:tav tm="100000">
                                          <p:val>
                                            <p:strVal val="#ppt_h"/>
                                          </p:val>
                                        </p:tav>
                                      </p:tavLst>
                                    </p:anim>
                                    <p:animEffect transition="in" filter="fade">
                                      <p:cBhvr>
                                        <p:cTn id="67" dur="500"/>
                                        <p:tgtEl>
                                          <p:spTgt spid="40"/>
                                        </p:tgtEl>
                                      </p:cBhvr>
                                    </p:animEffect>
                                  </p:childTnLst>
                                </p:cTn>
                              </p:par>
                              <p:par>
                                <p:cTn id="68" presetID="22" presetClass="entr" presetSubtype="8" fill="hold" grpId="0" nodeType="withEffect">
                                  <p:stCondLst>
                                    <p:cond delay="3500"/>
                                  </p:stCondLst>
                                  <p:childTnLst>
                                    <p:set>
                                      <p:cBhvr>
                                        <p:cTn id="69" dur="1" fill="hold">
                                          <p:stCondLst>
                                            <p:cond delay="0"/>
                                          </p:stCondLst>
                                        </p:cTn>
                                        <p:tgtEl>
                                          <p:spTgt spid="37"/>
                                        </p:tgtEl>
                                        <p:attrNameLst>
                                          <p:attrName>style.visibility</p:attrName>
                                        </p:attrNameLst>
                                      </p:cBhvr>
                                      <p:to>
                                        <p:strVal val="visible"/>
                                      </p:to>
                                    </p:set>
                                    <p:animEffect transition="in" filter="wipe(left)">
                                      <p:cBhvr>
                                        <p:cTn id="70" dur="750"/>
                                        <p:tgtEl>
                                          <p:spTgt spid="37"/>
                                        </p:tgtEl>
                                      </p:cBhvr>
                                    </p:animEffect>
                                  </p:childTnLst>
                                </p:cTn>
                              </p:par>
                              <p:par>
                                <p:cTn id="71" presetID="10" presetClass="entr" presetSubtype="0" fill="hold" grpId="0" nodeType="withEffect">
                                  <p:stCondLst>
                                    <p:cond delay="400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42" presetClass="path" presetSubtype="0" decel="50000" fill="hold" grpId="1" nodeType="withEffect">
                                  <p:stCondLst>
                                    <p:cond delay="4000"/>
                                  </p:stCondLst>
                                  <p:childTnLst>
                                    <p:animMotion origin="layout" path="M 2.70833E-6 -2.59259E-6 L 2.70833E-6 -0.07708 " pathEditMode="relative" rAng="0" ptsTypes="AA">
                                      <p:cBhvr>
                                        <p:cTn id="75" dur="750" spd="-100000" fill="hold"/>
                                        <p:tgtEl>
                                          <p:spTgt spid="41"/>
                                        </p:tgtEl>
                                        <p:attrNameLst>
                                          <p:attrName>ppt_x</p:attrName>
                                          <p:attrName>ppt_y</p:attrName>
                                        </p:attrNameLst>
                                      </p:cBhvr>
                                      <p:rCtr x="0" y="-3866"/>
                                    </p:animMotion>
                                  </p:childTnLst>
                                </p:cTn>
                              </p:par>
                              <p:par>
                                <p:cTn id="76" presetID="10" presetClass="entr" presetSubtype="0" fill="hold" grpId="0" nodeType="withEffect">
                                  <p:stCondLst>
                                    <p:cond delay="400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500"/>
                                        <p:tgtEl>
                                          <p:spTgt spid="42"/>
                                        </p:tgtEl>
                                      </p:cBhvr>
                                    </p:animEffect>
                                  </p:childTnLst>
                                </p:cTn>
                              </p:par>
                              <p:par>
                                <p:cTn id="79" presetID="42" presetClass="path" presetSubtype="0" decel="50000" fill="hold" grpId="1" nodeType="withEffect">
                                  <p:stCondLst>
                                    <p:cond delay="4000"/>
                                  </p:stCondLst>
                                  <p:childTnLst>
                                    <p:animMotion origin="layout" path="M 2.5E-6 1.11022E-16 L 2.5E-6 -0.23634 " pathEditMode="relative" rAng="0" ptsTypes="AA">
                                      <p:cBhvr>
                                        <p:cTn id="80" dur="750" spd="-100000" fill="hold"/>
                                        <p:tgtEl>
                                          <p:spTgt spid="42"/>
                                        </p:tgtEl>
                                        <p:attrNameLst>
                                          <p:attrName>ppt_x</p:attrName>
                                          <p:attrName>ppt_y</p:attrName>
                                        </p:attrNameLst>
                                      </p:cBhvr>
                                      <p:rCtr x="0" y="-11829"/>
                                    </p:animMotion>
                                  </p:childTnLst>
                                </p:cTn>
                              </p:par>
                              <p:par>
                                <p:cTn id="81" presetID="10" presetClass="entr" presetSubtype="0" fill="hold" grpId="0" nodeType="withEffect">
                                  <p:stCondLst>
                                    <p:cond delay="4750"/>
                                  </p:stCondLst>
                                  <p:childTnLst>
                                    <p:set>
                                      <p:cBhvr>
                                        <p:cTn id="82" dur="1" fill="hold">
                                          <p:stCondLst>
                                            <p:cond delay="0"/>
                                          </p:stCondLst>
                                        </p:cTn>
                                        <p:tgtEl>
                                          <p:spTgt spid="38"/>
                                        </p:tgtEl>
                                        <p:attrNameLst>
                                          <p:attrName>style.visibility</p:attrName>
                                        </p:attrNameLst>
                                      </p:cBhvr>
                                      <p:to>
                                        <p:strVal val="visible"/>
                                      </p:to>
                                    </p:set>
                                    <p:animEffect transition="in" filter="fade">
                                      <p:cBhvr>
                                        <p:cTn id="83" dur="750"/>
                                        <p:tgtEl>
                                          <p:spTgt spid="38"/>
                                        </p:tgtEl>
                                      </p:cBhvr>
                                    </p:animEffect>
                                  </p:childTnLst>
                                </p:cTn>
                              </p:par>
                              <p:par>
                                <p:cTn id="84" presetID="10" presetClass="entr" presetSubtype="0" fill="hold" grpId="0" nodeType="withEffect">
                                  <p:stCondLst>
                                    <p:cond delay="4750"/>
                                  </p:stCondLst>
                                  <p:childTnLst>
                                    <p:set>
                                      <p:cBhvr>
                                        <p:cTn id="85" dur="1" fill="hold">
                                          <p:stCondLst>
                                            <p:cond delay="0"/>
                                          </p:stCondLst>
                                        </p:cTn>
                                        <p:tgtEl>
                                          <p:spTgt spid="39"/>
                                        </p:tgtEl>
                                        <p:attrNameLst>
                                          <p:attrName>style.visibility</p:attrName>
                                        </p:attrNameLst>
                                      </p:cBhvr>
                                      <p:to>
                                        <p:strVal val="visible"/>
                                      </p:to>
                                    </p:set>
                                    <p:animEffect transition="in" filter="fade">
                                      <p:cBhvr>
                                        <p:cTn id="86" dur="750"/>
                                        <p:tgtEl>
                                          <p:spTgt spid="39"/>
                                        </p:tgtEl>
                                      </p:cBhvr>
                                    </p:animEffect>
                                  </p:childTnLst>
                                </p:cTn>
                              </p:par>
                            </p:childTnLst>
                          </p:cTn>
                        </p:par>
                        <p:par>
                          <p:cTn id="87" fill="hold">
                            <p:stCondLst>
                              <p:cond delay="5500"/>
                            </p:stCondLst>
                            <p:childTnLst>
                              <p:par>
                                <p:cTn id="88" presetID="10" presetClass="entr" presetSubtype="0" fill="hold" grpId="0" nodeType="after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Graphic spid="25" grpId="1">
        <p:bldAsOne/>
      </p:bldGraphic>
      <p:bldGraphic spid="25" grpId="2">
        <p:bldAsOne/>
      </p:bldGraphic>
      <p:bldP spid="28" grpId="0" animBg="1"/>
      <p:bldP spid="29" grpId="0" animBg="1"/>
      <p:bldP spid="30" grpId="0" animBg="1"/>
      <p:bldP spid="31" grpId="0" animBg="1"/>
      <p:bldP spid="33" grpId="0"/>
      <p:bldP spid="34" grpId="0"/>
      <p:bldP spid="35" grpId="0"/>
      <p:bldP spid="36" grpId="0"/>
      <p:bldP spid="37" grpId="0"/>
      <p:bldP spid="38" grpId="0"/>
      <p:bldP spid="39" grpId="0"/>
      <p:bldP spid="40" grpId="0" animBg="1"/>
      <p:bldP spid="41" grpId="0" animBg="1"/>
      <p:bldP spid="41" grpId="1" animBg="1"/>
      <p:bldP spid="42" grpId="0" animBg="1"/>
      <p:bldP spid="42" grpId="1" animBg="1"/>
      <p:bldP spid="58" grpId="0"/>
      <p:bldP spid="58" grpId="1"/>
      <p:bldP spid="58" grpId="2"/>
      <p:bldP spid="59" grpId="0"/>
      <p:bldP spid="59" grpId="1"/>
      <p:bldP spid="59" grpId="2"/>
      <p:bldP spid="60" grpId="0"/>
      <p:bldP spid="60" grpId="1"/>
      <p:bldP spid="4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6474430" y="2281382"/>
            <a:ext cx="1318948" cy="1330720"/>
            <a:chOff x="6474430" y="2281382"/>
            <a:chExt cx="1318948" cy="1330720"/>
          </a:xfrm>
        </p:grpSpPr>
        <p:sp>
          <p:nvSpPr>
            <p:cNvPr id="50" name="椭圆 49"/>
            <p:cNvSpPr/>
            <p:nvPr/>
          </p:nvSpPr>
          <p:spPr>
            <a:xfrm>
              <a:off x="6474430" y="2281382"/>
              <a:ext cx="1318948" cy="131894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6508971" y="2320091"/>
              <a:ext cx="1249867" cy="1249858"/>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5" name="组合 54"/>
            <p:cNvGrpSpPr/>
            <p:nvPr/>
          </p:nvGrpSpPr>
          <p:grpSpPr>
            <a:xfrm>
              <a:off x="6820097" y="2285547"/>
              <a:ext cx="627614" cy="1326555"/>
              <a:chOff x="4946488" y="1051793"/>
              <a:chExt cx="2250321" cy="4756396"/>
            </a:xfrm>
          </p:grpSpPr>
          <p:grpSp>
            <p:nvGrpSpPr>
              <p:cNvPr id="56" name="组合 55"/>
              <p:cNvGrpSpPr/>
              <p:nvPr/>
            </p:nvGrpSpPr>
            <p:grpSpPr>
              <a:xfrm>
                <a:off x="6008588" y="1051793"/>
                <a:ext cx="1188221" cy="501517"/>
                <a:chOff x="6008588" y="1051793"/>
                <a:chExt cx="1188221" cy="501517"/>
              </a:xfrm>
            </p:grpSpPr>
            <p:sp>
              <p:nvSpPr>
                <p:cNvPr id="62" name="任意多边形 61"/>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3" name="任意多边形 62"/>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4" name="任意多边形 63"/>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任意多边形 64"/>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7" name="组合 56"/>
              <p:cNvGrpSpPr/>
              <p:nvPr/>
            </p:nvGrpSpPr>
            <p:grpSpPr>
              <a:xfrm flipH="1" flipV="1">
                <a:off x="4946488" y="5306672"/>
                <a:ext cx="1188000" cy="501517"/>
                <a:chOff x="6008588" y="1051793"/>
                <a:chExt cx="1188221" cy="501517"/>
              </a:xfrm>
            </p:grpSpPr>
            <p:sp>
              <p:nvSpPr>
                <p:cNvPr id="58" name="任意多边形 57"/>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任意多边形 58"/>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任意多边形 59"/>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1" name="任意多边形 60"/>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66" name="组合 65"/>
          <p:cNvGrpSpPr/>
          <p:nvPr/>
        </p:nvGrpSpPr>
        <p:grpSpPr>
          <a:xfrm>
            <a:off x="9233295" y="1936474"/>
            <a:ext cx="2006600" cy="2006598"/>
            <a:chOff x="4952064" y="2285064"/>
            <a:chExt cx="2287873" cy="2287873"/>
          </a:xfrm>
        </p:grpSpPr>
        <p:sp>
          <p:nvSpPr>
            <p:cNvPr id="67" name="椭圆 66"/>
            <p:cNvSpPr/>
            <p:nvPr/>
          </p:nvSpPr>
          <p:spPr>
            <a:xfrm>
              <a:off x="4952064" y="2285064"/>
              <a:ext cx="2287873" cy="2287873"/>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a:off x="5008933" y="2341933"/>
              <a:ext cx="2174134" cy="2174134"/>
              <a:chOff x="1123476" y="1763462"/>
              <a:chExt cx="2798050" cy="2798050"/>
            </a:xfrm>
          </p:grpSpPr>
          <p:grpSp>
            <p:nvGrpSpPr>
              <p:cNvPr id="69" name="组合 68"/>
              <p:cNvGrpSpPr/>
              <p:nvPr/>
            </p:nvGrpSpPr>
            <p:grpSpPr>
              <a:xfrm>
                <a:off x="1123476" y="1763462"/>
                <a:ext cx="2798050" cy="2798050"/>
                <a:chOff x="1123476" y="1763462"/>
                <a:chExt cx="2798050" cy="2798050"/>
              </a:xfrm>
            </p:grpSpPr>
            <p:sp>
              <p:nvSpPr>
                <p:cNvPr id="75" name="弧形 74"/>
                <p:cNvSpPr/>
                <p:nvPr/>
              </p:nvSpPr>
              <p:spPr>
                <a:xfrm rot="1800000" flipV="1">
                  <a:off x="1165447" y="1805433"/>
                  <a:ext cx="2714109" cy="2714109"/>
                </a:xfrm>
                <a:prstGeom prst="arc">
                  <a:avLst>
                    <a:gd name="adj1" fmla="val 17040575"/>
                    <a:gd name="adj2" fmla="val 18695273"/>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弧形 75"/>
                <p:cNvSpPr/>
                <p:nvPr/>
              </p:nvSpPr>
              <p:spPr>
                <a:xfrm rot="2700000" flipV="1">
                  <a:off x="1207418" y="1847404"/>
                  <a:ext cx="2630167" cy="2630167"/>
                </a:xfrm>
                <a:prstGeom prst="arc">
                  <a:avLst>
                    <a:gd name="adj1" fmla="val 19281952"/>
                    <a:gd name="adj2" fmla="val 0"/>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弧形 76"/>
                <p:cNvSpPr/>
                <p:nvPr/>
              </p:nvSpPr>
              <p:spPr>
                <a:xfrm flipV="1">
                  <a:off x="1249388" y="1889374"/>
                  <a:ext cx="2546226" cy="2546226"/>
                </a:xfrm>
                <a:prstGeom prst="arc">
                  <a:avLst>
                    <a:gd name="adj1" fmla="val 16200000"/>
                    <a:gd name="adj2" fmla="val 17549389"/>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 name="弧形 77"/>
                <p:cNvSpPr/>
                <p:nvPr/>
              </p:nvSpPr>
              <p:spPr>
                <a:xfrm flipV="1">
                  <a:off x="1123476" y="1763462"/>
                  <a:ext cx="2798050" cy="2798050"/>
                </a:xfrm>
                <a:prstGeom prst="arc">
                  <a:avLst>
                    <a:gd name="adj1" fmla="val 16550962"/>
                    <a:gd name="adj2" fmla="val 19413825"/>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0" name="组合 69"/>
              <p:cNvGrpSpPr/>
              <p:nvPr/>
            </p:nvGrpSpPr>
            <p:grpSpPr>
              <a:xfrm rot="14400000">
                <a:off x="1123476" y="1763462"/>
                <a:ext cx="2798050" cy="2798050"/>
                <a:chOff x="1123476" y="1763462"/>
                <a:chExt cx="2798050" cy="2798050"/>
              </a:xfrm>
            </p:grpSpPr>
            <p:sp>
              <p:nvSpPr>
                <p:cNvPr id="71" name="弧形 70"/>
                <p:cNvSpPr/>
                <p:nvPr/>
              </p:nvSpPr>
              <p:spPr>
                <a:xfrm rot="1800000" flipV="1">
                  <a:off x="1165447" y="1805433"/>
                  <a:ext cx="2714109" cy="2714109"/>
                </a:xfrm>
                <a:prstGeom prst="arc">
                  <a:avLst>
                    <a:gd name="adj1" fmla="val 20395266"/>
                    <a:gd name="adj2" fmla="val 1404770"/>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弧形 71"/>
                <p:cNvSpPr/>
                <p:nvPr/>
              </p:nvSpPr>
              <p:spPr>
                <a:xfrm rot="2700000" flipV="1">
                  <a:off x="1207418" y="1847404"/>
                  <a:ext cx="2630167" cy="2630167"/>
                </a:xfrm>
                <a:prstGeom prst="arc">
                  <a:avLst>
                    <a:gd name="adj1" fmla="val 1973607"/>
                    <a:gd name="adj2" fmla="val 3697425"/>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弧形 72"/>
                <p:cNvSpPr/>
                <p:nvPr/>
              </p:nvSpPr>
              <p:spPr>
                <a:xfrm flipV="1">
                  <a:off x="1249388" y="1889374"/>
                  <a:ext cx="2546226" cy="2546226"/>
                </a:xfrm>
                <a:prstGeom prst="arc">
                  <a:avLst>
                    <a:gd name="adj1" fmla="val 20190874"/>
                    <a:gd name="adj2" fmla="val 0"/>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弧形 73"/>
                <p:cNvSpPr/>
                <p:nvPr/>
              </p:nvSpPr>
              <p:spPr>
                <a:xfrm flipV="1">
                  <a:off x="1123476" y="1763462"/>
                  <a:ext cx="2798050" cy="2798050"/>
                </a:xfrm>
                <a:prstGeom prst="arc">
                  <a:avLst>
                    <a:gd name="adj1" fmla="val 19260812"/>
                    <a:gd name="adj2" fmla="val 0"/>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sp>
        <p:nvSpPr>
          <p:cNvPr id="83" name="文本框 82"/>
          <p:cNvSpPr txBox="1"/>
          <p:nvPr/>
        </p:nvSpPr>
        <p:spPr>
          <a:xfrm>
            <a:off x="9516239" y="2489505"/>
            <a:ext cx="1440710" cy="523220"/>
          </a:xfrm>
          <a:prstGeom prst="rect">
            <a:avLst/>
          </a:prstGeom>
          <a:noFill/>
          <a:ln>
            <a:noFill/>
          </a:ln>
          <a:effectLst/>
        </p:spPr>
        <p:txBody>
          <a:bodyPr wrap="square" rtlCol="0">
            <a:spAutoFit/>
          </a:bodyPr>
          <a:lstStyle/>
          <a:p>
            <a:pPr algn="ctr"/>
            <a:r>
              <a:rPr lang="en-US" altLang="zh-CN" sz="2800" dirty="0">
                <a:solidFill>
                  <a:schemeClr val="accent2"/>
                </a:solidFill>
              </a:rPr>
              <a:t>78.6</a:t>
            </a:r>
            <a:r>
              <a:rPr lang="en-US" altLang="zh-CN" dirty="0">
                <a:solidFill>
                  <a:schemeClr val="accent2"/>
                </a:solidFill>
              </a:rPr>
              <a:t>%</a:t>
            </a:r>
          </a:p>
        </p:txBody>
      </p:sp>
      <p:sp>
        <p:nvSpPr>
          <p:cNvPr id="106" name="十字形 105"/>
          <p:cNvSpPr/>
          <p:nvPr/>
        </p:nvSpPr>
        <p:spPr>
          <a:xfrm>
            <a:off x="2900356" y="2845385"/>
            <a:ext cx="190500" cy="190500"/>
          </a:xfrm>
          <a:prstGeom prst="plus">
            <a:avLst>
              <a:gd name="adj" fmla="val 42915"/>
            </a:avLst>
          </a:prstGeom>
          <a:solidFill>
            <a:schemeClr val="bg1">
              <a:lumMod val="5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十字形 106"/>
          <p:cNvSpPr/>
          <p:nvPr/>
        </p:nvSpPr>
        <p:spPr>
          <a:xfrm>
            <a:off x="5678080" y="2845385"/>
            <a:ext cx="190500" cy="190500"/>
          </a:xfrm>
          <a:prstGeom prst="plus">
            <a:avLst>
              <a:gd name="adj" fmla="val 42915"/>
            </a:avLst>
          </a:prstGeom>
          <a:solidFill>
            <a:schemeClr val="bg1">
              <a:lumMod val="5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等于号 108"/>
          <p:cNvSpPr/>
          <p:nvPr/>
        </p:nvSpPr>
        <p:spPr>
          <a:xfrm>
            <a:off x="8378954" y="2806473"/>
            <a:ext cx="268764" cy="268764"/>
          </a:xfrm>
          <a:prstGeom prst="mathEqual">
            <a:avLst>
              <a:gd name="adj1" fmla="val 9344"/>
              <a:gd name="adj2" fmla="val 11760"/>
            </a:avLst>
          </a:prstGeom>
          <a:solidFill>
            <a:schemeClr val="accent2"/>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5" name="文本框 114"/>
          <p:cNvSpPr txBox="1"/>
          <p:nvPr/>
        </p:nvSpPr>
        <p:spPr>
          <a:xfrm>
            <a:off x="6483955" y="2771358"/>
            <a:ext cx="1318948" cy="338554"/>
          </a:xfrm>
          <a:prstGeom prst="rect">
            <a:avLst/>
          </a:prstGeom>
          <a:noFill/>
        </p:spPr>
        <p:txBody>
          <a:bodyPr wrap="square" rtlCol="0">
            <a:spAutoFit/>
          </a:bodyPr>
          <a:lstStyle/>
          <a:p>
            <a:pPr algn="ctr"/>
            <a:r>
              <a:rPr lang="en-US" altLang="zh-CN" sz="1600" dirty="0">
                <a:solidFill>
                  <a:schemeClr val="tx1">
                    <a:lumMod val="75000"/>
                    <a:lumOff val="25000"/>
                  </a:schemeClr>
                </a:solidFill>
              </a:rPr>
              <a:t>Step Three</a:t>
            </a:r>
            <a:endParaRPr lang="zh-CN" altLang="en-US" sz="1600" dirty="0">
              <a:solidFill>
                <a:schemeClr val="tx1">
                  <a:lumMod val="75000"/>
                  <a:lumOff val="25000"/>
                </a:schemeClr>
              </a:solidFill>
            </a:endParaRPr>
          </a:p>
        </p:txBody>
      </p:sp>
      <p:sp>
        <p:nvSpPr>
          <p:cNvPr id="116" name="文本框 115"/>
          <p:cNvSpPr txBox="1"/>
          <p:nvPr/>
        </p:nvSpPr>
        <p:spPr>
          <a:xfrm>
            <a:off x="9029162" y="3001882"/>
            <a:ext cx="2414862" cy="338554"/>
          </a:xfrm>
          <a:prstGeom prst="rect">
            <a:avLst/>
          </a:prstGeom>
          <a:noFill/>
        </p:spPr>
        <p:txBody>
          <a:bodyPr wrap="square" rtlCol="0">
            <a:spAutoFit/>
          </a:bodyPr>
          <a:lstStyle/>
          <a:p>
            <a:pPr algn="ctr"/>
            <a:r>
              <a:rPr lang="zh-CN" altLang="en-US" sz="1600" dirty="0">
                <a:solidFill>
                  <a:schemeClr val="accent2"/>
                </a:solidFill>
              </a:rPr>
              <a:t>请输入您的标题</a:t>
            </a:r>
          </a:p>
        </p:txBody>
      </p:sp>
      <p:sp>
        <p:nvSpPr>
          <p:cNvPr id="118" name="文本框 117"/>
          <p:cNvSpPr txBox="1"/>
          <p:nvPr/>
        </p:nvSpPr>
        <p:spPr>
          <a:xfrm>
            <a:off x="1202657" y="4542737"/>
            <a:ext cx="2974702" cy="400110"/>
          </a:xfrm>
          <a:prstGeom prst="rect">
            <a:avLst/>
          </a:prstGeom>
          <a:noFill/>
        </p:spPr>
        <p:txBody>
          <a:bodyPr wrap="square" rtlCol="0">
            <a:spAutoFit/>
          </a:bodyPr>
          <a:lstStyle/>
          <a:p>
            <a:r>
              <a:rPr lang="zh-CN" altLang="en-US" sz="2000" dirty="0">
                <a:solidFill>
                  <a:schemeClr val="tx1">
                    <a:lumMod val="75000"/>
                    <a:lumOff val="25000"/>
                  </a:schemeClr>
                </a:solidFill>
              </a:rPr>
              <a:t>请输入您的标题</a:t>
            </a:r>
          </a:p>
        </p:txBody>
      </p:sp>
      <p:sp>
        <p:nvSpPr>
          <p:cNvPr id="120" name="圆角矩形 119"/>
          <p:cNvSpPr/>
          <p:nvPr/>
        </p:nvSpPr>
        <p:spPr>
          <a:xfrm>
            <a:off x="964169" y="4632195"/>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1202658" y="5083354"/>
            <a:ext cx="10199684"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121" name="椭圆 120"/>
          <p:cNvSpPr/>
          <p:nvPr/>
        </p:nvSpPr>
        <p:spPr>
          <a:xfrm>
            <a:off x="964169" y="5194874"/>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1202657" y="5759393"/>
            <a:ext cx="10219122"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123" name="椭圆 122"/>
          <p:cNvSpPr/>
          <p:nvPr/>
        </p:nvSpPr>
        <p:spPr>
          <a:xfrm>
            <a:off x="964168" y="5842156"/>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1342723" y="178376"/>
            <a:ext cx="3353599"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88" name="矩形 87"/>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grpSp>
        <p:nvGrpSpPr>
          <p:cNvPr id="23" name="组合 22"/>
          <p:cNvGrpSpPr/>
          <p:nvPr/>
        </p:nvGrpSpPr>
        <p:grpSpPr>
          <a:xfrm>
            <a:off x="3715565" y="2281382"/>
            <a:ext cx="1318948" cy="1330720"/>
            <a:chOff x="3715565" y="2281382"/>
            <a:chExt cx="1318948" cy="1330720"/>
          </a:xfrm>
        </p:grpSpPr>
        <p:sp>
          <p:nvSpPr>
            <p:cNvPr id="20" name="椭圆 19"/>
            <p:cNvSpPr/>
            <p:nvPr/>
          </p:nvSpPr>
          <p:spPr>
            <a:xfrm>
              <a:off x="3715565" y="2281382"/>
              <a:ext cx="1318948" cy="131894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750106" y="2320091"/>
              <a:ext cx="1249867" cy="1249858"/>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9" name="组合 38"/>
            <p:cNvGrpSpPr/>
            <p:nvPr/>
          </p:nvGrpSpPr>
          <p:grpSpPr>
            <a:xfrm>
              <a:off x="4061232" y="2285547"/>
              <a:ext cx="627614" cy="1326555"/>
              <a:chOff x="4946488" y="1051793"/>
              <a:chExt cx="2250321" cy="4756396"/>
            </a:xfrm>
          </p:grpSpPr>
          <p:grpSp>
            <p:nvGrpSpPr>
              <p:cNvPr id="40" name="组合 39"/>
              <p:cNvGrpSpPr/>
              <p:nvPr/>
            </p:nvGrpSpPr>
            <p:grpSpPr>
              <a:xfrm>
                <a:off x="6008588" y="1051793"/>
                <a:ext cx="1188221" cy="501517"/>
                <a:chOff x="6008588" y="1051793"/>
                <a:chExt cx="1188221" cy="501517"/>
              </a:xfrm>
            </p:grpSpPr>
            <p:sp>
              <p:nvSpPr>
                <p:cNvPr id="46" name="任意多边形 45"/>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7" name="任意多边形 46"/>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8" name="任意多边形 47"/>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9" name="任意多边形 48"/>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1" name="组合 40"/>
              <p:cNvGrpSpPr/>
              <p:nvPr/>
            </p:nvGrpSpPr>
            <p:grpSpPr>
              <a:xfrm flipH="1" flipV="1">
                <a:off x="4946488" y="5306672"/>
                <a:ext cx="1188000" cy="501517"/>
                <a:chOff x="6008588" y="1051793"/>
                <a:chExt cx="1188221" cy="501517"/>
              </a:xfrm>
            </p:grpSpPr>
            <p:sp>
              <p:nvSpPr>
                <p:cNvPr id="42" name="任意多边形 41"/>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任意多边形 42"/>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任意多边形 43"/>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任意多边形 44"/>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114" name="文本框 113"/>
          <p:cNvSpPr txBox="1"/>
          <p:nvPr/>
        </p:nvSpPr>
        <p:spPr>
          <a:xfrm>
            <a:off x="3803620" y="2771358"/>
            <a:ext cx="1161888" cy="338554"/>
          </a:xfrm>
          <a:prstGeom prst="rect">
            <a:avLst/>
          </a:prstGeom>
          <a:noFill/>
        </p:spPr>
        <p:txBody>
          <a:bodyPr wrap="square" rtlCol="0">
            <a:spAutoFit/>
          </a:bodyPr>
          <a:lstStyle/>
          <a:p>
            <a:pPr algn="ctr"/>
            <a:r>
              <a:rPr lang="en-US" altLang="zh-CN" sz="1600" dirty="0">
                <a:solidFill>
                  <a:schemeClr val="tx1">
                    <a:lumMod val="75000"/>
                    <a:lumOff val="25000"/>
                  </a:schemeClr>
                </a:solidFill>
              </a:rPr>
              <a:t>Step Two</a:t>
            </a:r>
            <a:endParaRPr lang="zh-CN" altLang="en-US" sz="1600" dirty="0">
              <a:solidFill>
                <a:schemeClr val="tx1">
                  <a:lumMod val="75000"/>
                  <a:lumOff val="25000"/>
                </a:schemeClr>
              </a:solidFill>
            </a:endParaRPr>
          </a:p>
        </p:txBody>
      </p:sp>
      <p:grpSp>
        <p:nvGrpSpPr>
          <p:cNvPr id="22" name="组合 21"/>
          <p:cNvGrpSpPr/>
          <p:nvPr/>
        </p:nvGrpSpPr>
        <p:grpSpPr>
          <a:xfrm>
            <a:off x="956700" y="2281163"/>
            <a:ext cx="1318948" cy="1328326"/>
            <a:chOff x="956700" y="2281163"/>
            <a:chExt cx="1318948" cy="1328326"/>
          </a:xfrm>
        </p:grpSpPr>
        <p:sp>
          <p:nvSpPr>
            <p:cNvPr id="21" name="椭圆 20"/>
            <p:cNvSpPr/>
            <p:nvPr/>
          </p:nvSpPr>
          <p:spPr>
            <a:xfrm>
              <a:off x="956700" y="2281163"/>
              <a:ext cx="1318948" cy="1318945"/>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991241" y="2319872"/>
              <a:ext cx="1249867" cy="1249857"/>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7" name="组合 26"/>
            <p:cNvGrpSpPr/>
            <p:nvPr/>
          </p:nvGrpSpPr>
          <p:grpSpPr>
            <a:xfrm>
              <a:off x="1302367" y="2282934"/>
              <a:ext cx="627614" cy="1326555"/>
              <a:chOff x="4946488" y="1051793"/>
              <a:chExt cx="2250321" cy="4756396"/>
            </a:xfrm>
          </p:grpSpPr>
          <p:grpSp>
            <p:nvGrpSpPr>
              <p:cNvPr id="28" name="组合 27"/>
              <p:cNvGrpSpPr/>
              <p:nvPr/>
            </p:nvGrpSpPr>
            <p:grpSpPr>
              <a:xfrm>
                <a:off x="6008588" y="1051793"/>
                <a:ext cx="1188221" cy="501517"/>
                <a:chOff x="6008588" y="1051793"/>
                <a:chExt cx="1188221" cy="501517"/>
              </a:xfrm>
            </p:grpSpPr>
            <p:sp>
              <p:nvSpPr>
                <p:cNvPr id="34" name="任意多边形 33"/>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任意多边形 34"/>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任意多边形 35"/>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任意多边形 36"/>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9" name="组合 28"/>
              <p:cNvGrpSpPr/>
              <p:nvPr/>
            </p:nvGrpSpPr>
            <p:grpSpPr>
              <a:xfrm flipH="1" flipV="1">
                <a:off x="4946488" y="5306672"/>
                <a:ext cx="1188000" cy="501517"/>
                <a:chOff x="6008588" y="1051793"/>
                <a:chExt cx="1188221" cy="501517"/>
              </a:xfrm>
            </p:grpSpPr>
            <p:sp>
              <p:nvSpPr>
                <p:cNvPr id="30" name="任意多边形 29"/>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1" name="任意多边形 30"/>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 name="任意多边形 31"/>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任意多边形 32"/>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113" name="文本框 112"/>
          <p:cNvSpPr txBox="1"/>
          <p:nvPr/>
        </p:nvSpPr>
        <p:spPr>
          <a:xfrm>
            <a:off x="1044755" y="2771358"/>
            <a:ext cx="1161888" cy="338554"/>
          </a:xfrm>
          <a:prstGeom prst="rect">
            <a:avLst/>
          </a:prstGeom>
          <a:noFill/>
        </p:spPr>
        <p:txBody>
          <a:bodyPr wrap="square" rtlCol="0">
            <a:spAutoFit/>
          </a:bodyPr>
          <a:lstStyle/>
          <a:p>
            <a:pPr algn="ctr"/>
            <a:r>
              <a:rPr lang="en-US" altLang="zh-CN" sz="1600" dirty="0">
                <a:solidFill>
                  <a:schemeClr val="tx1">
                    <a:lumMod val="75000"/>
                    <a:lumOff val="25000"/>
                  </a:schemeClr>
                </a:solidFill>
              </a:rPr>
              <a:t>Step One</a:t>
            </a:r>
            <a:endParaRPr lang="zh-CN" altLang="en-US" sz="1600" dirty="0">
              <a:solidFill>
                <a:schemeClr val="tx1">
                  <a:lumMod val="75000"/>
                  <a:lumOff val="25000"/>
                </a:schemeClr>
              </a:solidFill>
            </a:endParaRPr>
          </a:p>
        </p:txBody>
      </p:sp>
      <p:sp>
        <p:nvSpPr>
          <p:cNvPr id="89" name="矩形 88"/>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811067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750"/>
                                        <p:tgtEl>
                                          <p:spTgt spid="87"/>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87"/>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3.75E-6 1.85185E-6 " pathEditMode="relative" rAng="0" ptsTypes="AA">
                                      <p:cBhvr>
                                        <p:cTn id="11" dur="750" fill="hold"/>
                                        <p:tgtEl>
                                          <p:spTgt spid="87"/>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88"/>
                                        </p:tgtEl>
                                        <p:attrNameLst>
                                          <p:attrName>style.visibility</p:attrName>
                                        </p:attrNameLst>
                                      </p:cBhvr>
                                      <p:to>
                                        <p:strVal val="visible"/>
                                      </p:to>
                                    </p:set>
                                    <p:animEffect transition="in" filter="fade">
                                      <p:cBhvr>
                                        <p:cTn id="14" dur="750"/>
                                        <p:tgtEl>
                                          <p:spTgt spid="88"/>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88"/>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750"/>
                                        <p:tgtEl>
                                          <p:spTgt spid="22"/>
                                        </p:tgtEl>
                                      </p:cBhvr>
                                    </p:animEffect>
                                  </p:childTnLst>
                                </p:cTn>
                              </p:par>
                              <p:par>
                                <p:cTn id="20" presetID="10"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75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childTnLst>
                                </p:cTn>
                              </p:par>
                              <p:par>
                                <p:cTn id="26" presetID="35" presetClass="path" presetSubtype="0" fill="hold" nodeType="withEffect">
                                  <p:stCondLst>
                                    <p:cond delay="0"/>
                                  </p:stCondLst>
                                  <p:childTnLst>
                                    <p:animMotion origin="layout" path="M -4.16667E-6 3.7037E-7 L -0.22799 3.7037E-7 " pathEditMode="relative" rAng="0" ptsTypes="AA">
                                      <p:cBhvr>
                                        <p:cTn id="27" dur="1000" spd="-100000" fill="hold"/>
                                        <p:tgtEl>
                                          <p:spTgt spid="23"/>
                                        </p:tgtEl>
                                        <p:attrNameLst>
                                          <p:attrName>ppt_x</p:attrName>
                                          <p:attrName>ppt_y</p:attrName>
                                        </p:attrNameLst>
                                      </p:cBhvr>
                                      <p:rCtr x="-11406" y="0"/>
                                    </p:animMotion>
                                  </p:childTnLst>
                                </p:cTn>
                              </p:par>
                              <p:par>
                                <p:cTn id="28" presetID="35" presetClass="path" presetSubtype="0" fill="hold" nodeType="withEffect">
                                  <p:stCondLst>
                                    <p:cond delay="0"/>
                                  </p:stCondLst>
                                  <p:childTnLst>
                                    <p:animMotion origin="layout" path="M 3.95833E-6 3.7037E-7 L -0.45105 3.7037E-7 " pathEditMode="relative" rAng="0" ptsTypes="AA">
                                      <p:cBhvr>
                                        <p:cTn id="29" dur="1000" spd="-100000" fill="hold"/>
                                        <p:tgtEl>
                                          <p:spTgt spid="24"/>
                                        </p:tgtEl>
                                        <p:attrNameLst>
                                          <p:attrName>ppt_x</p:attrName>
                                          <p:attrName>ppt_y</p:attrName>
                                        </p:attrNameLst>
                                      </p:cBhvr>
                                      <p:rCtr x="-22552" y="0"/>
                                    </p:animMotion>
                                  </p:childTnLst>
                                </p:cTn>
                              </p:par>
                              <p:par>
                                <p:cTn id="30" presetID="10" presetClass="entr" presetSubtype="0" fill="hold" grpId="0" nodeType="withEffect">
                                  <p:stCondLst>
                                    <p:cond delay="500"/>
                                  </p:stCondLst>
                                  <p:childTnLst>
                                    <p:set>
                                      <p:cBhvr>
                                        <p:cTn id="31" dur="1" fill="hold">
                                          <p:stCondLst>
                                            <p:cond delay="0"/>
                                          </p:stCondLst>
                                        </p:cTn>
                                        <p:tgtEl>
                                          <p:spTgt spid="113"/>
                                        </p:tgtEl>
                                        <p:attrNameLst>
                                          <p:attrName>style.visibility</p:attrName>
                                        </p:attrNameLst>
                                      </p:cBhvr>
                                      <p:to>
                                        <p:strVal val="visible"/>
                                      </p:to>
                                    </p:set>
                                    <p:animEffect transition="in" filter="fade">
                                      <p:cBhvr>
                                        <p:cTn id="32" dur="750"/>
                                        <p:tgtEl>
                                          <p:spTgt spid="113"/>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114"/>
                                        </p:tgtEl>
                                        <p:attrNameLst>
                                          <p:attrName>style.visibility</p:attrName>
                                        </p:attrNameLst>
                                      </p:cBhvr>
                                      <p:to>
                                        <p:strVal val="visible"/>
                                      </p:to>
                                    </p:set>
                                    <p:animEffect transition="in" filter="fade">
                                      <p:cBhvr>
                                        <p:cTn id="35" dur="750"/>
                                        <p:tgtEl>
                                          <p:spTgt spid="114"/>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15"/>
                                        </p:tgtEl>
                                        <p:attrNameLst>
                                          <p:attrName>style.visibility</p:attrName>
                                        </p:attrNameLst>
                                      </p:cBhvr>
                                      <p:to>
                                        <p:strVal val="visible"/>
                                      </p:to>
                                    </p:set>
                                    <p:animEffect transition="in" filter="fade">
                                      <p:cBhvr>
                                        <p:cTn id="38" dur="750"/>
                                        <p:tgtEl>
                                          <p:spTgt spid="115"/>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106"/>
                                        </p:tgtEl>
                                        <p:attrNameLst>
                                          <p:attrName>style.visibility</p:attrName>
                                        </p:attrNameLst>
                                      </p:cBhvr>
                                      <p:to>
                                        <p:strVal val="visible"/>
                                      </p:to>
                                    </p:set>
                                    <p:anim calcmode="lin" valueType="num">
                                      <p:cBhvr>
                                        <p:cTn id="41" dur="750" fill="hold"/>
                                        <p:tgtEl>
                                          <p:spTgt spid="106"/>
                                        </p:tgtEl>
                                        <p:attrNameLst>
                                          <p:attrName>ppt_w</p:attrName>
                                        </p:attrNameLst>
                                      </p:cBhvr>
                                      <p:tavLst>
                                        <p:tav tm="0">
                                          <p:val>
                                            <p:fltVal val="0"/>
                                          </p:val>
                                        </p:tav>
                                        <p:tav tm="100000">
                                          <p:val>
                                            <p:strVal val="#ppt_w"/>
                                          </p:val>
                                        </p:tav>
                                      </p:tavLst>
                                    </p:anim>
                                    <p:anim calcmode="lin" valueType="num">
                                      <p:cBhvr>
                                        <p:cTn id="42" dur="750" fill="hold"/>
                                        <p:tgtEl>
                                          <p:spTgt spid="106"/>
                                        </p:tgtEl>
                                        <p:attrNameLst>
                                          <p:attrName>ppt_h</p:attrName>
                                        </p:attrNameLst>
                                      </p:cBhvr>
                                      <p:tavLst>
                                        <p:tav tm="0">
                                          <p:val>
                                            <p:fltVal val="0"/>
                                          </p:val>
                                        </p:tav>
                                        <p:tav tm="100000">
                                          <p:val>
                                            <p:strVal val="#ppt_h"/>
                                          </p:val>
                                        </p:tav>
                                      </p:tavLst>
                                    </p:anim>
                                    <p:animEffect transition="in" filter="fade">
                                      <p:cBhvr>
                                        <p:cTn id="43" dur="750"/>
                                        <p:tgtEl>
                                          <p:spTgt spid="106"/>
                                        </p:tgtEl>
                                      </p:cBhvr>
                                    </p:animEffect>
                                  </p:childTnLst>
                                </p:cTn>
                              </p:par>
                              <p:par>
                                <p:cTn id="44" presetID="53" presetClass="entr" presetSubtype="16" fill="hold" grpId="0" nodeType="withEffect">
                                  <p:stCondLst>
                                    <p:cond delay="1000"/>
                                  </p:stCondLst>
                                  <p:childTnLst>
                                    <p:set>
                                      <p:cBhvr>
                                        <p:cTn id="45" dur="1" fill="hold">
                                          <p:stCondLst>
                                            <p:cond delay="0"/>
                                          </p:stCondLst>
                                        </p:cTn>
                                        <p:tgtEl>
                                          <p:spTgt spid="107"/>
                                        </p:tgtEl>
                                        <p:attrNameLst>
                                          <p:attrName>style.visibility</p:attrName>
                                        </p:attrNameLst>
                                      </p:cBhvr>
                                      <p:to>
                                        <p:strVal val="visible"/>
                                      </p:to>
                                    </p:set>
                                    <p:anim calcmode="lin" valueType="num">
                                      <p:cBhvr>
                                        <p:cTn id="46" dur="750" fill="hold"/>
                                        <p:tgtEl>
                                          <p:spTgt spid="107"/>
                                        </p:tgtEl>
                                        <p:attrNameLst>
                                          <p:attrName>ppt_w</p:attrName>
                                        </p:attrNameLst>
                                      </p:cBhvr>
                                      <p:tavLst>
                                        <p:tav tm="0">
                                          <p:val>
                                            <p:fltVal val="0"/>
                                          </p:val>
                                        </p:tav>
                                        <p:tav tm="100000">
                                          <p:val>
                                            <p:strVal val="#ppt_w"/>
                                          </p:val>
                                        </p:tav>
                                      </p:tavLst>
                                    </p:anim>
                                    <p:anim calcmode="lin" valueType="num">
                                      <p:cBhvr>
                                        <p:cTn id="47" dur="750" fill="hold"/>
                                        <p:tgtEl>
                                          <p:spTgt spid="107"/>
                                        </p:tgtEl>
                                        <p:attrNameLst>
                                          <p:attrName>ppt_h</p:attrName>
                                        </p:attrNameLst>
                                      </p:cBhvr>
                                      <p:tavLst>
                                        <p:tav tm="0">
                                          <p:val>
                                            <p:fltVal val="0"/>
                                          </p:val>
                                        </p:tav>
                                        <p:tav tm="100000">
                                          <p:val>
                                            <p:strVal val="#ppt_h"/>
                                          </p:val>
                                        </p:tav>
                                      </p:tavLst>
                                    </p:anim>
                                    <p:animEffect transition="in" filter="fade">
                                      <p:cBhvr>
                                        <p:cTn id="48" dur="750"/>
                                        <p:tgtEl>
                                          <p:spTgt spid="107"/>
                                        </p:tgtEl>
                                      </p:cBhvr>
                                    </p:animEffect>
                                  </p:childTnLst>
                                </p:cTn>
                              </p:par>
                              <p:par>
                                <p:cTn id="49" presetID="53" presetClass="entr" presetSubtype="16" fill="hold" grpId="0" nodeType="withEffect">
                                  <p:stCondLst>
                                    <p:cond delay="1000"/>
                                  </p:stCondLst>
                                  <p:childTnLst>
                                    <p:set>
                                      <p:cBhvr>
                                        <p:cTn id="50" dur="1" fill="hold">
                                          <p:stCondLst>
                                            <p:cond delay="0"/>
                                          </p:stCondLst>
                                        </p:cTn>
                                        <p:tgtEl>
                                          <p:spTgt spid="109"/>
                                        </p:tgtEl>
                                        <p:attrNameLst>
                                          <p:attrName>style.visibility</p:attrName>
                                        </p:attrNameLst>
                                      </p:cBhvr>
                                      <p:to>
                                        <p:strVal val="visible"/>
                                      </p:to>
                                    </p:set>
                                    <p:anim calcmode="lin" valueType="num">
                                      <p:cBhvr>
                                        <p:cTn id="51" dur="750" fill="hold"/>
                                        <p:tgtEl>
                                          <p:spTgt spid="109"/>
                                        </p:tgtEl>
                                        <p:attrNameLst>
                                          <p:attrName>ppt_w</p:attrName>
                                        </p:attrNameLst>
                                      </p:cBhvr>
                                      <p:tavLst>
                                        <p:tav tm="0">
                                          <p:val>
                                            <p:fltVal val="0"/>
                                          </p:val>
                                        </p:tav>
                                        <p:tav tm="100000">
                                          <p:val>
                                            <p:strVal val="#ppt_w"/>
                                          </p:val>
                                        </p:tav>
                                      </p:tavLst>
                                    </p:anim>
                                    <p:anim calcmode="lin" valueType="num">
                                      <p:cBhvr>
                                        <p:cTn id="52" dur="750" fill="hold"/>
                                        <p:tgtEl>
                                          <p:spTgt spid="109"/>
                                        </p:tgtEl>
                                        <p:attrNameLst>
                                          <p:attrName>ppt_h</p:attrName>
                                        </p:attrNameLst>
                                      </p:cBhvr>
                                      <p:tavLst>
                                        <p:tav tm="0">
                                          <p:val>
                                            <p:fltVal val="0"/>
                                          </p:val>
                                        </p:tav>
                                        <p:tav tm="100000">
                                          <p:val>
                                            <p:strVal val="#ppt_h"/>
                                          </p:val>
                                        </p:tav>
                                      </p:tavLst>
                                    </p:anim>
                                    <p:animEffect transition="in" filter="fade">
                                      <p:cBhvr>
                                        <p:cTn id="53" dur="750"/>
                                        <p:tgtEl>
                                          <p:spTgt spid="109"/>
                                        </p:tgtEl>
                                      </p:cBhvr>
                                    </p:animEffect>
                                  </p:childTnLst>
                                </p:cTn>
                              </p:par>
                              <p:par>
                                <p:cTn id="54" presetID="10" presetClass="entr" presetSubtype="0" fill="hold" nodeType="withEffect">
                                  <p:stCondLst>
                                    <p:cond delay="1750"/>
                                  </p:stCondLst>
                                  <p:childTnLst>
                                    <p:set>
                                      <p:cBhvr>
                                        <p:cTn id="55" dur="1" fill="hold">
                                          <p:stCondLst>
                                            <p:cond delay="0"/>
                                          </p:stCondLst>
                                        </p:cTn>
                                        <p:tgtEl>
                                          <p:spTgt spid="66"/>
                                        </p:tgtEl>
                                        <p:attrNameLst>
                                          <p:attrName>style.visibility</p:attrName>
                                        </p:attrNameLst>
                                      </p:cBhvr>
                                      <p:to>
                                        <p:strVal val="visible"/>
                                      </p:to>
                                    </p:set>
                                    <p:animEffect transition="in" filter="fade">
                                      <p:cBhvr>
                                        <p:cTn id="56" dur="750"/>
                                        <p:tgtEl>
                                          <p:spTgt spid="66"/>
                                        </p:tgtEl>
                                      </p:cBhvr>
                                    </p:animEffect>
                                  </p:childTnLst>
                                </p:cTn>
                              </p:par>
                              <p:par>
                                <p:cTn id="57" presetID="63" presetClass="path" presetSubtype="0" decel="50000" fill="hold" nodeType="withEffect">
                                  <p:stCondLst>
                                    <p:cond delay="1750"/>
                                  </p:stCondLst>
                                  <p:childTnLst>
                                    <p:animMotion origin="layout" path="M -0.01562 -3.7037E-6 L 0.11081 -3.7037E-6 " pathEditMode="relative" rAng="0" ptsTypes="AA">
                                      <p:cBhvr>
                                        <p:cTn id="58" dur="750" spd="-100000" fill="hold"/>
                                        <p:tgtEl>
                                          <p:spTgt spid="66"/>
                                        </p:tgtEl>
                                        <p:attrNameLst>
                                          <p:attrName>ppt_x</p:attrName>
                                          <p:attrName>ppt_y</p:attrName>
                                        </p:attrNameLst>
                                      </p:cBhvr>
                                      <p:rCtr x="6315" y="0"/>
                                    </p:animMotion>
                                  </p:childTnLst>
                                </p:cTn>
                              </p:par>
                              <p:par>
                                <p:cTn id="59" presetID="35" presetClass="path" presetSubtype="0" accel="50000" decel="50000" fill="hold" nodeType="withEffect">
                                  <p:stCondLst>
                                    <p:cond delay="2500"/>
                                  </p:stCondLst>
                                  <p:childTnLst>
                                    <p:animMotion origin="layout" path="M -0.01562 -3.7037E-6 L -2.29167E-6 -3.7037E-6 " pathEditMode="relative" rAng="0" ptsTypes="AA">
                                      <p:cBhvr>
                                        <p:cTn id="60" dur="750" fill="hold"/>
                                        <p:tgtEl>
                                          <p:spTgt spid="66"/>
                                        </p:tgtEl>
                                        <p:attrNameLst>
                                          <p:attrName>ppt_x</p:attrName>
                                          <p:attrName>ppt_y</p:attrName>
                                        </p:attrNameLst>
                                      </p:cBhvr>
                                      <p:rCtr x="781" y="0"/>
                                    </p:animMotion>
                                  </p:childTnLst>
                                </p:cTn>
                              </p:par>
                              <p:par>
                                <p:cTn id="61" presetID="53" presetClass="entr" presetSubtype="16" fill="hold" grpId="0" nodeType="withEffect">
                                  <p:stCondLst>
                                    <p:cond delay="2750"/>
                                  </p:stCondLst>
                                  <p:childTnLst>
                                    <p:set>
                                      <p:cBhvr>
                                        <p:cTn id="62" dur="1" fill="hold">
                                          <p:stCondLst>
                                            <p:cond delay="0"/>
                                          </p:stCondLst>
                                        </p:cTn>
                                        <p:tgtEl>
                                          <p:spTgt spid="83"/>
                                        </p:tgtEl>
                                        <p:attrNameLst>
                                          <p:attrName>style.visibility</p:attrName>
                                        </p:attrNameLst>
                                      </p:cBhvr>
                                      <p:to>
                                        <p:strVal val="visible"/>
                                      </p:to>
                                    </p:set>
                                    <p:anim calcmode="lin" valueType="num">
                                      <p:cBhvr>
                                        <p:cTn id="63" dur="750" fill="hold"/>
                                        <p:tgtEl>
                                          <p:spTgt spid="83"/>
                                        </p:tgtEl>
                                        <p:attrNameLst>
                                          <p:attrName>ppt_w</p:attrName>
                                        </p:attrNameLst>
                                      </p:cBhvr>
                                      <p:tavLst>
                                        <p:tav tm="0">
                                          <p:val>
                                            <p:fltVal val="0"/>
                                          </p:val>
                                        </p:tav>
                                        <p:tav tm="100000">
                                          <p:val>
                                            <p:strVal val="#ppt_w"/>
                                          </p:val>
                                        </p:tav>
                                      </p:tavLst>
                                    </p:anim>
                                    <p:anim calcmode="lin" valueType="num">
                                      <p:cBhvr>
                                        <p:cTn id="64" dur="750" fill="hold"/>
                                        <p:tgtEl>
                                          <p:spTgt spid="83"/>
                                        </p:tgtEl>
                                        <p:attrNameLst>
                                          <p:attrName>ppt_h</p:attrName>
                                        </p:attrNameLst>
                                      </p:cBhvr>
                                      <p:tavLst>
                                        <p:tav tm="0">
                                          <p:val>
                                            <p:fltVal val="0"/>
                                          </p:val>
                                        </p:tav>
                                        <p:tav tm="100000">
                                          <p:val>
                                            <p:strVal val="#ppt_h"/>
                                          </p:val>
                                        </p:tav>
                                      </p:tavLst>
                                    </p:anim>
                                    <p:animEffect transition="in" filter="fade">
                                      <p:cBhvr>
                                        <p:cTn id="65" dur="750"/>
                                        <p:tgtEl>
                                          <p:spTgt spid="83"/>
                                        </p:tgtEl>
                                      </p:cBhvr>
                                    </p:animEffect>
                                  </p:childTnLst>
                                </p:cTn>
                              </p:par>
                              <p:par>
                                <p:cTn id="66" presetID="10" presetClass="entr" presetSubtype="0" fill="hold" nodeType="withEffect">
                                  <p:stCondLst>
                                    <p:cond delay="2750"/>
                                  </p:stCondLst>
                                  <p:childTnLst>
                                    <p:set>
                                      <p:cBhvr>
                                        <p:cTn id="67" dur="1" fill="hold">
                                          <p:stCondLst>
                                            <p:cond delay="0"/>
                                          </p:stCondLst>
                                        </p:cTn>
                                        <p:tgtEl>
                                          <p:spTgt spid="116">
                                            <p:txEl>
                                              <p:pRg st="0" end="0"/>
                                            </p:txEl>
                                          </p:spTgt>
                                        </p:tgtEl>
                                        <p:attrNameLst>
                                          <p:attrName>style.visibility</p:attrName>
                                        </p:attrNameLst>
                                      </p:cBhvr>
                                      <p:to>
                                        <p:strVal val="visible"/>
                                      </p:to>
                                    </p:set>
                                    <p:animEffect transition="in" filter="fade">
                                      <p:cBhvr>
                                        <p:cTn id="68" dur="750"/>
                                        <p:tgtEl>
                                          <p:spTgt spid="116">
                                            <p:txEl>
                                              <p:pRg st="0" end="0"/>
                                            </p:txEl>
                                          </p:spTgt>
                                        </p:tgtEl>
                                      </p:cBhvr>
                                    </p:animEffect>
                                  </p:childTnLst>
                                </p:cTn>
                              </p:par>
                              <p:par>
                                <p:cTn id="69" presetID="53" presetClass="entr" presetSubtype="16" fill="hold" grpId="0" nodeType="withEffect">
                                  <p:stCondLst>
                                    <p:cond delay="3250"/>
                                  </p:stCondLst>
                                  <p:childTnLst>
                                    <p:set>
                                      <p:cBhvr>
                                        <p:cTn id="70" dur="1" fill="hold">
                                          <p:stCondLst>
                                            <p:cond delay="0"/>
                                          </p:stCondLst>
                                        </p:cTn>
                                        <p:tgtEl>
                                          <p:spTgt spid="120"/>
                                        </p:tgtEl>
                                        <p:attrNameLst>
                                          <p:attrName>style.visibility</p:attrName>
                                        </p:attrNameLst>
                                      </p:cBhvr>
                                      <p:to>
                                        <p:strVal val="visible"/>
                                      </p:to>
                                    </p:set>
                                    <p:anim calcmode="lin" valueType="num">
                                      <p:cBhvr>
                                        <p:cTn id="71" dur="500" fill="hold"/>
                                        <p:tgtEl>
                                          <p:spTgt spid="120"/>
                                        </p:tgtEl>
                                        <p:attrNameLst>
                                          <p:attrName>ppt_w</p:attrName>
                                        </p:attrNameLst>
                                      </p:cBhvr>
                                      <p:tavLst>
                                        <p:tav tm="0">
                                          <p:val>
                                            <p:fltVal val="0"/>
                                          </p:val>
                                        </p:tav>
                                        <p:tav tm="100000">
                                          <p:val>
                                            <p:strVal val="#ppt_w"/>
                                          </p:val>
                                        </p:tav>
                                      </p:tavLst>
                                    </p:anim>
                                    <p:anim calcmode="lin" valueType="num">
                                      <p:cBhvr>
                                        <p:cTn id="72" dur="500" fill="hold"/>
                                        <p:tgtEl>
                                          <p:spTgt spid="120"/>
                                        </p:tgtEl>
                                        <p:attrNameLst>
                                          <p:attrName>ppt_h</p:attrName>
                                        </p:attrNameLst>
                                      </p:cBhvr>
                                      <p:tavLst>
                                        <p:tav tm="0">
                                          <p:val>
                                            <p:fltVal val="0"/>
                                          </p:val>
                                        </p:tav>
                                        <p:tav tm="100000">
                                          <p:val>
                                            <p:strVal val="#ppt_h"/>
                                          </p:val>
                                        </p:tav>
                                      </p:tavLst>
                                    </p:anim>
                                    <p:animEffect transition="in" filter="fade">
                                      <p:cBhvr>
                                        <p:cTn id="73" dur="500"/>
                                        <p:tgtEl>
                                          <p:spTgt spid="120"/>
                                        </p:tgtEl>
                                      </p:cBhvr>
                                    </p:animEffect>
                                  </p:childTnLst>
                                </p:cTn>
                              </p:par>
                              <p:par>
                                <p:cTn id="74" presetID="22" presetClass="entr" presetSubtype="8" fill="hold" grpId="0" nodeType="withEffect">
                                  <p:stCondLst>
                                    <p:cond delay="3250"/>
                                  </p:stCondLst>
                                  <p:childTnLst>
                                    <p:set>
                                      <p:cBhvr>
                                        <p:cTn id="75" dur="1" fill="hold">
                                          <p:stCondLst>
                                            <p:cond delay="0"/>
                                          </p:stCondLst>
                                        </p:cTn>
                                        <p:tgtEl>
                                          <p:spTgt spid="118"/>
                                        </p:tgtEl>
                                        <p:attrNameLst>
                                          <p:attrName>style.visibility</p:attrName>
                                        </p:attrNameLst>
                                      </p:cBhvr>
                                      <p:to>
                                        <p:strVal val="visible"/>
                                      </p:to>
                                    </p:set>
                                    <p:animEffect transition="in" filter="wipe(left)">
                                      <p:cBhvr>
                                        <p:cTn id="76" dur="750"/>
                                        <p:tgtEl>
                                          <p:spTgt spid="118"/>
                                        </p:tgtEl>
                                      </p:cBhvr>
                                    </p:animEffect>
                                  </p:childTnLst>
                                </p:cTn>
                              </p:par>
                              <p:par>
                                <p:cTn id="77" presetID="10" presetClass="entr" presetSubtype="0" fill="hold" grpId="0" nodeType="withEffect">
                                  <p:stCondLst>
                                    <p:cond delay="3750"/>
                                  </p:stCondLst>
                                  <p:childTnLst>
                                    <p:set>
                                      <p:cBhvr>
                                        <p:cTn id="78" dur="1" fill="hold">
                                          <p:stCondLst>
                                            <p:cond delay="0"/>
                                          </p:stCondLst>
                                        </p:cTn>
                                        <p:tgtEl>
                                          <p:spTgt spid="121"/>
                                        </p:tgtEl>
                                        <p:attrNameLst>
                                          <p:attrName>style.visibility</p:attrName>
                                        </p:attrNameLst>
                                      </p:cBhvr>
                                      <p:to>
                                        <p:strVal val="visible"/>
                                      </p:to>
                                    </p:set>
                                    <p:animEffect transition="in" filter="fade">
                                      <p:cBhvr>
                                        <p:cTn id="79" dur="500"/>
                                        <p:tgtEl>
                                          <p:spTgt spid="121"/>
                                        </p:tgtEl>
                                      </p:cBhvr>
                                    </p:animEffect>
                                  </p:childTnLst>
                                </p:cTn>
                              </p:par>
                              <p:par>
                                <p:cTn id="80" presetID="42" presetClass="path" presetSubtype="0" decel="50000" fill="hold" grpId="1" nodeType="withEffect">
                                  <p:stCondLst>
                                    <p:cond delay="3750"/>
                                  </p:stCondLst>
                                  <p:childTnLst>
                                    <p:animMotion origin="layout" path="M 2.70833E-6 -2.59259E-6 L 2.70833E-6 -0.07708 " pathEditMode="relative" rAng="0" ptsTypes="AA">
                                      <p:cBhvr>
                                        <p:cTn id="81" dur="750" spd="-100000" fill="hold"/>
                                        <p:tgtEl>
                                          <p:spTgt spid="121"/>
                                        </p:tgtEl>
                                        <p:attrNameLst>
                                          <p:attrName>ppt_x</p:attrName>
                                          <p:attrName>ppt_y</p:attrName>
                                        </p:attrNameLst>
                                      </p:cBhvr>
                                      <p:rCtr x="0" y="-3866"/>
                                    </p:animMotion>
                                  </p:childTnLst>
                                </p:cTn>
                              </p:par>
                              <p:par>
                                <p:cTn id="82" presetID="10" presetClass="entr" presetSubtype="0" fill="hold" grpId="0" nodeType="withEffect">
                                  <p:stCondLst>
                                    <p:cond delay="3750"/>
                                  </p:stCondLst>
                                  <p:childTnLst>
                                    <p:set>
                                      <p:cBhvr>
                                        <p:cTn id="83" dur="1" fill="hold">
                                          <p:stCondLst>
                                            <p:cond delay="0"/>
                                          </p:stCondLst>
                                        </p:cTn>
                                        <p:tgtEl>
                                          <p:spTgt spid="123"/>
                                        </p:tgtEl>
                                        <p:attrNameLst>
                                          <p:attrName>style.visibility</p:attrName>
                                        </p:attrNameLst>
                                      </p:cBhvr>
                                      <p:to>
                                        <p:strVal val="visible"/>
                                      </p:to>
                                    </p:set>
                                    <p:animEffect transition="in" filter="fade">
                                      <p:cBhvr>
                                        <p:cTn id="84" dur="500"/>
                                        <p:tgtEl>
                                          <p:spTgt spid="123"/>
                                        </p:tgtEl>
                                      </p:cBhvr>
                                    </p:animEffect>
                                  </p:childTnLst>
                                </p:cTn>
                              </p:par>
                              <p:par>
                                <p:cTn id="85" presetID="42" presetClass="path" presetSubtype="0" decel="50000" fill="hold" grpId="1" nodeType="withEffect">
                                  <p:stCondLst>
                                    <p:cond delay="3750"/>
                                  </p:stCondLst>
                                  <p:childTnLst>
                                    <p:animMotion origin="layout" path="M 2.5E-6 1.11022E-16 L 2.5E-6 -0.23634 " pathEditMode="relative" rAng="0" ptsTypes="AA">
                                      <p:cBhvr>
                                        <p:cTn id="86" dur="750" spd="-100000" fill="hold"/>
                                        <p:tgtEl>
                                          <p:spTgt spid="123"/>
                                        </p:tgtEl>
                                        <p:attrNameLst>
                                          <p:attrName>ppt_x</p:attrName>
                                          <p:attrName>ppt_y</p:attrName>
                                        </p:attrNameLst>
                                      </p:cBhvr>
                                      <p:rCtr x="0" y="-11829"/>
                                    </p:animMotion>
                                  </p:childTnLst>
                                </p:cTn>
                              </p:par>
                              <p:par>
                                <p:cTn id="87" presetID="10" presetClass="entr" presetSubtype="0" fill="hold" grpId="0" nodeType="withEffect">
                                  <p:stCondLst>
                                    <p:cond delay="4500"/>
                                  </p:stCondLst>
                                  <p:childTnLst>
                                    <p:set>
                                      <p:cBhvr>
                                        <p:cTn id="88" dur="1" fill="hold">
                                          <p:stCondLst>
                                            <p:cond delay="0"/>
                                          </p:stCondLst>
                                        </p:cTn>
                                        <p:tgtEl>
                                          <p:spTgt spid="119"/>
                                        </p:tgtEl>
                                        <p:attrNameLst>
                                          <p:attrName>style.visibility</p:attrName>
                                        </p:attrNameLst>
                                      </p:cBhvr>
                                      <p:to>
                                        <p:strVal val="visible"/>
                                      </p:to>
                                    </p:set>
                                    <p:animEffect transition="in" filter="fade">
                                      <p:cBhvr>
                                        <p:cTn id="89" dur="750"/>
                                        <p:tgtEl>
                                          <p:spTgt spid="119"/>
                                        </p:tgtEl>
                                      </p:cBhvr>
                                    </p:animEffect>
                                  </p:childTnLst>
                                </p:cTn>
                              </p:par>
                              <p:par>
                                <p:cTn id="90" presetID="10" presetClass="entr" presetSubtype="0" fill="hold" grpId="0" nodeType="withEffect">
                                  <p:stCondLst>
                                    <p:cond delay="4500"/>
                                  </p:stCondLst>
                                  <p:childTnLst>
                                    <p:set>
                                      <p:cBhvr>
                                        <p:cTn id="91" dur="1" fill="hold">
                                          <p:stCondLst>
                                            <p:cond delay="0"/>
                                          </p:stCondLst>
                                        </p:cTn>
                                        <p:tgtEl>
                                          <p:spTgt spid="122"/>
                                        </p:tgtEl>
                                        <p:attrNameLst>
                                          <p:attrName>style.visibility</p:attrName>
                                        </p:attrNameLst>
                                      </p:cBhvr>
                                      <p:to>
                                        <p:strVal val="visible"/>
                                      </p:to>
                                    </p:set>
                                    <p:animEffect transition="in" filter="fade">
                                      <p:cBhvr>
                                        <p:cTn id="92" dur="750"/>
                                        <p:tgtEl>
                                          <p:spTgt spid="122"/>
                                        </p:tgtEl>
                                      </p:cBhvr>
                                    </p:animEffect>
                                  </p:childTnLst>
                                </p:cTn>
                              </p:par>
                            </p:childTnLst>
                          </p:cTn>
                        </p:par>
                        <p:par>
                          <p:cTn id="93" fill="hold">
                            <p:stCondLst>
                              <p:cond delay="5250"/>
                            </p:stCondLst>
                            <p:childTnLst>
                              <p:par>
                                <p:cTn id="94" presetID="10" presetClass="entr" presetSubtype="0" fill="hold" grpId="0" nodeType="afterEffect">
                                  <p:stCondLst>
                                    <p:cond delay="0"/>
                                  </p:stCondLst>
                                  <p:childTnLst>
                                    <p:set>
                                      <p:cBhvr>
                                        <p:cTn id="95" dur="1" fill="hold">
                                          <p:stCondLst>
                                            <p:cond delay="0"/>
                                          </p:stCondLst>
                                        </p:cTn>
                                        <p:tgtEl>
                                          <p:spTgt spid="89"/>
                                        </p:tgtEl>
                                        <p:attrNameLst>
                                          <p:attrName>style.visibility</p:attrName>
                                        </p:attrNameLst>
                                      </p:cBhvr>
                                      <p:to>
                                        <p:strVal val="visible"/>
                                      </p:to>
                                    </p:set>
                                    <p:animEffect transition="in" filter="fade">
                                      <p:cBhvr>
                                        <p:cTn id="96" dur="75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106" grpId="0" animBg="1"/>
      <p:bldP spid="107" grpId="0" animBg="1"/>
      <p:bldP spid="109" grpId="0" animBg="1"/>
      <p:bldP spid="115" grpId="0"/>
      <p:bldP spid="118" grpId="0"/>
      <p:bldP spid="120" grpId="0" animBg="1"/>
      <p:bldP spid="119" grpId="0"/>
      <p:bldP spid="121" grpId="0" animBg="1"/>
      <p:bldP spid="121" grpId="1" animBg="1"/>
      <p:bldP spid="122" grpId="0"/>
      <p:bldP spid="123" grpId="0" animBg="1"/>
      <p:bldP spid="123" grpId="1" animBg="1"/>
      <p:bldP spid="87" grpId="0"/>
      <p:bldP spid="87" grpId="1"/>
      <p:bldP spid="87" grpId="2"/>
      <p:bldP spid="88" grpId="0"/>
      <p:bldP spid="88" grpId="1"/>
      <p:bldP spid="114" grpId="0"/>
      <p:bldP spid="113" grpId="0"/>
      <p:bldP spid="8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00300" y="1455704"/>
            <a:ext cx="7391400" cy="3810000"/>
            <a:chOff x="2678349" y="1770434"/>
            <a:chExt cx="7391400" cy="3810000"/>
          </a:xfrm>
          <a:solidFill>
            <a:schemeClr val="bg1">
              <a:lumMod val="75000"/>
            </a:schemeClr>
          </a:solidFill>
          <a:effectLst/>
        </p:grpSpPr>
        <p:sp>
          <p:nvSpPr>
            <p:cNvPr id="21" name="Freeform 69"/>
            <p:cNvSpPr>
              <a:spLocks/>
            </p:cNvSpPr>
            <p:nvPr/>
          </p:nvSpPr>
          <p:spPr bwMode="gray">
            <a:xfrm>
              <a:off x="2678349" y="1770434"/>
              <a:ext cx="3054345" cy="3810000"/>
            </a:xfrm>
            <a:custGeom>
              <a:avLst/>
              <a:gdLst>
                <a:gd name="T0" fmla="*/ 1166 w 1280"/>
                <a:gd name="T1" fmla="*/ 14 h 1782"/>
                <a:gd name="T2" fmla="*/ 1060 w 1280"/>
                <a:gd name="T3" fmla="*/ 40 h 1782"/>
                <a:gd name="T4" fmla="*/ 916 w 1280"/>
                <a:gd name="T5" fmla="*/ 14 h 1782"/>
                <a:gd name="T6" fmla="*/ 728 w 1280"/>
                <a:gd name="T7" fmla="*/ 64 h 1782"/>
                <a:gd name="T8" fmla="*/ 656 w 1280"/>
                <a:gd name="T9" fmla="*/ 102 h 1782"/>
                <a:gd name="T10" fmla="*/ 670 w 1280"/>
                <a:gd name="T11" fmla="*/ 148 h 1782"/>
                <a:gd name="T12" fmla="*/ 546 w 1280"/>
                <a:gd name="T13" fmla="*/ 90 h 1782"/>
                <a:gd name="T14" fmla="*/ 576 w 1280"/>
                <a:gd name="T15" fmla="*/ 120 h 1782"/>
                <a:gd name="T16" fmla="*/ 536 w 1280"/>
                <a:gd name="T17" fmla="*/ 132 h 1782"/>
                <a:gd name="T18" fmla="*/ 578 w 1280"/>
                <a:gd name="T19" fmla="*/ 170 h 1782"/>
                <a:gd name="T20" fmla="*/ 622 w 1280"/>
                <a:gd name="T21" fmla="*/ 174 h 1782"/>
                <a:gd name="T22" fmla="*/ 664 w 1280"/>
                <a:gd name="T23" fmla="*/ 234 h 1782"/>
                <a:gd name="T24" fmla="*/ 522 w 1280"/>
                <a:gd name="T25" fmla="*/ 284 h 1782"/>
                <a:gd name="T26" fmla="*/ 344 w 1280"/>
                <a:gd name="T27" fmla="*/ 262 h 1782"/>
                <a:gd name="T28" fmla="*/ 72 w 1280"/>
                <a:gd name="T29" fmla="*/ 246 h 1782"/>
                <a:gd name="T30" fmla="*/ 36 w 1280"/>
                <a:gd name="T31" fmla="*/ 352 h 1782"/>
                <a:gd name="T32" fmla="*/ 62 w 1280"/>
                <a:gd name="T33" fmla="*/ 418 h 1782"/>
                <a:gd name="T34" fmla="*/ 82 w 1280"/>
                <a:gd name="T35" fmla="*/ 454 h 1782"/>
                <a:gd name="T36" fmla="*/ 112 w 1280"/>
                <a:gd name="T37" fmla="*/ 406 h 1782"/>
                <a:gd name="T38" fmla="*/ 132 w 1280"/>
                <a:gd name="T39" fmla="*/ 400 h 1782"/>
                <a:gd name="T40" fmla="*/ 170 w 1280"/>
                <a:gd name="T41" fmla="*/ 402 h 1782"/>
                <a:gd name="T42" fmla="*/ 230 w 1280"/>
                <a:gd name="T43" fmla="*/ 436 h 1782"/>
                <a:gd name="T44" fmla="*/ 310 w 1280"/>
                <a:gd name="T45" fmla="*/ 508 h 1782"/>
                <a:gd name="T46" fmla="*/ 384 w 1280"/>
                <a:gd name="T47" fmla="*/ 704 h 1782"/>
                <a:gd name="T48" fmla="*/ 470 w 1280"/>
                <a:gd name="T49" fmla="*/ 796 h 1782"/>
                <a:gd name="T50" fmla="*/ 552 w 1280"/>
                <a:gd name="T51" fmla="*/ 912 h 1782"/>
                <a:gd name="T52" fmla="*/ 710 w 1280"/>
                <a:gd name="T53" fmla="*/ 1046 h 1782"/>
                <a:gd name="T54" fmla="*/ 808 w 1280"/>
                <a:gd name="T55" fmla="*/ 1288 h 1782"/>
                <a:gd name="T56" fmla="*/ 796 w 1280"/>
                <a:gd name="T57" fmla="*/ 1708 h 1782"/>
                <a:gd name="T58" fmla="*/ 854 w 1280"/>
                <a:gd name="T59" fmla="*/ 1662 h 1782"/>
                <a:gd name="T60" fmla="*/ 880 w 1280"/>
                <a:gd name="T61" fmla="*/ 1610 h 1782"/>
                <a:gd name="T62" fmla="*/ 1042 w 1280"/>
                <a:gd name="T63" fmla="*/ 1424 h 1782"/>
                <a:gd name="T64" fmla="*/ 1144 w 1280"/>
                <a:gd name="T65" fmla="*/ 1204 h 1782"/>
                <a:gd name="T66" fmla="*/ 1014 w 1280"/>
                <a:gd name="T67" fmla="*/ 1142 h 1782"/>
                <a:gd name="T68" fmla="*/ 836 w 1280"/>
                <a:gd name="T69" fmla="*/ 1040 h 1782"/>
                <a:gd name="T70" fmla="*/ 734 w 1280"/>
                <a:gd name="T71" fmla="*/ 1026 h 1782"/>
                <a:gd name="T72" fmla="*/ 648 w 1280"/>
                <a:gd name="T73" fmla="*/ 936 h 1782"/>
                <a:gd name="T74" fmla="*/ 604 w 1280"/>
                <a:gd name="T75" fmla="*/ 810 h 1782"/>
                <a:gd name="T76" fmla="*/ 734 w 1280"/>
                <a:gd name="T77" fmla="*/ 782 h 1782"/>
                <a:gd name="T78" fmla="*/ 828 w 1280"/>
                <a:gd name="T79" fmla="*/ 632 h 1782"/>
                <a:gd name="T80" fmla="*/ 880 w 1280"/>
                <a:gd name="T81" fmla="*/ 618 h 1782"/>
                <a:gd name="T82" fmla="*/ 922 w 1280"/>
                <a:gd name="T83" fmla="*/ 586 h 1782"/>
                <a:gd name="T84" fmla="*/ 860 w 1280"/>
                <a:gd name="T85" fmla="*/ 544 h 1782"/>
                <a:gd name="T86" fmla="*/ 938 w 1280"/>
                <a:gd name="T87" fmla="*/ 578 h 1782"/>
                <a:gd name="T88" fmla="*/ 984 w 1280"/>
                <a:gd name="T89" fmla="*/ 576 h 1782"/>
                <a:gd name="T90" fmla="*/ 984 w 1280"/>
                <a:gd name="T91" fmla="*/ 540 h 1782"/>
                <a:gd name="T92" fmla="*/ 934 w 1280"/>
                <a:gd name="T93" fmla="*/ 490 h 1782"/>
                <a:gd name="T94" fmla="*/ 866 w 1280"/>
                <a:gd name="T95" fmla="*/ 426 h 1782"/>
                <a:gd name="T96" fmla="*/ 770 w 1280"/>
                <a:gd name="T97" fmla="*/ 412 h 1782"/>
                <a:gd name="T98" fmla="*/ 720 w 1280"/>
                <a:gd name="T99" fmla="*/ 512 h 1782"/>
                <a:gd name="T100" fmla="*/ 646 w 1280"/>
                <a:gd name="T101" fmla="*/ 368 h 1782"/>
                <a:gd name="T102" fmla="*/ 724 w 1280"/>
                <a:gd name="T103" fmla="*/ 316 h 1782"/>
                <a:gd name="T104" fmla="*/ 778 w 1280"/>
                <a:gd name="T105" fmla="*/ 234 h 1782"/>
                <a:gd name="T106" fmla="*/ 788 w 1280"/>
                <a:gd name="T107" fmla="*/ 350 h 1782"/>
                <a:gd name="T108" fmla="*/ 876 w 1280"/>
                <a:gd name="T109" fmla="*/ 350 h 1782"/>
                <a:gd name="T110" fmla="*/ 816 w 1280"/>
                <a:gd name="T111" fmla="*/ 250 h 1782"/>
                <a:gd name="T112" fmla="*/ 734 w 1280"/>
                <a:gd name="T113" fmla="*/ 188 h 1782"/>
                <a:gd name="T114" fmla="*/ 780 w 1280"/>
                <a:gd name="T115" fmla="*/ 128 h 1782"/>
                <a:gd name="T116" fmla="*/ 842 w 1280"/>
                <a:gd name="T117" fmla="*/ 102 h 1782"/>
                <a:gd name="T118" fmla="*/ 968 w 1280"/>
                <a:gd name="T119" fmla="*/ 208 h 1782"/>
                <a:gd name="T120" fmla="*/ 994 w 1280"/>
                <a:gd name="T121" fmla="*/ 324 h 1782"/>
                <a:gd name="T122" fmla="*/ 1154 w 1280"/>
                <a:gd name="T123" fmla="*/ 308 h 1782"/>
                <a:gd name="T124" fmla="*/ 1252 w 1280"/>
                <a:gd name="T125" fmla="*/ 202 h 1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0" h="1782">
                  <a:moveTo>
                    <a:pt x="1214" y="64"/>
                  </a:moveTo>
                  <a:lnTo>
                    <a:pt x="1230" y="60"/>
                  </a:lnTo>
                  <a:lnTo>
                    <a:pt x="1244" y="54"/>
                  </a:lnTo>
                  <a:lnTo>
                    <a:pt x="1254" y="44"/>
                  </a:lnTo>
                  <a:lnTo>
                    <a:pt x="1256" y="30"/>
                  </a:lnTo>
                  <a:lnTo>
                    <a:pt x="1250" y="12"/>
                  </a:lnTo>
                  <a:lnTo>
                    <a:pt x="1238" y="22"/>
                  </a:lnTo>
                  <a:lnTo>
                    <a:pt x="1226" y="24"/>
                  </a:lnTo>
                  <a:lnTo>
                    <a:pt x="1212" y="20"/>
                  </a:lnTo>
                  <a:lnTo>
                    <a:pt x="1198" y="16"/>
                  </a:lnTo>
                  <a:lnTo>
                    <a:pt x="1184" y="14"/>
                  </a:lnTo>
                  <a:lnTo>
                    <a:pt x="1166" y="14"/>
                  </a:lnTo>
                  <a:lnTo>
                    <a:pt x="1146" y="16"/>
                  </a:lnTo>
                  <a:lnTo>
                    <a:pt x="1130" y="18"/>
                  </a:lnTo>
                  <a:lnTo>
                    <a:pt x="1116" y="16"/>
                  </a:lnTo>
                  <a:lnTo>
                    <a:pt x="1100" y="16"/>
                  </a:lnTo>
                  <a:lnTo>
                    <a:pt x="1086" y="14"/>
                  </a:lnTo>
                  <a:lnTo>
                    <a:pt x="1074" y="18"/>
                  </a:lnTo>
                  <a:lnTo>
                    <a:pt x="1070" y="20"/>
                  </a:lnTo>
                  <a:lnTo>
                    <a:pt x="1066" y="24"/>
                  </a:lnTo>
                  <a:lnTo>
                    <a:pt x="1064" y="30"/>
                  </a:lnTo>
                  <a:lnTo>
                    <a:pt x="1062" y="34"/>
                  </a:lnTo>
                  <a:lnTo>
                    <a:pt x="1060" y="38"/>
                  </a:lnTo>
                  <a:lnTo>
                    <a:pt x="1060" y="40"/>
                  </a:lnTo>
                  <a:lnTo>
                    <a:pt x="1036" y="44"/>
                  </a:lnTo>
                  <a:lnTo>
                    <a:pt x="1012" y="44"/>
                  </a:lnTo>
                  <a:lnTo>
                    <a:pt x="986" y="46"/>
                  </a:lnTo>
                  <a:lnTo>
                    <a:pt x="960" y="50"/>
                  </a:lnTo>
                  <a:lnTo>
                    <a:pt x="936" y="58"/>
                  </a:lnTo>
                  <a:lnTo>
                    <a:pt x="912" y="62"/>
                  </a:lnTo>
                  <a:lnTo>
                    <a:pt x="884" y="62"/>
                  </a:lnTo>
                  <a:lnTo>
                    <a:pt x="886" y="48"/>
                  </a:lnTo>
                  <a:lnTo>
                    <a:pt x="894" y="38"/>
                  </a:lnTo>
                  <a:lnTo>
                    <a:pt x="902" y="30"/>
                  </a:lnTo>
                  <a:lnTo>
                    <a:pt x="910" y="22"/>
                  </a:lnTo>
                  <a:lnTo>
                    <a:pt x="916" y="14"/>
                  </a:lnTo>
                  <a:lnTo>
                    <a:pt x="916" y="0"/>
                  </a:lnTo>
                  <a:lnTo>
                    <a:pt x="882" y="0"/>
                  </a:lnTo>
                  <a:lnTo>
                    <a:pt x="844" y="6"/>
                  </a:lnTo>
                  <a:lnTo>
                    <a:pt x="810" y="12"/>
                  </a:lnTo>
                  <a:lnTo>
                    <a:pt x="790" y="16"/>
                  </a:lnTo>
                  <a:lnTo>
                    <a:pt x="766" y="18"/>
                  </a:lnTo>
                  <a:lnTo>
                    <a:pt x="738" y="20"/>
                  </a:lnTo>
                  <a:lnTo>
                    <a:pt x="712" y="26"/>
                  </a:lnTo>
                  <a:lnTo>
                    <a:pt x="690" y="34"/>
                  </a:lnTo>
                  <a:lnTo>
                    <a:pt x="676" y="46"/>
                  </a:lnTo>
                  <a:lnTo>
                    <a:pt x="700" y="56"/>
                  </a:lnTo>
                  <a:lnTo>
                    <a:pt x="728" y="64"/>
                  </a:lnTo>
                  <a:lnTo>
                    <a:pt x="754" y="68"/>
                  </a:lnTo>
                  <a:lnTo>
                    <a:pt x="728" y="68"/>
                  </a:lnTo>
                  <a:lnTo>
                    <a:pt x="702" y="70"/>
                  </a:lnTo>
                  <a:lnTo>
                    <a:pt x="676" y="68"/>
                  </a:lnTo>
                  <a:lnTo>
                    <a:pt x="658" y="64"/>
                  </a:lnTo>
                  <a:lnTo>
                    <a:pt x="642" y="58"/>
                  </a:lnTo>
                  <a:lnTo>
                    <a:pt x="624" y="54"/>
                  </a:lnTo>
                  <a:lnTo>
                    <a:pt x="602" y="54"/>
                  </a:lnTo>
                  <a:lnTo>
                    <a:pt x="614" y="78"/>
                  </a:lnTo>
                  <a:lnTo>
                    <a:pt x="626" y="92"/>
                  </a:lnTo>
                  <a:lnTo>
                    <a:pt x="640" y="100"/>
                  </a:lnTo>
                  <a:lnTo>
                    <a:pt x="656" y="102"/>
                  </a:lnTo>
                  <a:lnTo>
                    <a:pt x="676" y="102"/>
                  </a:lnTo>
                  <a:lnTo>
                    <a:pt x="698" y="102"/>
                  </a:lnTo>
                  <a:lnTo>
                    <a:pt x="692" y="106"/>
                  </a:lnTo>
                  <a:lnTo>
                    <a:pt x="686" y="112"/>
                  </a:lnTo>
                  <a:lnTo>
                    <a:pt x="682" y="118"/>
                  </a:lnTo>
                  <a:lnTo>
                    <a:pt x="676" y="124"/>
                  </a:lnTo>
                  <a:lnTo>
                    <a:pt x="672" y="128"/>
                  </a:lnTo>
                  <a:lnTo>
                    <a:pt x="676" y="132"/>
                  </a:lnTo>
                  <a:lnTo>
                    <a:pt x="680" y="138"/>
                  </a:lnTo>
                  <a:lnTo>
                    <a:pt x="684" y="142"/>
                  </a:lnTo>
                  <a:lnTo>
                    <a:pt x="688" y="146"/>
                  </a:lnTo>
                  <a:lnTo>
                    <a:pt x="670" y="148"/>
                  </a:lnTo>
                  <a:lnTo>
                    <a:pt x="656" y="144"/>
                  </a:lnTo>
                  <a:lnTo>
                    <a:pt x="644" y="134"/>
                  </a:lnTo>
                  <a:lnTo>
                    <a:pt x="634" y="124"/>
                  </a:lnTo>
                  <a:lnTo>
                    <a:pt x="624" y="112"/>
                  </a:lnTo>
                  <a:lnTo>
                    <a:pt x="612" y="104"/>
                  </a:lnTo>
                  <a:lnTo>
                    <a:pt x="598" y="100"/>
                  </a:lnTo>
                  <a:lnTo>
                    <a:pt x="576" y="104"/>
                  </a:lnTo>
                  <a:lnTo>
                    <a:pt x="580" y="108"/>
                  </a:lnTo>
                  <a:lnTo>
                    <a:pt x="584" y="114"/>
                  </a:lnTo>
                  <a:lnTo>
                    <a:pt x="572" y="104"/>
                  </a:lnTo>
                  <a:lnTo>
                    <a:pt x="560" y="96"/>
                  </a:lnTo>
                  <a:lnTo>
                    <a:pt x="546" y="90"/>
                  </a:lnTo>
                  <a:lnTo>
                    <a:pt x="532" y="88"/>
                  </a:lnTo>
                  <a:lnTo>
                    <a:pt x="518" y="94"/>
                  </a:lnTo>
                  <a:lnTo>
                    <a:pt x="530" y="100"/>
                  </a:lnTo>
                  <a:lnTo>
                    <a:pt x="538" y="104"/>
                  </a:lnTo>
                  <a:lnTo>
                    <a:pt x="552" y="106"/>
                  </a:lnTo>
                  <a:lnTo>
                    <a:pt x="558" y="106"/>
                  </a:lnTo>
                  <a:lnTo>
                    <a:pt x="562" y="108"/>
                  </a:lnTo>
                  <a:lnTo>
                    <a:pt x="566" y="110"/>
                  </a:lnTo>
                  <a:lnTo>
                    <a:pt x="570" y="116"/>
                  </a:lnTo>
                  <a:lnTo>
                    <a:pt x="574" y="118"/>
                  </a:lnTo>
                  <a:lnTo>
                    <a:pt x="574" y="118"/>
                  </a:lnTo>
                  <a:lnTo>
                    <a:pt x="576" y="120"/>
                  </a:lnTo>
                  <a:lnTo>
                    <a:pt x="576" y="124"/>
                  </a:lnTo>
                  <a:lnTo>
                    <a:pt x="576" y="126"/>
                  </a:lnTo>
                  <a:lnTo>
                    <a:pt x="574" y="130"/>
                  </a:lnTo>
                  <a:lnTo>
                    <a:pt x="570" y="134"/>
                  </a:lnTo>
                  <a:lnTo>
                    <a:pt x="568" y="136"/>
                  </a:lnTo>
                  <a:lnTo>
                    <a:pt x="566" y="138"/>
                  </a:lnTo>
                  <a:lnTo>
                    <a:pt x="562" y="138"/>
                  </a:lnTo>
                  <a:lnTo>
                    <a:pt x="556" y="138"/>
                  </a:lnTo>
                  <a:lnTo>
                    <a:pt x="552" y="136"/>
                  </a:lnTo>
                  <a:lnTo>
                    <a:pt x="546" y="134"/>
                  </a:lnTo>
                  <a:lnTo>
                    <a:pt x="540" y="132"/>
                  </a:lnTo>
                  <a:lnTo>
                    <a:pt x="536" y="132"/>
                  </a:lnTo>
                  <a:lnTo>
                    <a:pt x="536" y="136"/>
                  </a:lnTo>
                  <a:lnTo>
                    <a:pt x="536" y="142"/>
                  </a:lnTo>
                  <a:lnTo>
                    <a:pt x="538" y="148"/>
                  </a:lnTo>
                  <a:lnTo>
                    <a:pt x="542" y="152"/>
                  </a:lnTo>
                  <a:lnTo>
                    <a:pt x="546" y="154"/>
                  </a:lnTo>
                  <a:lnTo>
                    <a:pt x="552" y="156"/>
                  </a:lnTo>
                  <a:lnTo>
                    <a:pt x="556" y="158"/>
                  </a:lnTo>
                  <a:lnTo>
                    <a:pt x="562" y="160"/>
                  </a:lnTo>
                  <a:lnTo>
                    <a:pt x="566" y="162"/>
                  </a:lnTo>
                  <a:lnTo>
                    <a:pt x="570" y="166"/>
                  </a:lnTo>
                  <a:lnTo>
                    <a:pt x="574" y="168"/>
                  </a:lnTo>
                  <a:lnTo>
                    <a:pt x="578" y="170"/>
                  </a:lnTo>
                  <a:lnTo>
                    <a:pt x="582" y="172"/>
                  </a:lnTo>
                  <a:lnTo>
                    <a:pt x="588" y="172"/>
                  </a:lnTo>
                  <a:lnTo>
                    <a:pt x="592" y="172"/>
                  </a:lnTo>
                  <a:lnTo>
                    <a:pt x="596" y="172"/>
                  </a:lnTo>
                  <a:lnTo>
                    <a:pt x="600" y="170"/>
                  </a:lnTo>
                  <a:lnTo>
                    <a:pt x="602" y="168"/>
                  </a:lnTo>
                  <a:lnTo>
                    <a:pt x="604" y="164"/>
                  </a:lnTo>
                  <a:lnTo>
                    <a:pt x="606" y="166"/>
                  </a:lnTo>
                  <a:lnTo>
                    <a:pt x="608" y="164"/>
                  </a:lnTo>
                  <a:lnTo>
                    <a:pt x="612" y="162"/>
                  </a:lnTo>
                  <a:lnTo>
                    <a:pt x="616" y="168"/>
                  </a:lnTo>
                  <a:lnTo>
                    <a:pt x="622" y="174"/>
                  </a:lnTo>
                  <a:lnTo>
                    <a:pt x="634" y="180"/>
                  </a:lnTo>
                  <a:lnTo>
                    <a:pt x="646" y="184"/>
                  </a:lnTo>
                  <a:lnTo>
                    <a:pt x="660" y="190"/>
                  </a:lnTo>
                  <a:lnTo>
                    <a:pt x="672" y="202"/>
                  </a:lnTo>
                  <a:lnTo>
                    <a:pt x="664" y="204"/>
                  </a:lnTo>
                  <a:lnTo>
                    <a:pt x="660" y="206"/>
                  </a:lnTo>
                  <a:lnTo>
                    <a:pt x="656" y="208"/>
                  </a:lnTo>
                  <a:lnTo>
                    <a:pt x="654" y="212"/>
                  </a:lnTo>
                  <a:lnTo>
                    <a:pt x="652" y="216"/>
                  </a:lnTo>
                  <a:lnTo>
                    <a:pt x="648" y="220"/>
                  </a:lnTo>
                  <a:lnTo>
                    <a:pt x="644" y="224"/>
                  </a:lnTo>
                  <a:lnTo>
                    <a:pt x="664" y="234"/>
                  </a:lnTo>
                  <a:lnTo>
                    <a:pt x="678" y="250"/>
                  </a:lnTo>
                  <a:lnTo>
                    <a:pt x="682" y="270"/>
                  </a:lnTo>
                  <a:lnTo>
                    <a:pt x="672" y="268"/>
                  </a:lnTo>
                  <a:lnTo>
                    <a:pt x="654" y="268"/>
                  </a:lnTo>
                  <a:lnTo>
                    <a:pt x="632" y="270"/>
                  </a:lnTo>
                  <a:lnTo>
                    <a:pt x="612" y="274"/>
                  </a:lnTo>
                  <a:lnTo>
                    <a:pt x="598" y="280"/>
                  </a:lnTo>
                  <a:lnTo>
                    <a:pt x="592" y="284"/>
                  </a:lnTo>
                  <a:lnTo>
                    <a:pt x="586" y="290"/>
                  </a:lnTo>
                  <a:lnTo>
                    <a:pt x="580" y="296"/>
                  </a:lnTo>
                  <a:lnTo>
                    <a:pt x="552" y="290"/>
                  </a:lnTo>
                  <a:lnTo>
                    <a:pt x="522" y="284"/>
                  </a:lnTo>
                  <a:lnTo>
                    <a:pt x="496" y="284"/>
                  </a:lnTo>
                  <a:lnTo>
                    <a:pt x="472" y="290"/>
                  </a:lnTo>
                  <a:lnTo>
                    <a:pt x="450" y="294"/>
                  </a:lnTo>
                  <a:lnTo>
                    <a:pt x="432" y="288"/>
                  </a:lnTo>
                  <a:lnTo>
                    <a:pt x="416" y="284"/>
                  </a:lnTo>
                  <a:lnTo>
                    <a:pt x="408" y="278"/>
                  </a:lnTo>
                  <a:lnTo>
                    <a:pt x="402" y="272"/>
                  </a:lnTo>
                  <a:lnTo>
                    <a:pt x="394" y="260"/>
                  </a:lnTo>
                  <a:lnTo>
                    <a:pt x="384" y="256"/>
                  </a:lnTo>
                  <a:lnTo>
                    <a:pt x="372" y="254"/>
                  </a:lnTo>
                  <a:lnTo>
                    <a:pt x="358" y="258"/>
                  </a:lnTo>
                  <a:lnTo>
                    <a:pt x="344" y="262"/>
                  </a:lnTo>
                  <a:lnTo>
                    <a:pt x="330" y="266"/>
                  </a:lnTo>
                  <a:lnTo>
                    <a:pt x="306" y="272"/>
                  </a:lnTo>
                  <a:lnTo>
                    <a:pt x="292" y="272"/>
                  </a:lnTo>
                  <a:lnTo>
                    <a:pt x="280" y="270"/>
                  </a:lnTo>
                  <a:lnTo>
                    <a:pt x="270" y="266"/>
                  </a:lnTo>
                  <a:lnTo>
                    <a:pt x="260" y="260"/>
                  </a:lnTo>
                  <a:lnTo>
                    <a:pt x="248" y="252"/>
                  </a:lnTo>
                  <a:lnTo>
                    <a:pt x="228" y="244"/>
                  </a:lnTo>
                  <a:lnTo>
                    <a:pt x="196" y="236"/>
                  </a:lnTo>
                  <a:lnTo>
                    <a:pt x="156" y="234"/>
                  </a:lnTo>
                  <a:lnTo>
                    <a:pt x="114" y="238"/>
                  </a:lnTo>
                  <a:lnTo>
                    <a:pt x="72" y="246"/>
                  </a:lnTo>
                  <a:lnTo>
                    <a:pt x="34" y="256"/>
                  </a:lnTo>
                  <a:lnTo>
                    <a:pt x="4" y="272"/>
                  </a:lnTo>
                  <a:lnTo>
                    <a:pt x="6" y="276"/>
                  </a:lnTo>
                  <a:lnTo>
                    <a:pt x="8" y="280"/>
                  </a:lnTo>
                  <a:lnTo>
                    <a:pt x="22" y="284"/>
                  </a:lnTo>
                  <a:lnTo>
                    <a:pt x="32" y="294"/>
                  </a:lnTo>
                  <a:lnTo>
                    <a:pt x="40" y="306"/>
                  </a:lnTo>
                  <a:lnTo>
                    <a:pt x="44" y="322"/>
                  </a:lnTo>
                  <a:lnTo>
                    <a:pt x="22" y="326"/>
                  </a:lnTo>
                  <a:lnTo>
                    <a:pt x="0" y="334"/>
                  </a:lnTo>
                  <a:lnTo>
                    <a:pt x="16" y="346"/>
                  </a:lnTo>
                  <a:lnTo>
                    <a:pt x="36" y="352"/>
                  </a:lnTo>
                  <a:lnTo>
                    <a:pt x="56" y="358"/>
                  </a:lnTo>
                  <a:lnTo>
                    <a:pt x="56" y="358"/>
                  </a:lnTo>
                  <a:lnTo>
                    <a:pt x="56" y="358"/>
                  </a:lnTo>
                  <a:lnTo>
                    <a:pt x="30" y="364"/>
                  </a:lnTo>
                  <a:lnTo>
                    <a:pt x="4" y="372"/>
                  </a:lnTo>
                  <a:lnTo>
                    <a:pt x="10" y="392"/>
                  </a:lnTo>
                  <a:lnTo>
                    <a:pt x="20" y="404"/>
                  </a:lnTo>
                  <a:lnTo>
                    <a:pt x="34" y="408"/>
                  </a:lnTo>
                  <a:lnTo>
                    <a:pt x="48" y="406"/>
                  </a:lnTo>
                  <a:lnTo>
                    <a:pt x="54" y="410"/>
                  </a:lnTo>
                  <a:lnTo>
                    <a:pt x="58" y="412"/>
                  </a:lnTo>
                  <a:lnTo>
                    <a:pt x="62" y="418"/>
                  </a:lnTo>
                  <a:lnTo>
                    <a:pt x="64" y="422"/>
                  </a:lnTo>
                  <a:lnTo>
                    <a:pt x="64" y="428"/>
                  </a:lnTo>
                  <a:lnTo>
                    <a:pt x="62" y="432"/>
                  </a:lnTo>
                  <a:lnTo>
                    <a:pt x="54" y="440"/>
                  </a:lnTo>
                  <a:lnTo>
                    <a:pt x="44" y="448"/>
                  </a:lnTo>
                  <a:lnTo>
                    <a:pt x="36" y="458"/>
                  </a:lnTo>
                  <a:lnTo>
                    <a:pt x="34" y="470"/>
                  </a:lnTo>
                  <a:lnTo>
                    <a:pt x="44" y="468"/>
                  </a:lnTo>
                  <a:lnTo>
                    <a:pt x="56" y="464"/>
                  </a:lnTo>
                  <a:lnTo>
                    <a:pt x="66" y="460"/>
                  </a:lnTo>
                  <a:lnTo>
                    <a:pt x="76" y="458"/>
                  </a:lnTo>
                  <a:lnTo>
                    <a:pt x="82" y="454"/>
                  </a:lnTo>
                  <a:lnTo>
                    <a:pt x="90" y="448"/>
                  </a:lnTo>
                  <a:lnTo>
                    <a:pt x="94" y="442"/>
                  </a:lnTo>
                  <a:lnTo>
                    <a:pt x="96" y="438"/>
                  </a:lnTo>
                  <a:lnTo>
                    <a:pt x="96" y="434"/>
                  </a:lnTo>
                  <a:lnTo>
                    <a:pt x="98" y="428"/>
                  </a:lnTo>
                  <a:lnTo>
                    <a:pt x="98" y="422"/>
                  </a:lnTo>
                  <a:lnTo>
                    <a:pt x="98" y="420"/>
                  </a:lnTo>
                  <a:lnTo>
                    <a:pt x="98" y="416"/>
                  </a:lnTo>
                  <a:lnTo>
                    <a:pt x="100" y="414"/>
                  </a:lnTo>
                  <a:lnTo>
                    <a:pt x="102" y="412"/>
                  </a:lnTo>
                  <a:lnTo>
                    <a:pt x="106" y="410"/>
                  </a:lnTo>
                  <a:lnTo>
                    <a:pt x="112" y="406"/>
                  </a:lnTo>
                  <a:lnTo>
                    <a:pt x="116" y="400"/>
                  </a:lnTo>
                  <a:lnTo>
                    <a:pt x="120" y="396"/>
                  </a:lnTo>
                  <a:lnTo>
                    <a:pt x="124" y="392"/>
                  </a:lnTo>
                  <a:lnTo>
                    <a:pt x="124" y="390"/>
                  </a:lnTo>
                  <a:lnTo>
                    <a:pt x="128" y="388"/>
                  </a:lnTo>
                  <a:lnTo>
                    <a:pt x="130" y="388"/>
                  </a:lnTo>
                  <a:lnTo>
                    <a:pt x="134" y="388"/>
                  </a:lnTo>
                  <a:lnTo>
                    <a:pt x="136" y="390"/>
                  </a:lnTo>
                  <a:lnTo>
                    <a:pt x="136" y="392"/>
                  </a:lnTo>
                  <a:lnTo>
                    <a:pt x="136" y="394"/>
                  </a:lnTo>
                  <a:lnTo>
                    <a:pt x="134" y="398"/>
                  </a:lnTo>
                  <a:lnTo>
                    <a:pt x="132" y="400"/>
                  </a:lnTo>
                  <a:lnTo>
                    <a:pt x="130" y="404"/>
                  </a:lnTo>
                  <a:lnTo>
                    <a:pt x="130" y="406"/>
                  </a:lnTo>
                  <a:lnTo>
                    <a:pt x="130" y="408"/>
                  </a:lnTo>
                  <a:lnTo>
                    <a:pt x="134" y="408"/>
                  </a:lnTo>
                  <a:lnTo>
                    <a:pt x="138" y="406"/>
                  </a:lnTo>
                  <a:lnTo>
                    <a:pt x="144" y="402"/>
                  </a:lnTo>
                  <a:lnTo>
                    <a:pt x="148" y="400"/>
                  </a:lnTo>
                  <a:lnTo>
                    <a:pt x="154" y="398"/>
                  </a:lnTo>
                  <a:lnTo>
                    <a:pt x="160" y="396"/>
                  </a:lnTo>
                  <a:lnTo>
                    <a:pt x="164" y="398"/>
                  </a:lnTo>
                  <a:lnTo>
                    <a:pt x="168" y="400"/>
                  </a:lnTo>
                  <a:lnTo>
                    <a:pt x="170" y="402"/>
                  </a:lnTo>
                  <a:lnTo>
                    <a:pt x="174" y="406"/>
                  </a:lnTo>
                  <a:lnTo>
                    <a:pt x="178" y="410"/>
                  </a:lnTo>
                  <a:lnTo>
                    <a:pt x="182" y="412"/>
                  </a:lnTo>
                  <a:lnTo>
                    <a:pt x="186" y="416"/>
                  </a:lnTo>
                  <a:lnTo>
                    <a:pt x="192" y="418"/>
                  </a:lnTo>
                  <a:lnTo>
                    <a:pt x="198" y="418"/>
                  </a:lnTo>
                  <a:lnTo>
                    <a:pt x="204" y="418"/>
                  </a:lnTo>
                  <a:lnTo>
                    <a:pt x="212" y="420"/>
                  </a:lnTo>
                  <a:lnTo>
                    <a:pt x="218" y="422"/>
                  </a:lnTo>
                  <a:lnTo>
                    <a:pt x="222" y="426"/>
                  </a:lnTo>
                  <a:lnTo>
                    <a:pt x="226" y="430"/>
                  </a:lnTo>
                  <a:lnTo>
                    <a:pt x="230" y="436"/>
                  </a:lnTo>
                  <a:lnTo>
                    <a:pt x="238" y="446"/>
                  </a:lnTo>
                  <a:lnTo>
                    <a:pt x="248" y="456"/>
                  </a:lnTo>
                  <a:lnTo>
                    <a:pt x="260" y="464"/>
                  </a:lnTo>
                  <a:lnTo>
                    <a:pt x="274" y="476"/>
                  </a:lnTo>
                  <a:lnTo>
                    <a:pt x="288" y="486"/>
                  </a:lnTo>
                  <a:lnTo>
                    <a:pt x="292" y="488"/>
                  </a:lnTo>
                  <a:lnTo>
                    <a:pt x="298" y="490"/>
                  </a:lnTo>
                  <a:lnTo>
                    <a:pt x="302" y="492"/>
                  </a:lnTo>
                  <a:lnTo>
                    <a:pt x="306" y="494"/>
                  </a:lnTo>
                  <a:lnTo>
                    <a:pt x="308" y="498"/>
                  </a:lnTo>
                  <a:lnTo>
                    <a:pt x="310" y="502"/>
                  </a:lnTo>
                  <a:lnTo>
                    <a:pt x="310" y="508"/>
                  </a:lnTo>
                  <a:lnTo>
                    <a:pt x="312" y="512"/>
                  </a:lnTo>
                  <a:lnTo>
                    <a:pt x="320" y="530"/>
                  </a:lnTo>
                  <a:lnTo>
                    <a:pt x="330" y="546"/>
                  </a:lnTo>
                  <a:lnTo>
                    <a:pt x="334" y="552"/>
                  </a:lnTo>
                  <a:lnTo>
                    <a:pt x="340" y="558"/>
                  </a:lnTo>
                  <a:lnTo>
                    <a:pt x="348" y="562"/>
                  </a:lnTo>
                  <a:lnTo>
                    <a:pt x="350" y="598"/>
                  </a:lnTo>
                  <a:lnTo>
                    <a:pt x="354" y="634"/>
                  </a:lnTo>
                  <a:lnTo>
                    <a:pt x="362" y="668"/>
                  </a:lnTo>
                  <a:lnTo>
                    <a:pt x="368" y="678"/>
                  </a:lnTo>
                  <a:lnTo>
                    <a:pt x="376" y="692"/>
                  </a:lnTo>
                  <a:lnTo>
                    <a:pt x="384" y="704"/>
                  </a:lnTo>
                  <a:lnTo>
                    <a:pt x="390" y="714"/>
                  </a:lnTo>
                  <a:lnTo>
                    <a:pt x="394" y="716"/>
                  </a:lnTo>
                  <a:lnTo>
                    <a:pt x="400" y="718"/>
                  </a:lnTo>
                  <a:lnTo>
                    <a:pt x="406" y="720"/>
                  </a:lnTo>
                  <a:lnTo>
                    <a:pt x="410" y="722"/>
                  </a:lnTo>
                  <a:lnTo>
                    <a:pt x="416" y="722"/>
                  </a:lnTo>
                  <a:lnTo>
                    <a:pt x="418" y="724"/>
                  </a:lnTo>
                  <a:lnTo>
                    <a:pt x="428" y="740"/>
                  </a:lnTo>
                  <a:lnTo>
                    <a:pt x="434" y="758"/>
                  </a:lnTo>
                  <a:lnTo>
                    <a:pt x="442" y="774"/>
                  </a:lnTo>
                  <a:lnTo>
                    <a:pt x="454" y="788"/>
                  </a:lnTo>
                  <a:lnTo>
                    <a:pt x="470" y="796"/>
                  </a:lnTo>
                  <a:lnTo>
                    <a:pt x="486" y="806"/>
                  </a:lnTo>
                  <a:lnTo>
                    <a:pt x="498" y="818"/>
                  </a:lnTo>
                  <a:lnTo>
                    <a:pt x="502" y="830"/>
                  </a:lnTo>
                  <a:lnTo>
                    <a:pt x="502" y="844"/>
                  </a:lnTo>
                  <a:lnTo>
                    <a:pt x="502" y="856"/>
                  </a:lnTo>
                  <a:lnTo>
                    <a:pt x="506" y="868"/>
                  </a:lnTo>
                  <a:lnTo>
                    <a:pt x="514" y="874"/>
                  </a:lnTo>
                  <a:lnTo>
                    <a:pt x="524" y="878"/>
                  </a:lnTo>
                  <a:lnTo>
                    <a:pt x="534" y="880"/>
                  </a:lnTo>
                  <a:lnTo>
                    <a:pt x="544" y="888"/>
                  </a:lnTo>
                  <a:lnTo>
                    <a:pt x="550" y="900"/>
                  </a:lnTo>
                  <a:lnTo>
                    <a:pt x="552" y="912"/>
                  </a:lnTo>
                  <a:lnTo>
                    <a:pt x="556" y="924"/>
                  </a:lnTo>
                  <a:lnTo>
                    <a:pt x="566" y="938"/>
                  </a:lnTo>
                  <a:lnTo>
                    <a:pt x="576" y="944"/>
                  </a:lnTo>
                  <a:lnTo>
                    <a:pt x="586" y="946"/>
                  </a:lnTo>
                  <a:lnTo>
                    <a:pt x="594" y="948"/>
                  </a:lnTo>
                  <a:lnTo>
                    <a:pt x="604" y="950"/>
                  </a:lnTo>
                  <a:lnTo>
                    <a:pt x="626" y="958"/>
                  </a:lnTo>
                  <a:lnTo>
                    <a:pt x="648" y="968"/>
                  </a:lnTo>
                  <a:lnTo>
                    <a:pt x="670" y="982"/>
                  </a:lnTo>
                  <a:lnTo>
                    <a:pt x="688" y="1000"/>
                  </a:lnTo>
                  <a:lnTo>
                    <a:pt x="702" y="1020"/>
                  </a:lnTo>
                  <a:lnTo>
                    <a:pt x="710" y="1046"/>
                  </a:lnTo>
                  <a:lnTo>
                    <a:pt x="738" y="1054"/>
                  </a:lnTo>
                  <a:lnTo>
                    <a:pt x="756" y="1062"/>
                  </a:lnTo>
                  <a:lnTo>
                    <a:pt x="766" y="1072"/>
                  </a:lnTo>
                  <a:lnTo>
                    <a:pt x="768" y="1084"/>
                  </a:lnTo>
                  <a:lnTo>
                    <a:pt x="766" y="1104"/>
                  </a:lnTo>
                  <a:lnTo>
                    <a:pt x="758" y="1130"/>
                  </a:lnTo>
                  <a:lnTo>
                    <a:pt x="754" y="1160"/>
                  </a:lnTo>
                  <a:lnTo>
                    <a:pt x="754" y="1184"/>
                  </a:lnTo>
                  <a:lnTo>
                    <a:pt x="760" y="1206"/>
                  </a:lnTo>
                  <a:lnTo>
                    <a:pt x="770" y="1226"/>
                  </a:lnTo>
                  <a:lnTo>
                    <a:pt x="784" y="1248"/>
                  </a:lnTo>
                  <a:lnTo>
                    <a:pt x="808" y="1288"/>
                  </a:lnTo>
                  <a:lnTo>
                    <a:pt x="828" y="1326"/>
                  </a:lnTo>
                  <a:lnTo>
                    <a:pt x="844" y="1364"/>
                  </a:lnTo>
                  <a:lnTo>
                    <a:pt x="850" y="1406"/>
                  </a:lnTo>
                  <a:lnTo>
                    <a:pt x="848" y="1444"/>
                  </a:lnTo>
                  <a:lnTo>
                    <a:pt x="840" y="1482"/>
                  </a:lnTo>
                  <a:lnTo>
                    <a:pt x="828" y="1518"/>
                  </a:lnTo>
                  <a:lnTo>
                    <a:pt x="820" y="1558"/>
                  </a:lnTo>
                  <a:lnTo>
                    <a:pt x="816" y="1598"/>
                  </a:lnTo>
                  <a:lnTo>
                    <a:pt x="814" y="1636"/>
                  </a:lnTo>
                  <a:lnTo>
                    <a:pt x="808" y="1660"/>
                  </a:lnTo>
                  <a:lnTo>
                    <a:pt x="800" y="1684"/>
                  </a:lnTo>
                  <a:lnTo>
                    <a:pt x="796" y="1708"/>
                  </a:lnTo>
                  <a:lnTo>
                    <a:pt x="796" y="1734"/>
                  </a:lnTo>
                  <a:lnTo>
                    <a:pt x="804" y="1762"/>
                  </a:lnTo>
                  <a:lnTo>
                    <a:pt x="814" y="1776"/>
                  </a:lnTo>
                  <a:lnTo>
                    <a:pt x="824" y="1782"/>
                  </a:lnTo>
                  <a:lnTo>
                    <a:pt x="836" y="1780"/>
                  </a:lnTo>
                  <a:lnTo>
                    <a:pt x="846" y="1772"/>
                  </a:lnTo>
                  <a:lnTo>
                    <a:pt x="854" y="1758"/>
                  </a:lnTo>
                  <a:lnTo>
                    <a:pt x="858" y="1740"/>
                  </a:lnTo>
                  <a:lnTo>
                    <a:pt x="860" y="1720"/>
                  </a:lnTo>
                  <a:lnTo>
                    <a:pt x="858" y="1704"/>
                  </a:lnTo>
                  <a:lnTo>
                    <a:pt x="852" y="1684"/>
                  </a:lnTo>
                  <a:lnTo>
                    <a:pt x="854" y="1662"/>
                  </a:lnTo>
                  <a:lnTo>
                    <a:pt x="856" y="1658"/>
                  </a:lnTo>
                  <a:lnTo>
                    <a:pt x="860" y="1654"/>
                  </a:lnTo>
                  <a:lnTo>
                    <a:pt x="864" y="1652"/>
                  </a:lnTo>
                  <a:lnTo>
                    <a:pt x="868" y="1650"/>
                  </a:lnTo>
                  <a:lnTo>
                    <a:pt x="872" y="1646"/>
                  </a:lnTo>
                  <a:lnTo>
                    <a:pt x="876" y="1642"/>
                  </a:lnTo>
                  <a:lnTo>
                    <a:pt x="876" y="1638"/>
                  </a:lnTo>
                  <a:lnTo>
                    <a:pt x="878" y="1632"/>
                  </a:lnTo>
                  <a:lnTo>
                    <a:pt x="878" y="1626"/>
                  </a:lnTo>
                  <a:lnTo>
                    <a:pt x="878" y="1620"/>
                  </a:lnTo>
                  <a:lnTo>
                    <a:pt x="878" y="1614"/>
                  </a:lnTo>
                  <a:lnTo>
                    <a:pt x="880" y="1610"/>
                  </a:lnTo>
                  <a:lnTo>
                    <a:pt x="888" y="1600"/>
                  </a:lnTo>
                  <a:lnTo>
                    <a:pt x="902" y="1588"/>
                  </a:lnTo>
                  <a:lnTo>
                    <a:pt x="914" y="1578"/>
                  </a:lnTo>
                  <a:lnTo>
                    <a:pt x="928" y="1566"/>
                  </a:lnTo>
                  <a:lnTo>
                    <a:pt x="936" y="1556"/>
                  </a:lnTo>
                  <a:lnTo>
                    <a:pt x="940" y="1542"/>
                  </a:lnTo>
                  <a:lnTo>
                    <a:pt x="936" y="1528"/>
                  </a:lnTo>
                  <a:lnTo>
                    <a:pt x="968" y="1512"/>
                  </a:lnTo>
                  <a:lnTo>
                    <a:pt x="994" y="1494"/>
                  </a:lnTo>
                  <a:lnTo>
                    <a:pt x="1012" y="1474"/>
                  </a:lnTo>
                  <a:lnTo>
                    <a:pt x="1028" y="1450"/>
                  </a:lnTo>
                  <a:lnTo>
                    <a:pt x="1042" y="1424"/>
                  </a:lnTo>
                  <a:lnTo>
                    <a:pt x="1056" y="1398"/>
                  </a:lnTo>
                  <a:lnTo>
                    <a:pt x="1070" y="1370"/>
                  </a:lnTo>
                  <a:lnTo>
                    <a:pt x="1084" y="1356"/>
                  </a:lnTo>
                  <a:lnTo>
                    <a:pt x="1100" y="1340"/>
                  </a:lnTo>
                  <a:lnTo>
                    <a:pt x="1112" y="1324"/>
                  </a:lnTo>
                  <a:lnTo>
                    <a:pt x="1114" y="1310"/>
                  </a:lnTo>
                  <a:lnTo>
                    <a:pt x="1114" y="1296"/>
                  </a:lnTo>
                  <a:lnTo>
                    <a:pt x="1116" y="1282"/>
                  </a:lnTo>
                  <a:lnTo>
                    <a:pt x="1124" y="1262"/>
                  </a:lnTo>
                  <a:lnTo>
                    <a:pt x="1136" y="1242"/>
                  </a:lnTo>
                  <a:lnTo>
                    <a:pt x="1144" y="1222"/>
                  </a:lnTo>
                  <a:lnTo>
                    <a:pt x="1144" y="1204"/>
                  </a:lnTo>
                  <a:lnTo>
                    <a:pt x="1136" y="1190"/>
                  </a:lnTo>
                  <a:lnTo>
                    <a:pt x="1126" y="1182"/>
                  </a:lnTo>
                  <a:lnTo>
                    <a:pt x="1112" y="1180"/>
                  </a:lnTo>
                  <a:lnTo>
                    <a:pt x="1098" y="1178"/>
                  </a:lnTo>
                  <a:lnTo>
                    <a:pt x="1082" y="1172"/>
                  </a:lnTo>
                  <a:lnTo>
                    <a:pt x="1070" y="1164"/>
                  </a:lnTo>
                  <a:lnTo>
                    <a:pt x="1060" y="1154"/>
                  </a:lnTo>
                  <a:lnTo>
                    <a:pt x="1050" y="1144"/>
                  </a:lnTo>
                  <a:lnTo>
                    <a:pt x="1042" y="1142"/>
                  </a:lnTo>
                  <a:lnTo>
                    <a:pt x="1032" y="1144"/>
                  </a:lnTo>
                  <a:lnTo>
                    <a:pt x="1022" y="1144"/>
                  </a:lnTo>
                  <a:lnTo>
                    <a:pt x="1014" y="1142"/>
                  </a:lnTo>
                  <a:lnTo>
                    <a:pt x="1008" y="1132"/>
                  </a:lnTo>
                  <a:lnTo>
                    <a:pt x="1004" y="1118"/>
                  </a:lnTo>
                  <a:lnTo>
                    <a:pt x="996" y="1106"/>
                  </a:lnTo>
                  <a:lnTo>
                    <a:pt x="982" y="1098"/>
                  </a:lnTo>
                  <a:lnTo>
                    <a:pt x="968" y="1092"/>
                  </a:lnTo>
                  <a:lnTo>
                    <a:pt x="954" y="1084"/>
                  </a:lnTo>
                  <a:lnTo>
                    <a:pt x="928" y="1068"/>
                  </a:lnTo>
                  <a:lnTo>
                    <a:pt x="902" y="1050"/>
                  </a:lnTo>
                  <a:lnTo>
                    <a:pt x="880" y="1034"/>
                  </a:lnTo>
                  <a:lnTo>
                    <a:pt x="858" y="1044"/>
                  </a:lnTo>
                  <a:lnTo>
                    <a:pt x="834" y="1046"/>
                  </a:lnTo>
                  <a:lnTo>
                    <a:pt x="836" y="1040"/>
                  </a:lnTo>
                  <a:lnTo>
                    <a:pt x="836" y="1034"/>
                  </a:lnTo>
                  <a:lnTo>
                    <a:pt x="836" y="1028"/>
                  </a:lnTo>
                  <a:lnTo>
                    <a:pt x="838" y="1024"/>
                  </a:lnTo>
                  <a:lnTo>
                    <a:pt x="822" y="1022"/>
                  </a:lnTo>
                  <a:lnTo>
                    <a:pt x="808" y="1024"/>
                  </a:lnTo>
                  <a:lnTo>
                    <a:pt x="796" y="1032"/>
                  </a:lnTo>
                  <a:lnTo>
                    <a:pt x="790" y="1044"/>
                  </a:lnTo>
                  <a:lnTo>
                    <a:pt x="790" y="1060"/>
                  </a:lnTo>
                  <a:lnTo>
                    <a:pt x="774" y="1054"/>
                  </a:lnTo>
                  <a:lnTo>
                    <a:pt x="760" y="1044"/>
                  </a:lnTo>
                  <a:lnTo>
                    <a:pt x="754" y="1028"/>
                  </a:lnTo>
                  <a:lnTo>
                    <a:pt x="734" y="1026"/>
                  </a:lnTo>
                  <a:lnTo>
                    <a:pt x="714" y="1012"/>
                  </a:lnTo>
                  <a:lnTo>
                    <a:pt x="700" y="994"/>
                  </a:lnTo>
                  <a:lnTo>
                    <a:pt x="694" y="974"/>
                  </a:lnTo>
                  <a:lnTo>
                    <a:pt x="690" y="974"/>
                  </a:lnTo>
                  <a:lnTo>
                    <a:pt x="684" y="972"/>
                  </a:lnTo>
                  <a:lnTo>
                    <a:pt x="678" y="972"/>
                  </a:lnTo>
                  <a:lnTo>
                    <a:pt x="672" y="972"/>
                  </a:lnTo>
                  <a:lnTo>
                    <a:pt x="674" y="952"/>
                  </a:lnTo>
                  <a:lnTo>
                    <a:pt x="676" y="934"/>
                  </a:lnTo>
                  <a:lnTo>
                    <a:pt x="672" y="914"/>
                  </a:lnTo>
                  <a:lnTo>
                    <a:pt x="662" y="928"/>
                  </a:lnTo>
                  <a:lnTo>
                    <a:pt x="648" y="936"/>
                  </a:lnTo>
                  <a:lnTo>
                    <a:pt x="632" y="940"/>
                  </a:lnTo>
                  <a:lnTo>
                    <a:pt x="616" y="940"/>
                  </a:lnTo>
                  <a:lnTo>
                    <a:pt x="598" y="940"/>
                  </a:lnTo>
                  <a:lnTo>
                    <a:pt x="604" y="924"/>
                  </a:lnTo>
                  <a:lnTo>
                    <a:pt x="604" y="908"/>
                  </a:lnTo>
                  <a:lnTo>
                    <a:pt x="598" y="896"/>
                  </a:lnTo>
                  <a:lnTo>
                    <a:pt x="592" y="884"/>
                  </a:lnTo>
                  <a:lnTo>
                    <a:pt x="584" y="872"/>
                  </a:lnTo>
                  <a:lnTo>
                    <a:pt x="580" y="860"/>
                  </a:lnTo>
                  <a:lnTo>
                    <a:pt x="582" y="844"/>
                  </a:lnTo>
                  <a:lnTo>
                    <a:pt x="590" y="826"/>
                  </a:lnTo>
                  <a:lnTo>
                    <a:pt x="604" y="810"/>
                  </a:lnTo>
                  <a:lnTo>
                    <a:pt x="620" y="802"/>
                  </a:lnTo>
                  <a:lnTo>
                    <a:pt x="638" y="798"/>
                  </a:lnTo>
                  <a:lnTo>
                    <a:pt x="656" y="800"/>
                  </a:lnTo>
                  <a:lnTo>
                    <a:pt x="676" y="804"/>
                  </a:lnTo>
                  <a:lnTo>
                    <a:pt x="694" y="808"/>
                  </a:lnTo>
                  <a:lnTo>
                    <a:pt x="694" y="822"/>
                  </a:lnTo>
                  <a:lnTo>
                    <a:pt x="698" y="834"/>
                  </a:lnTo>
                  <a:lnTo>
                    <a:pt x="706" y="840"/>
                  </a:lnTo>
                  <a:lnTo>
                    <a:pt x="716" y="842"/>
                  </a:lnTo>
                  <a:lnTo>
                    <a:pt x="732" y="838"/>
                  </a:lnTo>
                  <a:lnTo>
                    <a:pt x="732" y="810"/>
                  </a:lnTo>
                  <a:lnTo>
                    <a:pt x="734" y="782"/>
                  </a:lnTo>
                  <a:lnTo>
                    <a:pt x="742" y="756"/>
                  </a:lnTo>
                  <a:lnTo>
                    <a:pt x="750" y="744"/>
                  </a:lnTo>
                  <a:lnTo>
                    <a:pt x="760" y="732"/>
                  </a:lnTo>
                  <a:lnTo>
                    <a:pt x="768" y="720"/>
                  </a:lnTo>
                  <a:lnTo>
                    <a:pt x="774" y="708"/>
                  </a:lnTo>
                  <a:lnTo>
                    <a:pt x="776" y="692"/>
                  </a:lnTo>
                  <a:lnTo>
                    <a:pt x="790" y="688"/>
                  </a:lnTo>
                  <a:lnTo>
                    <a:pt x="798" y="682"/>
                  </a:lnTo>
                  <a:lnTo>
                    <a:pt x="800" y="672"/>
                  </a:lnTo>
                  <a:lnTo>
                    <a:pt x="804" y="660"/>
                  </a:lnTo>
                  <a:lnTo>
                    <a:pt x="810" y="648"/>
                  </a:lnTo>
                  <a:lnTo>
                    <a:pt x="828" y="632"/>
                  </a:lnTo>
                  <a:lnTo>
                    <a:pt x="848" y="618"/>
                  </a:lnTo>
                  <a:lnTo>
                    <a:pt x="868" y="604"/>
                  </a:lnTo>
                  <a:lnTo>
                    <a:pt x="870" y="602"/>
                  </a:lnTo>
                  <a:lnTo>
                    <a:pt x="874" y="598"/>
                  </a:lnTo>
                  <a:lnTo>
                    <a:pt x="880" y="602"/>
                  </a:lnTo>
                  <a:lnTo>
                    <a:pt x="886" y="604"/>
                  </a:lnTo>
                  <a:lnTo>
                    <a:pt x="890" y="606"/>
                  </a:lnTo>
                  <a:lnTo>
                    <a:pt x="888" y="606"/>
                  </a:lnTo>
                  <a:lnTo>
                    <a:pt x="890" y="608"/>
                  </a:lnTo>
                  <a:lnTo>
                    <a:pt x="894" y="612"/>
                  </a:lnTo>
                  <a:lnTo>
                    <a:pt x="888" y="614"/>
                  </a:lnTo>
                  <a:lnTo>
                    <a:pt x="880" y="618"/>
                  </a:lnTo>
                  <a:lnTo>
                    <a:pt x="872" y="622"/>
                  </a:lnTo>
                  <a:lnTo>
                    <a:pt x="864" y="628"/>
                  </a:lnTo>
                  <a:lnTo>
                    <a:pt x="862" y="634"/>
                  </a:lnTo>
                  <a:lnTo>
                    <a:pt x="864" y="640"/>
                  </a:lnTo>
                  <a:lnTo>
                    <a:pt x="878" y="646"/>
                  </a:lnTo>
                  <a:lnTo>
                    <a:pt x="886" y="638"/>
                  </a:lnTo>
                  <a:lnTo>
                    <a:pt x="898" y="628"/>
                  </a:lnTo>
                  <a:lnTo>
                    <a:pt x="912" y="616"/>
                  </a:lnTo>
                  <a:lnTo>
                    <a:pt x="922" y="604"/>
                  </a:lnTo>
                  <a:lnTo>
                    <a:pt x="930" y="592"/>
                  </a:lnTo>
                  <a:lnTo>
                    <a:pt x="930" y="582"/>
                  </a:lnTo>
                  <a:lnTo>
                    <a:pt x="922" y="586"/>
                  </a:lnTo>
                  <a:lnTo>
                    <a:pt x="914" y="592"/>
                  </a:lnTo>
                  <a:lnTo>
                    <a:pt x="906" y="594"/>
                  </a:lnTo>
                  <a:lnTo>
                    <a:pt x="896" y="594"/>
                  </a:lnTo>
                  <a:lnTo>
                    <a:pt x="892" y="592"/>
                  </a:lnTo>
                  <a:lnTo>
                    <a:pt x="890" y="588"/>
                  </a:lnTo>
                  <a:lnTo>
                    <a:pt x="886" y="586"/>
                  </a:lnTo>
                  <a:lnTo>
                    <a:pt x="894" y="574"/>
                  </a:lnTo>
                  <a:lnTo>
                    <a:pt x="896" y="566"/>
                  </a:lnTo>
                  <a:lnTo>
                    <a:pt x="896" y="556"/>
                  </a:lnTo>
                  <a:lnTo>
                    <a:pt x="890" y="550"/>
                  </a:lnTo>
                  <a:lnTo>
                    <a:pt x="878" y="544"/>
                  </a:lnTo>
                  <a:lnTo>
                    <a:pt x="860" y="544"/>
                  </a:lnTo>
                  <a:lnTo>
                    <a:pt x="890" y="540"/>
                  </a:lnTo>
                  <a:lnTo>
                    <a:pt x="918" y="536"/>
                  </a:lnTo>
                  <a:lnTo>
                    <a:pt x="946" y="528"/>
                  </a:lnTo>
                  <a:lnTo>
                    <a:pt x="954" y="534"/>
                  </a:lnTo>
                  <a:lnTo>
                    <a:pt x="954" y="540"/>
                  </a:lnTo>
                  <a:lnTo>
                    <a:pt x="948" y="546"/>
                  </a:lnTo>
                  <a:lnTo>
                    <a:pt x="942" y="554"/>
                  </a:lnTo>
                  <a:lnTo>
                    <a:pt x="936" y="562"/>
                  </a:lnTo>
                  <a:lnTo>
                    <a:pt x="934" y="570"/>
                  </a:lnTo>
                  <a:lnTo>
                    <a:pt x="934" y="574"/>
                  </a:lnTo>
                  <a:lnTo>
                    <a:pt x="936" y="578"/>
                  </a:lnTo>
                  <a:lnTo>
                    <a:pt x="938" y="578"/>
                  </a:lnTo>
                  <a:lnTo>
                    <a:pt x="940" y="578"/>
                  </a:lnTo>
                  <a:lnTo>
                    <a:pt x="944" y="578"/>
                  </a:lnTo>
                  <a:lnTo>
                    <a:pt x="948" y="576"/>
                  </a:lnTo>
                  <a:lnTo>
                    <a:pt x="950" y="574"/>
                  </a:lnTo>
                  <a:lnTo>
                    <a:pt x="954" y="572"/>
                  </a:lnTo>
                  <a:lnTo>
                    <a:pt x="956" y="570"/>
                  </a:lnTo>
                  <a:lnTo>
                    <a:pt x="958" y="570"/>
                  </a:lnTo>
                  <a:lnTo>
                    <a:pt x="966" y="570"/>
                  </a:lnTo>
                  <a:lnTo>
                    <a:pt x="972" y="570"/>
                  </a:lnTo>
                  <a:lnTo>
                    <a:pt x="976" y="572"/>
                  </a:lnTo>
                  <a:lnTo>
                    <a:pt x="982" y="576"/>
                  </a:lnTo>
                  <a:lnTo>
                    <a:pt x="984" y="576"/>
                  </a:lnTo>
                  <a:lnTo>
                    <a:pt x="986" y="580"/>
                  </a:lnTo>
                  <a:lnTo>
                    <a:pt x="988" y="582"/>
                  </a:lnTo>
                  <a:lnTo>
                    <a:pt x="992" y="584"/>
                  </a:lnTo>
                  <a:lnTo>
                    <a:pt x="1000" y="584"/>
                  </a:lnTo>
                  <a:lnTo>
                    <a:pt x="1006" y="584"/>
                  </a:lnTo>
                  <a:lnTo>
                    <a:pt x="1012" y="584"/>
                  </a:lnTo>
                  <a:lnTo>
                    <a:pt x="1010" y="572"/>
                  </a:lnTo>
                  <a:lnTo>
                    <a:pt x="1006" y="558"/>
                  </a:lnTo>
                  <a:lnTo>
                    <a:pt x="998" y="548"/>
                  </a:lnTo>
                  <a:lnTo>
                    <a:pt x="994" y="546"/>
                  </a:lnTo>
                  <a:lnTo>
                    <a:pt x="988" y="542"/>
                  </a:lnTo>
                  <a:lnTo>
                    <a:pt x="984" y="540"/>
                  </a:lnTo>
                  <a:lnTo>
                    <a:pt x="982" y="534"/>
                  </a:lnTo>
                  <a:lnTo>
                    <a:pt x="980" y="530"/>
                  </a:lnTo>
                  <a:lnTo>
                    <a:pt x="978" y="524"/>
                  </a:lnTo>
                  <a:lnTo>
                    <a:pt x="976" y="518"/>
                  </a:lnTo>
                  <a:lnTo>
                    <a:pt x="974" y="514"/>
                  </a:lnTo>
                  <a:lnTo>
                    <a:pt x="970" y="510"/>
                  </a:lnTo>
                  <a:lnTo>
                    <a:pt x="966" y="508"/>
                  </a:lnTo>
                  <a:lnTo>
                    <a:pt x="962" y="506"/>
                  </a:lnTo>
                  <a:lnTo>
                    <a:pt x="952" y="502"/>
                  </a:lnTo>
                  <a:lnTo>
                    <a:pt x="944" y="496"/>
                  </a:lnTo>
                  <a:lnTo>
                    <a:pt x="936" y="492"/>
                  </a:lnTo>
                  <a:lnTo>
                    <a:pt x="934" y="490"/>
                  </a:lnTo>
                  <a:lnTo>
                    <a:pt x="932" y="488"/>
                  </a:lnTo>
                  <a:lnTo>
                    <a:pt x="922" y="480"/>
                  </a:lnTo>
                  <a:lnTo>
                    <a:pt x="914" y="472"/>
                  </a:lnTo>
                  <a:lnTo>
                    <a:pt x="906" y="462"/>
                  </a:lnTo>
                  <a:lnTo>
                    <a:pt x="896" y="444"/>
                  </a:lnTo>
                  <a:lnTo>
                    <a:pt x="888" y="422"/>
                  </a:lnTo>
                  <a:lnTo>
                    <a:pt x="880" y="404"/>
                  </a:lnTo>
                  <a:lnTo>
                    <a:pt x="876" y="410"/>
                  </a:lnTo>
                  <a:lnTo>
                    <a:pt x="874" y="414"/>
                  </a:lnTo>
                  <a:lnTo>
                    <a:pt x="870" y="416"/>
                  </a:lnTo>
                  <a:lnTo>
                    <a:pt x="868" y="420"/>
                  </a:lnTo>
                  <a:lnTo>
                    <a:pt x="866" y="426"/>
                  </a:lnTo>
                  <a:lnTo>
                    <a:pt x="866" y="432"/>
                  </a:lnTo>
                  <a:lnTo>
                    <a:pt x="860" y="434"/>
                  </a:lnTo>
                  <a:lnTo>
                    <a:pt x="852" y="434"/>
                  </a:lnTo>
                  <a:lnTo>
                    <a:pt x="846" y="434"/>
                  </a:lnTo>
                  <a:lnTo>
                    <a:pt x="840" y="432"/>
                  </a:lnTo>
                  <a:lnTo>
                    <a:pt x="838" y="416"/>
                  </a:lnTo>
                  <a:lnTo>
                    <a:pt x="830" y="404"/>
                  </a:lnTo>
                  <a:lnTo>
                    <a:pt x="818" y="396"/>
                  </a:lnTo>
                  <a:lnTo>
                    <a:pt x="804" y="394"/>
                  </a:lnTo>
                  <a:lnTo>
                    <a:pt x="790" y="396"/>
                  </a:lnTo>
                  <a:lnTo>
                    <a:pt x="778" y="402"/>
                  </a:lnTo>
                  <a:lnTo>
                    <a:pt x="770" y="412"/>
                  </a:lnTo>
                  <a:lnTo>
                    <a:pt x="770" y="428"/>
                  </a:lnTo>
                  <a:lnTo>
                    <a:pt x="784" y="432"/>
                  </a:lnTo>
                  <a:lnTo>
                    <a:pt x="792" y="442"/>
                  </a:lnTo>
                  <a:lnTo>
                    <a:pt x="794" y="454"/>
                  </a:lnTo>
                  <a:lnTo>
                    <a:pt x="790" y="466"/>
                  </a:lnTo>
                  <a:lnTo>
                    <a:pt x="782" y="478"/>
                  </a:lnTo>
                  <a:lnTo>
                    <a:pt x="770" y="484"/>
                  </a:lnTo>
                  <a:lnTo>
                    <a:pt x="770" y="508"/>
                  </a:lnTo>
                  <a:lnTo>
                    <a:pt x="768" y="532"/>
                  </a:lnTo>
                  <a:lnTo>
                    <a:pt x="756" y="532"/>
                  </a:lnTo>
                  <a:lnTo>
                    <a:pt x="740" y="524"/>
                  </a:lnTo>
                  <a:lnTo>
                    <a:pt x="720" y="512"/>
                  </a:lnTo>
                  <a:lnTo>
                    <a:pt x="700" y="496"/>
                  </a:lnTo>
                  <a:lnTo>
                    <a:pt x="680" y="478"/>
                  </a:lnTo>
                  <a:lnTo>
                    <a:pt x="662" y="460"/>
                  </a:lnTo>
                  <a:lnTo>
                    <a:pt x="646" y="444"/>
                  </a:lnTo>
                  <a:lnTo>
                    <a:pt x="636" y="434"/>
                  </a:lnTo>
                  <a:lnTo>
                    <a:pt x="622" y="422"/>
                  </a:lnTo>
                  <a:lnTo>
                    <a:pt x="614" y="414"/>
                  </a:lnTo>
                  <a:lnTo>
                    <a:pt x="610" y="408"/>
                  </a:lnTo>
                  <a:lnTo>
                    <a:pt x="612" y="402"/>
                  </a:lnTo>
                  <a:lnTo>
                    <a:pt x="620" y="392"/>
                  </a:lnTo>
                  <a:lnTo>
                    <a:pt x="634" y="378"/>
                  </a:lnTo>
                  <a:lnTo>
                    <a:pt x="646" y="368"/>
                  </a:lnTo>
                  <a:lnTo>
                    <a:pt x="660" y="354"/>
                  </a:lnTo>
                  <a:lnTo>
                    <a:pt x="676" y="342"/>
                  </a:lnTo>
                  <a:lnTo>
                    <a:pt x="690" y="336"/>
                  </a:lnTo>
                  <a:lnTo>
                    <a:pt x="690" y="352"/>
                  </a:lnTo>
                  <a:lnTo>
                    <a:pt x="696" y="362"/>
                  </a:lnTo>
                  <a:lnTo>
                    <a:pt x="704" y="368"/>
                  </a:lnTo>
                  <a:lnTo>
                    <a:pt x="718" y="368"/>
                  </a:lnTo>
                  <a:lnTo>
                    <a:pt x="732" y="362"/>
                  </a:lnTo>
                  <a:lnTo>
                    <a:pt x="714" y="344"/>
                  </a:lnTo>
                  <a:lnTo>
                    <a:pt x="700" y="322"/>
                  </a:lnTo>
                  <a:lnTo>
                    <a:pt x="716" y="320"/>
                  </a:lnTo>
                  <a:lnTo>
                    <a:pt x="724" y="316"/>
                  </a:lnTo>
                  <a:lnTo>
                    <a:pt x="730" y="306"/>
                  </a:lnTo>
                  <a:lnTo>
                    <a:pt x="730" y="296"/>
                  </a:lnTo>
                  <a:lnTo>
                    <a:pt x="730" y="284"/>
                  </a:lnTo>
                  <a:lnTo>
                    <a:pt x="730" y="270"/>
                  </a:lnTo>
                  <a:lnTo>
                    <a:pt x="732" y="258"/>
                  </a:lnTo>
                  <a:lnTo>
                    <a:pt x="726" y="254"/>
                  </a:lnTo>
                  <a:lnTo>
                    <a:pt x="722" y="250"/>
                  </a:lnTo>
                  <a:lnTo>
                    <a:pt x="718" y="248"/>
                  </a:lnTo>
                  <a:lnTo>
                    <a:pt x="714" y="244"/>
                  </a:lnTo>
                  <a:lnTo>
                    <a:pt x="736" y="240"/>
                  </a:lnTo>
                  <a:lnTo>
                    <a:pt x="756" y="236"/>
                  </a:lnTo>
                  <a:lnTo>
                    <a:pt x="778" y="234"/>
                  </a:lnTo>
                  <a:lnTo>
                    <a:pt x="778" y="248"/>
                  </a:lnTo>
                  <a:lnTo>
                    <a:pt x="784" y="258"/>
                  </a:lnTo>
                  <a:lnTo>
                    <a:pt x="792" y="266"/>
                  </a:lnTo>
                  <a:lnTo>
                    <a:pt x="802" y="272"/>
                  </a:lnTo>
                  <a:lnTo>
                    <a:pt x="812" y="282"/>
                  </a:lnTo>
                  <a:lnTo>
                    <a:pt x="820" y="292"/>
                  </a:lnTo>
                  <a:lnTo>
                    <a:pt x="824" y="304"/>
                  </a:lnTo>
                  <a:lnTo>
                    <a:pt x="824" y="322"/>
                  </a:lnTo>
                  <a:lnTo>
                    <a:pt x="806" y="324"/>
                  </a:lnTo>
                  <a:lnTo>
                    <a:pt x="788" y="330"/>
                  </a:lnTo>
                  <a:lnTo>
                    <a:pt x="774" y="340"/>
                  </a:lnTo>
                  <a:lnTo>
                    <a:pt x="788" y="350"/>
                  </a:lnTo>
                  <a:lnTo>
                    <a:pt x="808" y="362"/>
                  </a:lnTo>
                  <a:lnTo>
                    <a:pt x="828" y="372"/>
                  </a:lnTo>
                  <a:lnTo>
                    <a:pt x="848" y="378"/>
                  </a:lnTo>
                  <a:lnTo>
                    <a:pt x="866" y="376"/>
                  </a:lnTo>
                  <a:lnTo>
                    <a:pt x="860" y="374"/>
                  </a:lnTo>
                  <a:lnTo>
                    <a:pt x="852" y="370"/>
                  </a:lnTo>
                  <a:lnTo>
                    <a:pt x="844" y="368"/>
                  </a:lnTo>
                  <a:lnTo>
                    <a:pt x="856" y="370"/>
                  </a:lnTo>
                  <a:lnTo>
                    <a:pt x="868" y="368"/>
                  </a:lnTo>
                  <a:lnTo>
                    <a:pt x="880" y="368"/>
                  </a:lnTo>
                  <a:lnTo>
                    <a:pt x="880" y="358"/>
                  </a:lnTo>
                  <a:lnTo>
                    <a:pt x="876" y="350"/>
                  </a:lnTo>
                  <a:lnTo>
                    <a:pt x="872" y="342"/>
                  </a:lnTo>
                  <a:lnTo>
                    <a:pt x="892" y="346"/>
                  </a:lnTo>
                  <a:lnTo>
                    <a:pt x="912" y="340"/>
                  </a:lnTo>
                  <a:lnTo>
                    <a:pt x="904" y="318"/>
                  </a:lnTo>
                  <a:lnTo>
                    <a:pt x="896" y="306"/>
                  </a:lnTo>
                  <a:lnTo>
                    <a:pt x="886" y="298"/>
                  </a:lnTo>
                  <a:lnTo>
                    <a:pt x="874" y="290"/>
                  </a:lnTo>
                  <a:lnTo>
                    <a:pt x="856" y="280"/>
                  </a:lnTo>
                  <a:lnTo>
                    <a:pt x="844" y="272"/>
                  </a:lnTo>
                  <a:lnTo>
                    <a:pt x="836" y="262"/>
                  </a:lnTo>
                  <a:lnTo>
                    <a:pt x="828" y="256"/>
                  </a:lnTo>
                  <a:lnTo>
                    <a:pt x="816" y="250"/>
                  </a:lnTo>
                  <a:lnTo>
                    <a:pt x="798" y="248"/>
                  </a:lnTo>
                  <a:lnTo>
                    <a:pt x="794" y="228"/>
                  </a:lnTo>
                  <a:lnTo>
                    <a:pt x="784" y="216"/>
                  </a:lnTo>
                  <a:lnTo>
                    <a:pt x="770" y="208"/>
                  </a:lnTo>
                  <a:lnTo>
                    <a:pt x="752" y="202"/>
                  </a:lnTo>
                  <a:lnTo>
                    <a:pt x="732" y="200"/>
                  </a:lnTo>
                  <a:lnTo>
                    <a:pt x="712" y="198"/>
                  </a:lnTo>
                  <a:lnTo>
                    <a:pt x="694" y="196"/>
                  </a:lnTo>
                  <a:lnTo>
                    <a:pt x="678" y="192"/>
                  </a:lnTo>
                  <a:lnTo>
                    <a:pt x="696" y="194"/>
                  </a:lnTo>
                  <a:lnTo>
                    <a:pt x="716" y="194"/>
                  </a:lnTo>
                  <a:lnTo>
                    <a:pt x="734" y="188"/>
                  </a:lnTo>
                  <a:lnTo>
                    <a:pt x="748" y="178"/>
                  </a:lnTo>
                  <a:lnTo>
                    <a:pt x="728" y="170"/>
                  </a:lnTo>
                  <a:lnTo>
                    <a:pt x="708" y="164"/>
                  </a:lnTo>
                  <a:lnTo>
                    <a:pt x="688" y="160"/>
                  </a:lnTo>
                  <a:lnTo>
                    <a:pt x="702" y="158"/>
                  </a:lnTo>
                  <a:lnTo>
                    <a:pt x="718" y="156"/>
                  </a:lnTo>
                  <a:lnTo>
                    <a:pt x="730" y="150"/>
                  </a:lnTo>
                  <a:lnTo>
                    <a:pt x="738" y="138"/>
                  </a:lnTo>
                  <a:lnTo>
                    <a:pt x="750" y="142"/>
                  </a:lnTo>
                  <a:lnTo>
                    <a:pt x="764" y="144"/>
                  </a:lnTo>
                  <a:lnTo>
                    <a:pt x="778" y="146"/>
                  </a:lnTo>
                  <a:lnTo>
                    <a:pt x="780" y="128"/>
                  </a:lnTo>
                  <a:lnTo>
                    <a:pt x="788" y="112"/>
                  </a:lnTo>
                  <a:lnTo>
                    <a:pt x="802" y="98"/>
                  </a:lnTo>
                  <a:lnTo>
                    <a:pt x="818" y="88"/>
                  </a:lnTo>
                  <a:lnTo>
                    <a:pt x="834" y="78"/>
                  </a:lnTo>
                  <a:lnTo>
                    <a:pt x="854" y="68"/>
                  </a:lnTo>
                  <a:lnTo>
                    <a:pt x="868" y="62"/>
                  </a:lnTo>
                  <a:lnTo>
                    <a:pt x="882" y="66"/>
                  </a:lnTo>
                  <a:lnTo>
                    <a:pt x="894" y="74"/>
                  </a:lnTo>
                  <a:lnTo>
                    <a:pt x="908" y="90"/>
                  </a:lnTo>
                  <a:lnTo>
                    <a:pt x="880" y="92"/>
                  </a:lnTo>
                  <a:lnTo>
                    <a:pt x="858" y="96"/>
                  </a:lnTo>
                  <a:lnTo>
                    <a:pt x="842" y="102"/>
                  </a:lnTo>
                  <a:lnTo>
                    <a:pt x="834" y="112"/>
                  </a:lnTo>
                  <a:lnTo>
                    <a:pt x="832" y="120"/>
                  </a:lnTo>
                  <a:lnTo>
                    <a:pt x="838" y="130"/>
                  </a:lnTo>
                  <a:lnTo>
                    <a:pt x="856" y="136"/>
                  </a:lnTo>
                  <a:lnTo>
                    <a:pt x="884" y="142"/>
                  </a:lnTo>
                  <a:lnTo>
                    <a:pt x="904" y="144"/>
                  </a:lnTo>
                  <a:lnTo>
                    <a:pt x="922" y="148"/>
                  </a:lnTo>
                  <a:lnTo>
                    <a:pt x="940" y="156"/>
                  </a:lnTo>
                  <a:lnTo>
                    <a:pt x="954" y="170"/>
                  </a:lnTo>
                  <a:lnTo>
                    <a:pt x="960" y="182"/>
                  </a:lnTo>
                  <a:lnTo>
                    <a:pt x="964" y="196"/>
                  </a:lnTo>
                  <a:lnTo>
                    <a:pt x="968" y="208"/>
                  </a:lnTo>
                  <a:lnTo>
                    <a:pt x="972" y="220"/>
                  </a:lnTo>
                  <a:lnTo>
                    <a:pt x="978" y="228"/>
                  </a:lnTo>
                  <a:lnTo>
                    <a:pt x="988" y="234"/>
                  </a:lnTo>
                  <a:lnTo>
                    <a:pt x="1004" y="236"/>
                  </a:lnTo>
                  <a:lnTo>
                    <a:pt x="1010" y="246"/>
                  </a:lnTo>
                  <a:lnTo>
                    <a:pt x="1014" y="260"/>
                  </a:lnTo>
                  <a:lnTo>
                    <a:pt x="1018" y="272"/>
                  </a:lnTo>
                  <a:lnTo>
                    <a:pt x="1018" y="284"/>
                  </a:lnTo>
                  <a:lnTo>
                    <a:pt x="1014" y="294"/>
                  </a:lnTo>
                  <a:lnTo>
                    <a:pt x="1006" y="300"/>
                  </a:lnTo>
                  <a:lnTo>
                    <a:pt x="990" y="304"/>
                  </a:lnTo>
                  <a:lnTo>
                    <a:pt x="994" y="324"/>
                  </a:lnTo>
                  <a:lnTo>
                    <a:pt x="998" y="346"/>
                  </a:lnTo>
                  <a:lnTo>
                    <a:pt x="1004" y="368"/>
                  </a:lnTo>
                  <a:lnTo>
                    <a:pt x="1014" y="388"/>
                  </a:lnTo>
                  <a:lnTo>
                    <a:pt x="1026" y="406"/>
                  </a:lnTo>
                  <a:lnTo>
                    <a:pt x="1044" y="416"/>
                  </a:lnTo>
                  <a:lnTo>
                    <a:pt x="1064" y="418"/>
                  </a:lnTo>
                  <a:lnTo>
                    <a:pt x="1080" y="388"/>
                  </a:lnTo>
                  <a:lnTo>
                    <a:pt x="1094" y="360"/>
                  </a:lnTo>
                  <a:lnTo>
                    <a:pt x="1110" y="334"/>
                  </a:lnTo>
                  <a:lnTo>
                    <a:pt x="1132" y="312"/>
                  </a:lnTo>
                  <a:lnTo>
                    <a:pt x="1144" y="308"/>
                  </a:lnTo>
                  <a:lnTo>
                    <a:pt x="1154" y="308"/>
                  </a:lnTo>
                  <a:lnTo>
                    <a:pt x="1164" y="302"/>
                  </a:lnTo>
                  <a:lnTo>
                    <a:pt x="1172" y="292"/>
                  </a:lnTo>
                  <a:lnTo>
                    <a:pt x="1176" y="278"/>
                  </a:lnTo>
                  <a:lnTo>
                    <a:pt x="1184" y="268"/>
                  </a:lnTo>
                  <a:lnTo>
                    <a:pt x="1200" y="260"/>
                  </a:lnTo>
                  <a:lnTo>
                    <a:pt x="1216" y="258"/>
                  </a:lnTo>
                  <a:lnTo>
                    <a:pt x="1234" y="256"/>
                  </a:lnTo>
                  <a:lnTo>
                    <a:pt x="1250" y="252"/>
                  </a:lnTo>
                  <a:lnTo>
                    <a:pt x="1264" y="244"/>
                  </a:lnTo>
                  <a:lnTo>
                    <a:pt x="1254" y="230"/>
                  </a:lnTo>
                  <a:lnTo>
                    <a:pt x="1250" y="216"/>
                  </a:lnTo>
                  <a:lnTo>
                    <a:pt x="1252" y="202"/>
                  </a:lnTo>
                  <a:lnTo>
                    <a:pt x="1262" y="190"/>
                  </a:lnTo>
                  <a:lnTo>
                    <a:pt x="1276" y="182"/>
                  </a:lnTo>
                  <a:lnTo>
                    <a:pt x="1274" y="164"/>
                  </a:lnTo>
                  <a:lnTo>
                    <a:pt x="1270" y="142"/>
                  </a:lnTo>
                  <a:lnTo>
                    <a:pt x="1268" y="120"/>
                  </a:lnTo>
                  <a:lnTo>
                    <a:pt x="1266" y="98"/>
                  </a:lnTo>
                  <a:lnTo>
                    <a:pt x="1270" y="78"/>
                  </a:lnTo>
                  <a:lnTo>
                    <a:pt x="1280" y="64"/>
                  </a:lnTo>
                  <a:lnTo>
                    <a:pt x="1258" y="66"/>
                  </a:lnTo>
                  <a:lnTo>
                    <a:pt x="1236" y="68"/>
                  </a:lnTo>
                  <a:lnTo>
                    <a:pt x="1214" y="64"/>
                  </a:lnTo>
                  <a:close/>
                </a:path>
              </a:pathLst>
            </a:custGeom>
            <a:grpFill/>
            <a:ln w="0">
              <a:noFill/>
              <a:prstDash val="solid"/>
              <a:round/>
              <a:headEnd/>
              <a:tailEnd/>
            </a:ln>
            <a:extLst/>
          </p:spPr>
          <p:txBody>
            <a:bodyPr/>
            <a:lstStyle/>
            <a:p>
              <a:endParaRPr lang="zh-CN" altLang="en-US">
                <a:solidFill>
                  <a:schemeClr val="accent1"/>
                </a:solidFill>
              </a:endParaRPr>
            </a:p>
          </p:txBody>
        </p:sp>
        <p:sp>
          <p:nvSpPr>
            <p:cNvPr id="22" name="Freeform 70"/>
            <p:cNvSpPr>
              <a:spLocks/>
            </p:cNvSpPr>
            <p:nvPr/>
          </p:nvSpPr>
          <p:spPr bwMode="gray">
            <a:xfrm>
              <a:off x="2678349" y="1770434"/>
              <a:ext cx="3054345" cy="3810000"/>
            </a:xfrm>
            <a:custGeom>
              <a:avLst/>
              <a:gdLst>
                <a:gd name="T0" fmla="*/ 1166 w 1280"/>
                <a:gd name="T1" fmla="*/ 14 h 1782"/>
                <a:gd name="T2" fmla="*/ 1060 w 1280"/>
                <a:gd name="T3" fmla="*/ 40 h 1782"/>
                <a:gd name="T4" fmla="*/ 916 w 1280"/>
                <a:gd name="T5" fmla="*/ 14 h 1782"/>
                <a:gd name="T6" fmla="*/ 728 w 1280"/>
                <a:gd name="T7" fmla="*/ 64 h 1782"/>
                <a:gd name="T8" fmla="*/ 656 w 1280"/>
                <a:gd name="T9" fmla="*/ 102 h 1782"/>
                <a:gd name="T10" fmla="*/ 670 w 1280"/>
                <a:gd name="T11" fmla="*/ 148 h 1782"/>
                <a:gd name="T12" fmla="*/ 546 w 1280"/>
                <a:gd name="T13" fmla="*/ 90 h 1782"/>
                <a:gd name="T14" fmla="*/ 576 w 1280"/>
                <a:gd name="T15" fmla="*/ 120 h 1782"/>
                <a:gd name="T16" fmla="*/ 536 w 1280"/>
                <a:gd name="T17" fmla="*/ 132 h 1782"/>
                <a:gd name="T18" fmla="*/ 578 w 1280"/>
                <a:gd name="T19" fmla="*/ 170 h 1782"/>
                <a:gd name="T20" fmla="*/ 622 w 1280"/>
                <a:gd name="T21" fmla="*/ 174 h 1782"/>
                <a:gd name="T22" fmla="*/ 664 w 1280"/>
                <a:gd name="T23" fmla="*/ 234 h 1782"/>
                <a:gd name="T24" fmla="*/ 522 w 1280"/>
                <a:gd name="T25" fmla="*/ 284 h 1782"/>
                <a:gd name="T26" fmla="*/ 344 w 1280"/>
                <a:gd name="T27" fmla="*/ 262 h 1782"/>
                <a:gd name="T28" fmla="*/ 72 w 1280"/>
                <a:gd name="T29" fmla="*/ 246 h 1782"/>
                <a:gd name="T30" fmla="*/ 36 w 1280"/>
                <a:gd name="T31" fmla="*/ 352 h 1782"/>
                <a:gd name="T32" fmla="*/ 62 w 1280"/>
                <a:gd name="T33" fmla="*/ 418 h 1782"/>
                <a:gd name="T34" fmla="*/ 82 w 1280"/>
                <a:gd name="T35" fmla="*/ 454 h 1782"/>
                <a:gd name="T36" fmla="*/ 112 w 1280"/>
                <a:gd name="T37" fmla="*/ 406 h 1782"/>
                <a:gd name="T38" fmla="*/ 132 w 1280"/>
                <a:gd name="T39" fmla="*/ 400 h 1782"/>
                <a:gd name="T40" fmla="*/ 170 w 1280"/>
                <a:gd name="T41" fmla="*/ 402 h 1782"/>
                <a:gd name="T42" fmla="*/ 230 w 1280"/>
                <a:gd name="T43" fmla="*/ 436 h 1782"/>
                <a:gd name="T44" fmla="*/ 310 w 1280"/>
                <a:gd name="T45" fmla="*/ 508 h 1782"/>
                <a:gd name="T46" fmla="*/ 384 w 1280"/>
                <a:gd name="T47" fmla="*/ 704 h 1782"/>
                <a:gd name="T48" fmla="*/ 470 w 1280"/>
                <a:gd name="T49" fmla="*/ 796 h 1782"/>
                <a:gd name="T50" fmla="*/ 552 w 1280"/>
                <a:gd name="T51" fmla="*/ 912 h 1782"/>
                <a:gd name="T52" fmla="*/ 710 w 1280"/>
                <a:gd name="T53" fmla="*/ 1046 h 1782"/>
                <a:gd name="T54" fmla="*/ 808 w 1280"/>
                <a:gd name="T55" fmla="*/ 1288 h 1782"/>
                <a:gd name="T56" fmla="*/ 796 w 1280"/>
                <a:gd name="T57" fmla="*/ 1708 h 1782"/>
                <a:gd name="T58" fmla="*/ 854 w 1280"/>
                <a:gd name="T59" fmla="*/ 1662 h 1782"/>
                <a:gd name="T60" fmla="*/ 880 w 1280"/>
                <a:gd name="T61" fmla="*/ 1610 h 1782"/>
                <a:gd name="T62" fmla="*/ 1042 w 1280"/>
                <a:gd name="T63" fmla="*/ 1424 h 1782"/>
                <a:gd name="T64" fmla="*/ 1144 w 1280"/>
                <a:gd name="T65" fmla="*/ 1204 h 1782"/>
                <a:gd name="T66" fmla="*/ 1014 w 1280"/>
                <a:gd name="T67" fmla="*/ 1142 h 1782"/>
                <a:gd name="T68" fmla="*/ 836 w 1280"/>
                <a:gd name="T69" fmla="*/ 1040 h 1782"/>
                <a:gd name="T70" fmla="*/ 734 w 1280"/>
                <a:gd name="T71" fmla="*/ 1026 h 1782"/>
                <a:gd name="T72" fmla="*/ 648 w 1280"/>
                <a:gd name="T73" fmla="*/ 936 h 1782"/>
                <a:gd name="T74" fmla="*/ 604 w 1280"/>
                <a:gd name="T75" fmla="*/ 810 h 1782"/>
                <a:gd name="T76" fmla="*/ 734 w 1280"/>
                <a:gd name="T77" fmla="*/ 782 h 1782"/>
                <a:gd name="T78" fmla="*/ 828 w 1280"/>
                <a:gd name="T79" fmla="*/ 632 h 1782"/>
                <a:gd name="T80" fmla="*/ 880 w 1280"/>
                <a:gd name="T81" fmla="*/ 618 h 1782"/>
                <a:gd name="T82" fmla="*/ 922 w 1280"/>
                <a:gd name="T83" fmla="*/ 586 h 1782"/>
                <a:gd name="T84" fmla="*/ 860 w 1280"/>
                <a:gd name="T85" fmla="*/ 544 h 1782"/>
                <a:gd name="T86" fmla="*/ 938 w 1280"/>
                <a:gd name="T87" fmla="*/ 578 h 1782"/>
                <a:gd name="T88" fmla="*/ 984 w 1280"/>
                <a:gd name="T89" fmla="*/ 576 h 1782"/>
                <a:gd name="T90" fmla="*/ 984 w 1280"/>
                <a:gd name="T91" fmla="*/ 540 h 1782"/>
                <a:gd name="T92" fmla="*/ 934 w 1280"/>
                <a:gd name="T93" fmla="*/ 490 h 1782"/>
                <a:gd name="T94" fmla="*/ 866 w 1280"/>
                <a:gd name="T95" fmla="*/ 426 h 1782"/>
                <a:gd name="T96" fmla="*/ 770 w 1280"/>
                <a:gd name="T97" fmla="*/ 412 h 1782"/>
                <a:gd name="T98" fmla="*/ 720 w 1280"/>
                <a:gd name="T99" fmla="*/ 512 h 1782"/>
                <a:gd name="T100" fmla="*/ 646 w 1280"/>
                <a:gd name="T101" fmla="*/ 368 h 1782"/>
                <a:gd name="T102" fmla="*/ 724 w 1280"/>
                <a:gd name="T103" fmla="*/ 316 h 1782"/>
                <a:gd name="T104" fmla="*/ 778 w 1280"/>
                <a:gd name="T105" fmla="*/ 234 h 1782"/>
                <a:gd name="T106" fmla="*/ 788 w 1280"/>
                <a:gd name="T107" fmla="*/ 350 h 1782"/>
                <a:gd name="T108" fmla="*/ 876 w 1280"/>
                <a:gd name="T109" fmla="*/ 350 h 1782"/>
                <a:gd name="T110" fmla="*/ 816 w 1280"/>
                <a:gd name="T111" fmla="*/ 250 h 1782"/>
                <a:gd name="T112" fmla="*/ 734 w 1280"/>
                <a:gd name="T113" fmla="*/ 188 h 1782"/>
                <a:gd name="T114" fmla="*/ 780 w 1280"/>
                <a:gd name="T115" fmla="*/ 128 h 1782"/>
                <a:gd name="T116" fmla="*/ 842 w 1280"/>
                <a:gd name="T117" fmla="*/ 102 h 1782"/>
                <a:gd name="T118" fmla="*/ 968 w 1280"/>
                <a:gd name="T119" fmla="*/ 208 h 1782"/>
                <a:gd name="T120" fmla="*/ 994 w 1280"/>
                <a:gd name="T121" fmla="*/ 324 h 1782"/>
                <a:gd name="T122" fmla="*/ 1154 w 1280"/>
                <a:gd name="T123" fmla="*/ 308 h 1782"/>
                <a:gd name="T124" fmla="*/ 1252 w 1280"/>
                <a:gd name="T125" fmla="*/ 202 h 1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0" h="1782">
                  <a:moveTo>
                    <a:pt x="1214" y="64"/>
                  </a:moveTo>
                  <a:lnTo>
                    <a:pt x="1230" y="60"/>
                  </a:lnTo>
                  <a:lnTo>
                    <a:pt x="1244" y="54"/>
                  </a:lnTo>
                  <a:lnTo>
                    <a:pt x="1254" y="44"/>
                  </a:lnTo>
                  <a:lnTo>
                    <a:pt x="1256" y="30"/>
                  </a:lnTo>
                  <a:lnTo>
                    <a:pt x="1250" y="12"/>
                  </a:lnTo>
                  <a:lnTo>
                    <a:pt x="1238" y="22"/>
                  </a:lnTo>
                  <a:lnTo>
                    <a:pt x="1226" y="24"/>
                  </a:lnTo>
                  <a:lnTo>
                    <a:pt x="1212" y="20"/>
                  </a:lnTo>
                  <a:lnTo>
                    <a:pt x="1198" y="16"/>
                  </a:lnTo>
                  <a:lnTo>
                    <a:pt x="1184" y="14"/>
                  </a:lnTo>
                  <a:lnTo>
                    <a:pt x="1166" y="14"/>
                  </a:lnTo>
                  <a:lnTo>
                    <a:pt x="1146" y="16"/>
                  </a:lnTo>
                  <a:lnTo>
                    <a:pt x="1130" y="18"/>
                  </a:lnTo>
                  <a:lnTo>
                    <a:pt x="1116" y="16"/>
                  </a:lnTo>
                  <a:lnTo>
                    <a:pt x="1100" y="16"/>
                  </a:lnTo>
                  <a:lnTo>
                    <a:pt x="1086" y="14"/>
                  </a:lnTo>
                  <a:lnTo>
                    <a:pt x="1074" y="18"/>
                  </a:lnTo>
                  <a:lnTo>
                    <a:pt x="1070" y="20"/>
                  </a:lnTo>
                  <a:lnTo>
                    <a:pt x="1066" y="24"/>
                  </a:lnTo>
                  <a:lnTo>
                    <a:pt x="1064" y="30"/>
                  </a:lnTo>
                  <a:lnTo>
                    <a:pt x="1062" y="34"/>
                  </a:lnTo>
                  <a:lnTo>
                    <a:pt x="1060" y="38"/>
                  </a:lnTo>
                  <a:lnTo>
                    <a:pt x="1060" y="40"/>
                  </a:lnTo>
                  <a:lnTo>
                    <a:pt x="1036" y="44"/>
                  </a:lnTo>
                  <a:lnTo>
                    <a:pt x="1012" y="44"/>
                  </a:lnTo>
                  <a:lnTo>
                    <a:pt x="986" y="46"/>
                  </a:lnTo>
                  <a:lnTo>
                    <a:pt x="960" y="50"/>
                  </a:lnTo>
                  <a:lnTo>
                    <a:pt x="936" y="58"/>
                  </a:lnTo>
                  <a:lnTo>
                    <a:pt x="912" y="62"/>
                  </a:lnTo>
                  <a:lnTo>
                    <a:pt x="884" y="62"/>
                  </a:lnTo>
                  <a:lnTo>
                    <a:pt x="886" y="48"/>
                  </a:lnTo>
                  <a:lnTo>
                    <a:pt x="894" y="38"/>
                  </a:lnTo>
                  <a:lnTo>
                    <a:pt x="902" y="30"/>
                  </a:lnTo>
                  <a:lnTo>
                    <a:pt x="910" y="22"/>
                  </a:lnTo>
                  <a:lnTo>
                    <a:pt x="916" y="14"/>
                  </a:lnTo>
                  <a:lnTo>
                    <a:pt x="916" y="0"/>
                  </a:lnTo>
                  <a:lnTo>
                    <a:pt x="882" y="0"/>
                  </a:lnTo>
                  <a:lnTo>
                    <a:pt x="844" y="6"/>
                  </a:lnTo>
                  <a:lnTo>
                    <a:pt x="810" y="12"/>
                  </a:lnTo>
                  <a:lnTo>
                    <a:pt x="790" y="16"/>
                  </a:lnTo>
                  <a:lnTo>
                    <a:pt x="766" y="18"/>
                  </a:lnTo>
                  <a:lnTo>
                    <a:pt x="738" y="20"/>
                  </a:lnTo>
                  <a:lnTo>
                    <a:pt x="712" y="26"/>
                  </a:lnTo>
                  <a:lnTo>
                    <a:pt x="690" y="34"/>
                  </a:lnTo>
                  <a:lnTo>
                    <a:pt x="676" y="46"/>
                  </a:lnTo>
                  <a:lnTo>
                    <a:pt x="700" y="56"/>
                  </a:lnTo>
                  <a:lnTo>
                    <a:pt x="728" y="64"/>
                  </a:lnTo>
                  <a:lnTo>
                    <a:pt x="754" y="68"/>
                  </a:lnTo>
                  <a:lnTo>
                    <a:pt x="728" y="68"/>
                  </a:lnTo>
                  <a:lnTo>
                    <a:pt x="702" y="70"/>
                  </a:lnTo>
                  <a:lnTo>
                    <a:pt x="676" y="68"/>
                  </a:lnTo>
                  <a:lnTo>
                    <a:pt x="658" y="64"/>
                  </a:lnTo>
                  <a:lnTo>
                    <a:pt x="642" y="58"/>
                  </a:lnTo>
                  <a:lnTo>
                    <a:pt x="624" y="54"/>
                  </a:lnTo>
                  <a:lnTo>
                    <a:pt x="602" y="54"/>
                  </a:lnTo>
                  <a:lnTo>
                    <a:pt x="614" y="78"/>
                  </a:lnTo>
                  <a:lnTo>
                    <a:pt x="626" y="92"/>
                  </a:lnTo>
                  <a:lnTo>
                    <a:pt x="640" y="100"/>
                  </a:lnTo>
                  <a:lnTo>
                    <a:pt x="656" y="102"/>
                  </a:lnTo>
                  <a:lnTo>
                    <a:pt x="676" y="102"/>
                  </a:lnTo>
                  <a:lnTo>
                    <a:pt x="698" y="102"/>
                  </a:lnTo>
                  <a:lnTo>
                    <a:pt x="692" y="106"/>
                  </a:lnTo>
                  <a:lnTo>
                    <a:pt x="686" y="112"/>
                  </a:lnTo>
                  <a:lnTo>
                    <a:pt x="682" y="118"/>
                  </a:lnTo>
                  <a:lnTo>
                    <a:pt x="676" y="124"/>
                  </a:lnTo>
                  <a:lnTo>
                    <a:pt x="672" y="128"/>
                  </a:lnTo>
                  <a:lnTo>
                    <a:pt x="676" y="132"/>
                  </a:lnTo>
                  <a:lnTo>
                    <a:pt x="680" y="138"/>
                  </a:lnTo>
                  <a:lnTo>
                    <a:pt x="684" y="142"/>
                  </a:lnTo>
                  <a:lnTo>
                    <a:pt x="688" y="146"/>
                  </a:lnTo>
                  <a:lnTo>
                    <a:pt x="670" y="148"/>
                  </a:lnTo>
                  <a:lnTo>
                    <a:pt x="656" y="144"/>
                  </a:lnTo>
                  <a:lnTo>
                    <a:pt x="644" y="134"/>
                  </a:lnTo>
                  <a:lnTo>
                    <a:pt x="634" y="124"/>
                  </a:lnTo>
                  <a:lnTo>
                    <a:pt x="624" y="112"/>
                  </a:lnTo>
                  <a:lnTo>
                    <a:pt x="612" y="104"/>
                  </a:lnTo>
                  <a:lnTo>
                    <a:pt x="598" y="100"/>
                  </a:lnTo>
                  <a:lnTo>
                    <a:pt x="576" y="104"/>
                  </a:lnTo>
                  <a:lnTo>
                    <a:pt x="580" y="108"/>
                  </a:lnTo>
                  <a:lnTo>
                    <a:pt x="584" y="114"/>
                  </a:lnTo>
                  <a:lnTo>
                    <a:pt x="572" y="104"/>
                  </a:lnTo>
                  <a:lnTo>
                    <a:pt x="560" y="96"/>
                  </a:lnTo>
                  <a:lnTo>
                    <a:pt x="546" y="90"/>
                  </a:lnTo>
                  <a:lnTo>
                    <a:pt x="532" y="88"/>
                  </a:lnTo>
                  <a:lnTo>
                    <a:pt x="518" y="94"/>
                  </a:lnTo>
                  <a:lnTo>
                    <a:pt x="530" y="100"/>
                  </a:lnTo>
                  <a:lnTo>
                    <a:pt x="538" y="104"/>
                  </a:lnTo>
                  <a:lnTo>
                    <a:pt x="552" y="106"/>
                  </a:lnTo>
                  <a:lnTo>
                    <a:pt x="558" y="106"/>
                  </a:lnTo>
                  <a:lnTo>
                    <a:pt x="562" y="108"/>
                  </a:lnTo>
                  <a:lnTo>
                    <a:pt x="566" y="110"/>
                  </a:lnTo>
                  <a:lnTo>
                    <a:pt x="570" y="116"/>
                  </a:lnTo>
                  <a:lnTo>
                    <a:pt x="574" y="118"/>
                  </a:lnTo>
                  <a:lnTo>
                    <a:pt x="574" y="118"/>
                  </a:lnTo>
                  <a:lnTo>
                    <a:pt x="576" y="120"/>
                  </a:lnTo>
                  <a:lnTo>
                    <a:pt x="576" y="124"/>
                  </a:lnTo>
                  <a:lnTo>
                    <a:pt x="576" y="126"/>
                  </a:lnTo>
                  <a:lnTo>
                    <a:pt x="574" y="130"/>
                  </a:lnTo>
                  <a:lnTo>
                    <a:pt x="570" y="134"/>
                  </a:lnTo>
                  <a:lnTo>
                    <a:pt x="568" y="136"/>
                  </a:lnTo>
                  <a:lnTo>
                    <a:pt x="566" y="138"/>
                  </a:lnTo>
                  <a:lnTo>
                    <a:pt x="562" y="138"/>
                  </a:lnTo>
                  <a:lnTo>
                    <a:pt x="556" y="138"/>
                  </a:lnTo>
                  <a:lnTo>
                    <a:pt x="552" y="136"/>
                  </a:lnTo>
                  <a:lnTo>
                    <a:pt x="546" y="134"/>
                  </a:lnTo>
                  <a:lnTo>
                    <a:pt x="540" y="132"/>
                  </a:lnTo>
                  <a:lnTo>
                    <a:pt x="536" y="132"/>
                  </a:lnTo>
                  <a:lnTo>
                    <a:pt x="536" y="136"/>
                  </a:lnTo>
                  <a:lnTo>
                    <a:pt x="536" y="142"/>
                  </a:lnTo>
                  <a:lnTo>
                    <a:pt x="538" y="148"/>
                  </a:lnTo>
                  <a:lnTo>
                    <a:pt x="542" y="152"/>
                  </a:lnTo>
                  <a:lnTo>
                    <a:pt x="546" y="154"/>
                  </a:lnTo>
                  <a:lnTo>
                    <a:pt x="552" y="156"/>
                  </a:lnTo>
                  <a:lnTo>
                    <a:pt x="556" y="158"/>
                  </a:lnTo>
                  <a:lnTo>
                    <a:pt x="562" y="160"/>
                  </a:lnTo>
                  <a:lnTo>
                    <a:pt x="566" y="162"/>
                  </a:lnTo>
                  <a:lnTo>
                    <a:pt x="570" y="166"/>
                  </a:lnTo>
                  <a:lnTo>
                    <a:pt x="574" y="168"/>
                  </a:lnTo>
                  <a:lnTo>
                    <a:pt x="578" y="170"/>
                  </a:lnTo>
                  <a:lnTo>
                    <a:pt x="582" y="172"/>
                  </a:lnTo>
                  <a:lnTo>
                    <a:pt x="588" y="172"/>
                  </a:lnTo>
                  <a:lnTo>
                    <a:pt x="592" y="172"/>
                  </a:lnTo>
                  <a:lnTo>
                    <a:pt x="596" y="172"/>
                  </a:lnTo>
                  <a:lnTo>
                    <a:pt x="600" y="170"/>
                  </a:lnTo>
                  <a:lnTo>
                    <a:pt x="602" y="168"/>
                  </a:lnTo>
                  <a:lnTo>
                    <a:pt x="604" y="164"/>
                  </a:lnTo>
                  <a:lnTo>
                    <a:pt x="606" y="166"/>
                  </a:lnTo>
                  <a:lnTo>
                    <a:pt x="608" y="164"/>
                  </a:lnTo>
                  <a:lnTo>
                    <a:pt x="612" y="162"/>
                  </a:lnTo>
                  <a:lnTo>
                    <a:pt x="616" y="168"/>
                  </a:lnTo>
                  <a:lnTo>
                    <a:pt x="622" y="174"/>
                  </a:lnTo>
                  <a:lnTo>
                    <a:pt x="634" y="180"/>
                  </a:lnTo>
                  <a:lnTo>
                    <a:pt x="646" y="184"/>
                  </a:lnTo>
                  <a:lnTo>
                    <a:pt x="660" y="190"/>
                  </a:lnTo>
                  <a:lnTo>
                    <a:pt x="672" y="202"/>
                  </a:lnTo>
                  <a:lnTo>
                    <a:pt x="664" y="204"/>
                  </a:lnTo>
                  <a:lnTo>
                    <a:pt x="660" y="206"/>
                  </a:lnTo>
                  <a:lnTo>
                    <a:pt x="656" y="208"/>
                  </a:lnTo>
                  <a:lnTo>
                    <a:pt x="654" y="212"/>
                  </a:lnTo>
                  <a:lnTo>
                    <a:pt x="652" y="216"/>
                  </a:lnTo>
                  <a:lnTo>
                    <a:pt x="648" y="220"/>
                  </a:lnTo>
                  <a:lnTo>
                    <a:pt x="644" y="224"/>
                  </a:lnTo>
                  <a:lnTo>
                    <a:pt x="664" y="234"/>
                  </a:lnTo>
                  <a:lnTo>
                    <a:pt x="678" y="250"/>
                  </a:lnTo>
                  <a:lnTo>
                    <a:pt x="682" y="270"/>
                  </a:lnTo>
                  <a:lnTo>
                    <a:pt x="672" y="268"/>
                  </a:lnTo>
                  <a:lnTo>
                    <a:pt x="654" y="268"/>
                  </a:lnTo>
                  <a:lnTo>
                    <a:pt x="632" y="270"/>
                  </a:lnTo>
                  <a:lnTo>
                    <a:pt x="612" y="274"/>
                  </a:lnTo>
                  <a:lnTo>
                    <a:pt x="598" y="280"/>
                  </a:lnTo>
                  <a:lnTo>
                    <a:pt x="592" y="284"/>
                  </a:lnTo>
                  <a:lnTo>
                    <a:pt x="586" y="290"/>
                  </a:lnTo>
                  <a:lnTo>
                    <a:pt x="580" y="296"/>
                  </a:lnTo>
                  <a:lnTo>
                    <a:pt x="552" y="290"/>
                  </a:lnTo>
                  <a:lnTo>
                    <a:pt x="522" y="284"/>
                  </a:lnTo>
                  <a:lnTo>
                    <a:pt x="496" y="284"/>
                  </a:lnTo>
                  <a:lnTo>
                    <a:pt x="472" y="290"/>
                  </a:lnTo>
                  <a:lnTo>
                    <a:pt x="450" y="294"/>
                  </a:lnTo>
                  <a:lnTo>
                    <a:pt x="432" y="288"/>
                  </a:lnTo>
                  <a:lnTo>
                    <a:pt x="416" y="284"/>
                  </a:lnTo>
                  <a:lnTo>
                    <a:pt x="408" y="278"/>
                  </a:lnTo>
                  <a:lnTo>
                    <a:pt x="402" y="272"/>
                  </a:lnTo>
                  <a:lnTo>
                    <a:pt x="394" y="260"/>
                  </a:lnTo>
                  <a:lnTo>
                    <a:pt x="384" y="256"/>
                  </a:lnTo>
                  <a:lnTo>
                    <a:pt x="372" y="254"/>
                  </a:lnTo>
                  <a:lnTo>
                    <a:pt x="358" y="258"/>
                  </a:lnTo>
                  <a:lnTo>
                    <a:pt x="344" y="262"/>
                  </a:lnTo>
                  <a:lnTo>
                    <a:pt x="330" y="266"/>
                  </a:lnTo>
                  <a:lnTo>
                    <a:pt x="306" y="272"/>
                  </a:lnTo>
                  <a:lnTo>
                    <a:pt x="292" y="272"/>
                  </a:lnTo>
                  <a:lnTo>
                    <a:pt x="280" y="270"/>
                  </a:lnTo>
                  <a:lnTo>
                    <a:pt x="270" y="266"/>
                  </a:lnTo>
                  <a:lnTo>
                    <a:pt x="260" y="260"/>
                  </a:lnTo>
                  <a:lnTo>
                    <a:pt x="248" y="252"/>
                  </a:lnTo>
                  <a:lnTo>
                    <a:pt x="228" y="244"/>
                  </a:lnTo>
                  <a:lnTo>
                    <a:pt x="196" y="236"/>
                  </a:lnTo>
                  <a:lnTo>
                    <a:pt x="156" y="234"/>
                  </a:lnTo>
                  <a:lnTo>
                    <a:pt x="114" y="238"/>
                  </a:lnTo>
                  <a:lnTo>
                    <a:pt x="72" y="246"/>
                  </a:lnTo>
                  <a:lnTo>
                    <a:pt x="34" y="256"/>
                  </a:lnTo>
                  <a:lnTo>
                    <a:pt x="4" y="272"/>
                  </a:lnTo>
                  <a:lnTo>
                    <a:pt x="6" y="276"/>
                  </a:lnTo>
                  <a:lnTo>
                    <a:pt x="8" y="280"/>
                  </a:lnTo>
                  <a:lnTo>
                    <a:pt x="22" y="284"/>
                  </a:lnTo>
                  <a:lnTo>
                    <a:pt x="32" y="294"/>
                  </a:lnTo>
                  <a:lnTo>
                    <a:pt x="40" y="306"/>
                  </a:lnTo>
                  <a:lnTo>
                    <a:pt x="44" y="322"/>
                  </a:lnTo>
                  <a:lnTo>
                    <a:pt x="22" y="326"/>
                  </a:lnTo>
                  <a:lnTo>
                    <a:pt x="0" y="334"/>
                  </a:lnTo>
                  <a:lnTo>
                    <a:pt x="16" y="346"/>
                  </a:lnTo>
                  <a:lnTo>
                    <a:pt x="36" y="352"/>
                  </a:lnTo>
                  <a:lnTo>
                    <a:pt x="56" y="358"/>
                  </a:lnTo>
                  <a:lnTo>
                    <a:pt x="56" y="358"/>
                  </a:lnTo>
                  <a:lnTo>
                    <a:pt x="56" y="358"/>
                  </a:lnTo>
                  <a:lnTo>
                    <a:pt x="30" y="364"/>
                  </a:lnTo>
                  <a:lnTo>
                    <a:pt x="4" y="372"/>
                  </a:lnTo>
                  <a:lnTo>
                    <a:pt x="10" y="392"/>
                  </a:lnTo>
                  <a:lnTo>
                    <a:pt x="20" y="404"/>
                  </a:lnTo>
                  <a:lnTo>
                    <a:pt x="34" y="408"/>
                  </a:lnTo>
                  <a:lnTo>
                    <a:pt x="48" y="406"/>
                  </a:lnTo>
                  <a:lnTo>
                    <a:pt x="54" y="410"/>
                  </a:lnTo>
                  <a:lnTo>
                    <a:pt x="58" y="412"/>
                  </a:lnTo>
                  <a:lnTo>
                    <a:pt x="62" y="418"/>
                  </a:lnTo>
                  <a:lnTo>
                    <a:pt x="64" y="422"/>
                  </a:lnTo>
                  <a:lnTo>
                    <a:pt x="64" y="428"/>
                  </a:lnTo>
                  <a:lnTo>
                    <a:pt x="62" y="432"/>
                  </a:lnTo>
                  <a:lnTo>
                    <a:pt x="54" y="440"/>
                  </a:lnTo>
                  <a:lnTo>
                    <a:pt x="44" y="448"/>
                  </a:lnTo>
                  <a:lnTo>
                    <a:pt x="36" y="458"/>
                  </a:lnTo>
                  <a:lnTo>
                    <a:pt x="34" y="470"/>
                  </a:lnTo>
                  <a:lnTo>
                    <a:pt x="44" y="468"/>
                  </a:lnTo>
                  <a:lnTo>
                    <a:pt x="56" y="464"/>
                  </a:lnTo>
                  <a:lnTo>
                    <a:pt x="66" y="460"/>
                  </a:lnTo>
                  <a:lnTo>
                    <a:pt x="76" y="458"/>
                  </a:lnTo>
                  <a:lnTo>
                    <a:pt x="82" y="454"/>
                  </a:lnTo>
                  <a:lnTo>
                    <a:pt x="90" y="448"/>
                  </a:lnTo>
                  <a:lnTo>
                    <a:pt x="94" y="442"/>
                  </a:lnTo>
                  <a:lnTo>
                    <a:pt x="96" y="438"/>
                  </a:lnTo>
                  <a:lnTo>
                    <a:pt x="96" y="434"/>
                  </a:lnTo>
                  <a:lnTo>
                    <a:pt x="98" y="428"/>
                  </a:lnTo>
                  <a:lnTo>
                    <a:pt x="98" y="422"/>
                  </a:lnTo>
                  <a:lnTo>
                    <a:pt x="98" y="420"/>
                  </a:lnTo>
                  <a:lnTo>
                    <a:pt x="98" y="416"/>
                  </a:lnTo>
                  <a:lnTo>
                    <a:pt x="100" y="414"/>
                  </a:lnTo>
                  <a:lnTo>
                    <a:pt x="102" y="412"/>
                  </a:lnTo>
                  <a:lnTo>
                    <a:pt x="106" y="410"/>
                  </a:lnTo>
                  <a:lnTo>
                    <a:pt x="112" y="406"/>
                  </a:lnTo>
                  <a:lnTo>
                    <a:pt x="116" y="400"/>
                  </a:lnTo>
                  <a:lnTo>
                    <a:pt x="120" y="396"/>
                  </a:lnTo>
                  <a:lnTo>
                    <a:pt x="124" y="392"/>
                  </a:lnTo>
                  <a:lnTo>
                    <a:pt x="124" y="390"/>
                  </a:lnTo>
                  <a:lnTo>
                    <a:pt x="128" y="388"/>
                  </a:lnTo>
                  <a:lnTo>
                    <a:pt x="130" y="388"/>
                  </a:lnTo>
                  <a:lnTo>
                    <a:pt x="134" y="388"/>
                  </a:lnTo>
                  <a:lnTo>
                    <a:pt x="136" y="390"/>
                  </a:lnTo>
                  <a:lnTo>
                    <a:pt x="136" y="392"/>
                  </a:lnTo>
                  <a:lnTo>
                    <a:pt x="136" y="394"/>
                  </a:lnTo>
                  <a:lnTo>
                    <a:pt x="134" y="398"/>
                  </a:lnTo>
                  <a:lnTo>
                    <a:pt x="132" y="400"/>
                  </a:lnTo>
                  <a:lnTo>
                    <a:pt x="130" y="404"/>
                  </a:lnTo>
                  <a:lnTo>
                    <a:pt x="130" y="406"/>
                  </a:lnTo>
                  <a:lnTo>
                    <a:pt x="130" y="408"/>
                  </a:lnTo>
                  <a:lnTo>
                    <a:pt x="134" y="408"/>
                  </a:lnTo>
                  <a:lnTo>
                    <a:pt x="138" y="406"/>
                  </a:lnTo>
                  <a:lnTo>
                    <a:pt x="144" y="402"/>
                  </a:lnTo>
                  <a:lnTo>
                    <a:pt x="148" y="400"/>
                  </a:lnTo>
                  <a:lnTo>
                    <a:pt x="154" y="398"/>
                  </a:lnTo>
                  <a:lnTo>
                    <a:pt x="160" y="396"/>
                  </a:lnTo>
                  <a:lnTo>
                    <a:pt x="164" y="398"/>
                  </a:lnTo>
                  <a:lnTo>
                    <a:pt x="168" y="400"/>
                  </a:lnTo>
                  <a:lnTo>
                    <a:pt x="170" y="402"/>
                  </a:lnTo>
                  <a:lnTo>
                    <a:pt x="174" y="406"/>
                  </a:lnTo>
                  <a:lnTo>
                    <a:pt x="178" y="410"/>
                  </a:lnTo>
                  <a:lnTo>
                    <a:pt x="182" y="412"/>
                  </a:lnTo>
                  <a:lnTo>
                    <a:pt x="186" y="416"/>
                  </a:lnTo>
                  <a:lnTo>
                    <a:pt x="192" y="418"/>
                  </a:lnTo>
                  <a:lnTo>
                    <a:pt x="198" y="418"/>
                  </a:lnTo>
                  <a:lnTo>
                    <a:pt x="204" y="418"/>
                  </a:lnTo>
                  <a:lnTo>
                    <a:pt x="212" y="420"/>
                  </a:lnTo>
                  <a:lnTo>
                    <a:pt x="218" y="422"/>
                  </a:lnTo>
                  <a:lnTo>
                    <a:pt x="222" y="426"/>
                  </a:lnTo>
                  <a:lnTo>
                    <a:pt x="226" y="430"/>
                  </a:lnTo>
                  <a:lnTo>
                    <a:pt x="230" y="436"/>
                  </a:lnTo>
                  <a:lnTo>
                    <a:pt x="238" y="446"/>
                  </a:lnTo>
                  <a:lnTo>
                    <a:pt x="248" y="456"/>
                  </a:lnTo>
                  <a:lnTo>
                    <a:pt x="260" y="464"/>
                  </a:lnTo>
                  <a:lnTo>
                    <a:pt x="274" y="476"/>
                  </a:lnTo>
                  <a:lnTo>
                    <a:pt x="288" y="486"/>
                  </a:lnTo>
                  <a:lnTo>
                    <a:pt x="292" y="488"/>
                  </a:lnTo>
                  <a:lnTo>
                    <a:pt x="298" y="490"/>
                  </a:lnTo>
                  <a:lnTo>
                    <a:pt x="302" y="492"/>
                  </a:lnTo>
                  <a:lnTo>
                    <a:pt x="306" y="494"/>
                  </a:lnTo>
                  <a:lnTo>
                    <a:pt x="308" y="498"/>
                  </a:lnTo>
                  <a:lnTo>
                    <a:pt x="310" y="502"/>
                  </a:lnTo>
                  <a:lnTo>
                    <a:pt x="310" y="508"/>
                  </a:lnTo>
                  <a:lnTo>
                    <a:pt x="312" y="512"/>
                  </a:lnTo>
                  <a:lnTo>
                    <a:pt x="320" y="530"/>
                  </a:lnTo>
                  <a:lnTo>
                    <a:pt x="330" y="546"/>
                  </a:lnTo>
                  <a:lnTo>
                    <a:pt x="334" y="552"/>
                  </a:lnTo>
                  <a:lnTo>
                    <a:pt x="340" y="558"/>
                  </a:lnTo>
                  <a:lnTo>
                    <a:pt x="348" y="562"/>
                  </a:lnTo>
                  <a:lnTo>
                    <a:pt x="350" y="598"/>
                  </a:lnTo>
                  <a:lnTo>
                    <a:pt x="354" y="634"/>
                  </a:lnTo>
                  <a:lnTo>
                    <a:pt x="362" y="668"/>
                  </a:lnTo>
                  <a:lnTo>
                    <a:pt x="368" y="678"/>
                  </a:lnTo>
                  <a:lnTo>
                    <a:pt x="376" y="692"/>
                  </a:lnTo>
                  <a:lnTo>
                    <a:pt x="384" y="704"/>
                  </a:lnTo>
                  <a:lnTo>
                    <a:pt x="390" y="714"/>
                  </a:lnTo>
                  <a:lnTo>
                    <a:pt x="394" y="716"/>
                  </a:lnTo>
                  <a:lnTo>
                    <a:pt x="400" y="718"/>
                  </a:lnTo>
                  <a:lnTo>
                    <a:pt x="406" y="720"/>
                  </a:lnTo>
                  <a:lnTo>
                    <a:pt x="410" y="722"/>
                  </a:lnTo>
                  <a:lnTo>
                    <a:pt x="416" y="722"/>
                  </a:lnTo>
                  <a:lnTo>
                    <a:pt x="418" y="724"/>
                  </a:lnTo>
                  <a:lnTo>
                    <a:pt x="428" y="740"/>
                  </a:lnTo>
                  <a:lnTo>
                    <a:pt x="434" y="758"/>
                  </a:lnTo>
                  <a:lnTo>
                    <a:pt x="442" y="774"/>
                  </a:lnTo>
                  <a:lnTo>
                    <a:pt x="454" y="788"/>
                  </a:lnTo>
                  <a:lnTo>
                    <a:pt x="470" y="796"/>
                  </a:lnTo>
                  <a:lnTo>
                    <a:pt x="486" y="806"/>
                  </a:lnTo>
                  <a:lnTo>
                    <a:pt x="498" y="818"/>
                  </a:lnTo>
                  <a:lnTo>
                    <a:pt x="502" y="830"/>
                  </a:lnTo>
                  <a:lnTo>
                    <a:pt x="502" y="844"/>
                  </a:lnTo>
                  <a:lnTo>
                    <a:pt x="502" y="856"/>
                  </a:lnTo>
                  <a:lnTo>
                    <a:pt x="506" y="868"/>
                  </a:lnTo>
                  <a:lnTo>
                    <a:pt x="514" y="874"/>
                  </a:lnTo>
                  <a:lnTo>
                    <a:pt x="524" y="878"/>
                  </a:lnTo>
                  <a:lnTo>
                    <a:pt x="534" y="880"/>
                  </a:lnTo>
                  <a:lnTo>
                    <a:pt x="544" y="888"/>
                  </a:lnTo>
                  <a:lnTo>
                    <a:pt x="550" y="900"/>
                  </a:lnTo>
                  <a:lnTo>
                    <a:pt x="552" y="912"/>
                  </a:lnTo>
                  <a:lnTo>
                    <a:pt x="556" y="924"/>
                  </a:lnTo>
                  <a:lnTo>
                    <a:pt x="566" y="938"/>
                  </a:lnTo>
                  <a:lnTo>
                    <a:pt x="576" y="944"/>
                  </a:lnTo>
                  <a:lnTo>
                    <a:pt x="586" y="946"/>
                  </a:lnTo>
                  <a:lnTo>
                    <a:pt x="594" y="948"/>
                  </a:lnTo>
                  <a:lnTo>
                    <a:pt x="604" y="950"/>
                  </a:lnTo>
                  <a:lnTo>
                    <a:pt x="626" y="958"/>
                  </a:lnTo>
                  <a:lnTo>
                    <a:pt x="648" y="968"/>
                  </a:lnTo>
                  <a:lnTo>
                    <a:pt x="670" y="982"/>
                  </a:lnTo>
                  <a:lnTo>
                    <a:pt x="688" y="1000"/>
                  </a:lnTo>
                  <a:lnTo>
                    <a:pt x="702" y="1020"/>
                  </a:lnTo>
                  <a:lnTo>
                    <a:pt x="710" y="1046"/>
                  </a:lnTo>
                  <a:lnTo>
                    <a:pt x="738" y="1054"/>
                  </a:lnTo>
                  <a:lnTo>
                    <a:pt x="756" y="1062"/>
                  </a:lnTo>
                  <a:lnTo>
                    <a:pt x="766" y="1072"/>
                  </a:lnTo>
                  <a:lnTo>
                    <a:pt x="768" y="1084"/>
                  </a:lnTo>
                  <a:lnTo>
                    <a:pt x="766" y="1104"/>
                  </a:lnTo>
                  <a:lnTo>
                    <a:pt x="758" y="1130"/>
                  </a:lnTo>
                  <a:lnTo>
                    <a:pt x="754" y="1160"/>
                  </a:lnTo>
                  <a:lnTo>
                    <a:pt x="754" y="1184"/>
                  </a:lnTo>
                  <a:lnTo>
                    <a:pt x="760" y="1206"/>
                  </a:lnTo>
                  <a:lnTo>
                    <a:pt x="770" y="1226"/>
                  </a:lnTo>
                  <a:lnTo>
                    <a:pt x="784" y="1248"/>
                  </a:lnTo>
                  <a:lnTo>
                    <a:pt x="808" y="1288"/>
                  </a:lnTo>
                  <a:lnTo>
                    <a:pt x="828" y="1326"/>
                  </a:lnTo>
                  <a:lnTo>
                    <a:pt x="844" y="1364"/>
                  </a:lnTo>
                  <a:lnTo>
                    <a:pt x="850" y="1406"/>
                  </a:lnTo>
                  <a:lnTo>
                    <a:pt x="848" y="1444"/>
                  </a:lnTo>
                  <a:lnTo>
                    <a:pt x="840" y="1482"/>
                  </a:lnTo>
                  <a:lnTo>
                    <a:pt x="828" y="1518"/>
                  </a:lnTo>
                  <a:lnTo>
                    <a:pt x="820" y="1558"/>
                  </a:lnTo>
                  <a:lnTo>
                    <a:pt x="816" y="1598"/>
                  </a:lnTo>
                  <a:lnTo>
                    <a:pt x="814" y="1636"/>
                  </a:lnTo>
                  <a:lnTo>
                    <a:pt x="808" y="1660"/>
                  </a:lnTo>
                  <a:lnTo>
                    <a:pt x="800" y="1684"/>
                  </a:lnTo>
                  <a:lnTo>
                    <a:pt x="796" y="1708"/>
                  </a:lnTo>
                  <a:lnTo>
                    <a:pt x="796" y="1734"/>
                  </a:lnTo>
                  <a:lnTo>
                    <a:pt x="804" y="1762"/>
                  </a:lnTo>
                  <a:lnTo>
                    <a:pt x="814" y="1776"/>
                  </a:lnTo>
                  <a:lnTo>
                    <a:pt x="824" y="1782"/>
                  </a:lnTo>
                  <a:lnTo>
                    <a:pt x="836" y="1780"/>
                  </a:lnTo>
                  <a:lnTo>
                    <a:pt x="846" y="1772"/>
                  </a:lnTo>
                  <a:lnTo>
                    <a:pt x="854" y="1758"/>
                  </a:lnTo>
                  <a:lnTo>
                    <a:pt x="858" y="1740"/>
                  </a:lnTo>
                  <a:lnTo>
                    <a:pt x="860" y="1720"/>
                  </a:lnTo>
                  <a:lnTo>
                    <a:pt x="858" y="1704"/>
                  </a:lnTo>
                  <a:lnTo>
                    <a:pt x="852" y="1684"/>
                  </a:lnTo>
                  <a:lnTo>
                    <a:pt x="854" y="1662"/>
                  </a:lnTo>
                  <a:lnTo>
                    <a:pt x="856" y="1658"/>
                  </a:lnTo>
                  <a:lnTo>
                    <a:pt x="860" y="1654"/>
                  </a:lnTo>
                  <a:lnTo>
                    <a:pt x="864" y="1652"/>
                  </a:lnTo>
                  <a:lnTo>
                    <a:pt x="868" y="1650"/>
                  </a:lnTo>
                  <a:lnTo>
                    <a:pt x="872" y="1646"/>
                  </a:lnTo>
                  <a:lnTo>
                    <a:pt x="876" y="1642"/>
                  </a:lnTo>
                  <a:lnTo>
                    <a:pt x="876" y="1638"/>
                  </a:lnTo>
                  <a:lnTo>
                    <a:pt x="878" y="1632"/>
                  </a:lnTo>
                  <a:lnTo>
                    <a:pt x="878" y="1626"/>
                  </a:lnTo>
                  <a:lnTo>
                    <a:pt x="878" y="1620"/>
                  </a:lnTo>
                  <a:lnTo>
                    <a:pt x="878" y="1614"/>
                  </a:lnTo>
                  <a:lnTo>
                    <a:pt x="880" y="1610"/>
                  </a:lnTo>
                  <a:lnTo>
                    <a:pt x="888" y="1600"/>
                  </a:lnTo>
                  <a:lnTo>
                    <a:pt x="902" y="1588"/>
                  </a:lnTo>
                  <a:lnTo>
                    <a:pt x="914" y="1578"/>
                  </a:lnTo>
                  <a:lnTo>
                    <a:pt x="928" y="1566"/>
                  </a:lnTo>
                  <a:lnTo>
                    <a:pt x="936" y="1556"/>
                  </a:lnTo>
                  <a:lnTo>
                    <a:pt x="940" y="1542"/>
                  </a:lnTo>
                  <a:lnTo>
                    <a:pt x="936" y="1528"/>
                  </a:lnTo>
                  <a:lnTo>
                    <a:pt x="968" y="1512"/>
                  </a:lnTo>
                  <a:lnTo>
                    <a:pt x="994" y="1494"/>
                  </a:lnTo>
                  <a:lnTo>
                    <a:pt x="1012" y="1474"/>
                  </a:lnTo>
                  <a:lnTo>
                    <a:pt x="1028" y="1450"/>
                  </a:lnTo>
                  <a:lnTo>
                    <a:pt x="1042" y="1424"/>
                  </a:lnTo>
                  <a:lnTo>
                    <a:pt x="1056" y="1398"/>
                  </a:lnTo>
                  <a:lnTo>
                    <a:pt x="1070" y="1370"/>
                  </a:lnTo>
                  <a:lnTo>
                    <a:pt x="1084" y="1356"/>
                  </a:lnTo>
                  <a:lnTo>
                    <a:pt x="1100" y="1340"/>
                  </a:lnTo>
                  <a:lnTo>
                    <a:pt x="1112" y="1324"/>
                  </a:lnTo>
                  <a:lnTo>
                    <a:pt x="1114" y="1310"/>
                  </a:lnTo>
                  <a:lnTo>
                    <a:pt x="1114" y="1296"/>
                  </a:lnTo>
                  <a:lnTo>
                    <a:pt x="1116" y="1282"/>
                  </a:lnTo>
                  <a:lnTo>
                    <a:pt x="1124" y="1262"/>
                  </a:lnTo>
                  <a:lnTo>
                    <a:pt x="1136" y="1242"/>
                  </a:lnTo>
                  <a:lnTo>
                    <a:pt x="1144" y="1222"/>
                  </a:lnTo>
                  <a:lnTo>
                    <a:pt x="1144" y="1204"/>
                  </a:lnTo>
                  <a:lnTo>
                    <a:pt x="1136" y="1190"/>
                  </a:lnTo>
                  <a:lnTo>
                    <a:pt x="1126" y="1182"/>
                  </a:lnTo>
                  <a:lnTo>
                    <a:pt x="1112" y="1180"/>
                  </a:lnTo>
                  <a:lnTo>
                    <a:pt x="1098" y="1178"/>
                  </a:lnTo>
                  <a:lnTo>
                    <a:pt x="1082" y="1172"/>
                  </a:lnTo>
                  <a:lnTo>
                    <a:pt x="1070" y="1164"/>
                  </a:lnTo>
                  <a:lnTo>
                    <a:pt x="1060" y="1154"/>
                  </a:lnTo>
                  <a:lnTo>
                    <a:pt x="1050" y="1144"/>
                  </a:lnTo>
                  <a:lnTo>
                    <a:pt x="1042" y="1142"/>
                  </a:lnTo>
                  <a:lnTo>
                    <a:pt x="1032" y="1144"/>
                  </a:lnTo>
                  <a:lnTo>
                    <a:pt x="1022" y="1144"/>
                  </a:lnTo>
                  <a:lnTo>
                    <a:pt x="1014" y="1142"/>
                  </a:lnTo>
                  <a:lnTo>
                    <a:pt x="1008" y="1132"/>
                  </a:lnTo>
                  <a:lnTo>
                    <a:pt x="1004" y="1118"/>
                  </a:lnTo>
                  <a:lnTo>
                    <a:pt x="996" y="1106"/>
                  </a:lnTo>
                  <a:lnTo>
                    <a:pt x="982" y="1098"/>
                  </a:lnTo>
                  <a:lnTo>
                    <a:pt x="968" y="1092"/>
                  </a:lnTo>
                  <a:lnTo>
                    <a:pt x="954" y="1084"/>
                  </a:lnTo>
                  <a:lnTo>
                    <a:pt x="928" y="1068"/>
                  </a:lnTo>
                  <a:lnTo>
                    <a:pt x="902" y="1050"/>
                  </a:lnTo>
                  <a:lnTo>
                    <a:pt x="880" y="1034"/>
                  </a:lnTo>
                  <a:lnTo>
                    <a:pt x="858" y="1044"/>
                  </a:lnTo>
                  <a:lnTo>
                    <a:pt x="834" y="1046"/>
                  </a:lnTo>
                  <a:lnTo>
                    <a:pt x="836" y="1040"/>
                  </a:lnTo>
                  <a:lnTo>
                    <a:pt x="836" y="1034"/>
                  </a:lnTo>
                  <a:lnTo>
                    <a:pt x="836" y="1028"/>
                  </a:lnTo>
                  <a:lnTo>
                    <a:pt x="838" y="1024"/>
                  </a:lnTo>
                  <a:lnTo>
                    <a:pt x="822" y="1022"/>
                  </a:lnTo>
                  <a:lnTo>
                    <a:pt x="808" y="1024"/>
                  </a:lnTo>
                  <a:lnTo>
                    <a:pt x="796" y="1032"/>
                  </a:lnTo>
                  <a:lnTo>
                    <a:pt x="790" y="1044"/>
                  </a:lnTo>
                  <a:lnTo>
                    <a:pt x="790" y="1060"/>
                  </a:lnTo>
                  <a:lnTo>
                    <a:pt x="774" y="1054"/>
                  </a:lnTo>
                  <a:lnTo>
                    <a:pt x="760" y="1044"/>
                  </a:lnTo>
                  <a:lnTo>
                    <a:pt x="754" y="1028"/>
                  </a:lnTo>
                  <a:lnTo>
                    <a:pt x="734" y="1026"/>
                  </a:lnTo>
                  <a:lnTo>
                    <a:pt x="714" y="1012"/>
                  </a:lnTo>
                  <a:lnTo>
                    <a:pt x="700" y="994"/>
                  </a:lnTo>
                  <a:lnTo>
                    <a:pt x="694" y="974"/>
                  </a:lnTo>
                  <a:lnTo>
                    <a:pt x="690" y="974"/>
                  </a:lnTo>
                  <a:lnTo>
                    <a:pt x="684" y="972"/>
                  </a:lnTo>
                  <a:lnTo>
                    <a:pt x="678" y="972"/>
                  </a:lnTo>
                  <a:lnTo>
                    <a:pt x="672" y="972"/>
                  </a:lnTo>
                  <a:lnTo>
                    <a:pt x="674" y="952"/>
                  </a:lnTo>
                  <a:lnTo>
                    <a:pt x="676" y="934"/>
                  </a:lnTo>
                  <a:lnTo>
                    <a:pt x="672" y="914"/>
                  </a:lnTo>
                  <a:lnTo>
                    <a:pt x="662" y="928"/>
                  </a:lnTo>
                  <a:lnTo>
                    <a:pt x="648" y="936"/>
                  </a:lnTo>
                  <a:lnTo>
                    <a:pt x="632" y="940"/>
                  </a:lnTo>
                  <a:lnTo>
                    <a:pt x="616" y="940"/>
                  </a:lnTo>
                  <a:lnTo>
                    <a:pt x="598" y="940"/>
                  </a:lnTo>
                  <a:lnTo>
                    <a:pt x="604" y="924"/>
                  </a:lnTo>
                  <a:lnTo>
                    <a:pt x="604" y="908"/>
                  </a:lnTo>
                  <a:lnTo>
                    <a:pt x="598" y="896"/>
                  </a:lnTo>
                  <a:lnTo>
                    <a:pt x="592" y="884"/>
                  </a:lnTo>
                  <a:lnTo>
                    <a:pt x="584" y="872"/>
                  </a:lnTo>
                  <a:lnTo>
                    <a:pt x="580" y="860"/>
                  </a:lnTo>
                  <a:lnTo>
                    <a:pt x="582" y="844"/>
                  </a:lnTo>
                  <a:lnTo>
                    <a:pt x="590" y="826"/>
                  </a:lnTo>
                  <a:lnTo>
                    <a:pt x="604" y="810"/>
                  </a:lnTo>
                  <a:lnTo>
                    <a:pt x="620" y="802"/>
                  </a:lnTo>
                  <a:lnTo>
                    <a:pt x="638" y="798"/>
                  </a:lnTo>
                  <a:lnTo>
                    <a:pt x="656" y="800"/>
                  </a:lnTo>
                  <a:lnTo>
                    <a:pt x="676" y="804"/>
                  </a:lnTo>
                  <a:lnTo>
                    <a:pt x="694" y="808"/>
                  </a:lnTo>
                  <a:lnTo>
                    <a:pt x="694" y="822"/>
                  </a:lnTo>
                  <a:lnTo>
                    <a:pt x="698" y="834"/>
                  </a:lnTo>
                  <a:lnTo>
                    <a:pt x="706" y="840"/>
                  </a:lnTo>
                  <a:lnTo>
                    <a:pt x="716" y="842"/>
                  </a:lnTo>
                  <a:lnTo>
                    <a:pt x="732" y="838"/>
                  </a:lnTo>
                  <a:lnTo>
                    <a:pt x="732" y="810"/>
                  </a:lnTo>
                  <a:lnTo>
                    <a:pt x="734" y="782"/>
                  </a:lnTo>
                  <a:lnTo>
                    <a:pt x="742" y="756"/>
                  </a:lnTo>
                  <a:lnTo>
                    <a:pt x="750" y="744"/>
                  </a:lnTo>
                  <a:lnTo>
                    <a:pt x="760" y="732"/>
                  </a:lnTo>
                  <a:lnTo>
                    <a:pt x="768" y="720"/>
                  </a:lnTo>
                  <a:lnTo>
                    <a:pt x="774" y="708"/>
                  </a:lnTo>
                  <a:lnTo>
                    <a:pt x="776" y="692"/>
                  </a:lnTo>
                  <a:lnTo>
                    <a:pt x="790" y="688"/>
                  </a:lnTo>
                  <a:lnTo>
                    <a:pt x="798" y="682"/>
                  </a:lnTo>
                  <a:lnTo>
                    <a:pt x="800" y="672"/>
                  </a:lnTo>
                  <a:lnTo>
                    <a:pt x="804" y="660"/>
                  </a:lnTo>
                  <a:lnTo>
                    <a:pt x="810" y="648"/>
                  </a:lnTo>
                  <a:lnTo>
                    <a:pt x="828" y="632"/>
                  </a:lnTo>
                  <a:lnTo>
                    <a:pt x="848" y="618"/>
                  </a:lnTo>
                  <a:lnTo>
                    <a:pt x="868" y="604"/>
                  </a:lnTo>
                  <a:lnTo>
                    <a:pt x="870" y="602"/>
                  </a:lnTo>
                  <a:lnTo>
                    <a:pt x="874" y="598"/>
                  </a:lnTo>
                  <a:lnTo>
                    <a:pt x="880" y="602"/>
                  </a:lnTo>
                  <a:lnTo>
                    <a:pt x="886" y="604"/>
                  </a:lnTo>
                  <a:lnTo>
                    <a:pt x="890" y="606"/>
                  </a:lnTo>
                  <a:lnTo>
                    <a:pt x="888" y="606"/>
                  </a:lnTo>
                  <a:lnTo>
                    <a:pt x="890" y="608"/>
                  </a:lnTo>
                  <a:lnTo>
                    <a:pt x="894" y="612"/>
                  </a:lnTo>
                  <a:lnTo>
                    <a:pt x="888" y="614"/>
                  </a:lnTo>
                  <a:lnTo>
                    <a:pt x="880" y="618"/>
                  </a:lnTo>
                  <a:lnTo>
                    <a:pt x="872" y="622"/>
                  </a:lnTo>
                  <a:lnTo>
                    <a:pt x="864" y="628"/>
                  </a:lnTo>
                  <a:lnTo>
                    <a:pt x="862" y="634"/>
                  </a:lnTo>
                  <a:lnTo>
                    <a:pt x="864" y="640"/>
                  </a:lnTo>
                  <a:lnTo>
                    <a:pt x="878" y="646"/>
                  </a:lnTo>
                  <a:lnTo>
                    <a:pt x="886" y="638"/>
                  </a:lnTo>
                  <a:lnTo>
                    <a:pt x="898" y="628"/>
                  </a:lnTo>
                  <a:lnTo>
                    <a:pt x="912" y="616"/>
                  </a:lnTo>
                  <a:lnTo>
                    <a:pt x="922" y="604"/>
                  </a:lnTo>
                  <a:lnTo>
                    <a:pt x="930" y="592"/>
                  </a:lnTo>
                  <a:lnTo>
                    <a:pt x="930" y="582"/>
                  </a:lnTo>
                  <a:lnTo>
                    <a:pt x="922" y="586"/>
                  </a:lnTo>
                  <a:lnTo>
                    <a:pt x="914" y="592"/>
                  </a:lnTo>
                  <a:lnTo>
                    <a:pt x="906" y="594"/>
                  </a:lnTo>
                  <a:lnTo>
                    <a:pt x="896" y="594"/>
                  </a:lnTo>
                  <a:lnTo>
                    <a:pt x="892" y="592"/>
                  </a:lnTo>
                  <a:lnTo>
                    <a:pt x="890" y="588"/>
                  </a:lnTo>
                  <a:lnTo>
                    <a:pt x="886" y="586"/>
                  </a:lnTo>
                  <a:lnTo>
                    <a:pt x="894" y="574"/>
                  </a:lnTo>
                  <a:lnTo>
                    <a:pt x="896" y="566"/>
                  </a:lnTo>
                  <a:lnTo>
                    <a:pt x="896" y="556"/>
                  </a:lnTo>
                  <a:lnTo>
                    <a:pt x="890" y="550"/>
                  </a:lnTo>
                  <a:lnTo>
                    <a:pt x="878" y="544"/>
                  </a:lnTo>
                  <a:lnTo>
                    <a:pt x="860" y="544"/>
                  </a:lnTo>
                  <a:lnTo>
                    <a:pt x="890" y="540"/>
                  </a:lnTo>
                  <a:lnTo>
                    <a:pt x="918" y="536"/>
                  </a:lnTo>
                  <a:lnTo>
                    <a:pt x="946" y="528"/>
                  </a:lnTo>
                  <a:lnTo>
                    <a:pt x="954" y="534"/>
                  </a:lnTo>
                  <a:lnTo>
                    <a:pt x="954" y="540"/>
                  </a:lnTo>
                  <a:lnTo>
                    <a:pt x="948" y="546"/>
                  </a:lnTo>
                  <a:lnTo>
                    <a:pt x="942" y="554"/>
                  </a:lnTo>
                  <a:lnTo>
                    <a:pt x="936" y="562"/>
                  </a:lnTo>
                  <a:lnTo>
                    <a:pt x="934" y="570"/>
                  </a:lnTo>
                  <a:lnTo>
                    <a:pt x="934" y="574"/>
                  </a:lnTo>
                  <a:lnTo>
                    <a:pt x="936" y="578"/>
                  </a:lnTo>
                  <a:lnTo>
                    <a:pt x="938" y="578"/>
                  </a:lnTo>
                  <a:lnTo>
                    <a:pt x="940" y="578"/>
                  </a:lnTo>
                  <a:lnTo>
                    <a:pt x="944" y="578"/>
                  </a:lnTo>
                  <a:lnTo>
                    <a:pt x="948" y="576"/>
                  </a:lnTo>
                  <a:lnTo>
                    <a:pt x="950" y="574"/>
                  </a:lnTo>
                  <a:lnTo>
                    <a:pt x="954" y="572"/>
                  </a:lnTo>
                  <a:lnTo>
                    <a:pt x="956" y="570"/>
                  </a:lnTo>
                  <a:lnTo>
                    <a:pt x="958" y="570"/>
                  </a:lnTo>
                  <a:lnTo>
                    <a:pt x="966" y="570"/>
                  </a:lnTo>
                  <a:lnTo>
                    <a:pt x="972" y="570"/>
                  </a:lnTo>
                  <a:lnTo>
                    <a:pt x="976" y="572"/>
                  </a:lnTo>
                  <a:lnTo>
                    <a:pt x="982" y="576"/>
                  </a:lnTo>
                  <a:lnTo>
                    <a:pt x="984" y="576"/>
                  </a:lnTo>
                  <a:lnTo>
                    <a:pt x="986" y="580"/>
                  </a:lnTo>
                  <a:lnTo>
                    <a:pt x="988" y="582"/>
                  </a:lnTo>
                  <a:lnTo>
                    <a:pt x="992" y="584"/>
                  </a:lnTo>
                  <a:lnTo>
                    <a:pt x="1000" y="584"/>
                  </a:lnTo>
                  <a:lnTo>
                    <a:pt x="1006" y="584"/>
                  </a:lnTo>
                  <a:lnTo>
                    <a:pt x="1012" y="584"/>
                  </a:lnTo>
                  <a:lnTo>
                    <a:pt x="1010" y="572"/>
                  </a:lnTo>
                  <a:lnTo>
                    <a:pt x="1006" y="558"/>
                  </a:lnTo>
                  <a:lnTo>
                    <a:pt x="998" y="548"/>
                  </a:lnTo>
                  <a:lnTo>
                    <a:pt x="994" y="546"/>
                  </a:lnTo>
                  <a:lnTo>
                    <a:pt x="988" y="542"/>
                  </a:lnTo>
                  <a:lnTo>
                    <a:pt x="984" y="540"/>
                  </a:lnTo>
                  <a:lnTo>
                    <a:pt x="982" y="534"/>
                  </a:lnTo>
                  <a:lnTo>
                    <a:pt x="980" y="530"/>
                  </a:lnTo>
                  <a:lnTo>
                    <a:pt x="978" y="524"/>
                  </a:lnTo>
                  <a:lnTo>
                    <a:pt x="976" y="518"/>
                  </a:lnTo>
                  <a:lnTo>
                    <a:pt x="974" y="514"/>
                  </a:lnTo>
                  <a:lnTo>
                    <a:pt x="970" y="510"/>
                  </a:lnTo>
                  <a:lnTo>
                    <a:pt x="966" y="508"/>
                  </a:lnTo>
                  <a:lnTo>
                    <a:pt x="962" y="506"/>
                  </a:lnTo>
                  <a:lnTo>
                    <a:pt x="952" y="502"/>
                  </a:lnTo>
                  <a:lnTo>
                    <a:pt x="944" y="496"/>
                  </a:lnTo>
                  <a:lnTo>
                    <a:pt x="936" y="492"/>
                  </a:lnTo>
                  <a:lnTo>
                    <a:pt x="934" y="490"/>
                  </a:lnTo>
                  <a:lnTo>
                    <a:pt x="932" y="488"/>
                  </a:lnTo>
                  <a:lnTo>
                    <a:pt x="922" y="480"/>
                  </a:lnTo>
                  <a:lnTo>
                    <a:pt x="914" y="472"/>
                  </a:lnTo>
                  <a:lnTo>
                    <a:pt x="906" y="462"/>
                  </a:lnTo>
                  <a:lnTo>
                    <a:pt x="896" y="444"/>
                  </a:lnTo>
                  <a:lnTo>
                    <a:pt x="888" y="422"/>
                  </a:lnTo>
                  <a:lnTo>
                    <a:pt x="880" y="404"/>
                  </a:lnTo>
                  <a:lnTo>
                    <a:pt x="876" y="410"/>
                  </a:lnTo>
                  <a:lnTo>
                    <a:pt x="874" y="414"/>
                  </a:lnTo>
                  <a:lnTo>
                    <a:pt x="870" y="416"/>
                  </a:lnTo>
                  <a:lnTo>
                    <a:pt x="868" y="420"/>
                  </a:lnTo>
                  <a:lnTo>
                    <a:pt x="866" y="426"/>
                  </a:lnTo>
                  <a:lnTo>
                    <a:pt x="866" y="432"/>
                  </a:lnTo>
                  <a:lnTo>
                    <a:pt x="860" y="434"/>
                  </a:lnTo>
                  <a:lnTo>
                    <a:pt x="852" y="434"/>
                  </a:lnTo>
                  <a:lnTo>
                    <a:pt x="846" y="434"/>
                  </a:lnTo>
                  <a:lnTo>
                    <a:pt x="840" y="432"/>
                  </a:lnTo>
                  <a:lnTo>
                    <a:pt x="838" y="416"/>
                  </a:lnTo>
                  <a:lnTo>
                    <a:pt x="830" y="404"/>
                  </a:lnTo>
                  <a:lnTo>
                    <a:pt x="818" y="396"/>
                  </a:lnTo>
                  <a:lnTo>
                    <a:pt x="804" y="394"/>
                  </a:lnTo>
                  <a:lnTo>
                    <a:pt x="790" y="396"/>
                  </a:lnTo>
                  <a:lnTo>
                    <a:pt x="778" y="402"/>
                  </a:lnTo>
                  <a:lnTo>
                    <a:pt x="770" y="412"/>
                  </a:lnTo>
                  <a:lnTo>
                    <a:pt x="770" y="428"/>
                  </a:lnTo>
                  <a:lnTo>
                    <a:pt x="784" y="432"/>
                  </a:lnTo>
                  <a:lnTo>
                    <a:pt x="792" y="442"/>
                  </a:lnTo>
                  <a:lnTo>
                    <a:pt x="794" y="454"/>
                  </a:lnTo>
                  <a:lnTo>
                    <a:pt x="790" y="466"/>
                  </a:lnTo>
                  <a:lnTo>
                    <a:pt x="782" y="478"/>
                  </a:lnTo>
                  <a:lnTo>
                    <a:pt x="770" y="484"/>
                  </a:lnTo>
                  <a:lnTo>
                    <a:pt x="770" y="508"/>
                  </a:lnTo>
                  <a:lnTo>
                    <a:pt x="768" y="532"/>
                  </a:lnTo>
                  <a:lnTo>
                    <a:pt x="756" y="532"/>
                  </a:lnTo>
                  <a:lnTo>
                    <a:pt x="740" y="524"/>
                  </a:lnTo>
                  <a:lnTo>
                    <a:pt x="720" y="512"/>
                  </a:lnTo>
                  <a:lnTo>
                    <a:pt x="700" y="496"/>
                  </a:lnTo>
                  <a:lnTo>
                    <a:pt x="680" y="478"/>
                  </a:lnTo>
                  <a:lnTo>
                    <a:pt x="662" y="460"/>
                  </a:lnTo>
                  <a:lnTo>
                    <a:pt x="646" y="444"/>
                  </a:lnTo>
                  <a:lnTo>
                    <a:pt x="636" y="434"/>
                  </a:lnTo>
                  <a:lnTo>
                    <a:pt x="622" y="422"/>
                  </a:lnTo>
                  <a:lnTo>
                    <a:pt x="614" y="414"/>
                  </a:lnTo>
                  <a:lnTo>
                    <a:pt x="610" y="408"/>
                  </a:lnTo>
                  <a:lnTo>
                    <a:pt x="612" y="402"/>
                  </a:lnTo>
                  <a:lnTo>
                    <a:pt x="620" y="392"/>
                  </a:lnTo>
                  <a:lnTo>
                    <a:pt x="634" y="378"/>
                  </a:lnTo>
                  <a:lnTo>
                    <a:pt x="646" y="368"/>
                  </a:lnTo>
                  <a:lnTo>
                    <a:pt x="660" y="354"/>
                  </a:lnTo>
                  <a:lnTo>
                    <a:pt x="676" y="342"/>
                  </a:lnTo>
                  <a:lnTo>
                    <a:pt x="690" y="336"/>
                  </a:lnTo>
                  <a:lnTo>
                    <a:pt x="690" y="352"/>
                  </a:lnTo>
                  <a:lnTo>
                    <a:pt x="696" y="362"/>
                  </a:lnTo>
                  <a:lnTo>
                    <a:pt x="704" y="368"/>
                  </a:lnTo>
                  <a:lnTo>
                    <a:pt x="718" y="368"/>
                  </a:lnTo>
                  <a:lnTo>
                    <a:pt x="732" y="362"/>
                  </a:lnTo>
                  <a:lnTo>
                    <a:pt x="714" y="344"/>
                  </a:lnTo>
                  <a:lnTo>
                    <a:pt x="700" y="322"/>
                  </a:lnTo>
                  <a:lnTo>
                    <a:pt x="716" y="320"/>
                  </a:lnTo>
                  <a:lnTo>
                    <a:pt x="724" y="316"/>
                  </a:lnTo>
                  <a:lnTo>
                    <a:pt x="730" y="306"/>
                  </a:lnTo>
                  <a:lnTo>
                    <a:pt x="730" y="296"/>
                  </a:lnTo>
                  <a:lnTo>
                    <a:pt x="730" y="284"/>
                  </a:lnTo>
                  <a:lnTo>
                    <a:pt x="730" y="270"/>
                  </a:lnTo>
                  <a:lnTo>
                    <a:pt x="732" y="258"/>
                  </a:lnTo>
                  <a:lnTo>
                    <a:pt x="726" y="254"/>
                  </a:lnTo>
                  <a:lnTo>
                    <a:pt x="722" y="250"/>
                  </a:lnTo>
                  <a:lnTo>
                    <a:pt x="718" y="248"/>
                  </a:lnTo>
                  <a:lnTo>
                    <a:pt x="714" y="244"/>
                  </a:lnTo>
                  <a:lnTo>
                    <a:pt x="736" y="240"/>
                  </a:lnTo>
                  <a:lnTo>
                    <a:pt x="756" y="236"/>
                  </a:lnTo>
                  <a:lnTo>
                    <a:pt x="778" y="234"/>
                  </a:lnTo>
                  <a:lnTo>
                    <a:pt x="778" y="248"/>
                  </a:lnTo>
                  <a:lnTo>
                    <a:pt x="784" y="258"/>
                  </a:lnTo>
                  <a:lnTo>
                    <a:pt x="792" y="266"/>
                  </a:lnTo>
                  <a:lnTo>
                    <a:pt x="802" y="272"/>
                  </a:lnTo>
                  <a:lnTo>
                    <a:pt x="812" y="282"/>
                  </a:lnTo>
                  <a:lnTo>
                    <a:pt x="820" y="292"/>
                  </a:lnTo>
                  <a:lnTo>
                    <a:pt x="824" y="304"/>
                  </a:lnTo>
                  <a:lnTo>
                    <a:pt x="824" y="322"/>
                  </a:lnTo>
                  <a:lnTo>
                    <a:pt x="806" y="324"/>
                  </a:lnTo>
                  <a:lnTo>
                    <a:pt x="788" y="330"/>
                  </a:lnTo>
                  <a:lnTo>
                    <a:pt x="774" y="340"/>
                  </a:lnTo>
                  <a:lnTo>
                    <a:pt x="788" y="350"/>
                  </a:lnTo>
                  <a:lnTo>
                    <a:pt x="808" y="362"/>
                  </a:lnTo>
                  <a:lnTo>
                    <a:pt x="828" y="372"/>
                  </a:lnTo>
                  <a:lnTo>
                    <a:pt x="848" y="378"/>
                  </a:lnTo>
                  <a:lnTo>
                    <a:pt x="866" y="376"/>
                  </a:lnTo>
                  <a:lnTo>
                    <a:pt x="860" y="374"/>
                  </a:lnTo>
                  <a:lnTo>
                    <a:pt x="852" y="370"/>
                  </a:lnTo>
                  <a:lnTo>
                    <a:pt x="844" y="368"/>
                  </a:lnTo>
                  <a:lnTo>
                    <a:pt x="856" y="370"/>
                  </a:lnTo>
                  <a:lnTo>
                    <a:pt x="868" y="368"/>
                  </a:lnTo>
                  <a:lnTo>
                    <a:pt x="880" y="368"/>
                  </a:lnTo>
                  <a:lnTo>
                    <a:pt x="880" y="358"/>
                  </a:lnTo>
                  <a:lnTo>
                    <a:pt x="876" y="350"/>
                  </a:lnTo>
                  <a:lnTo>
                    <a:pt x="872" y="342"/>
                  </a:lnTo>
                  <a:lnTo>
                    <a:pt x="892" y="346"/>
                  </a:lnTo>
                  <a:lnTo>
                    <a:pt x="912" y="340"/>
                  </a:lnTo>
                  <a:lnTo>
                    <a:pt x="904" y="318"/>
                  </a:lnTo>
                  <a:lnTo>
                    <a:pt x="896" y="306"/>
                  </a:lnTo>
                  <a:lnTo>
                    <a:pt x="886" y="298"/>
                  </a:lnTo>
                  <a:lnTo>
                    <a:pt x="874" y="290"/>
                  </a:lnTo>
                  <a:lnTo>
                    <a:pt x="856" y="280"/>
                  </a:lnTo>
                  <a:lnTo>
                    <a:pt x="844" y="272"/>
                  </a:lnTo>
                  <a:lnTo>
                    <a:pt x="836" y="262"/>
                  </a:lnTo>
                  <a:lnTo>
                    <a:pt x="828" y="256"/>
                  </a:lnTo>
                  <a:lnTo>
                    <a:pt x="816" y="250"/>
                  </a:lnTo>
                  <a:lnTo>
                    <a:pt x="798" y="248"/>
                  </a:lnTo>
                  <a:lnTo>
                    <a:pt x="794" y="228"/>
                  </a:lnTo>
                  <a:lnTo>
                    <a:pt x="784" y="216"/>
                  </a:lnTo>
                  <a:lnTo>
                    <a:pt x="770" y="208"/>
                  </a:lnTo>
                  <a:lnTo>
                    <a:pt x="752" y="202"/>
                  </a:lnTo>
                  <a:lnTo>
                    <a:pt x="732" y="200"/>
                  </a:lnTo>
                  <a:lnTo>
                    <a:pt x="712" y="198"/>
                  </a:lnTo>
                  <a:lnTo>
                    <a:pt x="694" y="196"/>
                  </a:lnTo>
                  <a:lnTo>
                    <a:pt x="678" y="192"/>
                  </a:lnTo>
                  <a:lnTo>
                    <a:pt x="696" y="194"/>
                  </a:lnTo>
                  <a:lnTo>
                    <a:pt x="716" y="194"/>
                  </a:lnTo>
                  <a:lnTo>
                    <a:pt x="734" y="188"/>
                  </a:lnTo>
                  <a:lnTo>
                    <a:pt x="748" y="178"/>
                  </a:lnTo>
                  <a:lnTo>
                    <a:pt x="728" y="170"/>
                  </a:lnTo>
                  <a:lnTo>
                    <a:pt x="708" y="164"/>
                  </a:lnTo>
                  <a:lnTo>
                    <a:pt x="688" y="160"/>
                  </a:lnTo>
                  <a:lnTo>
                    <a:pt x="702" y="158"/>
                  </a:lnTo>
                  <a:lnTo>
                    <a:pt x="718" y="156"/>
                  </a:lnTo>
                  <a:lnTo>
                    <a:pt x="730" y="150"/>
                  </a:lnTo>
                  <a:lnTo>
                    <a:pt x="738" y="138"/>
                  </a:lnTo>
                  <a:lnTo>
                    <a:pt x="750" y="142"/>
                  </a:lnTo>
                  <a:lnTo>
                    <a:pt x="764" y="144"/>
                  </a:lnTo>
                  <a:lnTo>
                    <a:pt x="778" y="146"/>
                  </a:lnTo>
                  <a:lnTo>
                    <a:pt x="780" y="128"/>
                  </a:lnTo>
                  <a:lnTo>
                    <a:pt x="788" y="112"/>
                  </a:lnTo>
                  <a:lnTo>
                    <a:pt x="802" y="98"/>
                  </a:lnTo>
                  <a:lnTo>
                    <a:pt x="818" y="88"/>
                  </a:lnTo>
                  <a:lnTo>
                    <a:pt x="834" y="78"/>
                  </a:lnTo>
                  <a:lnTo>
                    <a:pt x="854" y="68"/>
                  </a:lnTo>
                  <a:lnTo>
                    <a:pt x="868" y="62"/>
                  </a:lnTo>
                  <a:lnTo>
                    <a:pt x="882" y="66"/>
                  </a:lnTo>
                  <a:lnTo>
                    <a:pt x="894" y="74"/>
                  </a:lnTo>
                  <a:lnTo>
                    <a:pt x="908" y="90"/>
                  </a:lnTo>
                  <a:lnTo>
                    <a:pt x="880" y="92"/>
                  </a:lnTo>
                  <a:lnTo>
                    <a:pt x="858" y="96"/>
                  </a:lnTo>
                  <a:lnTo>
                    <a:pt x="842" y="102"/>
                  </a:lnTo>
                  <a:lnTo>
                    <a:pt x="834" y="112"/>
                  </a:lnTo>
                  <a:lnTo>
                    <a:pt x="832" y="120"/>
                  </a:lnTo>
                  <a:lnTo>
                    <a:pt x="838" y="130"/>
                  </a:lnTo>
                  <a:lnTo>
                    <a:pt x="856" y="136"/>
                  </a:lnTo>
                  <a:lnTo>
                    <a:pt x="884" y="142"/>
                  </a:lnTo>
                  <a:lnTo>
                    <a:pt x="904" y="144"/>
                  </a:lnTo>
                  <a:lnTo>
                    <a:pt x="922" y="148"/>
                  </a:lnTo>
                  <a:lnTo>
                    <a:pt x="940" y="156"/>
                  </a:lnTo>
                  <a:lnTo>
                    <a:pt x="954" y="170"/>
                  </a:lnTo>
                  <a:lnTo>
                    <a:pt x="960" y="182"/>
                  </a:lnTo>
                  <a:lnTo>
                    <a:pt x="964" y="196"/>
                  </a:lnTo>
                  <a:lnTo>
                    <a:pt x="968" y="208"/>
                  </a:lnTo>
                  <a:lnTo>
                    <a:pt x="972" y="220"/>
                  </a:lnTo>
                  <a:lnTo>
                    <a:pt x="978" y="228"/>
                  </a:lnTo>
                  <a:lnTo>
                    <a:pt x="988" y="234"/>
                  </a:lnTo>
                  <a:lnTo>
                    <a:pt x="1004" y="236"/>
                  </a:lnTo>
                  <a:lnTo>
                    <a:pt x="1010" y="246"/>
                  </a:lnTo>
                  <a:lnTo>
                    <a:pt x="1014" y="260"/>
                  </a:lnTo>
                  <a:lnTo>
                    <a:pt x="1018" y="272"/>
                  </a:lnTo>
                  <a:lnTo>
                    <a:pt x="1018" y="284"/>
                  </a:lnTo>
                  <a:lnTo>
                    <a:pt x="1014" y="294"/>
                  </a:lnTo>
                  <a:lnTo>
                    <a:pt x="1006" y="300"/>
                  </a:lnTo>
                  <a:lnTo>
                    <a:pt x="990" y="304"/>
                  </a:lnTo>
                  <a:lnTo>
                    <a:pt x="994" y="324"/>
                  </a:lnTo>
                  <a:lnTo>
                    <a:pt x="998" y="346"/>
                  </a:lnTo>
                  <a:lnTo>
                    <a:pt x="1004" y="368"/>
                  </a:lnTo>
                  <a:lnTo>
                    <a:pt x="1014" y="388"/>
                  </a:lnTo>
                  <a:lnTo>
                    <a:pt x="1026" y="406"/>
                  </a:lnTo>
                  <a:lnTo>
                    <a:pt x="1044" y="416"/>
                  </a:lnTo>
                  <a:lnTo>
                    <a:pt x="1064" y="418"/>
                  </a:lnTo>
                  <a:lnTo>
                    <a:pt x="1080" y="388"/>
                  </a:lnTo>
                  <a:lnTo>
                    <a:pt x="1094" y="360"/>
                  </a:lnTo>
                  <a:lnTo>
                    <a:pt x="1110" y="334"/>
                  </a:lnTo>
                  <a:lnTo>
                    <a:pt x="1132" y="312"/>
                  </a:lnTo>
                  <a:lnTo>
                    <a:pt x="1144" y="308"/>
                  </a:lnTo>
                  <a:lnTo>
                    <a:pt x="1154" y="308"/>
                  </a:lnTo>
                  <a:lnTo>
                    <a:pt x="1164" y="302"/>
                  </a:lnTo>
                  <a:lnTo>
                    <a:pt x="1172" y="292"/>
                  </a:lnTo>
                  <a:lnTo>
                    <a:pt x="1176" y="278"/>
                  </a:lnTo>
                  <a:lnTo>
                    <a:pt x="1184" y="268"/>
                  </a:lnTo>
                  <a:lnTo>
                    <a:pt x="1200" y="260"/>
                  </a:lnTo>
                  <a:lnTo>
                    <a:pt x="1216" y="258"/>
                  </a:lnTo>
                  <a:lnTo>
                    <a:pt x="1234" y="256"/>
                  </a:lnTo>
                  <a:lnTo>
                    <a:pt x="1250" y="252"/>
                  </a:lnTo>
                  <a:lnTo>
                    <a:pt x="1264" y="244"/>
                  </a:lnTo>
                  <a:lnTo>
                    <a:pt x="1254" y="230"/>
                  </a:lnTo>
                  <a:lnTo>
                    <a:pt x="1250" y="216"/>
                  </a:lnTo>
                  <a:lnTo>
                    <a:pt x="1252" y="202"/>
                  </a:lnTo>
                  <a:lnTo>
                    <a:pt x="1262" y="190"/>
                  </a:lnTo>
                  <a:lnTo>
                    <a:pt x="1276" y="182"/>
                  </a:lnTo>
                  <a:lnTo>
                    <a:pt x="1274" y="164"/>
                  </a:lnTo>
                  <a:lnTo>
                    <a:pt x="1270" y="142"/>
                  </a:lnTo>
                  <a:lnTo>
                    <a:pt x="1268" y="120"/>
                  </a:lnTo>
                  <a:lnTo>
                    <a:pt x="1266" y="98"/>
                  </a:lnTo>
                  <a:lnTo>
                    <a:pt x="1270" y="78"/>
                  </a:lnTo>
                  <a:lnTo>
                    <a:pt x="1280" y="64"/>
                  </a:lnTo>
                  <a:lnTo>
                    <a:pt x="1258" y="66"/>
                  </a:lnTo>
                  <a:lnTo>
                    <a:pt x="1236" y="68"/>
                  </a:lnTo>
                  <a:lnTo>
                    <a:pt x="1214" y="64"/>
                  </a:lnTo>
                </a:path>
              </a:pathLst>
            </a:custGeom>
            <a:grpFill/>
            <a:ln w="12700">
              <a:noFill/>
              <a:prstDash val="solid"/>
              <a:round/>
              <a:headEnd/>
              <a:tailEnd/>
            </a:ln>
            <a:extLst/>
          </p:spPr>
          <p:txBody>
            <a:bodyPr/>
            <a:lstStyle/>
            <a:p>
              <a:endParaRPr lang="zh-CN" altLang="en-US">
                <a:solidFill>
                  <a:schemeClr val="accent1"/>
                </a:solidFill>
              </a:endParaRPr>
            </a:p>
          </p:txBody>
        </p:sp>
        <p:sp>
          <p:nvSpPr>
            <p:cNvPr id="23" name="Freeform 72"/>
            <p:cNvSpPr>
              <a:spLocks/>
            </p:cNvSpPr>
            <p:nvPr/>
          </p:nvSpPr>
          <p:spPr bwMode="gray">
            <a:xfrm>
              <a:off x="4371494" y="3626189"/>
              <a:ext cx="381793" cy="154050"/>
            </a:xfrm>
            <a:custGeom>
              <a:avLst/>
              <a:gdLst>
                <a:gd name="T0" fmla="*/ 160 w 160"/>
                <a:gd name="T1" fmla="*/ 72 h 72"/>
                <a:gd name="T2" fmla="*/ 148 w 160"/>
                <a:gd name="T3" fmla="*/ 68 h 72"/>
                <a:gd name="T4" fmla="*/ 136 w 160"/>
                <a:gd name="T5" fmla="*/ 68 h 72"/>
                <a:gd name="T6" fmla="*/ 122 w 160"/>
                <a:gd name="T7" fmla="*/ 66 h 72"/>
                <a:gd name="T8" fmla="*/ 108 w 160"/>
                <a:gd name="T9" fmla="*/ 62 h 72"/>
                <a:gd name="T10" fmla="*/ 98 w 160"/>
                <a:gd name="T11" fmla="*/ 58 h 72"/>
                <a:gd name="T12" fmla="*/ 90 w 160"/>
                <a:gd name="T13" fmla="*/ 50 h 72"/>
                <a:gd name="T14" fmla="*/ 90 w 160"/>
                <a:gd name="T15" fmla="*/ 36 h 72"/>
                <a:gd name="T16" fmla="*/ 68 w 160"/>
                <a:gd name="T17" fmla="*/ 36 h 72"/>
                <a:gd name="T18" fmla="*/ 52 w 160"/>
                <a:gd name="T19" fmla="*/ 32 h 72"/>
                <a:gd name="T20" fmla="*/ 36 w 160"/>
                <a:gd name="T21" fmla="*/ 26 h 72"/>
                <a:gd name="T22" fmla="*/ 20 w 160"/>
                <a:gd name="T23" fmla="*/ 20 h 72"/>
                <a:gd name="T24" fmla="*/ 0 w 160"/>
                <a:gd name="T25" fmla="*/ 16 h 72"/>
                <a:gd name="T26" fmla="*/ 0 w 160"/>
                <a:gd name="T27" fmla="*/ 14 h 72"/>
                <a:gd name="T28" fmla="*/ 0 w 160"/>
                <a:gd name="T29" fmla="*/ 10 h 72"/>
                <a:gd name="T30" fmla="*/ 0 w 160"/>
                <a:gd name="T31" fmla="*/ 6 h 72"/>
                <a:gd name="T32" fmla="*/ 0 w 160"/>
                <a:gd name="T33" fmla="*/ 4 h 72"/>
                <a:gd name="T34" fmla="*/ 20 w 160"/>
                <a:gd name="T35" fmla="*/ 0 h 72"/>
                <a:gd name="T36" fmla="*/ 44 w 160"/>
                <a:gd name="T37" fmla="*/ 2 h 72"/>
                <a:gd name="T38" fmla="*/ 66 w 160"/>
                <a:gd name="T39" fmla="*/ 10 h 72"/>
                <a:gd name="T40" fmla="*/ 86 w 160"/>
                <a:gd name="T41" fmla="*/ 18 h 72"/>
                <a:gd name="T42" fmla="*/ 100 w 160"/>
                <a:gd name="T43" fmla="*/ 20 h 72"/>
                <a:gd name="T44" fmla="*/ 114 w 160"/>
                <a:gd name="T45" fmla="*/ 24 h 72"/>
                <a:gd name="T46" fmla="*/ 128 w 160"/>
                <a:gd name="T47" fmla="*/ 30 h 72"/>
                <a:gd name="T48" fmla="*/ 142 w 160"/>
                <a:gd name="T49" fmla="*/ 36 h 72"/>
                <a:gd name="T50" fmla="*/ 150 w 160"/>
                <a:gd name="T51" fmla="*/ 44 h 72"/>
                <a:gd name="T52" fmla="*/ 154 w 160"/>
                <a:gd name="T53" fmla="*/ 56 h 72"/>
                <a:gd name="T54" fmla="*/ 152 w 160"/>
                <a:gd name="T55" fmla="*/ 72 h 72"/>
                <a:gd name="T56" fmla="*/ 160 w 160"/>
                <a:gd name="T5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0" h="72">
                  <a:moveTo>
                    <a:pt x="160" y="72"/>
                  </a:moveTo>
                  <a:lnTo>
                    <a:pt x="148" y="68"/>
                  </a:lnTo>
                  <a:lnTo>
                    <a:pt x="136" y="68"/>
                  </a:lnTo>
                  <a:lnTo>
                    <a:pt x="122" y="66"/>
                  </a:lnTo>
                  <a:lnTo>
                    <a:pt x="108" y="62"/>
                  </a:lnTo>
                  <a:lnTo>
                    <a:pt x="98" y="58"/>
                  </a:lnTo>
                  <a:lnTo>
                    <a:pt x="90" y="50"/>
                  </a:lnTo>
                  <a:lnTo>
                    <a:pt x="90" y="36"/>
                  </a:lnTo>
                  <a:lnTo>
                    <a:pt x="68" y="36"/>
                  </a:lnTo>
                  <a:lnTo>
                    <a:pt x="52" y="32"/>
                  </a:lnTo>
                  <a:lnTo>
                    <a:pt x="36" y="26"/>
                  </a:lnTo>
                  <a:lnTo>
                    <a:pt x="20" y="20"/>
                  </a:lnTo>
                  <a:lnTo>
                    <a:pt x="0" y="16"/>
                  </a:lnTo>
                  <a:lnTo>
                    <a:pt x="0" y="14"/>
                  </a:lnTo>
                  <a:lnTo>
                    <a:pt x="0" y="10"/>
                  </a:lnTo>
                  <a:lnTo>
                    <a:pt x="0" y="6"/>
                  </a:lnTo>
                  <a:lnTo>
                    <a:pt x="0" y="4"/>
                  </a:lnTo>
                  <a:lnTo>
                    <a:pt x="20" y="0"/>
                  </a:lnTo>
                  <a:lnTo>
                    <a:pt x="44" y="2"/>
                  </a:lnTo>
                  <a:lnTo>
                    <a:pt x="66" y="10"/>
                  </a:lnTo>
                  <a:lnTo>
                    <a:pt x="86" y="18"/>
                  </a:lnTo>
                  <a:lnTo>
                    <a:pt x="100" y="20"/>
                  </a:lnTo>
                  <a:lnTo>
                    <a:pt x="114" y="24"/>
                  </a:lnTo>
                  <a:lnTo>
                    <a:pt x="128" y="30"/>
                  </a:lnTo>
                  <a:lnTo>
                    <a:pt x="142" y="36"/>
                  </a:lnTo>
                  <a:lnTo>
                    <a:pt x="150" y="44"/>
                  </a:lnTo>
                  <a:lnTo>
                    <a:pt x="154" y="56"/>
                  </a:lnTo>
                  <a:lnTo>
                    <a:pt x="152" y="72"/>
                  </a:lnTo>
                  <a:lnTo>
                    <a:pt x="160" y="72"/>
                  </a:lnTo>
                  <a:close/>
                </a:path>
              </a:pathLst>
            </a:custGeom>
            <a:grpFill/>
            <a:ln w="0">
              <a:noFill/>
              <a:prstDash val="solid"/>
              <a:round/>
              <a:headEnd/>
              <a:tailEnd/>
            </a:ln>
            <a:extLst/>
          </p:spPr>
          <p:txBody>
            <a:bodyPr/>
            <a:lstStyle/>
            <a:p>
              <a:endParaRPr lang="zh-CN" altLang="en-US">
                <a:solidFill>
                  <a:schemeClr val="accent1"/>
                </a:solidFill>
              </a:endParaRPr>
            </a:p>
          </p:txBody>
        </p:sp>
        <p:sp>
          <p:nvSpPr>
            <p:cNvPr id="24" name="Freeform 73"/>
            <p:cNvSpPr>
              <a:spLocks/>
            </p:cNvSpPr>
            <p:nvPr/>
          </p:nvSpPr>
          <p:spPr bwMode="gray">
            <a:xfrm>
              <a:off x="4371494" y="3626189"/>
              <a:ext cx="381793" cy="154050"/>
            </a:xfrm>
            <a:custGeom>
              <a:avLst/>
              <a:gdLst>
                <a:gd name="T0" fmla="*/ 160 w 160"/>
                <a:gd name="T1" fmla="*/ 72 h 72"/>
                <a:gd name="T2" fmla="*/ 148 w 160"/>
                <a:gd name="T3" fmla="*/ 68 h 72"/>
                <a:gd name="T4" fmla="*/ 136 w 160"/>
                <a:gd name="T5" fmla="*/ 68 h 72"/>
                <a:gd name="T6" fmla="*/ 122 w 160"/>
                <a:gd name="T7" fmla="*/ 66 h 72"/>
                <a:gd name="T8" fmla="*/ 108 w 160"/>
                <a:gd name="T9" fmla="*/ 62 h 72"/>
                <a:gd name="T10" fmla="*/ 98 w 160"/>
                <a:gd name="T11" fmla="*/ 58 h 72"/>
                <a:gd name="T12" fmla="*/ 90 w 160"/>
                <a:gd name="T13" fmla="*/ 50 h 72"/>
                <a:gd name="T14" fmla="*/ 90 w 160"/>
                <a:gd name="T15" fmla="*/ 36 h 72"/>
                <a:gd name="T16" fmla="*/ 68 w 160"/>
                <a:gd name="T17" fmla="*/ 36 h 72"/>
                <a:gd name="T18" fmla="*/ 52 w 160"/>
                <a:gd name="T19" fmla="*/ 32 h 72"/>
                <a:gd name="T20" fmla="*/ 36 w 160"/>
                <a:gd name="T21" fmla="*/ 26 h 72"/>
                <a:gd name="T22" fmla="*/ 20 w 160"/>
                <a:gd name="T23" fmla="*/ 20 h 72"/>
                <a:gd name="T24" fmla="*/ 0 w 160"/>
                <a:gd name="T25" fmla="*/ 16 h 72"/>
                <a:gd name="T26" fmla="*/ 0 w 160"/>
                <a:gd name="T27" fmla="*/ 14 h 72"/>
                <a:gd name="T28" fmla="*/ 0 w 160"/>
                <a:gd name="T29" fmla="*/ 10 h 72"/>
                <a:gd name="T30" fmla="*/ 0 w 160"/>
                <a:gd name="T31" fmla="*/ 6 h 72"/>
                <a:gd name="T32" fmla="*/ 0 w 160"/>
                <a:gd name="T33" fmla="*/ 4 h 72"/>
                <a:gd name="T34" fmla="*/ 20 w 160"/>
                <a:gd name="T35" fmla="*/ 0 h 72"/>
                <a:gd name="T36" fmla="*/ 44 w 160"/>
                <a:gd name="T37" fmla="*/ 2 h 72"/>
                <a:gd name="T38" fmla="*/ 66 w 160"/>
                <a:gd name="T39" fmla="*/ 10 h 72"/>
                <a:gd name="T40" fmla="*/ 86 w 160"/>
                <a:gd name="T41" fmla="*/ 18 h 72"/>
                <a:gd name="T42" fmla="*/ 100 w 160"/>
                <a:gd name="T43" fmla="*/ 20 h 72"/>
                <a:gd name="T44" fmla="*/ 114 w 160"/>
                <a:gd name="T45" fmla="*/ 24 h 72"/>
                <a:gd name="T46" fmla="*/ 128 w 160"/>
                <a:gd name="T47" fmla="*/ 30 h 72"/>
                <a:gd name="T48" fmla="*/ 142 w 160"/>
                <a:gd name="T49" fmla="*/ 36 h 72"/>
                <a:gd name="T50" fmla="*/ 150 w 160"/>
                <a:gd name="T51" fmla="*/ 44 h 72"/>
                <a:gd name="T52" fmla="*/ 154 w 160"/>
                <a:gd name="T53" fmla="*/ 56 h 72"/>
                <a:gd name="T54" fmla="*/ 152 w 160"/>
                <a:gd name="T5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72">
                  <a:moveTo>
                    <a:pt x="160" y="72"/>
                  </a:moveTo>
                  <a:lnTo>
                    <a:pt x="148" y="68"/>
                  </a:lnTo>
                  <a:lnTo>
                    <a:pt x="136" y="68"/>
                  </a:lnTo>
                  <a:lnTo>
                    <a:pt x="122" y="66"/>
                  </a:lnTo>
                  <a:lnTo>
                    <a:pt x="108" y="62"/>
                  </a:lnTo>
                  <a:lnTo>
                    <a:pt x="98" y="58"/>
                  </a:lnTo>
                  <a:lnTo>
                    <a:pt x="90" y="50"/>
                  </a:lnTo>
                  <a:lnTo>
                    <a:pt x="90" y="36"/>
                  </a:lnTo>
                  <a:lnTo>
                    <a:pt x="68" y="36"/>
                  </a:lnTo>
                  <a:lnTo>
                    <a:pt x="52" y="32"/>
                  </a:lnTo>
                  <a:lnTo>
                    <a:pt x="36" y="26"/>
                  </a:lnTo>
                  <a:lnTo>
                    <a:pt x="20" y="20"/>
                  </a:lnTo>
                  <a:lnTo>
                    <a:pt x="0" y="16"/>
                  </a:lnTo>
                  <a:lnTo>
                    <a:pt x="0" y="14"/>
                  </a:lnTo>
                  <a:lnTo>
                    <a:pt x="0" y="10"/>
                  </a:lnTo>
                  <a:lnTo>
                    <a:pt x="0" y="6"/>
                  </a:lnTo>
                  <a:lnTo>
                    <a:pt x="0" y="4"/>
                  </a:lnTo>
                  <a:lnTo>
                    <a:pt x="20" y="0"/>
                  </a:lnTo>
                  <a:lnTo>
                    <a:pt x="44" y="2"/>
                  </a:lnTo>
                  <a:lnTo>
                    <a:pt x="66" y="10"/>
                  </a:lnTo>
                  <a:lnTo>
                    <a:pt x="86" y="18"/>
                  </a:lnTo>
                  <a:lnTo>
                    <a:pt x="100" y="20"/>
                  </a:lnTo>
                  <a:lnTo>
                    <a:pt x="114" y="24"/>
                  </a:lnTo>
                  <a:lnTo>
                    <a:pt x="128" y="30"/>
                  </a:lnTo>
                  <a:lnTo>
                    <a:pt x="142" y="36"/>
                  </a:lnTo>
                  <a:lnTo>
                    <a:pt x="150" y="44"/>
                  </a:lnTo>
                  <a:lnTo>
                    <a:pt x="154" y="56"/>
                  </a:lnTo>
                  <a:lnTo>
                    <a:pt x="152" y="72"/>
                  </a:lnTo>
                </a:path>
              </a:pathLst>
            </a:custGeom>
            <a:grpFill/>
            <a:ln w="12700">
              <a:noFill/>
              <a:prstDash val="solid"/>
              <a:round/>
              <a:headEnd/>
              <a:tailEnd/>
            </a:ln>
            <a:extLst/>
          </p:spPr>
          <p:txBody>
            <a:bodyPr/>
            <a:lstStyle/>
            <a:p>
              <a:endParaRPr lang="zh-CN" altLang="en-US">
                <a:solidFill>
                  <a:schemeClr val="accent1"/>
                </a:solidFill>
              </a:endParaRPr>
            </a:p>
          </p:txBody>
        </p:sp>
        <p:sp>
          <p:nvSpPr>
            <p:cNvPr id="25" name="Freeform 74"/>
            <p:cNvSpPr>
              <a:spLocks/>
            </p:cNvSpPr>
            <p:nvPr/>
          </p:nvSpPr>
          <p:spPr bwMode="gray">
            <a:xfrm>
              <a:off x="5593231" y="2398068"/>
              <a:ext cx="276800" cy="149771"/>
            </a:xfrm>
            <a:custGeom>
              <a:avLst/>
              <a:gdLst>
                <a:gd name="T0" fmla="*/ 92 w 116"/>
                <a:gd name="T1" fmla="*/ 64 h 70"/>
                <a:gd name="T2" fmla="*/ 68 w 116"/>
                <a:gd name="T3" fmla="*/ 70 h 70"/>
                <a:gd name="T4" fmla="*/ 46 w 116"/>
                <a:gd name="T5" fmla="*/ 70 h 70"/>
                <a:gd name="T6" fmla="*/ 38 w 116"/>
                <a:gd name="T7" fmla="*/ 48 h 70"/>
                <a:gd name="T8" fmla="*/ 36 w 116"/>
                <a:gd name="T9" fmla="*/ 24 h 70"/>
                <a:gd name="T10" fmla="*/ 24 w 116"/>
                <a:gd name="T11" fmla="*/ 24 h 70"/>
                <a:gd name="T12" fmla="*/ 12 w 116"/>
                <a:gd name="T13" fmla="*/ 22 h 70"/>
                <a:gd name="T14" fmla="*/ 0 w 116"/>
                <a:gd name="T15" fmla="*/ 22 h 70"/>
                <a:gd name="T16" fmla="*/ 6 w 116"/>
                <a:gd name="T17" fmla="*/ 10 h 70"/>
                <a:gd name="T18" fmla="*/ 14 w 116"/>
                <a:gd name="T19" fmla="*/ 2 h 70"/>
                <a:gd name="T20" fmla="*/ 26 w 116"/>
                <a:gd name="T21" fmla="*/ 0 h 70"/>
                <a:gd name="T22" fmla="*/ 40 w 116"/>
                <a:gd name="T23" fmla="*/ 2 h 70"/>
                <a:gd name="T24" fmla="*/ 52 w 116"/>
                <a:gd name="T25" fmla="*/ 6 h 70"/>
                <a:gd name="T26" fmla="*/ 66 w 116"/>
                <a:gd name="T27" fmla="*/ 12 h 70"/>
                <a:gd name="T28" fmla="*/ 76 w 116"/>
                <a:gd name="T29" fmla="*/ 18 h 70"/>
                <a:gd name="T30" fmla="*/ 82 w 116"/>
                <a:gd name="T31" fmla="*/ 22 h 70"/>
                <a:gd name="T32" fmla="*/ 88 w 116"/>
                <a:gd name="T33" fmla="*/ 24 h 70"/>
                <a:gd name="T34" fmla="*/ 96 w 116"/>
                <a:gd name="T35" fmla="*/ 24 h 70"/>
                <a:gd name="T36" fmla="*/ 102 w 116"/>
                <a:gd name="T37" fmla="*/ 26 h 70"/>
                <a:gd name="T38" fmla="*/ 110 w 116"/>
                <a:gd name="T39" fmla="*/ 28 h 70"/>
                <a:gd name="T40" fmla="*/ 114 w 116"/>
                <a:gd name="T41" fmla="*/ 34 h 70"/>
                <a:gd name="T42" fmla="*/ 116 w 116"/>
                <a:gd name="T43" fmla="*/ 46 h 70"/>
                <a:gd name="T44" fmla="*/ 110 w 116"/>
                <a:gd name="T45" fmla="*/ 60 h 70"/>
                <a:gd name="T46" fmla="*/ 100 w 116"/>
                <a:gd name="T47" fmla="*/ 68 h 70"/>
                <a:gd name="T48" fmla="*/ 82 w 116"/>
                <a:gd name="T49" fmla="*/ 70 h 70"/>
                <a:gd name="T50" fmla="*/ 92 w 116"/>
                <a:gd name="T51"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70">
                  <a:moveTo>
                    <a:pt x="92" y="64"/>
                  </a:moveTo>
                  <a:lnTo>
                    <a:pt x="68" y="70"/>
                  </a:lnTo>
                  <a:lnTo>
                    <a:pt x="46" y="70"/>
                  </a:lnTo>
                  <a:lnTo>
                    <a:pt x="38" y="48"/>
                  </a:lnTo>
                  <a:lnTo>
                    <a:pt x="36" y="24"/>
                  </a:lnTo>
                  <a:lnTo>
                    <a:pt x="24" y="24"/>
                  </a:lnTo>
                  <a:lnTo>
                    <a:pt x="12" y="22"/>
                  </a:lnTo>
                  <a:lnTo>
                    <a:pt x="0" y="22"/>
                  </a:lnTo>
                  <a:lnTo>
                    <a:pt x="6" y="10"/>
                  </a:lnTo>
                  <a:lnTo>
                    <a:pt x="14" y="2"/>
                  </a:lnTo>
                  <a:lnTo>
                    <a:pt x="26" y="0"/>
                  </a:lnTo>
                  <a:lnTo>
                    <a:pt x="40" y="2"/>
                  </a:lnTo>
                  <a:lnTo>
                    <a:pt x="52" y="6"/>
                  </a:lnTo>
                  <a:lnTo>
                    <a:pt x="66" y="12"/>
                  </a:lnTo>
                  <a:lnTo>
                    <a:pt x="76" y="18"/>
                  </a:lnTo>
                  <a:lnTo>
                    <a:pt x="82" y="22"/>
                  </a:lnTo>
                  <a:lnTo>
                    <a:pt x="88" y="24"/>
                  </a:lnTo>
                  <a:lnTo>
                    <a:pt x="96" y="24"/>
                  </a:lnTo>
                  <a:lnTo>
                    <a:pt x="102" y="26"/>
                  </a:lnTo>
                  <a:lnTo>
                    <a:pt x="110" y="28"/>
                  </a:lnTo>
                  <a:lnTo>
                    <a:pt x="114" y="34"/>
                  </a:lnTo>
                  <a:lnTo>
                    <a:pt x="116" y="46"/>
                  </a:lnTo>
                  <a:lnTo>
                    <a:pt x="110" y="60"/>
                  </a:lnTo>
                  <a:lnTo>
                    <a:pt x="100" y="68"/>
                  </a:lnTo>
                  <a:lnTo>
                    <a:pt x="82" y="70"/>
                  </a:lnTo>
                  <a:lnTo>
                    <a:pt x="92" y="64"/>
                  </a:lnTo>
                  <a:close/>
                </a:path>
              </a:pathLst>
            </a:custGeom>
            <a:grpFill/>
            <a:ln w="0">
              <a:noFill/>
              <a:prstDash val="solid"/>
              <a:round/>
              <a:headEnd/>
              <a:tailEnd/>
            </a:ln>
            <a:extLst/>
          </p:spPr>
          <p:txBody>
            <a:bodyPr/>
            <a:lstStyle/>
            <a:p>
              <a:endParaRPr lang="zh-CN" altLang="en-US">
                <a:solidFill>
                  <a:schemeClr val="accent1"/>
                </a:solidFill>
              </a:endParaRPr>
            </a:p>
          </p:txBody>
        </p:sp>
        <p:sp>
          <p:nvSpPr>
            <p:cNvPr id="26" name="Freeform 75"/>
            <p:cNvSpPr>
              <a:spLocks/>
            </p:cNvSpPr>
            <p:nvPr/>
          </p:nvSpPr>
          <p:spPr bwMode="gray">
            <a:xfrm>
              <a:off x="5593231" y="2398068"/>
              <a:ext cx="276800" cy="149771"/>
            </a:xfrm>
            <a:custGeom>
              <a:avLst/>
              <a:gdLst>
                <a:gd name="T0" fmla="*/ 92 w 116"/>
                <a:gd name="T1" fmla="*/ 64 h 70"/>
                <a:gd name="T2" fmla="*/ 68 w 116"/>
                <a:gd name="T3" fmla="*/ 70 h 70"/>
                <a:gd name="T4" fmla="*/ 46 w 116"/>
                <a:gd name="T5" fmla="*/ 70 h 70"/>
                <a:gd name="T6" fmla="*/ 38 w 116"/>
                <a:gd name="T7" fmla="*/ 48 h 70"/>
                <a:gd name="T8" fmla="*/ 36 w 116"/>
                <a:gd name="T9" fmla="*/ 24 h 70"/>
                <a:gd name="T10" fmla="*/ 24 w 116"/>
                <a:gd name="T11" fmla="*/ 24 h 70"/>
                <a:gd name="T12" fmla="*/ 12 w 116"/>
                <a:gd name="T13" fmla="*/ 22 h 70"/>
                <a:gd name="T14" fmla="*/ 0 w 116"/>
                <a:gd name="T15" fmla="*/ 22 h 70"/>
                <a:gd name="T16" fmla="*/ 6 w 116"/>
                <a:gd name="T17" fmla="*/ 10 h 70"/>
                <a:gd name="T18" fmla="*/ 14 w 116"/>
                <a:gd name="T19" fmla="*/ 2 h 70"/>
                <a:gd name="T20" fmla="*/ 26 w 116"/>
                <a:gd name="T21" fmla="*/ 0 h 70"/>
                <a:gd name="T22" fmla="*/ 40 w 116"/>
                <a:gd name="T23" fmla="*/ 2 h 70"/>
                <a:gd name="T24" fmla="*/ 52 w 116"/>
                <a:gd name="T25" fmla="*/ 6 h 70"/>
                <a:gd name="T26" fmla="*/ 66 w 116"/>
                <a:gd name="T27" fmla="*/ 12 h 70"/>
                <a:gd name="T28" fmla="*/ 76 w 116"/>
                <a:gd name="T29" fmla="*/ 18 h 70"/>
                <a:gd name="T30" fmla="*/ 82 w 116"/>
                <a:gd name="T31" fmla="*/ 22 h 70"/>
                <a:gd name="T32" fmla="*/ 88 w 116"/>
                <a:gd name="T33" fmla="*/ 24 h 70"/>
                <a:gd name="T34" fmla="*/ 96 w 116"/>
                <a:gd name="T35" fmla="*/ 24 h 70"/>
                <a:gd name="T36" fmla="*/ 102 w 116"/>
                <a:gd name="T37" fmla="*/ 26 h 70"/>
                <a:gd name="T38" fmla="*/ 110 w 116"/>
                <a:gd name="T39" fmla="*/ 28 h 70"/>
                <a:gd name="T40" fmla="*/ 114 w 116"/>
                <a:gd name="T41" fmla="*/ 34 h 70"/>
                <a:gd name="T42" fmla="*/ 116 w 116"/>
                <a:gd name="T43" fmla="*/ 46 h 70"/>
                <a:gd name="T44" fmla="*/ 110 w 116"/>
                <a:gd name="T45" fmla="*/ 60 h 70"/>
                <a:gd name="T46" fmla="*/ 100 w 116"/>
                <a:gd name="T47" fmla="*/ 68 h 70"/>
                <a:gd name="T48" fmla="*/ 82 w 116"/>
                <a:gd name="T4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70">
                  <a:moveTo>
                    <a:pt x="92" y="64"/>
                  </a:moveTo>
                  <a:lnTo>
                    <a:pt x="68" y="70"/>
                  </a:lnTo>
                  <a:lnTo>
                    <a:pt x="46" y="70"/>
                  </a:lnTo>
                  <a:lnTo>
                    <a:pt x="38" y="48"/>
                  </a:lnTo>
                  <a:lnTo>
                    <a:pt x="36" y="24"/>
                  </a:lnTo>
                  <a:lnTo>
                    <a:pt x="24" y="24"/>
                  </a:lnTo>
                  <a:lnTo>
                    <a:pt x="12" y="22"/>
                  </a:lnTo>
                  <a:lnTo>
                    <a:pt x="0" y="22"/>
                  </a:lnTo>
                  <a:lnTo>
                    <a:pt x="6" y="10"/>
                  </a:lnTo>
                  <a:lnTo>
                    <a:pt x="14" y="2"/>
                  </a:lnTo>
                  <a:lnTo>
                    <a:pt x="26" y="0"/>
                  </a:lnTo>
                  <a:lnTo>
                    <a:pt x="40" y="2"/>
                  </a:lnTo>
                  <a:lnTo>
                    <a:pt x="52" y="6"/>
                  </a:lnTo>
                  <a:lnTo>
                    <a:pt x="66" y="12"/>
                  </a:lnTo>
                  <a:lnTo>
                    <a:pt x="76" y="18"/>
                  </a:lnTo>
                  <a:lnTo>
                    <a:pt x="82" y="22"/>
                  </a:lnTo>
                  <a:lnTo>
                    <a:pt x="88" y="24"/>
                  </a:lnTo>
                  <a:lnTo>
                    <a:pt x="96" y="24"/>
                  </a:lnTo>
                  <a:lnTo>
                    <a:pt x="102" y="26"/>
                  </a:lnTo>
                  <a:lnTo>
                    <a:pt x="110" y="28"/>
                  </a:lnTo>
                  <a:lnTo>
                    <a:pt x="114" y="34"/>
                  </a:lnTo>
                  <a:lnTo>
                    <a:pt x="116" y="46"/>
                  </a:lnTo>
                  <a:lnTo>
                    <a:pt x="110" y="60"/>
                  </a:lnTo>
                  <a:lnTo>
                    <a:pt x="100" y="68"/>
                  </a:lnTo>
                  <a:lnTo>
                    <a:pt x="82" y="70"/>
                  </a:lnTo>
                </a:path>
              </a:pathLst>
            </a:custGeom>
            <a:grpFill/>
            <a:ln w="12700">
              <a:noFill/>
              <a:prstDash val="solid"/>
              <a:round/>
              <a:headEnd/>
              <a:tailEnd/>
            </a:ln>
            <a:extLst/>
          </p:spPr>
          <p:txBody>
            <a:bodyPr/>
            <a:lstStyle/>
            <a:p>
              <a:endParaRPr lang="zh-CN" altLang="en-US">
                <a:solidFill>
                  <a:schemeClr val="accent1"/>
                </a:solidFill>
              </a:endParaRPr>
            </a:p>
          </p:txBody>
        </p:sp>
        <p:sp>
          <p:nvSpPr>
            <p:cNvPr id="27" name="Freeform 76"/>
            <p:cNvSpPr>
              <a:spLocks/>
            </p:cNvSpPr>
            <p:nvPr/>
          </p:nvSpPr>
          <p:spPr bwMode="gray">
            <a:xfrm>
              <a:off x="3526778" y="2141319"/>
              <a:ext cx="496330" cy="218237"/>
            </a:xfrm>
            <a:custGeom>
              <a:avLst/>
              <a:gdLst>
                <a:gd name="T0" fmla="*/ 198 w 208"/>
                <a:gd name="T1" fmla="*/ 96 h 102"/>
                <a:gd name="T2" fmla="*/ 188 w 208"/>
                <a:gd name="T3" fmla="*/ 96 h 102"/>
                <a:gd name="T4" fmla="*/ 178 w 208"/>
                <a:gd name="T5" fmla="*/ 92 h 102"/>
                <a:gd name="T6" fmla="*/ 174 w 208"/>
                <a:gd name="T7" fmla="*/ 88 h 102"/>
                <a:gd name="T8" fmla="*/ 164 w 208"/>
                <a:gd name="T9" fmla="*/ 84 h 102"/>
                <a:gd name="T10" fmla="*/ 158 w 208"/>
                <a:gd name="T11" fmla="*/ 84 h 102"/>
                <a:gd name="T12" fmla="*/ 154 w 208"/>
                <a:gd name="T13" fmla="*/ 90 h 102"/>
                <a:gd name="T14" fmla="*/ 150 w 208"/>
                <a:gd name="T15" fmla="*/ 96 h 102"/>
                <a:gd name="T16" fmla="*/ 132 w 208"/>
                <a:gd name="T17" fmla="*/ 102 h 102"/>
                <a:gd name="T18" fmla="*/ 96 w 208"/>
                <a:gd name="T19" fmla="*/ 96 h 102"/>
                <a:gd name="T20" fmla="*/ 74 w 208"/>
                <a:gd name="T21" fmla="*/ 74 h 102"/>
                <a:gd name="T22" fmla="*/ 98 w 208"/>
                <a:gd name="T23" fmla="*/ 78 h 102"/>
                <a:gd name="T24" fmla="*/ 120 w 208"/>
                <a:gd name="T25" fmla="*/ 70 h 102"/>
                <a:gd name="T26" fmla="*/ 88 w 208"/>
                <a:gd name="T27" fmla="*/ 64 h 102"/>
                <a:gd name="T28" fmla="*/ 62 w 208"/>
                <a:gd name="T29" fmla="*/ 56 h 102"/>
                <a:gd name="T30" fmla="*/ 60 w 208"/>
                <a:gd name="T31" fmla="*/ 36 h 102"/>
                <a:gd name="T32" fmla="*/ 80 w 208"/>
                <a:gd name="T33" fmla="*/ 26 h 102"/>
                <a:gd name="T34" fmla="*/ 66 w 208"/>
                <a:gd name="T35" fmla="*/ 20 h 102"/>
                <a:gd name="T36" fmla="*/ 48 w 208"/>
                <a:gd name="T37" fmla="*/ 30 h 102"/>
                <a:gd name="T38" fmla="*/ 28 w 208"/>
                <a:gd name="T39" fmla="*/ 40 h 102"/>
                <a:gd name="T40" fmla="*/ 0 w 208"/>
                <a:gd name="T41" fmla="*/ 42 h 102"/>
                <a:gd name="T42" fmla="*/ 2 w 208"/>
                <a:gd name="T43" fmla="*/ 28 h 102"/>
                <a:gd name="T44" fmla="*/ 6 w 208"/>
                <a:gd name="T45" fmla="*/ 14 h 102"/>
                <a:gd name="T46" fmla="*/ 30 w 208"/>
                <a:gd name="T47" fmla="*/ 2 h 102"/>
                <a:gd name="T48" fmla="*/ 56 w 208"/>
                <a:gd name="T49" fmla="*/ 0 h 102"/>
                <a:gd name="T50" fmla="*/ 86 w 208"/>
                <a:gd name="T51" fmla="*/ 4 h 102"/>
                <a:gd name="T52" fmla="*/ 92 w 208"/>
                <a:gd name="T53" fmla="*/ 10 h 102"/>
                <a:gd name="T54" fmla="*/ 92 w 208"/>
                <a:gd name="T55" fmla="*/ 18 h 102"/>
                <a:gd name="T56" fmla="*/ 92 w 208"/>
                <a:gd name="T57" fmla="*/ 28 h 102"/>
                <a:gd name="T58" fmla="*/ 118 w 208"/>
                <a:gd name="T59" fmla="*/ 42 h 102"/>
                <a:gd name="T60" fmla="*/ 128 w 208"/>
                <a:gd name="T61" fmla="*/ 42 h 102"/>
                <a:gd name="T62" fmla="*/ 126 w 208"/>
                <a:gd name="T63" fmla="*/ 34 h 102"/>
                <a:gd name="T64" fmla="*/ 128 w 208"/>
                <a:gd name="T65" fmla="*/ 26 h 102"/>
                <a:gd name="T66" fmla="*/ 134 w 208"/>
                <a:gd name="T67" fmla="*/ 22 h 102"/>
                <a:gd name="T68" fmla="*/ 144 w 208"/>
                <a:gd name="T69" fmla="*/ 28 h 102"/>
                <a:gd name="T70" fmla="*/ 150 w 208"/>
                <a:gd name="T71" fmla="*/ 36 h 102"/>
                <a:gd name="T72" fmla="*/ 152 w 208"/>
                <a:gd name="T73" fmla="*/ 36 h 102"/>
                <a:gd name="T74" fmla="*/ 156 w 208"/>
                <a:gd name="T75" fmla="*/ 30 h 102"/>
                <a:gd name="T76" fmla="*/ 160 w 208"/>
                <a:gd name="T77" fmla="*/ 32 h 102"/>
                <a:gd name="T78" fmla="*/ 166 w 208"/>
                <a:gd name="T79" fmla="*/ 38 h 102"/>
                <a:gd name="T80" fmla="*/ 170 w 208"/>
                <a:gd name="T81" fmla="*/ 44 h 102"/>
                <a:gd name="T82" fmla="*/ 180 w 208"/>
                <a:gd name="T83" fmla="*/ 60 h 102"/>
                <a:gd name="T84" fmla="*/ 208 w 208"/>
                <a:gd name="T85" fmla="*/ 74 h 102"/>
                <a:gd name="T86" fmla="*/ 208 w 208"/>
                <a:gd name="T87" fmla="*/ 86 h 102"/>
                <a:gd name="T88" fmla="*/ 204 w 208"/>
                <a:gd name="T89" fmla="*/ 92 h 102"/>
                <a:gd name="T90" fmla="*/ 194 w 208"/>
                <a:gd name="T91" fmla="*/ 98 h 102"/>
                <a:gd name="T92" fmla="*/ 184 w 208"/>
                <a:gd name="T93" fmla="*/ 100 h 102"/>
                <a:gd name="T94" fmla="*/ 204 w 208"/>
                <a:gd name="T95" fmla="*/ 9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8" h="102">
                  <a:moveTo>
                    <a:pt x="204" y="94"/>
                  </a:moveTo>
                  <a:lnTo>
                    <a:pt x="198" y="96"/>
                  </a:lnTo>
                  <a:lnTo>
                    <a:pt x="192" y="96"/>
                  </a:lnTo>
                  <a:lnTo>
                    <a:pt x="188" y="96"/>
                  </a:lnTo>
                  <a:lnTo>
                    <a:pt x="182" y="94"/>
                  </a:lnTo>
                  <a:lnTo>
                    <a:pt x="178" y="92"/>
                  </a:lnTo>
                  <a:lnTo>
                    <a:pt x="176" y="90"/>
                  </a:lnTo>
                  <a:lnTo>
                    <a:pt x="174" y="88"/>
                  </a:lnTo>
                  <a:lnTo>
                    <a:pt x="170" y="86"/>
                  </a:lnTo>
                  <a:lnTo>
                    <a:pt x="164" y="84"/>
                  </a:lnTo>
                  <a:lnTo>
                    <a:pt x="162" y="82"/>
                  </a:lnTo>
                  <a:lnTo>
                    <a:pt x="158" y="84"/>
                  </a:lnTo>
                  <a:lnTo>
                    <a:pt x="156" y="86"/>
                  </a:lnTo>
                  <a:lnTo>
                    <a:pt x="154" y="90"/>
                  </a:lnTo>
                  <a:lnTo>
                    <a:pt x="152" y="92"/>
                  </a:lnTo>
                  <a:lnTo>
                    <a:pt x="150" y="96"/>
                  </a:lnTo>
                  <a:lnTo>
                    <a:pt x="146" y="98"/>
                  </a:lnTo>
                  <a:lnTo>
                    <a:pt x="132" y="102"/>
                  </a:lnTo>
                  <a:lnTo>
                    <a:pt x="114" y="102"/>
                  </a:lnTo>
                  <a:lnTo>
                    <a:pt x="96" y="96"/>
                  </a:lnTo>
                  <a:lnTo>
                    <a:pt x="82" y="88"/>
                  </a:lnTo>
                  <a:lnTo>
                    <a:pt x="74" y="74"/>
                  </a:lnTo>
                  <a:lnTo>
                    <a:pt x="86" y="76"/>
                  </a:lnTo>
                  <a:lnTo>
                    <a:pt x="98" y="78"/>
                  </a:lnTo>
                  <a:lnTo>
                    <a:pt x="108" y="78"/>
                  </a:lnTo>
                  <a:lnTo>
                    <a:pt x="120" y="70"/>
                  </a:lnTo>
                  <a:lnTo>
                    <a:pt x="104" y="66"/>
                  </a:lnTo>
                  <a:lnTo>
                    <a:pt x="88" y="64"/>
                  </a:lnTo>
                  <a:lnTo>
                    <a:pt x="74" y="62"/>
                  </a:lnTo>
                  <a:lnTo>
                    <a:pt x="62" y="56"/>
                  </a:lnTo>
                  <a:lnTo>
                    <a:pt x="52" y="44"/>
                  </a:lnTo>
                  <a:lnTo>
                    <a:pt x="60" y="36"/>
                  </a:lnTo>
                  <a:lnTo>
                    <a:pt x="70" y="30"/>
                  </a:lnTo>
                  <a:lnTo>
                    <a:pt x="80" y="26"/>
                  </a:lnTo>
                  <a:lnTo>
                    <a:pt x="74" y="20"/>
                  </a:lnTo>
                  <a:lnTo>
                    <a:pt x="66" y="20"/>
                  </a:lnTo>
                  <a:lnTo>
                    <a:pt x="56" y="24"/>
                  </a:lnTo>
                  <a:lnTo>
                    <a:pt x="48" y="30"/>
                  </a:lnTo>
                  <a:lnTo>
                    <a:pt x="40" y="34"/>
                  </a:lnTo>
                  <a:lnTo>
                    <a:pt x="28" y="40"/>
                  </a:lnTo>
                  <a:lnTo>
                    <a:pt x="14" y="42"/>
                  </a:lnTo>
                  <a:lnTo>
                    <a:pt x="0" y="42"/>
                  </a:lnTo>
                  <a:lnTo>
                    <a:pt x="2" y="34"/>
                  </a:lnTo>
                  <a:lnTo>
                    <a:pt x="2" y="28"/>
                  </a:lnTo>
                  <a:lnTo>
                    <a:pt x="2" y="20"/>
                  </a:lnTo>
                  <a:lnTo>
                    <a:pt x="6" y="14"/>
                  </a:lnTo>
                  <a:lnTo>
                    <a:pt x="16" y="6"/>
                  </a:lnTo>
                  <a:lnTo>
                    <a:pt x="30" y="2"/>
                  </a:lnTo>
                  <a:lnTo>
                    <a:pt x="42" y="2"/>
                  </a:lnTo>
                  <a:lnTo>
                    <a:pt x="56" y="0"/>
                  </a:lnTo>
                  <a:lnTo>
                    <a:pt x="72" y="2"/>
                  </a:lnTo>
                  <a:lnTo>
                    <a:pt x="86" y="4"/>
                  </a:lnTo>
                  <a:lnTo>
                    <a:pt x="90" y="6"/>
                  </a:lnTo>
                  <a:lnTo>
                    <a:pt x="92" y="10"/>
                  </a:lnTo>
                  <a:lnTo>
                    <a:pt x="92" y="14"/>
                  </a:lnTo>
                  <a:lnTo>
                    <a:pt x="92" y="18"/>
                  </a:lnTo>
                  <a:lnTo>
                    <a:pt x="92" y="24"/>
                  </a:lnTo>
                  <a:lnTo>
                    <a:pt x="92" y="28"/>
                  </a:lnTo>
                  <a:lnTo>
                    <a:pt x="104" y="34"/>
                  </a:lnTo>
                  <a:lnTo>
                    <a:pt x="118" y="42"/>
                  </a:lnTo>
                  <a:lnTo>
                    <a:pt x="128" y="46"/>
                  </a:lnTo>
                  <a:lnTo>
                    <a:pt x="128" y="42"/>
                  </a:lnTo>
                  <a:lnTo>
                    <a:pt x="128" y="38"/>
                  </a:lnTo>
                  <a:lnTo>
                    <a:pt x="126" y="34"/>
                  </a:lnTo>
                  <a:lnTo>
                    <a:pt x="126" y="30"/>
                  </a:lnTo>
                  <a:lnTo>
                    <a:pt x="128" y="26"/>
                  </a:lnTo>
                  <a:lnTo>
                    <a:pt x="130" y="24"/>
                  </a:lnTo>
                  <a:lnTo>
                    <a:pt x="134" y="22"/>
                  </a:lnTo>
                  <a:lnTo>
                    <a:pt x="140" y="24"/>
                  </a:lnTo>
                  <a:lnTo>
                    <a:pt x="144" y="28"/>
                  </a:lnTo>
                  <a:lnTo>
                    <a:pt x="148" y="32"/>
                  </a:lnTo>
                  <a:lnTo>
                    <a:pt x="150" y="36"/>
                  </a:lnTo>
                  <a:lnTo>
                    <a:pt x="150" y="40"/>
                  </a:lnTo>
                  <a:lnTo>
                    <a:pt x="152" y="36"/>
                  </a:lnTo>
                  <a:lnTo>
                    <a:pt x="154" y="32"/>
                  </a:lnTo>
                  <a:lnTo>
                    <a:pt x="156" y="30"/>
                  </a:lnTo>
                  <a:lnTo>
                    <a:pt x="158" y="32"/>
                  </a:lnTo>
                  <a:lnTo>
                    <a:pt x="160" y="32"/>
                  </a:lnTo>
                  <a:lnTo>
                    <a:pt x="162" y="36"/>
                  </a:lnTo>
                  <a:lnTo>
                    <a:pt x="166" y="38"/>
                  </a:lnTo>
                  <a:lnTo>
                    <a:pt x="168" y="42"/>
                  </a:lnTo>
                  <a:lnTo>
                    <a:pt x="170" y="44"/>
                  </a:lnTo>
                  <a:lnTo>
                    <a:pt x="170" y="48"/>
                  </a:lnTo>
                  <a:lnTo>
                    <a:pt x="180" y="60"/>
                  </a:lnTo>
                  <a:lnTo>
                    <a:pt x="192" y="68"/>
                  </a:lnTo>
                  <a:lnTo>
                    <a:pt x="208" y="74"/>
                  </a:lnTo>
                  <a:lnTo>
                    <a:pt x="208" y="80"/>
                  </a:lnTo>
                  <a:lnTo>
                    <a:pt x="208" y="86"/>
                  </a:lnTo>
                  <a:lnTo>
                    <a:pt x="206" y="90"/>
                  </a:lnTo>
                  <a:lnTo>
                    <a:pt x="204" y="92"/>
                  </a:lnTo>
                  <a:lnTo>
                    <a:pt x="198" y="96"/>
                  </a:lnTo>
                  <a:lnTo>
                    <a:pt x="194" y="98"/>
                  </a:lnTo>
                  <a:lnTo>
                    <a:pt x="188" y="98"/>
                  </a:lnTo>
                  <a:lnTo>
                    <a:pt x="184" y="100"/>
                  </a:lnTo>
                  <a:lnTo>
                    <a:pt x="180" y="98"/>
                  </a:lnTo>
                  <a:lnTo>
                    <a:pt x="204" y="94"/>
                  </a:lnTo>
                  <a:close/>
                </a:path>
              </a:pathLst>
            </a:custGeom>
            <a:grpFill/>
            <a:ln w="0">
              <a:noFill/>
              <a:prstDash val="solid"/>
              <a:round/>
              <a:headEnd/>
              <a:tailEnd/>
            </a:ln>
            <a:extLst/>
          </p:spPr>
          <p:txBody>
            <a:bodyPr/>
            <a:lstStyle/>
            <a:p>
              <a:endParaRPr lang="zh-CN" altLang="en-US">
                <a:solidFill>
                  <a:schemeClr val="accent1"/>
                </a:solidFill>
              </a:endParaRPr>
            </a:p>
          </p:txBody>
        </p:sp>
        <p:sp>
          <p:nvSpPr>
            <p:cNvPr id="28" name="Freeform 77"/>
            <p:cNvSpPr>
              <a:spLocks/>
            </p:cNvSpPr>
            <p:nvPr/>
          </p:nvSpPr>
          <p:spPr bwMode="gray">
            <a:xfrm>
              <a:off x="3526778" y="2141319"/>
              <a:ext cx="496330" cy="218237"/>
            </a:xfrm>
            <a:custGeom>
              <a:avLst/>
              <a:gdLst>
                <a:gd name="T0" fmla="*/ 198 w 208"/>
                <a:gd name="T1" fmla="*/ 96 h 102"/>
                <a:gd name="T2" fmla="*/ 188 w 208"/>
                <a:gd name="T3" fmla="*/ 96 h 102"/>
                <a:gd name="T4" fmla="*/ 178 w 208"/>
                <a:gd name="T5" fmla="*/ 92 h 102"/>
                <a:gd name="T6" fmla="*/ 174 w 208"/>
                <a:gd name="T7" fmla="*/ 88 h 102"/>
                <a:gd name="T8" fmla="*/ 164 w 208"/>
                <a:gd name="T9" fmla="*/ 84 h 102"/>
                <a:gd name="T10" fmla="*/ 158 w 208"/>
                <a:gd name="T11" fmla="*/ 84 h 102"/>
                <a:gd name="T12" fmla="*/ 154 w 208"/>
                <a:gd name="T13" fmla="*/ 90 h 102"/>
                <a:gd name="T14" fmla="*/ 150 w 208"/>
                <a:gd name="T15" fmla="*/ 96 h 102"/>
                <a:gd name="T16" fmla="*/ 132 w 208"/>
                <a:gd name="T17" fmla="*/ 102 h 102"/>
                <a:gd name="T18" fmla="*/ 96 w 208"/>
                <a:gd name="T19" fmla="*/ 96 h 102"/>
                <a:gd name="T20" fmla="*/ 74 w 208"/>
                <a:gd name="T21" fmla="*/ 74 h 102"/>
                <a:gd name="T22" fmla="*/ 98 w 208"/>
                <a:gd name="T23" fmla="*/ 78 h 102"/>
                <a:gd name="T24" fmla="*/ 120 w 208"/>
                <a:gd name="T25" fmla="*/ 70 h 102"/>
                <a:gd name="T26" fmla="*/ 88 w 208"/>
                <a:gd name="T27" fmla="*/ 64 h 102"/>
                <a:gd name="T28" fmla="*/ 62 w 208"/>
                <a:gd name="T29" fmla="*/ 56 h 102"/>
                <a:gd name="T30" fmla="*/ 60 w 208"/>
                <a:gd name="T31" fmla="*/ 36 h 102"/>
                <a:gd name="T32" fmla="*/ 80 w 208"/>
                <a:gd name="T33" fmla="*/ 26 h 102"/>
                <a:gd name="T34" fmla="*/ 66 w 208"/>
                <a:gd name="T35" fmla="*/ 20 h 102"/>
                <a:gd name="T36" fmla="*/ 48 w 208"/>
                <a:gd name="T37" fmla="*/ 30 h 102"/>
                <a:gd name="T38" fmla="*/ 28 w 208"/>
                <a:gd name="T39" fmla="*/ 40 h 102"/>
                <a:gd name="T40" fmla="*/ 0 w 208"/>
                <a:gd name="T41" fmla="*/ 42 h 102"/>
                <a:gd name="T42" fmla="*/ 2 w 208"/>
                <a:gd name="T43" fmla="*/ 28 h 102"/>
                <a:gd name="T44" fmla="*/ 6 w 208"/>
                <a:gd name="T45" fmla="*/ 14 h 102"/>
                <a:gd name="T46" fmla="*/ 30 w 208"/>
                <a:gd name="T47" fmla="*/ 2 h 102"/>
                <a:gd name="T48" fmla="*/ 56 w 208"/>
                <a:gd name="T49" fmla="*/ 0 h 102"/>
                <a:gd name="T50" fmla="*/ 86 w 208"/>
                <a:gd name="T51" fmla="*/ 4 h 102"/>
                <a:gd name="T52" fmla="*/ 92 w 208"/>
                <a:gd name="T53" fmla="*/ 10 h 102"/>
                <a:gd name="T54" fmla="*/ 92 w 208"/>
                <a:gd name="T55" fmla="*/ 18 h 102"/>
                <a:gd name="T56" fmla="*/ 92 w 208"/>
                <a:gd name="T57" fmla="*/ 28 h 102"/>
                <a:gd name="T58" fmla="*/ 118 w 208"/>
                <a:gd name="T59" fmla="*/ 42 h 102"/>
                <a:gd name="T60" fmla="*/ 128 w 208"/>
                <a:gd name="T61" fmla="*/ 42 h 102"/>
                <a:gd name="T62" fmla="*/ 126 w 208"/>
                <a:gd name="T63" fmla="*/ 34 h 102"/>
                <a:gd name="T64" fmla="*/ 128 w 208"/>
                <a:gd name="T65" fmla="*/ 26 h 102"/>
                <a:gd name="T66" fmla="*/ 134 w 208"/>
                <a:gd name="T67" fmla="*/ 22 h 102"/>
                <a:gd name="T68" fmla="*/ 144 w 208"/>
                <a:gd name="T69" fmla="*/ 28 h 102"/>
                <a:gd name="T70" fmla="*/ 150 w 208"/>
                <a:gd name="T71" fmla="*/ 36 h 102"/>
                <a:gd name="T72" fmla="*/ 152 w 208"/>
                <a:gd name="T73" fmla="*/ 36 h 102"/>
                <a:gd name="T74" fmla="*/ 156 w 208"/>
                <a:gd name="T75" fmla="*/ 30 h 102"/>
                <a:gd name="T76" fmla="*/ 160 w 208"/>
                <a:gd name="T77" fmla="*/ 32 h 102"/>
                <a:gd name="T78" fmla="*/ 166 w 208"/>
                <a:gd name="T79" fmla="*/ 38 h 102"/>
                <a:gd name="T80" fmla="*/ 170 w 208"/>
                <a:gd name="T81" fmla="*/ 44 h 102"/>
                <a:gd name="T82" fmla="*/ 180 w 208"/>
                <a:gd name="T83" fmla="*/ 60 h 102"/>
                <a:gd name="T84" fmla="*/ 208 w 208"/>
                <a:gd name="T85" fmla="*/ 74 h 102"/>
                <a:gd name="T86" fmla="*/ 208 w 208"/>
                <a:gd name="T87" fmla="*/ 86 h 102"/>
                <a:gd name="T88" fmla="*/ 204 w 208"/>
                <a:gd name="T89" fmla="*/ 92 h 102"/>
                <a:gd name="T90" fmla="*/ 194 w 208"/>
                <a:gd name="T91" fmla="*/ 98 h 102"/>
                <a:gd name="T92" fmla="*/ 184 w 208"/>
                <a:gd name="T93"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8" h="102">
                  <a:moveTo>
                    <a:pt x="204" y="94"/>
                  </a:moveTo>
                  <a:lnTo>
                    <a:pt x="198" y="96"/>
                  </a:lnTo>
                  <a:lnTo>
                    <a:pt x="192" y="96"/>
                  </a:lnTo>
                  <a:lnTo>
                    <a:pt x="188" y="96"/>
                  </a:lnTo>
                  <a:lnTo>
                    <a:pt x="182" y="94"/>
                  </a:lnTo>
                  <a:lnTo>
                    <a:pt x="178" y="92"/>
                  </a:lnTo>
                  <a:lnTo>
                    <a:pt x="176" y="90"/>
                  </a:lnTo>
                  <a:lnTo>
                    <a:pt x="174" y="88"/>
                  </a:lnTo>
                  <a:lnTo>
                    <a:pt x="170" y="86"/>
                  </a:lnTo>
                  <a:lnTo>
                    <a:pt x="164" y="84"/>
                  </a:lnTo>
                  <a:lnTo>
                    <a:pt x="162" y="82"/>
                  </a:lnTo>
                  <a:lnTo>
                    <a:pt x="158" y="84"/>
                  </a:lnTo>
                  <a:lnTo>
                    <a:pt x="156" y="86"/>
                  </a:lnTo>
                  <a:lnTo>
                    <a:pt x="154" y="90"/>
                  </a:lnTo>
                  <a:lnTo>
                    <a:pt x="152" y="92"/>
                  </a:lnTo>
                  <a:lnTo>
                    <a:pt x="150" y="96"/>
                  </a:lnTo>
                  <a:lnTo>
                    <a:pt x="146" y="98"/>
                  </a:lnTo>
                  <a:lnTo>
                    <a:pt x="132" y="102"/>
                  </a:lnTo>
                  <a:lnTo>
                    <a:pt x="114" y="102"/>
                  </a:lnTo>
                  <a:lnTo>
                    <a:pt x="96" y="96"/>
                  </a:lnTo>
                  <a:lnTo>
                    <a:pt x="82" y="88"/>
                  </a:lnTo>
                  <a:lnTo>
                    <a:pt x="74" y="74"/>
                  </a:lnTo>
                  <a:lnTo>
                    <a:pt x="86" y="76"/>
                  </a:lnTo>
                  <a:lnTo>
                    <a:pt x="98" y="78"/>
                  </a:lnTo>
                  <a:lnTo>
                    <a:pt x="108" y="78"/>
                  </a:lnTo>
                  <a:lnTo>
                    <a:pt x="120" y="70"/>
                  </a:lnTo>
                  <a:lnTo>
                    <a:pt x="104" y="66"/>
                  </a:lnTo>
                  <a:lnTo>
                    <a:pt x="88" y="64"/>
                  </a:lnTo>
                  <a:lnTo>
                    <a:pt x="74" y="62"/>
                  </a:lnTo>
                  <a:lnTo>
                    <a:pt x="62" y="56"/>
                  </a:lnTo>
                  <a:lnTo>
                    <a:pt x="52" y="44"/>
                  </a:lnTo>
                  <a:lnTo>
                    <a:pt x="60" y="36"/>
                  </a:lnTo>
                  <a:lnTo>
                    <a:pt x="70" y="30"/>
                  </a:lnTo>
                  <a:lnTo>
                    <a:pt x="80" y="26"/>
                  </a:lnTo>
                  <a:lnTo>
                    <a:pt x="74" y="20"/>
                  </a:lnTo>
                  <a:lnTo>
                    <a:pt x="66" y="20"/>
                  </a:lnTo>
                  <a:lnTo>
                    <a:pt x="56" y="24"/>
                  </a:lnTo>
                  <a:lnTo>
                    <a:pt x="48" y="30"/>
                  </a:lnTo>
                  <a:lnTo>
                    <a:pt x="40" y="34"/>
                  </a:lnTo>
                  <a:lnTo>
                    <a:pt x="28" y="40"/>
                  </a:lnTo>
                  <a:lnTo>
                    <a:pt x="14" y="42"/>
                  </a:lnTo>
                  <a:lnTo>
                    <a:pt x="0" y="42"/>
                  </a:lnTo>
                  <a:lnTo>
                    <a:pt x="2" y="34"/>
                  </a:lnTo>
                  <a:lnTo>
                    <a:pt x="2" y="28"/>
                  </a:lnTo>
                  <a:lnTo>
                    <a:pt x="2" y="20"/>
                  </a:lnTo>
                  <a:lnTo>
                    <a:pt x="6" y="14"/>
                  </a:lnTo>
                  <a:lnTo>
                    <a:pt x="16" y="6"/>
                  </a:lnTo>
                  <a:lnTo>
                    <a:pt x="30" y="2"/>
                  </a:lnTo>
                  <a:lnTo>
                    <a:pt x="42" y="2"/>
                  </a:lnTo>
                  <a:lnTo>
                    <a:pt x="56" y="0"/>
                  </a:lnTo>
                  <a:lnTo>
                    <a:pt x="72" y="2"/>
                  </a:lnTo>
                  <a:lnTo>
                    <a:pt x="86" y="4"/>
                  </a:lnTo>
                  <a:lnTo>
                    <a:pt x="90" y="6"/>
                  </a:lnTo>
                  <a:lnTo>
                    <a:pt x="92" y="10"/>
                  </a:lnTo>
                  <a:lnTo>
                    <a:pt x="92" y="14"/>
                  </a:lnTo>
                  <a:lnTo>
                    <a:pt x="92" y="18"/>
                  </a:lnTo>
                  <a:lnTo>
                    <a:pt x="92" y="24"/>
                  </a:lnTo>
                  <a:lnTo>
                    <a:pt x="92" y="28"/>
                  </a:lnTo>
                  <a:lnTo>
                    <a:pt x="104" y="34"/>
                  </a:lnTo>
                  <a:lnTo>
                    <a:pt x="118" y="42"/>
                  </a:lnTo>
                  <a:lnTo>
                    <a:pt x="128" y="46"/>
                  </a:lnTo>
                  <a:lnTo>
                    <a:pt x="128" y="42"/>
                  </a:lnTo>
                  <a:lnTo>
                    <a:pt x="128" y="38"/>
                  </a:lnTo>
                  <a:lnTo>
                    <a:pt x="126" y="34"/>
                  </a:lnTo>
                  <a:lnTo>
                    <a:pt x="126" y="30"/>
                  </a:lnTo>
                  <a:lnTo>
                    <a:pt x="128" y="26"/>
                  </a:lnTo>
                  <a:lnTo>
                    <a:pt x="130" y="24"/>
                  </a:lnTo>
                  <a:lnTo>
                    <a:pt x="134" y="22"/>
                  </a:lnTo>
                  <a:lnTo>
                    <a:pt x="140" y="24"/>
                  </a:lnTo>
                  <a:lnTo>
                    <a:pt x="144" y="28"/>
                  </a:lnTo>
                  <a:lnTo>
                    <a:pt x="148" y="32"/>
                  </a:lnTo>
                  <a:lnTo>
                    <a:pt x="150" y="36"/>
                  </a:lnTo>
                  <a:lnTo>
                    <a:pt x="150" y="40"/>
                  </a:lnTo>
                  <a:lnTo>
                    <a:pt x="152" y="36"/>
                  </a:lnTo>
                  <a:lnTo>
                    <a:pt x="154" y="32"/>
                  </a:lnTo>
                  <a:lnTo>
                    <a:pt x="156" y="30"/>
                  </a:lnTo>
                  <a:lnTo>
                    <a:pt x="158" y="32"/>
                  </a:lnTo>
                  <a:lnTo>
                    <a:pt x="160" y="32"/>
                  </a:lnTo>
                  <a:lnTo>
                    <a:pt x="162" y="36"/>
                  </a:lnTo>
                  <a:lnTo>
                    <a:pt x="166" y="38"/>
                  </a:lnTo>
                  <a:lnTo>
                    <a:pt x="168" y="42"/>
                  </a:lnTo>
                  <a:lnTo>
                    <a:pt x="170" y="44"/>
                  </a:lnTo>
                  <a:lnTo>
                    <a:pt x="170" y="48"/>
                  </a:lnTo>
                  <a:lnTo>
                    <a:pt x="180" y="60"/>
                  </a:lnTo>
                  <a:lnTo>
                    <a:pt x="192" y="68"/>
                  </a:lnTo>
                  <a:lnTo>
                    <a:pt x="208" y="74"/>
                  </a:lnTo>
                  <a:lnTo>
                    <a:pt x="208" y="80"/>
                  </a:lnTo>
                  <a:lnTo>
                    <a:pt x="208" y="86"/>
                  </a:lnTo>
                  <a:lnTo>
                    <a:pt x="206" y="90"/>
                  </a:lnTo>
                  <a:lnTo>
                    <a:pt x="204" y="92"/>
                  </a:lnTo>
                  <a:lnTo>
                    <a:pt x="198" y="96"/>
                  </a:lnTo>
                  <a:lnTo>
                    <a:pt x="194" y="98"/>
                  </a:lnTo>
                  <a:lnTo>
                    <a:pt x="188" y="98"/>
                  </a:lnTo>
                  <a:lnTo>
                    <a:pt x="184" y="100"/>
                  </a:lnTo>
                  <a:lnTo>
                    <a:pt x="180" y="98"/>
                  </a:lnTo>
                </a:path>
              </a:pathLst>
            </a:custGeom>
            <a:grpFill/>
            <a:ln w="12700">
              <a:noFill/>
              <a:prstDash val="solid"/>
              <a:round/>
              <a:headEnd/>
              <a:tailEnd/>
            </a:ln>
            <a:extLst/>
          </p:spPr>
          <p:txBody>
            <a:bodyPr/>
            <a:lstStyle/>
            <a:p>
              <a:endParaRPr lang="zh-CN" altLang="en-US">
                <a:solidFill>
                  <a:schemeClr val="accent1"/>
                </a:solidFill>
              </a:endParaRPr>
            </a:p>
          </p:txBody>
        </p:sp>
        <p:sp>
          <p:nvSpPr>
            <p:cNvPr id="29" name="Freeform 78"/>
            <p:cNvSpPr>
              <a:spLocks/>
            </p:cNvSpPr>
            <p:nvPr/>
          </p:nvSpPr>
          <p:spPr bwMode="gray">
            <a:xfrm>
              <a:off x="3984929" y="2162714"/>
              <a:ext cx="133627" cy="106979"/>
            </a:xfrm>
            <a:custGeom>
              <a:avLst/>
              <a:gdLst>
                <a:gd name="T0" fmla="*/ 56 w 56"/>
                <a:gd name="T1" fmla="*/ 30 h 50"/>
                <a:gd name="T2" fmla="*/ 54 w 56"/>
                <a:gd name="T3" fmla="*/ 30 h 50"/>
                <a:gd name="T4" fmla="*/ 50 w 56"/>
                <a:gd name="T5" fmla="*/ 32 h 50"/>
                <a:gd name="T6" fmla="*/ 50 w 56"/>
                <a:gd name="T7" fmla="*/ 34 h 50"/>
                <a:gd name="T8" fmla="*/ 48 w 56"/>
                <a:gd name="T9" fmla="*/ 36 h 50"/>
                <a:gd name="T10" fmla="*/ 48 w 56"/>
                <a:gd name="T11" fmla="*/ 40 h 50"/>
                <a:gd name="T12" fmla="*/ 48 w 56"/>
                <a:gd name="T13" fmla="*/ 42 h 50"/>
                <a:gd name="T14" fmla="*/ 46 w 56"/>
                <a:gd name="T15" fmla="*/ 46 h 50"/>
                <a:gd name="T16" fmla="*/ 46 w 56"/>
                <a:gd name="T17" fmla="*/ 48 h 50"/>
                <a:gd name="T18" fmla="*/ 44 w 56"/>
                <a:gd name="T19" fmla="*/ 50 h 50"/>
                <a:gd name="T20" fmla="*/ 40 w 56"/>
                <a:gd name="T21" fmla="*/ 50 h 50"/>
                <a:gd name="T22" fmla="*/ 38 w 56"/>
                <a:gd name="T23" fmla="*/ 48 h 50"/>
                <a:gd name="T24" fmla="*/ 32 w 56"/>
                <a:gd name="T25" fmla="*/ 46 h 50"/>
                <a:gd name="T26" fmla="*/ 28 w 56"/>
                <a:gd name="T27" fmla="*/ 44 h 50"/>
                <a:gd name="T28" fmla="*/ 24 w 56"/>
                <a:gd name="T29" fmla="*/ 40 h 50"/>
                <a:gd name="T30" fmla="*/ 22 w 56"/>
                <a:gd name="T31" fmla="*/ 34 h 50"/>
                <a:gd name="T32" fmla="*/ 20 w 56"/>
                <a:gd name="T33" fmla="*/ 30 h 50"/>
                <a:gd name="T34" fmla="*/ 16 w 56"/>
                <a:gd name="T35" fmla="*/ 28 h 50"/>
                <a:gd name="T36" fmla="*/ 14 w 56"/>
                <a:gd name="T37" fmla="*/ 26 h 50"/>
                <a:gd name="T38" fmla="*/ 10 w 56"/>
                <a:gd name="T39" fmla="*/ 26 h 50"/>
                <a:gd name="T40" fmla="*/ 6 w 56"/>
                <a:gd name="T41" fmla="*/ 24 h 50"/>
                <a:gd name="T42" fmla="*/ 4 w 56"/>
                <a:gd name="T43" fmla="*/ 24 h 50"/>
                <a:gd name="T44" fmla="*/ 2 w 56"/>
                <a:gd name="T45" fmla="*/ 22 h 50"/>
                <a:gd name="T46" fmla="*/ 0 w 56"/>
                <a:gd name="T47" fmla="*/ 20 h 50"/>
                <a:gd name="T48" fmla="*/ 0 w 56"/>
                <a:gd name="T49" fmla="*/ 16 h 50"/>
                <a:gd name="T50" fmla="*/ 4 w 56"/>
                <a:gd name="T51" fmla="*/ 14 h 50"/>
                <a:gd name="T52" fmla="*/ 10 w 56"/>
                <a:gd name="T53" fmla="*/ 12 h 50"/>
                <a:gd name="T54" fmla="*/ 16 w 56"/>
                <a:gd name="T55" fmla="*/ 14 h 50"/>
                <a:gd name="T56" fmla="*/ 20 w 56"/>
                <a:gd name="T57" fmla="*/ 16 h 50"/>
                <a:gd name="T58" fmla="*/ 20 w 56"/>
                <a:gd name="T59" fmla="*/ 8 h 50"/>
                <a:gd name="T60" fmla="*/ 20 w 56"/>
                <a:gd name="T61" fmla="*/ 0 h 50"/>
                <a:gd name="T62" fmla="*/ 34 w 56"/>
                <a:gd name="T63" fmla="*/ 0 h 50"/>
                <a:gd name="T64" fmla="*/ 44 w 56"/>
                <a:gd name="T65" fmla="*/ 6 h 50"/>
                <a:gd name="T66" fmla="*/ 54 w 56"/>
                <a:gd name="T67" fmla="*/ 18 h 50"/>
                <a:gd name="T68" fmla="*/ 56 w 56"/>
                <a:gd name="T69" fmla="*/ 22 h 50"/>
                <a:gd name="T70" fmla="*/ 56 w 56"/>
                <a:gd name="T71" fmla="*/ 24 h 50"/>
                <a:gd name="T72" fmla="*/ 56 w 56"/>
                <a:gd name="T73" fmla="*/ 26 h 50"/>
                <a:gd name="T74" fmla="*/ 56 w 56"/>
                <a:gd name="T75" fmla="*/ 28 h 50"/>
                <a:gd name="T76" fmla="*/ 54 w 56"/>
                <a:gd name="T77" fmla="*/ 28 h 50"/>
                <a:gd name="T78" fmla="*/ 52 w 56"/>
                <a:gd name="T79" fmla="*/ 30 h 50"/>
                <a:gd name="T80" fmla="*/ 52 w 56"/>
                <a:gd name="T81" fmla="*/ 32 h 50"/>
                <a:gd name="T82" fmla="*/ 50 w 56"/>
                <a:gd name="T83" fmla="*/ 36 h 50"/>
                <a:gd name="T84" fmla="*/ 52 w 56"/>
                <a:gd name="T85" fmla="*/ 36 h 50"/>
                <a:gd name="T86" fmla="*/ 54 w 56"/>
                <a:gd name="T87" fmla="*/ 38 h 50"/>
                <a:gd name="T88" fmla="*/ 56 w 56"/>
                <a:gd name="T89" fmla="*/ 38 h 50"/>
                <a:gd name="T90" fmla="*/ 56 w 56"/>
                <a:gd name="T91" fmla="*/ 40 h 50"/>
                <a:gd name="T92" fmla="*/ 56 w 56"/>
                <a:gd name="T93"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50">
                  <a:moveTo>
                    <a:pt x="56" y="30"/>
                  </a:moveTo>
                  <a:lnTo>
                    <a:pt x="54" y="30"/>
                  </a:lnTo>
                  <a:lnTo>
                    <a:pt x="50" y="32"/>
                  </a:lnTo>
                  <a:lnTo>
                    <a:pt x="50" y="34"/>
                  </a:lnTo>
                  <a:lnTo>
                    <a:pt x="48" y="36"/>
                  </a:lnTo>
                  <a:lnTo>
                    <a:pt x="48" y="40"/>
                  </a:lnTo>
                  <a:lnTo>
                    <a:pt x="48" y="42"/>
                  </a:lnTo>
                  <a:lnTo>
                    <a:pt x="46" y="46"/>
                  </a:lnTo>
                  <a:lnTo>
                    <a:pt x="46" y="48"/>
                  </a:lnTo>
                  <a:lnTo>
                    <a:pt x="44" y="50"/>
                  </a:lnTo>
                  <a:lnTo>
                    <a:pt x="40" y="50"/>
                  </a:lnTo>
                  <a:lnTo>
                    <a:pt x="38" y="48"/>
                  </a:lnTo>
                  <a:lnTo>
                    <a:pt x="32" y="46"/>
                  </a:lnTo>
                  <a:lnTo>
                    <a:pt x="28" y="44"/>
                  </a:lnTo>
                  <a:lnTo>
                    <a:pt x="24" y="40"/>
                  </a:lnTo>
                  <a:lnTo>
                    <a:pt x="22" y="34"/>
                  </a:lnTo>
                  <a:lnTo>
                    <a:pt x="20" y="30"/>
                  </a:lnTo>
                  <a:lnTo>
                    <a:pt x="16" y="28"/>
                  </a:lnTo>
                  <a:lnTo>
                    <a:pt x="14" y="26"/>
                  </a:lnTo>
                  <a:lnTo>
                    <a:pt x="10" y="26"/>
                  </a:lnTo>
                  <a:lnTo>
                    <a:pt x="6" y="24"/>
                  </a:lnTo>
                  <a:lnTo>
                    <a:pt x="4" y="24"/>
                  </a:lnTo>
                  <a:lnTo>
                    <a:pt x="2" y="22"/>
                  </a:lnTo>
                  <a:lnTo>
                    <a:pt x="0" y="20"/>
                  </a:lnTo>
                  <a:lnTo>
                    <a:pt x="0" y="16"/>
                  </a:lnTo>
                  <a:lnTo>
                    <a:pt x="4" y="14"/>
                  </a:lnTo>
                  <a:lnTo>
                    <a:pt x="10" y="12"/>
                  </a:lnTo>
                  <a:lnTo>
                    <a:pt x="16" y="14"/>
                  </a:lnTo>
                  <a:lnTo>
                    <a:pt x="20" y="16"/>
                  </a:lnTo>
                  <a:lnTo>
                    <a:pt x="20" y="8"/>
                  </a:lnTo>
                  <a:lnTo>
                    <a:pt x="20" y="0"/>
                  </a:lnTo>
                  <a:lnTo>
                    <a:pt x="34" y="0"/>
                  </a:lnTo>
                  <a:lnTo>
                    <a:pt x="44" y="6"/>
                  </a:lnTo>
                  <a:lnTo>
                    <a:pt x="54" y="18"/>
                  </a:lnTo>
                  <a:lnTo>
                    <a:pt x="56" y="22"/>
                  </a:lnTo>
                  <a:lnTo>
                    <a:pt x="56" y="24"/>
                  </a:lnTo>
                  <a:lnTo>
                    <a:pt x="56" y="26"/>
                  </a:lnTo>
                  <a:lnTo>
                    <a:pt x="56" y="28"/>
                  </a:lnTo>
                  <a:lnTo>
                    <a:pt x="54" y="28"/>
                  </a:lnTo>
                  <a:lnTo>
                    <a:pt x="52" y="30"/>
                  </a:lnTo>
                  <a:lnTo>
                    <a:pt x="52" y="32"/>
                  </a:lnTo>
                  <a:lnTo>
                    <a:pt x="50" y="36"/>
                  </a:lnTo>
                  <a:lnTo>
                    <a:pt x="52" y="36"/>
                  </a:lnTo>
                  <a:lnTo>
                    <a:pt x="54" y="38"/>
                  </a:lnTo>
                  <a:lnTo>
                    <a:pt x="56" y="38"/>
                  </a:lnTo>
                  <a:lnTo>
                    <a:pt x="56" y="40"/>
                  </a:lnTo>
                  <a:lnTo>
                    <a:pt x="56" y="30"/>
                  </a:lnTo>
                  <a:close/>
                </a:path>
              </a:pathLst>
            </a:custGeom>
            <a:grpFill/>
            <a:ln w="0">
              <a:noFill/>
              <a:prstDash val="solid"/>
              <a:round/>
              <a:headEnd/>
              <a:tailEnd/>
            </a:ln>
            <a:extLst/>
          </p:spPr>
          <p:txBody>
            <a:bodyPr/>
            <a:lstStyle/>
            <a:p>
              <a:endParaRPr lang="zh-CN" altLang="en-US">
                <a:solidFill>
                  <a:schemeClr val="accent1"/>
                </a:solidFill>
              </a:endParaRPr>
            </a:p>
          </p:txBody>
        </p:sp>
        <p:sp>
          <p:nvSpPr>
            <p:cNvPr id="30" name="Freeform 79"/>
            <p:cNvSpPr>
              <a:spLocks/>
            </p:cNvSpPr>
            <p:nvPr/>
          </p:nvSpPr>
          <p:spPr bwMode="gray">
            <a:xfrm>
              <a:off x="3984929" y="2162714"/>
              <a:ext cx="133627" cy="106979"/>
            </a:xfrm>
            <a:custGeom>
              <a:avLst/>
              <a:gdLst>
                <a:gd name="T0" fmla="*/ 56 w 56"/>
                <a:gd name="T1" fmla="*/ 30 h 50"/>
                <a:gd name="T2" fmla="*/ 54 w 56"/>
                <a:gd name="T3" fmla="*/ 30 h 50"/>
                <a:gd name="T4" fmla="*/ 50 w 56"/>
                <a:gd name="T5" fmla="*/ 32 h 50"/>
                <a:gd name="T6" fmla="*/ 50 w 56"/>
                <a:gd name="T7" fmla="*/ 34 h 50"/>
                <a:gd name="T8" fmla="*/ 48 w 56"/>
                <a:gd name="T9" fmla="*/ 36 h 50"/>
                <a:gd name="T10" fmla="*/ 48 w 56"/>
                <a:gd name="T11" fmla="*/ 40 h 50"/>
                <a:gd name="T12" fmla="*/ 48 w 56"/>
                <a:gd name="T13" fmla="*/ 42 h 50"/>
                <a:gd name="T14" fmla="*/ 46 w 56"/>
                <a:gd name="T15" fmla="*/ 46 h 50"/>
                <a:gd name="T16" fmla="*/ 46 w 56"/>
                <a:gd name="T17" fmla="*/ 48 h 50"/>
                <a:gd name="T18" fmla="*/ 44 w 56"/>
                <a:gd name="T19" fmla="*/ 50 h 50"/>
                <a:gd name="T20" fmla="*/ 40 w 56"/>
                <a:gd name="T21" fmla="*/ 50 h 50"/>
                <a:gd name="T22" fmla="*/ 38 w 56"/>
                <a:gd name="T23" fmla="*/ 48 h 50"/>
                <a:gd name="T24" fmla="*/ 32 w 56"/>
                <a:gd name="T25" fmla="*/ 46 h 50"/>
                <a:gd name="T26" fmla="*/ 28 w 56"/>
                <a:gd name="T27" fmla="*/ 44 h 50"/>
                <a:gd name="T28" fmla="*/ 24 w 56"/>
                <a:gd name="T29" fmla="*/ 40 h 50"/>
                <a:gd name="T30" fmla="*/ 22 w 56"/>
                <a:gd name="T31" fmla="*/ 34 h 50"/>
                <a:gd name="T32" fmla="*/ 20 w 56"/>
                <a:gd name="T33" fmla="*/ 30 h 50"/>
                <a:gd name="T34" fmla="*/ 16 w 56"/>
                <a:gd name="T35" fmla="*/ 28 h 50"/>
                <a:gd name="T36" fmla="*/ 14 w 56"/>
                <a:gd name="T37" fmla="*/ 26 h 50"/>
                <a:gd name="T38" fmla="*/ 10 w 56"/>
                <a:gd name="T39" fmla="*/ 26 h 50"/>
                <a:gd name="T40" fmla="*/ 6 w 56"/>
                <a:gd name="T41" fmla="*/ 24 h 50"/>
                <a:gd name="T42" fmla="*/ 4 w 56"/>
                <a:gd name="T43" fmla="*/ 24 h 50"/>
                <a:gd name="T44" fmla="*/ 2 w 56"/>
                <a:gd name="T45" fmla="*/ 22 h 50"/>
                <a:gd name="T46" fmla="*/ 0 w 56"/>
                <a:gd name="T47" fmla="*/ 20 h 50"/>
                <a:gd name="T48" fmla="*/ 0 w 56"/>
                <a:gd name="T49" fmla="*/ 16 h 50"/>
                <a:gd name="T50" fmla="*/ 4 w 56"/>
                <a:gd name="T51" fmla="*/ 14 h 50"/>
                <a:gd name="T52" fmla="*/ 10 w 56"/>
                <a:gd name="T53" fmla="*/ 12 h 50"/>
                <a:gd name="T54" fmla="*/ 16 w 56"/>
                <a:gd name="T55" fmla="*/ 14 h 50"/>
                <a:gd name="T56" fmla="*/ 20 w 56"/>
                <a:gd name="T57" fmla="*/ 16 h 50"/>
                <a:gd name="T58" fmla="*/ 20 w 56"/>
                <a:gd name="T59" fmla="*/ 8 h 50"/>
                <a:gd name="T60" fmla="*/ 20 w 56"/>
                <a:gd name="T61" fmla="*/ 0 h 50"/>
                <a:gd name="T62" fmla="*/ 34 w 56"/>
                <a:gd name="T63" fmla="*/ 0 h 50"/>
                <a:gd name="T64" fmla="*/ 44 w 56"/>
                <a:gd name="T65" fmla="*/ 6 h 50"/>
                <a:gd name="T66" fmla="*/ 54 w 56"/>
                <a:gd name="T67" fmla="*/ 18 h 50"/>
                <a:gd name="T68" fmla="*/ 56 w 56"/>
                <a:gd name="T69" fmla="*/ 22 h 50"/>
                <a:gd name="T70" fmla="*/ 56 w 56"/>
                <a:gd name="T71" fmla="*/ 24 h 50"/>
                <a:gd name="T72" fmla="*/ 56 w 56"/>
                <a:gd name="T73" fmla="*/ 26 h 50"/>
                <a:gd name="T74" fmla="*/ 56 w 56"/>
                <a:gd name="T75" fmla="*/ 28 h 50"/>
                <a:gd name="T76" fmla="*/ 54 w 56"/>
                <a:gd name="T77" fmla="*/ 28 h 50"/>
                <a:gd name="T78" fmla="*/ 52 w 56"/>
                <a:gd name="T79" fmla="*/ 30 h 50"/>
                <a:gd name="T80" fmla="*/ 52 w 56"/>
                <a:gd name="T81" fmla="*/ 32 h 50"/>
                <a:gd name="T82" fmla="*/ 50 w 56"/>
                <a:gd name="T83" fmla="*/ 36 h 50"/>
                <a:gd name="T84" fmla="*/ 52 w 56"/>
                <a:gd name="T85" fmla="*/ 36 h 50"/>
                <a:gd name="T86" fmla="*/ 54 w 56"/>
                <a:gd name="T87" fmla="*/ 38 h 50"/>
                <a:gd name="T88" fmla="*/ 56 w 56"/>
                <a:gd name="T89" fmla="*/ 38 h 50"/>
                <a:gd name="T90" fmla="*/ 56 w 56"/>
                <a:gd name="T91" fmla="*/ 4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50">
                  <a:moveTo>
                    <a:pt x="56" y="30"/>
                  </a:moveTo>
                  <a:lnTo>
                    <a:pt x="54" y="30"/>
                  </a:lnTo>
                  <a:lnTo>
                    <a:pt x="50" y="32"/>
                  </a:lnTo>
                  <a:lnTo>
                    <a:pt x="50" y="34"/>
                  </a:lnTo>
                  <a:lnTo>
                    <a:pt x="48" y="36"/>
                  </a:lnTo>
                  <a:lnTo>
                    <a:pt x="48" y="40"/>
                  </a:lnTo>
                  <a:lnTo>
                    <a:pt x="48" y="42"/>
                  </a:lnTo>
                  <a:lnTo>
                    <a:pt x="46" y="46"/>
                  </a:lnTo>
                  <a:lnTo>
                    <a:pt x="46" y="48"/>
                  </a:lnTo>
                  <a:lnTo>
                    <a:pt x="44" y="50"/>
                  </a:lnTo>
                  <a:lnTo>
                    <a:pt x="40" y="50"/>
                  </a:lnTo>
                  <a:lnTo>
                    <a:pt x="38" y="48"/>
                  </a:lnTo>
                  <a:lnTo>
                    <a:pt x="32" y="46"/>
                  </a:lnTo>
                  <a:lnTo>
                    <a:pt x="28" y="44"/>
                  </a:lnTo>
                  <a:lnTo>
                    <a:pt x="24" y="40"/>
                  </a:lnTo>
                  <a:lnTo>
                    <a:pt x="22" y="34"/>
                  </a:lnTo>
                  <a:lnTo>
                    <a:pt x="20" y="30"/>
                  </a:lnTo>
                  <a:lnTo>
                    <a:pt x="16" y="28"/>
                  </a:lnTo>
                  <a:lnTo>
                    <a:pt x="14" y="26"/>
                  </a:lnTo>
                  <a:lnTo>
                    <a:pt x="10" y="26"/>
                  </a:lnTo>
                  <a:lnTo>
                    <a:pt x="6" y="24"/>
                  </a:lnTo>
                  <a:lnTo>
                    <a:pt x="4" y="24"/>
                  </a:lnTo>
                  <a:lnTo>
                    <a:pt x="2" y="22"/>
                  </a:lnTo>
                  <a:lnTo>
                    <a:pt x="0" y="20"/>
                  </a:lnTo>
                  <a:lnTo>
                    <a:pt x="0" y="16"/>
                  </a:lnTo>
                  <a:lnTo>
                    <a:pt x="4" y="14"/>
                  </a:lnTo>
                  <a:lnTo>
                    <a:pt x="10" y="12"/>
                  </a:lnTo>
                  <a:lnTo>
                    <a:pt x="16" y="14"/>
                  </a:lnTo>
                  <a:lnTo>
                    <a:pt x="20" y="16"/>
                  </a:lnTo>
                  <a:lnTo>
                    <a:pt x="20" y="8"/>
                  </a:lnTo>
                  <a:lnTo>
                    <a:pt x="20" y="0"/>
                  </a:lnTo>
                  <a:lnTo>
                    <a:pt x="34" y="0"/>
                  </a:lnTo>
                  <a:lnTo>
                    <a:pt x="44" y="6"/>
                  </a:lnTo>
                  <a:lnTo>
                    <a:pt x="54" y="18"/>
                  </a:lnTo>
                  <a:lnTo>
                    <a:pt x="56" y="22"/>
                  </a:lnTo>
                  <a:lnTo>
                    <a:pt x="56" y="24"/>
                  </a:lnTo>
                  <a:lnTo>
                    <a:pt x="56" y="26"/>
                  </a:lnTo>
                  <a:lnTo>
                    <a:pt x="56" y="28"/>
                  </a:lnTo>
                  <a:lnTo>
                    <a:pt x="54" y="28"/>
                  </a:lnTo>
                  <a:lnTo>
                    <a:pt x="52" y="30"/>
                  </a:lnTo>
                  <a:lnTo>
                    <a:pt x="52" y="32"/>
                  </a:lnTo>
                  <a:lnTo>
                    <a:pt x="50" y="36"/>
                  </a:lnTo>
                  <a:lnTo>
                    <a:pt x="52" y="36"/>
                  </a:lnTo>
                  <a:lnTo>
                    <a:pt x="54" y="38"/>
                  </a:lnTo>
                  <a:lnTo>
                    <a:pt x="56" y="38"/>
                  </a:lnTo>
                  <a:lnTo>
                    <a:pt x="56" y="40"/>
                  </a:lnTo>
                </a:path>
              </a:pathLst>
            </a:custGeom>
            <a:grpFill/>
            <a:ln w="12700">
              <a:noFill/>
              <a:prstDash val="solid"/>
              <a:round/>
              <a:headEnd/>
              <a:tailEnd/>
            </a:ln>
            <a:extLst/>
          </p:spPr>
          <p:txBody>
            <a:bodyPr/>
            <a:lstStyle/>
            <a:p>
              <a:endParaRPr lang="zh-CN" altLang="en-US">
                <a:solidFill>
                  <a:schemeClr val="accent1"/>
                </a:solidFill>
              </a:endParaRPr>
            </a:p>
          </p:txBody>
        </p:sp>
        <p:sp>
          <p:nvSpPr>
            <p:cNvPr id="31" name="Freeform 80"/>
            <p:cNvSpPr>
              <a:spLocks/>
            </p:cNvSpPr>
            <p:nvPr/>
          </p:nvSpPr>
          <p:spPr bwMode="gray">
            <a:xfrm>
              <a:off x="3560185" y="1970152"/>
              <a:ext cx="377020" cy="179725"/>
            </a:xfrm>
            <a:custGeom>
              <a:avLst/>
              <a:gdLst>
                <a:gd name="T0" fmla="*/ 152 w 158"/>
                <a:gd name="T1" fmla="*/ 70 h 84"/>
                <a:gd name="T2" fmla="*/ 134 w 158"/>
                <a:gd name="T3" fmla="*/ 70 h 84"/>
                <a:gd name="T4" fmla="*/ 116 w 158"/>
                <a:gd name="T5" fmla="*/ 70 h 84"/>
                <a:gd name="T6" fmla="*/ 102 w 158"/>
                <a:gd name="T7" fmla="*/ 80 h 84"/>
                <a:gd name="T8" fmla="*/ 84 w 158"/>
                <a:gd name="T9" fmla="*/ 84 h 84"/>
                <a:gd name="T10" fmla="*/ 80 w 158"/>
                <a:gd name="T11" fmla="*/ 74 h 84"/>
                <a:gd name="T12" fmla="*/ 90 w 158"/>
                <a:gd name="T13" fmla="*/ 70 h 84"/>
                <a:gd name="T14" fmla="*/ 98 w 158"/>
                <a:gd name="T15" fmla="*/ 68 h 84"/>
                <a:gd name="T16" fmla="*/ 80 w 158"/>
                <a:gd name="T17" fmla="*/ 66 h 84"/>
                <a:gd name="T18" fmla="*/ 70 w 158"/>
                <a:gd name="T19" fmla="*/ 66 h 84"/>
                <a:gd name="T20" fmla="*/ 62 w 158"/>
                <a:gd name="T21" fmla="*/ 66 h 84"/>
                <a:gd name="T22" fmla="*/ 54 w 158"/>
                <a:gd name="T23" fmla="*/ 64 h 84"/>
                <a:gd name="T24" fmla="*/ 54 w 158"/>
                <a:gd name="T25" fmla="*/ 58 h 84"/>
                <a:gd name="T26" fmla="*/ 60 w 158"/>
                <a:gd name="T27" fmla="*/ 52 h 84"/>
                <a:gd name="T28" fmla="*/ 68 w 158"/>
                <a:gd name="T29" fmla="*/ 50 h 84"/>
                <a:gd name="T30" fmla="*/ 48 w 158"/>
                <a:gd name="T31" fmla="*/ 36 h 84"/>
                <a:gd name="T32" fmla="*/ 28 w 158"/>
                <a:gd name="T33" fmla="*/ 44 h 84"/>
                <a:gd name="T34" fmla="*/ 12 w 158"/>
                <a:gd name="T35" fmla="*/ 48 h 84"/>
                <a:gd name="T36" fmla="*/ 0 w 158"/>
                <a:gd name="T37" fmla="*/ 34 h 84"/>
                <a:gd name="T38" fmla="*/ 12 w 158"/>
                <a:gd name="T39" fmla="*/ 24 h 84"/>
                <a:gd name="T40" fmla="*/ 34 w 158"/>
                <a:gd name="T41" fmla="*/ 20 h 84"/>
                <a:gd name="T42" fmla="*/ 46 w 158"/>
                <a:gd name="T43" fmla="*/ 16 h 84"/>
                <a:gd name="T44" fmla="*/ 52 w 158"/>
                <a:gd name="T45" fmla="*/ 12 h 84"/>
                <a:gd name="T46" fmla="*/ 58 w 158"/>
                <a:gd name="T47" fmla="*/ 12 h 84"/>
                <a:gd name="T48" fmla="*/ 64 w 158"/>
                <a:gd name="T49" fmla="*/ 20 h 84"/>
                <a:gd name="T50" fmla="*/ 66 w 158"/>
                <a:gd name="T51" fmla="*/ 28 h 84"/>
                <a:gd name="T52" fmla="*/ 62 w 158"/>
                <a:gd name="T53" fmla="*/ 36 h 84"/>
                <a:gd name="T54" fmla="*/ 82 w 158"/>
                <a:gd name="T55" fmla="*/ 46 h 84"/>
                <a:gd name="T56" fmla="*/ 112 w 158"/>
                <a:gd name="T57" fmla="*/ 54 h 84"/>
                <a:gd name="T58" fmla="*/ 128 w 158"/>
                <a:gd name="T59" fmla="*/ 50 h 84"/>
                <a:gd name="T60" fmla="*/ 108 w 158"/>
                <a:gd name="T61" fmla="*/ 36 h 84"/>
                <a:gd name="T62" fmla="*/ 92 w 158"/>
                <a:gd name="T63" fmla="*/ 34 h 84"/>
                <a:gd name="T64" fmla="*/ 86 w 158"/>
                <a:gd name="T65" fmla="*/ 34 h 84"/>
                <a:gd name="T66" fmla="*/ 80 w 158"/>
                <a:gd name="T67" fmla="*/ 32 h 84"/>
                <a:gd name="T68" fmla="*/ 80 w 158"/>
                <a:gd name="T69" fmla="*/ 26 h 84"/>
                <a:gd name="T70" fmla="*/ 86 w 158"/>
                <a:gd name="T71" fmla="*/ 20 h 84"/>
                <a:gd name="T72" fmla="*/ 92 w 158"/>
                <a:gd name="T73" fmla="*/ 18 h 84"/>
                <a:gd name="T74" fmla="*/ 98 w 158"/>
                <a:gd name="T75" fmla="*/ 14 h 84"/>
                <a:gd name="T76" fmla="*/ 84 w 158"/>
                <a:gd name="T77" fmla="*/ 8 h 84"/>
                <a:gd name="T78" fmla="*/ 108 w 158"/>
                <a:gd name="T79" fmla="*/ 0 h 84"/>
                <a:gd name="T80" fmla="*/ 122 w 158"/>
                <a:gd name="T81" fmla="*/ 10 h 84"/>
                <a:gd name="T82" fmla="*/ 122 w 158"/>
                <a:gd name="T83" fmla="*/ 16 h 84"/>
                <a:gd name="T84" fmla="*/ 120 w 158"/>
                <a:gd name="T85" fmla="*/ 18 h 84"/>
                <a:gd name="T86" fmla="*/ 118 w 158"/>
                <a:gd name="T87" fmla="*/ 24 h 84"/>
                <a:gd name="T88" fmla="*/ 120 w 158"/>
                <a:gd name="T89" fmla="*/ 32 h 84"/>
                <a:gd name="T90" fmla="*/ 128 w 158"/>
                <a:gd name="T91" fmla="*/ 42 h 84"/>
                <a:gd name="T92" fmla="*/ 134 w 158"/>
                <a:gd name="T93" fmla="*/ 50 h 84"/>
                <a:gd name="T94" fmla="*/ 138 w 158"/>
                <a:gd name="T95" fmla="*/ 56 h 84"/>
                <a:gd name="T96" fmla="*/ 142 w 158"/>
                <a:gd name="T97" fmla="*/ 58 h 84"/>
                <a:gd name="T98" fmla="*/ 150 w 158"/>
                <a:gd name="T99" fmla="*/ 54 h 84"/>
                <a:gd name="T100" fmla="*/ 156 w 158"/>
                <a:gd name="T101" fmla="*/ 64 h 84"/>
                <a:gd name="T102" fmla="*/ 158 w 158"/>
                <a:gd name="T10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8" h="84">
                  <a:moveTo>
                    <a:pt x="158" y="64"/>
                  </a:moveTo>
                  <a:lnTo>
                    <a:pt x="152" y="70"/>
                  </a:lnTo>
                  <a:lnTo>
                    <a:pt x="144" y="70"/>
                  </a:lnTo>
                  <a:lnTo>
                    <a:pt x="134" y="70"/>
                  </a:lnTo>
                  <a:lnTo>
                    <a:pt x="124" y="70"/>
                  </a:lnTo>
                  <a:lnTo>
                    <a:pt x="116" y="70"/>
                  </a:lnTo>
                  <a:lnTo>
                    <a:pt x="110" y="74"/>
                  </a:lnTo>
                  <a:lnTo>
                    <a:pt x="102" y="80"/>
                  </a:lnTo>
                  <a:lnTo>
                    <a:pt x="92" y="84"/>
                  </a:lnTo>
                  <a:lnTo>
                    <a:pt x="84" y="84"/>
                  </a:lnTo>
                  <a:lnTo>
                    <a:pt x="78" y="78"/>
                  </a:lnTo>
                  <a:lnTo>
                    <a:pt x="80" y="74"/>
                  </a:lnTo>
                  <a:lnTo>
                    <a:pt x="84" y="70"/>
                  </a:lnTo>
                  <a:lnTo>
                    <a:pt x="90" y="70"/>
                  </a:lnTo>
                  <a:lnTo>
                    <a:pt x="94" y="68"/>
                  </a:lnTo>
                  <a:lnTo>
                    <a:pt x="98" y="68"/>
                  </a:lnTo>
                  <a:lnTo>
                    <a:pt x="90" y="66"/>
                  </a:lnTo>
                  <a:lnTo>
                    <a:pt x="80" y="66"/>
                  </a:lnTo>
                  <a:lnTo>
                    <a:pt x="76" y="66"/>
                  </a:lnTo>
                  <a:lnTo>
                    <a:pt x="70" y="66"/>
                  </a:lnTo>
                  <a:lnTo>
                    <a:pt x="66" y="66"/>
                  </a:lnTo>
                  <a:lnTo>
                    <a:pt x="62" y="66"/>
                  </a:lnTo>
                  <a:lnTo>
                    <a:pt x="58" y="66"/>
                  </a:lnTo>
                  <a:lnTo>
                    <a:pt x="54" y="64"/>
                  </a:lnTo>
                  <a:lnTo>
                    <a:pt x="54" y="60"/>
                  </a:lnTo>
                  <a:lnTo>
                    <a:pt x="54" y="58"/>
                  </a:lnTo>
                  <a:lnTo>
                    <a:pt x="56" y="56"/>
                  </a:lnTo>
                  <a:lnTo>
                    <a:pt x="60" y="52"/>
                  </a:lnTo>
                  <a:lnTo>
                    <a:pt x="64" y="52"/>
                  </a:lnTo>
                  <a:lnTo>
                    <a:pt x="68" y="50"/>
                  </a:lnTo>
                  <a:lnTo>
                    <a:pt x="58" y="38"/>
                  </a:lnTo>
                  <a:lnTo>
                    <a:pt x="48" y="36"/>
                  </a:lnTo>
                  <a:lnTo>
                    <a:pt x="36" y="40"/>
                  </a:lnTo>
                  <a:lnTo>
                    <a:pt x="28" y="44"/>
                  </a:lnTo>
                  <a:lnTo>
                    <a:pt x="20" y="48"/>
                  </a:lnTo>
                  <a:lnTo>
                    <a:pt x="12" y="48"/>
                  </a:lnTo>
                  <a:lnTo>
                    <a:pt x="2" y="44"/>
                  </a:lnTo>
                  <a:lnTo>
                    <a:pt x="0" y="34"/>
                  </a:lnTo>
                  <a:lnTo>
                    <a:pt x="2" y="28"/>
                  </a:lnTo>
                  <a:lnTo>
                    <a:pt x="12" y="24"/>
                  </a:lnTo>
                  <a:lnTo>
                    <a:pt x="22" y="22"/>
                  </a:lnTo>
                  <a:lnTo>
                    <a:pt x="34" y="20"/>
                  </a:lnTo>
                  <a:lnTo>
                    <a:pt x="40" y="18"/>
                  </a:lnTo>
                  <a:lnTo>
                    <a:pt x="46" y="16"/>
                  </a:lnTo>
                  <a:lnTo>
                    <a:pt x="50" y="14"/>
                  </a:lnTo>
                  <a:lnTo>
                    <a:pt x="52" y="12"/>
                  </a:lnTo>
                  <a:lnTo>
                    <a:pt x="56" y="12"/>
                  </a:lnTo>
                  <a:lnTo>
                    <a:pt x="58" y="12"/>
                  </a:lnTo>
                  <a:lnTo>
                    <a:pt x="62" y="14"/>
                  </a:lnTo>
                  <a:lnTo>
                    <a:pt x="64" y="20"/>
                  </a:lnTo>
                  <a:lnTo>
                    <a:pt x="66" y="24"/>
                  </a:lnTo>
                  <a:lnTo>
                    <a:pt x="66" y="28"/>
                  </a:lnTo>
                  <a:lnTo>
                    <a:pt x="64" y="32"/>
                  </a:lnTo>
                  <a:lnTo>
                    <a:pt x="62" y="36"/>
                  </a:lnTo>
                  <a:lnTo>
                    <a:pt x="70" y="40"/>
                  </a:lnTo>
                  <a:lnTo>
                    <a:pt x="82" y="46"/>
                  </a:lnTo>
                  <a:lnTo>
                    <a:pt x="98" y="50"/>
                  </a:lnTo>
                  <a:lnTo>
                    <a:pt x="112" y="54"/>
                  </a:lnTo>
                  <a:lnTo>
                    <a:pt x="122" y="54"/>
                  </a:lnTo>
                  <a:lnTo>
                    <a:pt x="128" y="50"/>
                  </a:lnTo>
                  <a:lnTo>
                    <a:pt x="118" y="42"/>
                  </a:lnTo>
                  <a:lnTo>
                    <a:pt x="108" y="36"/>
                  </a:lnTo>
                  <a:lnTo>
                    <a:pt x="96" y="34"/>
                  </a:lnTo>
                  <a:lnTo>
                    <a:pt x="92" y="34"/>
                  </a:lnTo>
                  <a:lnTo>
                    <a:pt x="88" y="34"/>
                  </a:lnTo>
                  <a:lnTo>
                    <a:pt x="86" y="34"/>
                  </a:lnTo>
                  <a:lnTo>
                    <a:pt x="82" y="32"/>
                  </a:lnTo>
                  <a:lnTo>
                    <a:pt x="80" y="32"/>
                  </a:lnTo>
                  <a:lnTo>
                    <a:pt x="80" y="28"/>
                  </a:lnTo>
                  <a:lnTo>
                    <a:pt x="80" y="26"/>
                  </a:lnTo>
                  <a:lnTo>
                    <a:pt x="82" y="22"/>
                  </a:lnTo>
                  <a:lnTo>
                    <a:pt x="86" y="20"/>
                  </a:lnTo>
                  <a:lnTo>
                    <a:pt x="88" y="20"/>
                  </a:lnTo>
                  <a:lnTo>
                    <a:pt x="92" y="18"/>
                  </a:lnTo>
                  <a:lnTo>
                    <a:pt x="96" y="18"/>
                  </a:lnTo>
                  <a:lnTo>
                    <a:pt x="98" y="14"/>
                  </a:lnTo>
                  <a:lnTo>
                    <a:pt x="90" y="12"/>
                  </a:lnTo>
                  <a:lnTo>
                    <a:pt x="84" y="8"/>
                  </a:lnTo>
                  <a:lnTo>
                    <a:pt x="96" y="0"/>
                  </a:lnTo>
                  <a:lnTo>
                    <a:pt x="108" y="0"/>
                  </a:lnTo>
                  <a:lnTo>
                    <a:pt x="120" y="6"/>
                  </a:lnTo>
                  <a:lnTo>
                    <a:pt x="122" y="10"/>
                  </a:lnTo>
                  <a:lnTo>
                    <a:pt x="122" y="12"/>
                  </a:lnTo>
                  <a:lnTo>
                    <a:pt x="122" y="16"/>
                  </a:lnTo>
                  <a:lnTo>
                    <a:pt x="122" y="18"/>
                  </a:lnTo>
                  <a:lnTo>
                    <a:pt x="120" y="18"/>
                  </a:lnTo>
                  <a:lnTo>
                    <a:pt x="118" y="22"/>
                  </a:lnTo>
                  <a:lnTo>
                    <a:pt x="118" y="24"/>
                  </a:lnTo>
                  <a:lnTo>
                    <a:pt x="118" y="28"/>
                  </a:lnTo>
                  <a:lnTo>
                    <a:pt x="120" y="32"/>
                  </a:lnTo>
                  <a:lnTo>
                    <a:pt x="124" y="38"/>
                  </a:lnTo>
                  <a:lnTo>
                    <a:pt x="128" y="42"/>
                  </a:lnTo>
                  <a:lnTo>
                    <a:pt x="132" y="46"/>
                  </a:lnTo>
                  <a:lnTo>
                    <a:pt x="134" y="50"/>
                  </a:lnTo>
                  <a:lnTo>
                    <a:pt x="136" y="52"/>
                  </a:lnTo>
                  <a:lnTo>
                    <a:pt x="138" y="56"/>
                  </a:lnTo>
                  <a:lnTo>
                    <a:pt x="140" y="58"/>
                  </a:lnTo>
                  <a:lnTo>
                    <a:pt x="142" y="58"/>
                  </a:lnTo>
                  <a:lnTo>
                    <a:pt x="146" y="58"/>
                  </a:lnTo>
                  <a:lnTo>
                    <a:pt x="150" y="54"/>
                  </a:lnTo>
                  <a:lnTo>
                    <a:pt x="152" y="58"/>
                  </a:lnTo>
                  <a:lnTo>
                    <a:pt x="156" y="64"/>
                  </a:lnTo>
                  <a:lnTo>
                    <a:pt x="158" y="66"/>
                  </a:lnTo>
                  <a:lnTo>
                    <a:pt x="158" y="64"/>
                  </a:lnTo>
                  <a:close/>
                </a:path>
              </a:pathLst>
            </a:custGeom>
            <a:grpFill/>
            <a:ln w="0">
              <a:noFill/>
              <a:prstDash val="solid"/>
              <a:round/>
              <a:headEnd/>
              <a:tailEnd/>
            </a:ln>
            <a:extLst/>
          </p:spPr>
          <p:txBody>
            <a:bodyPr/>
            <a:lstStyle/>
            <a:p>
              <a:endParaRPr lang="zh-CN" altLang="en-US">
                <a:solidFill>
                  <a:schemeClr val="accent1"/>
                </a:solidFill>
              </a:endParaRPr>
            </a:p>
          </p:txBody>
        </p:sp>
        <p:sp>
          <p:nvSpPr>
            <p:cNvPr id="32" name="Freeform 81"/>
            <p:cNvSpPr>
              <a:spLocks/>
            </p:cNvSpPr>
            <p:nvPr/>
          </p:nvSpPr>
          <p:spPr bwMode="gray">
            <a:xfrm>
              <a:off x="3560185" y="1970152"/>
              <a:ext cx="377020" cy="179725"/>
            </a:xfrm>
            <a:custGeom>
              <a:avLst/>
              <a:gdLst>
                <a:gd name="T0" fmla="*/ 152 w 158"/>
                <a:gd name="T1" fmla="*/ 70 h 84"/>
                <a:gd name="T2" fmla="*/ 134 w 158"/>
                <a:gd name="T3" fmla="*/ 70 h 84"/>
                <a:gd name="T4" fmla="*/ 116 w 158"/>
                <a:gd name="T5" fmla="*/ 70 h 84"/>
                <a:gd name="T6" fmla="*/ 102 w 158"/>
                <a:gd name="T7" fmla="*/ 80 h 84"/>
                <a:gd name="T8" fmla="*/ 84 w 158"/>
                <a:gd name="T9" fmla="*/ 84 h 84"/>
                <a:gd name="T10" fmla="*/ 80 w 158"/>
                <a:gd name="T11" fmla="*/ 74 h 84"/>
                <a:gd name="T12" fmla="*/ 90 w 158"/>
                <a:gd name="T13" fmla="*/ 70 h 84"/>
                <a:gd name="T14" fmla="*/ 98 w 158"/>
                <a:gd name="T15" fmla="*/ 68 h 84"/>
                <a:gd name="T16" fmla="*/ 80 w 158"/>
                <a:gd name="T17" fmla="*/ 66 h 84"/>
                <a:gd name="T18" fmla="*/ 70 w 158"/>
                <a:gd name="T19" fmla="*/ 66 h 84"/>
                <a:gd name="T20" fmla="*/ 62 w 158"/>
                <a:gd name="T21" fmla="*/ 66 h 84"/>
                <a:gd name="T22" fmla="*/ 54 w 158"/>
                <a:gd name="T23" fmla="*/ 64 h 84"/>
                <a:gd name="T24" fmla="*/ 54 w 158"/>
                <a:gd name="T25" fmla="*/ 58 h 84"/>
                <a:gd name="T26" fmla="*/ 60 w 158"/>
                <a:gd name="T27" fmla="*/ 52 h 84"/>
                <a:gd name="T28" fmla="*/ 68 w 158"/>
                <a:gd name="T29" fmla="*/ 50 h 84"/>
                <a:gd name="T30" fmla="*/ 48 w 158"/>
                <a:gd name="T31" fmla="*/ 36 h 84"/>
                <a:gd name="T32" fmla="*/ 28 w 158"/>
                <a:gd name="T33" fmla="*/ 44 h 84"/>
                <a:gd name="T34" fmla="*/ 12 w 158"/>
                <a:gd name="T35" fmla="*/ 48 h 84"/>
                <a:gd name="T36" fmla="*/ 0 w 158"/>
                <a:gd name="T37" fmla="*/ 34 h 84"/>
                <a:gd name="T38" fmla="*/ 12 w 158"/>
                <a:gd name="T39" fmla="*/ 24 h 84"/>
                <a:gd name="T40" fmla="*/ 34 w 158"/>
                <a:gd name="T41" fmla="*/ 20 h 84"/>
                <a:gd name="T42" fmla="*/ 46 w 158"/>
                <a:gd name="T43" fmla="*/ 16 h 84"/>
                <a:gd name="T44" fmla="*/ 52 w 158"/>
                <a:gd name="T45" fmla="*/ 12 h 84"/>
                <a:gd name="T46" fmla="*/ 58 w 158"/>
                <a:gd name="T47" fmla="*/ 12 h 84"/>
                <a:gd name="T48" fmla="*/ 64 w 158"/>
                <a:gd name="T49" fmla="*/ 20 h 84"/>
                <a:gd name="T50" fmla="*/ 66 w 158"/>
                <a:gd name="T51" fmla="*/ 28 h 84"/>
                <a:gd name="T52" fmla="*/ 62 w 158"/>
                <a:gd name="T53" fmla="*/ 36 h 84"/>
                <a:gd name="T54" fmla="*/ 82 w 158"/>
                <a:gd name="T55" fmla="*/ 46 h 84"/>
                <a:gd name="T56" fmla="*/ 112 w 158"/>
                <a:gd name="T57" fmla="*/ 54 h 84"/>
                <a:gd name="T58" fmla="*/ 128 w 158"/>
                <a:gd name="T59" fmla="*/ 50 h 84"/>
                <a:gd name="T60" fmla="*/ 108 w 158"/>
                <a:gd name="T61" fmla="*/ 36 h 84"/>
                <a:gd name="T62" fmla="*/ 92 w 158"/>
                <a:gd name="T63" fmla="*/ 34 h 84"/>
                <a:gd name="T64" fmla="*/ 86 w 158"/>
                <a:gd name="T65" fmla="*/ 34 h 84"/>
                <a:gd name="T66" fmla="*/ 80 w 158"/>
                <a:gd name="T67" fmla="*/ 32 h 84"/>
                <a:gd name="T68" fmla="*/ 80 w 158"/>
                <a:gd name="T69" fmla="*/ 26 h 84"/>
                <a:gd name="T70" fmla="*/ 86 w 158"/>
                <a:gd name="T71" fmla="*/ 20 h 84"/>
                <a:gd name="T72" fmla="*/ 92 w 158"/>
                <a:gd name="T73" fmla="*/ 18 h 84"/>
                <a:gd name="T74" fmla="*/ 98 w 158"/>
                <a:gd name="T75" fmla="*/ 14 h 84"/>
                <a:gd name="T76" fmla="*/ 84 w 158"/>
                <a:gd name="T77" fmla="*/ 8 h 84"/>
                <a:gd name="T78" fmla="*/ 108 w 158"/>
                <a:gd name="T79" fmla="*/ 0 h 84"/>
                <a:gd name="T80" fmla="*/ 122 w 158"/>
                <a:gd name="T81" fmla="*/ 10 h 84"/>
                <a:gd name="T82" fmla="*/ 122 w 158"/>
                <a:gd name="T83" fmla="*/ 16 h 84"/>
                <a:gd name="T84" fmla="*/ 120 w 158"/>
                <a:gd name="T85" fmla="*/ 18 h 84"/>
                <a:gd name="T86" fmla="*/ 118 w 158"/>
                <a:gd name="T87" fmla="*/ 24 h 84"/>
                <a:gd name="T88" fmla="*/ 120 w 158"/>
                <a:gd name="T89" fmla="*/ 32 h 84"/>
                <a:gd name="T90" fmla="*/ 128 w 158"/>
                <a:gd name="T91" fmla="*/ 42 h 84"/>
                <a:gd name="T92" fmla="*/ 134 w 158"/>
                <a:gd name="T93" fmla="*/ 50 h 84"/>
                <a:gd name="T94" fmla="*/ 138 w 158"/>
                <a:gd name="T95" fmla="*/ 56 h 84"/>
                <a:gd name="T96" fmla="*/ 142 w 158"/>
                <a:gd name="T97" fmla="*/ 58 h 84"/>
                <a:gd name="T98" fmla="*/ 150 w 158"/>
                <a:gd name="T99" fmla="*/ 54 h 84"/>
                <a:gd name="T100" fmla="*/ 156 w 158"/>
                <a:gd name="T101"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8" h="84">
                  <a:moveTo>
                    <a:pt x="158" y="64"/>
                  </a:moveTo>
                  <a:lnTo>
                    <a:pt x="152" y="70"/>
                  </a:lnTo>
                  <a:lnTo>
                    <a:pt x="144" y="70"/>
                  </a:lnTo>
                  <a:lnTo>
                    <a:pt x="134" y="70"/>
                  </a:lnTo>
                  <a:lnTo>
                    <a:pt x="124" y="70"/>
                  </a:lnTo>
                  <a:lnTo>
                    <a:pt x="116" y="70"/>
                  </a:lnTo>
                  <a:lnTo>
                    <a:pt x="110" y="74"/>
                  </a:lnTo>
                  <a:lnTo>
                    <a:pt x="102" y="80"/>
                  </a:lnTo>
                  <a:lnTo>
                    <a:pt x="92" y="84"/>
                  </a:lnTo>
                  <a:lnTo>
                    <a:pt x="84" y="84"/>
                  </a:lnTo>
                  <a:lnTo>
                    <a:pt x="78" y="78"/>
                  </a:lnTo>
                  <a:lnTo>
                    <a:pt x="80" y="74"/>
                  </a:lnTo>
                  <a:lnTo>
                    <a:pt x="84" y="70"/>
                  </a:lnTo>
                  <a:lnTo>
                    <a:pt x="90" y="70"/>
                  </a:lnTo>
                  <a:lnTo>
                    <a:pt x="94" y="68"/>
                  </a:lnTo>
                  <a:lnTo>
                    <a:pt x="98" y="68"/>
                  </a:lnTo>
                  <a:lnTo>
                    <a:pt x="90" y="66"/>
                  </a:lnTo>
                  <a:lnTo>
                    <a:pt x="80" y="66"/>
                  </a:lnTo>
                  <a:lnTo>
                    <a:pt x="76" y="66"/>
                  </a:lnTo>
                  <a:lnTo>
                    <a:pt x="70" y="66"/>
                  </a:lnTo>
                  <a:lnTo>
                    <a:pt x="66" y="66"/>
                  </a:lnTo>
                  <a:lnTo>
                    <a:pt x="62" y="66"/>
                  </a:lnTo>
                  <a:lnTo>
                    <a:pt x="58" y="66"/>
                  </a:lnTo>
                  <a:lnTo>
                    <a:pt x="54" y="64"/>
                  </a:lnTo>
                  <a:lnTo>
                    <a:pt x="54" y="60"/>
                  </a:lnTo>
                  <a:lnTo>
                    <a:pt x="54" y="58"/>
                  </a:lnTo>
                  <a:lnTo>
                    <a:pt x="56" y="56"/>
                  </a:lnTo>
                  <a:lnTo>
                    <a:pt x="60" y="52"/>
                  </a:lnTo>
                  <a:lnTo>
                    <a:pt x="64" y="52"/>
                  </a:lnTo>
                  <a:lnTo>
                    <a:pt x="68" y="50"/>
                  </a:lnTo>
                  <a:lnTo>
                    <a:pt x="58" y="38"/>
                  </a:lnTo>
                  <a:lnTo>
                    <a:pt x="48" y="36"/>
                  </a:lnTo>
                  <a:lnTo>
                    <a:pt x="36" y="40"/>
                  </a:lnTo>
                  <a:lnTo>
                    <a:pt x="28" y="44"/>
                  </a:lnTo>
                  <a:lnTo>
                    <a:pt x="20" y="48"/>
                  </a:lnTo>
                  <a:lnTo>
                    <a:pt x="12" y="48"/>
                  </a:lnTo>
                  <a:lnTo>
                    <a:pt x="2" y="44"/>
                  </a:lnTo>
                  <a:lnTo>
                    <a:pt x="0" y="34"/>
                  </a:lnTo>
                  <a:lnTo>
                    <a:pt x="2" y="28"/>
                  </a:lnTo>
                  <a:lnTo>
                    <a:pt x="12" y="24"/>
                  </a:lnTo>
                  <a:lnTo>
                    <a:pt x="22" y="22"/>
                  </a:lnTo>
                  <a:lnTo>
                    <a:pt x="34" y="20"/>
                  </a:lnTo>
                  <a:lnTo>
                    <a:pt x="40" y="18"/>
                  </a:lnTo>
                  <a:lnTo>
                    <a:pt x="46" y="16"/>
                  </a:lnTo>
                  <a:lnTo>
                    <a:pt x="50" y="14"/>
                  </a:lnTo>
                  <a:lnTo>
                    <a:pt x="52" y="12"/>
                  </a:lnTo>
                  <a:lnTo>
                    <a:pt x="56" y="12"/>
                  </a:lnTo>
                  <a:lnTo>
                    <a:pt x="58" y="12"/>
                  </a:lnTo>
                  <a:lnTo>
                    <a:pt x="62" y="14"/>
                  </a:lnTo>
                  <a:lnTo>
                    <a:pt x="64" y="20"/>
                  </a:lnTo>
                  <a:lnTo>
                    <a:pt x="66" y="24"/>
                  </a:lnTo>
                  <a:lnTo>
                    <a:pt x="66" y="28"/>
                  </a:lnTo>
                  <a:lnTo>
                    <a:pt x="64" y="32"/>
                  </a:lnTo>
                  <a:lnTo>
                    <a:pt x="62" y="36"/>
                  </a:lnTo>
                  <a:lnTo>
                    <a:pt x="70" y="40"/>
                  </a:lnTo>
                  <a:lnTo>
                    <a:pt x="82" y="46"/>
                  </a:lnTo>
                  <a:lnTo>
                    <a:pt x="98" y="50"/>
                  </a:lnTo>
                  <a:lnTo>
                    <a:pt x="112" y="54"/>
                  </a:lnTo>
                  <a:lnTo>
                    <a:pt x="122" y="54"/>
                  </a:lnTo>
                  <a:lnTo>
                    <a:pt x="128" y="50"/>
                  </a:lnTo>
                  <a:lnTo>
                    <a:pt x="118" y="42"/>
                  </a:lnTo>
                  <a:lnTo>
                    <a:pt x="108" y="36"/>
                  </a:lnTo>
                  <a:lnTo>
                    <a:pt x="96" y="34"/>
                  </a:lnTo>
                  <a:lnTo>
                    <a:pt x="92" y="34"/>
                  </a:lnTo>
                  <a:lnTo>
                    <a:pt x="88" y="34"/>
                  </a:lnTo>
                  <a:lnTo>
                    <a:pt x="86" y="34"/>
                  </a:lnTo>
                  <a:lnTo>
                    <a:pt x="82" y="32"/>
                  </a:lnTo>
                  <a:lnTo>
                    <a:pt x="80" y="32"/>
                  </a:lnTo>
                  <a:lnTo>
                    <a:pt x="80" y="28"/>
                  </a:lnTo>
                  <a:lnTo>
                    <a:pt x="80" y="26"/>
                  </a:lnTo>
                  <a:lnTo>
                    <a:pt x="82" y="22"/>
                  </a:lnTo>
                  <a:lnTo>
                    <a:pt x="86" y="20"/>
                  </a:lnTo>
                  <a:lnTo>
                    <a:pt x="88" y="20"/>
                  </a:lnTo>
                  <a:lnTo>
                    <a:pt x="92" y="18"/>
                  </a:lnTo>
                  <a:lnTo>
                    <a:pt x="96" y="18"/>
                  </a:lnTo>
                  <a:lnTo>
                    <a:pt x="98" y="14"/>
                  </a:lnTo>
                  <a:lnTo>
                    <a:pt x="90" y="12"/>
                  </a:lnTo>
                  <a:lnTo>
                    <a:pt x="84" y="8"/>
                  </a:lnTo>
                  <a:lnTo>
                    <a:pt x="96" y="0"/>
                  </a:lnTo>
                  <a:lnTo>
                    <a:pt x="108" y="0"/>
                  </a:lnTo>
                  <a:lnTo>
                    <a:pt x="120" y="6"/>
                  </a:lnTo>
                  <a:lnTo>
                    <a:pt x="122" y="10"/>
                  </a:lnTo>
                  <a:lnTo>
                    <a:pt x="122" y="12"/>
                  </a:lnTo>
                  <a:lnTo>
                    <a:pt x="122" y="16"/>
                  </a:lnTo>
                  <a:lnTo>
                    <a:pt x="122" y="18"/>
                  </a:lnTo>
                  <a:lnTo>
                    <a:pt x="120" y="18"/>
                  </a:lnTo>
                  <a:lnTo>
                    <a:pt x="118" y="22"/>
                  </a:lnTo>
                  <a:lnTo>
                    <a:pt x="118" y="24"/>
                  </a:lnTo>
                  <a:lnTo>
                    <a:pt x="118" y="28"/>
                  </a:lnTo>
                  <a:lnTo>
                    <a:pt x="120" y="32"/>
                  </a:lnTo>
                  <a:lnTo>
                    <a:pt x="124" y="38"/>
                  </a:lnTo>
                  <a:lnTo>
                    <a:pt x="128" y="42"/>
                  </a:lnTo>
                  <a:lnTo>
                    <a:pt x="132" y="46"/>
                  </a:lnTo>
                  <a:lnTo>
                    <a:pt x="134" y="50"/>
                  </a:lnTo>
                  <a:lnTo>
                    <a:pt x="136" y="52"/>
                  </a:lnTo>
                  <a:lnTo>
                    <a:pt x="138" y="56"/>
                  </a:lnTo>
                  <a:lnTo>
                    <a:pt x="140" y="58"/>
                  </a:lnTo>
                  <a:lnTo>
                    <a:pt x="142" y="58"/>
                  </a:lnTo>
                  <a:lnTo>
                    <a:pt x="146" y="58"/>
                  </a:lnTo>
                  <a:lnTo>
                    <a:pt x="150" y="54"/>
                  </a:lnTo>
                  <a:lnTo>
                    <a:pt x="152" y="58"/>
                  </a:lnTo>
                  <a:lnTo>
                    <a:pt x="156" y="64"/>
                  </a:lnTo>
                  <a:lnTo>
                    <a:pt x="158" y="66"/>
                  </a:lnTo>
                </a:path>
              </a:pathLst>
            </a:custGeom>
            <a:grpFill/>
            <a:ln w="12700">
              <a:noFill/>
              <a:prstDash val="solid"/>
              <a:round/>
              <a:headEnd/>
              <a:tailEnd/>
            </a:ln>
            <a:extLst/>
          </p:spPr>
          <p:txBody>
            <a:bodyPr/>
            <a:lstStyle/>
            <a:p>
              <a:endParaRPr lang="zh-CN" altLang="en-US">
                <a:solidFill>
                  <a:schemeClr val="accent1"/>
                </a:solidFill>
              </a:endParaRPr>
            </a:p>
          </p:txBody>
        </p:sp>
        <p:sp>
          <p:nvSpPr>
            <p:cNvPr id="33" name="Freeform 82"/>
            <p:cNvSpPr>
              <a:spLocks/>
            </p:cNvSpPr>
            <p:nvPr/>
          </p:nvSpPr>
          <p:spPr bwMode="gray">
            <a:xfrm>
              <a:off x="5932071" y="2796031"/>
              <a:ext cx="71586" cy="124096"/>
            </a:xfrm>
            <a:custGeom>
              <a:avLst/>
              <a:gdLst>
                <a:gd name="T0" fmla="*/ 6 w 30"/>
                <a:gd name="T1" fmla="*/ 56 h 58"/>
                <a:gd name="T2" fmla="*/ 12 w 30"/>
                <a:gd name="T3" fmla="*/ 58 h 58"/>
                <a:gd name="T4" fmla="*/ 16 w 30"/>
                <a:gd name="T5" fmla="*/ 56 h 58"/>
                <a:gd name="T6" fmla="*/ 20 w 30"/>
                <a:gd name="T7" fmla="*/ 54 h 58"/>
                <a:gd name="T8" fmla="*/ 24 w 30"/>
                <a:gd name="T9" fmla="*/ 50 h 58"/>
                <a:gd name="T10" fmla="*/ 26 w 30"/>
                <a:gd name="T11" fmla="*/ 46 h 58"/>
                <a:gd name="T12" fmla="*/ 28 w 30"/>
                <a:gd name="T13" fmla="*/ 40 h 58"/>
                <a:gd name="T14" fmla="*/ 28 w 30"/>
                <a:gd name="T15" fmla="*/ 36 h 58"/>
                <a:gd name="T16" fmla="*/ 30 w 30"/>
                <a:gd name="T17" fmla="*/ 30 h 58"/>
                <a:gd name="T18" fmla="*/ 30 w 30"/>
                <a:gd name="T19" fmla="*/ 24 h 58"/>
                <a:gd name="T20" fmla="*/ 28 w 30"/>
                <a:gd name="T21" fmla="*/ 20 h 58"/>
                <a:gd name="T22" fmla="*/ 26 w 30"/>
                <a:gd name="T23" fmla="*/ 16 h 58"/>
                <a:gd name="T24" fmla="*/ 28 w 30"/>
                <a:gd name="T25" fmla="*/ 10 h 58"/>
                <a:gd name="T26" fmla="*/ 28 w 30"/>
                <a:gd name="T27" fmla="*/ 2 h 58"/>
                <a:gd name="T28" fmla="*/ 22 w 30"/>
                <a:gd name="T29" fmla="*/ 0 h 58"/>
                <a:gd name="T30" fmla="*/ 14 w 30"/>
                <a:gd name="T31" fmla="*/ 0 h 58"/>
                <a:gd name="T32" fmla="*/ 12 w 30"/>
                <a:gd name="T33" fmla="*/ 10 h 58"/>
                <a:gd name="T34" fmla="*/ 12 w 30"/>
                <a:gd name="T35" fmla="*/ 22 h 58"/>
                <a:gd name="T36" fmla="*/ 8 w 30"/>
                <a:gd name="T37" fmla="*/ 22 h 58"/>
                <a:gd name="T38" fmla="*/ 6 w 30"/>
                <a:gd name="T39" fmla="*/ 22 h 58"/>
                <a:gd name="T40" fmla="*/ 6 w 30"/>
                <a:gd name="T41" fmla="*/ 28 h 58"/>
                <a:gd name="T42" fmla="*/ 6 w 30"/>
                <a:gd name="T43" fmla="*/ 32 h 58"/>
                <a:gd name="T44" fmla="*/ 8 w 30"/>
                <a:gd name="T45" fmla="*/ 36 h 58"/>
                <a:gd name="T46" fmla="*/ 8 w 30"/>
                <a:gd name="T47" fmla="*/ 40 h 58"/>
                <a:gd name="T48" fmla="*/ 8 w 30"/>
                <a:gd name="T49" fmla="*/ 44 h 58"/>
                <a:gd name="T50" fmla="*/ 8 w 30"/>
                <a:gd name="T51" fmla="*/ 46 h 58"/>
                <a:gd name="T52" fmla="*/ 6 w 30"/>
                <a:gd name="T53" fmla="*/ 48 h 58"/>
                <a:gd name="T54" fmla="*/ 0 w 30"/>
                <a:gd name="T55" fmla="*/ 50 h 58"/>
                <a:gd name="T56" fmla="*/ 6 w 30"/>
                <a:gd name="T57" fmla="*/ 52 h 58"/>
                <a:gd name="T58" fmla="*/ 12 w 30"/>
                <a:gd name="T59" fmla="*/ 54 h 58"/>
                <a:gd name="T60" fmla="*/ 18 w 30"/>
                <a:gd name="T61" fmla="*/ 56 h 58"/>
                <a:gd name="T62" fmla="*/ 6 w 30"/>
                <a:gd name="T63" fmla="*/ 5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 h="58">
                  <a:moveTo>
                    <a:pt x="6" y="56"/>
                  </a:moveTo>
                  <a:lnTo>
                    <a:pt x="12" y="58"/>
                  </a:lnTo>
                  <a:lnTo>
                    <a:pt x="16" y="56"/>
                  </a:lnTo>
                  <a:lnTo>
                    <a:pt x="20" y="54"/>
                  </a:lnTo>
                  <a:lnTo>
                    <a:pt x="24" y="50"/>
                  </a:lnTo>
                  <a:lnTo>
                    <a:pt x="26" y="46"/>
                  </a:lnTo>
                  <a:lnTo>
                    <a:pt x="28" y="40"/>
                  </a:lnTo>
                  <a:lnTo>
                    <a:pt x="28" y="36"/>
                  </a:lnTo>
                  <a:lnTo>
                    <a:pt x="30" y="30"/>
                  </a:lnTo>
                  <a:lnTo>
                    <a:pt x="30" y="24"/>
                  </a:lnTo>
                  <a:lnTo>
                    <a:pt x="28" y="20"/>
                  </a:lnTo>
                  <a:lnTo>
                    <a:pt x="26" y="16"/>
                  </a:lnTo>
                  <a:lnTo>
                    <a:pt x="28" y="10"/>
                  </a:lnTo>
                  <a:lnTo>
                    <a:pt x="28" y="2"/>
                  </a:lnTo>
                  <a:lnTo>
                    <a:pt x="22" y="0"/>
                  </a:lnTo>
                  <a:lnTo>
                    <a:pt x="14" y="0"/>
                  </a:lnTo>
                  <a:lnTo>
                    <a:pt x="12" y="10"/>
                  </a:lnTo>
                  <a:lnTo>
                    <a:pt x="12" y="22"/>
                  </a:lnTo>
                  <a:lnTo>
                    <a:pt x="8" y="22"/>
                  </a:lnTo>
                  <a:lnTo>
                    <a:pt x="6" y="22"/>
                  </a:lnTo>
                  <a:lnTo>
                    <a:pt x="6" y="28"/>
                  </a:lnTo>
                  <a:lnTo>
                    <a:pt x="6" y="32"/>
                  </a:lnTo>
                  <a:lnTo>
                    <a:pt x="8" y="36"/>
                  </a:lnTo>
                  <a:lnTo>
                    <a:pt x="8" y="40"/>
                  </a:lnTo>
                  <a:lnTo>
                    <a:pt x="8" y="44"/>
                  </a:lnTo>
                  <a:lnTo>
                    <a:pt x="8" y="46"/>
                  </a:lnTo>
                  <a:lnTo>
                    <a:pt x="6" y="48"/>
                  </a:lnTo>
                  <a:lnTo>
                    <a:pt x="0" y="50"/>
                  </a:lnTo>
                  <a:lnTo>
                    <a:pt x="6" y="52"/>
                  </a:lnTo>
                  <a:lnTo>
                    <a:pt x="12" y="54"/>
                  </a:lnTo>
                  <a:lnTo>
                    <a:pt x="18" y="56"/>
                  </a:lnTo>
                  <a:lnTo>
                    <a:pt x="6" y="56"/>
                  </a:lnTo>
                  <a:close/>
                </a:path>
              </a:pathLst>
            </a:custGeom>
            <a:grpFill/>
            <a:ln w="0">
              <a:noFill/>
              <a:prstDash val="solid"/>
              <a:round/>
              <a:headEnd/>
              <a:tailEnd/>
            </a:ln>
            <a:extLst/>
          </p:spPr>
          <p:txBody>
            <a:bodyPr/>
            <a:lstStyle/>
            <a:p>
              <a:endParaRPr lang="zh-CN" altLang="en-US">
                <a:solidFill>
                  <a:schemeClr val="accent1"/>
                </a:solidFill>
              </a:endParaRPr>
            </a:p>
          </p:txBody>
        </p:sp>
        <p:sp>
          <p:nvSpPr>
            <p:cNvPr id="34" name="Freeform 83"/>
            <p:cNvSpPr>
              <a:spLocks/>
            </p:cNvSpPr>
            <p:nvPr/>
          </p:nvSpPr>
          <p:spPr bwMode="gray">
            <a:xfrm>
              <a:off x="5932071" y="2796031"/>
              <a:ext cx="71586" cy="124096"/>
            </a:xfrm>
            <a:custGeom>
              <a:avLst/>
              <a:gdLst>
                <a:gd name="T0" fmla="*/ 6 w 30"/>
                <a:gd name="T1" fmla="*/ 56 h 58"/>
                <a:gd name="T2" fmla="*/ 12 w 30"/>
                <a:gd name="T3" fmla="*/ 58 h 58"/>
                <a:gd name="T4" fmla="*/ 16 w 30"/>
                <a:gd name="T5" fmla="*/ 56 h 58"/>
                <a:gd name="T6" fmla="*/ 20 w 30"/>
                <a:gd name="T7" fmla="*/ 54 h 58"/>
                <a:gd name="T8" fmla="*/ 24 w 30"/>
                <a:gd name="T9" fmla="*/ 50 h 58"/>
                <a:gd name="T10" fmla="*/ 26 w 30"/>
                <a:gd name="T11" fmla="*/ 46 h 58"/>
                <a:gd name="T12" fmla="*/ 28 w 30"/>
                <a:gd name="T13" fmla="*/ 40 h 58"/>
                <a:gd name="T14" fmla="*/ 28 w 30"/>
                <a:gd name="T15" fmla="*/ 36 h 58"/>
                <a:gd name="T16" fmla="*/ 30 w 30"/>
                <a:gd name="T17" fmla="*/ 30 h 58"/>
                <a:gd name="T18" fmla="*/ 30 w 30"/>
                <a:gd name="T19" fmla="*/ 24 h 58"/>
                <a:gd name="T20" fmla="*/ 28 w 30"/>
                <a:gd name="T21" fmla="*/ 20 h 58"/>
                <a:gd name="T22" fmla="*/ 26 w 30"/>
                <a:gd name="T23" fmla="*/ 16 h 58"/>
                <a:gd name="T24" fmla="*/ 28 w 30"/>
                <a:gd name="T25" fmla="*/ 10 h 58"/>
                <a:gd name="T26" fmla="*/ 28 w 30"/>
                <a:gd name="T27" fmla="*/ 2 h 58"/>
                <a:gd name="T28" fmla="*/ 22 w 30"/>
                <a:gd name="T29" fmla="*/ 0 h 58"/>
                <a:gd name="T30" fmla="*/ 14 w 30"/>
                <a:gd name="T31" fmla="*/ 0 h 58"/>
                <a:gd name="T32" fmla="*/ 12 w 30"/>
                <a:gd name="T33" fmla="*/ 10 h 58"/>
                <a:gd name="T34" fmla="*/ 12 w 30"/>
                <a:gd name="T35" fmla="*/ 22 h 58"/>
                <a:gd name="T36" fmla="*/ 8 w 30"/>
                <a:gd name="T37" fmla="*/ 22 h 58"/>
                <a:gd name="T38" fmla="*/ 6 w 30"/>
                <a:gd name="T39" fmla="*/ 22 h 58"/>
                <a:gd name="T40" fmla="*/ 6 w 30"/>
                <a:gd name="T41" fmla="*/ 28 h 58"/>
                <a:gd name="T42" fmla="*/ 6 w 30"/>
                <a:gd name="T43" fmla="*/ 32 h 58"/>
                <a:gd name="T44" fmla="*/ 8 w 30"/>
                <a:gd name="T45" fmla="*/ 36 h 58"/>
                <a:gd name="T46" fmla="*/ 8 w 30"/>
                <a:gd name="T47" fmla="*/ 40 h 58"/>
                <a:gd name="T48" fmla="*/ 8 w 30"/>
                <a:gd name="T49" fmla="*/ 44 h 58"/>
                <a:gd name="T50" fmla="*/ 8 w 30"/>
                <a:gd name="T51" fmla="*/ 46 h 58"/>
                <a:gd name="T52" fmla="*/ 6 w 30"/>
                <a:gd name="T53" fmla="*/ 48 h 58"/>
                <a:gd name="T54" fmla="*/ 0 w 30"/>
                <a:gd name="T55" fmla="*/ 50 h 58"/>
                <a:gd name="T56" fmla="*/ 6 w 30"/>
                <a:gd name="T57" fmla="*/ 52 h 58"/>
                <a:gd name="T58" fmla="*/ 12 w 30"/>
                <a:gd name="T59" fmla="*/ 54 h 58"/>
                <a:gd name="T60" fmla="*/ 18 w 30"/>
                <a:gd name="T61" fmla="*/ 5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 h="58">
                  <a:moveTo>
                    <a:pt x="6" y="56"/>
                  </a:moveTo>
                  <a:lnTo>
                    <a:pt x="12" y="58"/>
                  </a:lnTo>
                  <a:lnTo>
                    <a:pt x="16" y="56"/>
                  </a:lnTo>
                  <a:lnTo>
                    <a:pt x="20" y="54"/>
                  </a:lnTo>
                  <a:lnTo>
                    <a:pt x="24" y="50"/>
                  </a:lnTo>
                  <a:lnTo>
                    <a:pt x="26" y="46"/>
                  </a:lnTo>
                  <a:lnTo>
                    <a:pt x="28" y="40"/>
                  </a:lnTo>
                  <a:lnTo>
                    <a:pt x="28" y="36"/>
                  </a:lnTo>
                  <a:lnTo>
                    <a:pt x="30" y="30"/>
                  </a:lnTo>
                  <a:lnTo>
                    <a:pt x="30" y="24"/>
                  </a:lnTo>
                  <a:lnTo>
                    <a:pt x="28" y="20"/>
                  </a:lnTo>
                  <a:lnTo>
                    <a:pt x="26" y="16"/>
                  </a:lnTo>
                  <a:lnTo>
                    <a:pt x="28" y="10"/>
                  </a:lnTo>
                  <a:lnTo>
                    <a:pt x="28" y="2"/>
                  </a:lnTo>
                  <a:lnTo>
                    <a:pt x="22" y="0"/>
                  </a:lnTo>
                  <a:lnTo>
                    <a:pt x="14" y="0"/>
                  </a:lnTo>
                  <a:lnTo>
                    <a:pt x="12" y="10"/>
                  </a:lnTo>
                  <a:lnTo>
                    <a:pt x="12" y="22"/>
                  </a:lnTo>
                  <a:lnTo>
                    <a:pt x="8" y="22"/>
                  </a:lnTo>
                  <a:lnTo>
                    <a:pt x="6" y="22"/>
                  </a:lnTo>
                  <a:lnTo>
                    <a:pt x="6" y="28"/>
                  </a:lnTo>
                  <a:lnTo>
                    <a:pt x="6" y="32"/>
                  </a:lnTo>
                  <a:lnTo>
                    <a:pt x="8" y="36"/>
                  </a:lnTo>
                  <a:lnTo>
                    <a:pt x="8" y="40"/>
                  </a:lnTo>
                  <a:lnTo>
                    <a:pt x="8" y="44"/>
                  </a:lnTo>
                  <a:lnTo>
                    <a:pt x="8" y="46"/>
                  </a:lnTo>
                  <a:lnTo>
                    <a:pt x="6" y="48"/>
                  </a:lnTo>
                  <a:lnTo>
                    <a:pt x="0" y="50"/>
                  </a:lnTo>
                  <a:lnTo>
                    <a:pt x="6" y="52"/>
                  </a:lnTo>
                  <a:lnTo>
                    <a:pt x="12" y="54"/>
                  </a:lnTo>
                  <a:lnTo>
                    <a:pt x="18" y="56"/>
                  </a:lnTo>
                </a:path>
              </a:pathLst>
            </a:custGeom>
            <a:grpFill/>
            <a:ln w="12700">
              <a:noFill/>
              <a:prstDash val="solid"/>
              <a:round/>
              <a:headEnd/>
              <a:tailEnd/>
            </a:ln>
            <a:extLst/>
          </p:spPr>
          <p:txBody>
            <a:bodyPr/>
            <a:lstStyle/>
            <a:p>
              <a:endParaRPr lang="zh-CN" altLang="en-US">
                <a:solidFill>
                  <a:schemeClr val="accent1"/>
                </a:solidFill>
              </a:endParaRPr>
            </a:p>
          </p:txBody>
        </p:sp>
        <p:sp>
          <p:nvSpPr>
            <p:cNvPr id="35" name="Freeform 84"/>
            <p:cNvSpPr>
              <a:spLocks/>
            </p:cNvSpPr>
            <p:nvPr/>
          </p:nvSpPr>
          <p:spPr bwMode="gray">
            <a:xfrm>
              <a:off x="6017975" y="2684772"/>
              <a:ext cx="157489" cy="248192"/>
            </a:xfrm>
            <a:custGeom>
              <a:avLst/>
              <a:gdLst>
                <a:gd name="T0" fmla="*/ 54 w 66"/>
                <a:gd name="T1" fmla="*/ 84 h 116"/>
                <a:gd name="T2" fmla="*/ 50 w 66"/>
                <a:gd name="T3" fmla="*/ 78 h 116"/>
                <a:gd name="T4" fmla="*/ 50 w 66"/>
                <a:gd name="T5" fmla="*/ 72 h 116"/>
                <a:gd name="T6" fmla="*/ 52 w 66"/>
                <a:gd name="T7" fmla="*/ 64 h 116"/>
                <a:gd name="T8" fmla="*/ 50 w 66"/>
                <a:gd name="T9" fmla="*/ 58 h 116"/>
                <a:gd name="T10" fmla="*/ 46 w 66"/>
                <a:gd name="T11" fmla="*/ 54 h 116"/>
                <a:gd name="T12" fmla="*/ 42 w 66"/>
                <a:gd name="T13" fmla="*/ 46 h 116"/>
                <a:gd name="T14" fmla="*/ 42 w 66"/>
                <a:gd name="T15" fmla="*/ 38 h 116"/>
                <a:gd name="T16" fmla="*/ 48 w 66"/>
                <a:gd name="T17" fmla="*/ 34 h 116"/>
                <a:gd name="T18" fmla="*/ 54 w 66"/>
                <a:gd name="T19" fmla="*/ 28 h 116"/>
                <a:gd name="T20" fmla="*/ 48 w 66"/>
                <a:gd name="T21" fmla="*/ 24 h 116"/>
                <a:gd name="T22" fmla="*/ 38 w 66"/>
                <a:gd name="T23" fmla="*/ 20 h 116"/>
                <a:gd name="T24" fmla="*/ 34 w 66"/>
                <a:gd name="T25" fmla="*/ 12 h 116"/>
                <a:gd name="T26" fmla="*/ 28 w 66"/>
                <a:gd name="T27" fmla="*/ 0 h 116"/>
                <a:gd name="T28" fmla="*/ 20 w 66"/>
                <a:gd name="T29" fmla="*/ 6 h 116"/>
                <a:gd name="T30" fmla="*/ 12 w 66"/>
                <a:gd name="T31" fmla="*/ 10 h 116"/>
                <a:gd name="T32" fmla="*/ 4 w 66"/>
                <a:gd name="T33" fmla="*/ 14 h 116"/>
                <a:gd name="T34" fmla="*/ 0 w 66"/>
                <a:gd name="T35" fmla="*/ 22 h 116"/>
                <a:gd name="T36" fmla="*/ 4 w 66"/>
                <a:gd name="T37" fmla="*/ 30 h 116"/>
                <a:gd name="T38" fmla="*/ 6 w 66"/>
                <a:gd name="T39" fmla="*/ 40 h 116"/>
                <a:gd name="T40" fmla="*/ 8 w 66"/>
                <a:gd name="T41" fmla="*/ 46 h 116"/>
                <a:gd name="T42" fmla="*/ 20 w 66"/>
                <a:gd name="T43" fmla="*/ 50 h 116"/>
                <a:gd name="T44" fmla="*/ 28 w 66"/>
                <a:gd name="T45" fmla="*/ 58 h 116"/>
                <a:gd name="T46" fmla="*/ 30 w 66"/>
                <a:gd name="T47" fmla="*/ 70 h 116"/>
                <a:gd name="T48" fmla="*/ 22 w 66"/>
                <a:gd name="T49" fmla="*/ 72 h 116"/>
                <a:gd name="T50" fmla="*/ 20 w 66"/>
                <a:gd name="T51" fmla="*/ 78 h 116"/>
                <a:gd name="T52" fmla="*/ 22 w 66"/>
                <a:gd name="T53" fmla="*/ 88 h 116"/>
                <a:gd name="T54" fmla="*/ 16 w 66"/>
                <a:gd name="T55" fmla="*/ 94 h 116"/>
                <a:gd name="T56" fmla="*/ 4 w 66"/>
                <a:gd name="T57" fmla="*/ 100 h 116"/>
                <a:gd name="T58" fmla="*/ 2 w 66"/>
                <a:gd name="T59" fmla="*/ 116 h 116"/>
                <a:gd name="T60" fmla="*/ 42 w 66"/>
                <a:gd name="T61" fmla="*/ 108 h 116"/>
                <a:gd name="T62" fmla="*/ 58 w 66"/>
                <a:gd name="T63" fmla="*/ 112 h 116"/>
                <a:gd name="T64" fmla="*/ 64 w 66"/>
                <a:gd name="T65" fmla="*/ 106 h 116"/>
                <a:gd name="T66" fmla="*/ 60 w 66"/>
                <a:gd name="T67" fmla="*/ 9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116">
                  <a:moveTo>
                    <a:pt x="60" y="86"/>
                  </a:moveTo>
                  <a:lnTo>
                    <a:pt x="54" y="84"/>
                  </a:lnTo>
                  <a:lnTo>
                    <a:pt x="50" y="82"/>
                  </a:lnTo>
                  <a:lnTo>
                    <a:pt x="50" y="78"/>
                  </a:lnTo>
                  <a:lnTo>
                    <a:pt x="50" y="76"/>
                  </a:lnTo>
                  <a:lnTo>
                    <a:pt x="50" y="72"/>
                  </a:lnTo>
                  <a:lnTo>
                    <a:pt x="52" y="68"/>
                  </a:lnTo>
                  <a:lnTo>
                    <a:pt x="52" y="64"/>
                  </a:lnTo>
                  <a:lnTo>
                    <a:pt x="52" y="60"/>
                  </a:lnTo>
                  <a:lnTo>
                    <a:pt x="50" y="58"/>
                  </a:lnTo>
                  <a:lnTo>
                    <a:pt x="48" y="56"/>
                  </a:lnTo>
                  <a:lnTo>
                    <a:pt x="46" y="54"/>
                  </a:lnTo>
                  <a:lnTo>
                    <a:pt x="44" y="50"/>
                  </a:lnTo>
                  <a:lnTo>
                    <a:pt x="42" y="46"/>
                  </a:lnTo>
                  <a:lnTo>
                    <a:pt x="42" y="42"/>
                  </a:lnTo>
                  <a:lnTo>
                    <a:pt x="42" y="38"/>
                  </a:lnTo>
                  <a:lnTo>
                    <a:pt x="46" y="36"/>
                  </a:lnTo>
                  <a:lnTo>
                    <a:pt x="48" y="34"/>
                  </a:lnTo>
                  <a:lnTo>
                    <a:pt x="52" y="30"/>
                  </a:lnTo>
                  <a:lnTo>
                    <a:pt x="54" y="28"/>
                  </a:lnTo>
                  <a:lnTo>
                    <a:pt x="56" y="24"/>
                  </a:lnTo>
                  <a:lnTo>
                    <a:pt x="48" y="24"/>
                  </a:lnTo>
                  <a:lnTo>
                    <a:pt x="42" y="22"/>
                  </a:lnTo>
                  <a:lnTo>
                    <a:pt x="38" y="20"/>
                  </a:lnTo>
                  <a:lnTo>
                    <a:pt x="36" y="16"/>
                  </a:lnTo>
                  <a:lnTo>
                    <a:pt x="34" y="12"/>
                  </a:lnTo>
                  <a:lnTo>
                    <a:pt x="30" y="6"/>
                  </a:lnTo>
                  <a:lnTo>
                    <a:pt x="28" y="0"/>
                  </a:lnTo>
                  <a:lnTo>
                    <a:pt x="24" y="4"/>
                  </a:lnTo>
                  <a:lnTo>
                    <a:pt x="20" y="6"/>
                  </a:lnTo>
                  <a:lnTo>
                    <a:pt x="16" y="8"/>
                  </a:lnTo>
                  <a:lnTo>
                    <a:pt x="12" y="10"/>
                  </a:lnTo>
                  <a:lnTo>
                    <a:pt x="6" y="12"/>
                  </a:lnTo>
                  <a:lnTo>
                    <a:pt x="4" y="14"/>
                  </a:lnTo>
                  <a:lnTo>
                    <a:pt x="0" y="20"/>
                  </a:lnTo>
                  <a:lnTo>
                    <a:pt x="0" y="22"/>
                  </a:lnTo>
                  <a:lnTo>
                    <a:pt x="2" y="24"/>
                  </a:lnTo>
                  <a:lnTo>
                    <a:pt x="4" y="30"/>
                  </a:lnTo>
                  <a:lnTo>
                    <a:pt x="4" y="34"/>
                  </a:lnTo>
                  <a:lnTo>
                    <a:pt x="6" y="40"/>
                  </a:lnTo>
                  <a:lnTo>
                    <a:pt x="8" y="44"/>
                  </a:lnTo>
                  <a:lnTo>
                    <a:pt x="8" y="46"/>
                  </a:lnTo>
                  <a:lnTo>
                    <a:pt x="14" y="48"/>
                  </a:lnTo>
                  <a:lnTo>
                    <a:pt x="20" y="50"/>
                  </a:lnTo>
                  <a:lnTo>
                    <a:pt x="24" y="54"/>
                  </a:lnTo>
                  <a:lnTo>
                    <a:pt x="28" y="58"/>
                  </a:lnTo>
                  <a:lnTo>
                    <a:pt x="30" y="64"/>
                  </a:lnTo>
                  <a:lnTo>
                    <a:pt x="30" y="70"/>
                  </a:lnTo>
                  <a:lnTo>
                    <a:pt x="26" y="70"/>
                  </a:lnTo>
                  <a:lnTo>
                    <a:pt x="22" y="72"/>
                  </a:lnTo>
                  <a:lnTo>
                    <a:pt x="18" y="72"/>
                  </a:lnTo>
                  <a:lnTo>
                    <a:pt x="20" y="78"/>
                  </a:lnTo>
                  <a:lnTo>
                    <a:pt x="20" y="82"/>
                  </a:lnTo>
                  <a:lnTo>
                    <a:pt x="22" y="88"/>
                  </a:lnTo>
                  <a:lnTo>
                    <a:pt x="24" y="92"/>
                  </a:lnTo>
                  <a:lnTo>
                    <a:pt x="16" y="94"/>
                  </a:lnTo>
                  <a:lnTo>
                    <a:pt x="10" y="96"/>
                  </a:lnTo>
                  <a:lnTo>
                    <a:pt x="4" y="100"/>
                  </a:lnTo>
                  <a:lnTo>
                    <a:pt x="2" y="108"/>
                  </a:lnTo>
                  <a:lnTo>
                    <a:pt x="2" y="116"/>
                  </a:lnTo>
                  <a:lnTo>
                    <a:pt x="22" y="110"/>
                  </a:lnTo>
                  <a:lnTo>
                    <a:pt x="42" y="108"/>
                  </a:lnTo>
                  <a:lnTo>
                    <a:pt x="50" y="110"/>
                  </a:lnTo>
                  <a:lnTo>
                    <a:pt x="58" y="112"/>
                  </a:lnTo>
                  <a:lnTo>
                    <a:pt x="66" y="114"/>
                  </a:lnTo>
                  <a:lnTo>
                    <a:pt x="64" y="106"/>
                  </a:lnTo>
                  <a:lnTo>
                    <a:pt x="62" y="100"/>
                  </a:lnTo>
                  <a:lnTo>
                    <a:pt x="60" y="92"/>
                  </a:lnTo>
                  <a:lnTo>
                    <a:pt x="60" y="86"/>
                  </a:lnTo>
                  <a:close/>
                </a:path>
              </a:pathLst>
            </a:custGeom>
            <a:grpFill/>
            <a:ln w="0">
              <a:noFill/>
              <a:prstDash val="solid"/>
              <a:round/>
              <a:headEnd/>
              <a:tailEnd/>
            </a:ln>
            <a:extLst/>
          </p:spPr>
          <p:txBody>
            <a:bodyPr/>
            <a:lstStyle/>
            <a:p>
              <a:endParaRPr lang="zh-CN" altLang="en-US">
                <a:solidFill>
                  <a:schemeClr val="accent1"/>
                </a:solidFill>
              </a:endParaRPr>
            </a:p>
          </p:txBody>
        </p:sp>
        <p:sp>
          <p:nvSpPr>
            <p:cNvPr id="36" name="Freeform 85"/>
            <p:cNvSpPr>
              <a:spLocks/>
            </p:cNvSpPr>
            <p:nvPr/>
          </p:nvSpPr>
          <p:spPr bwMode="gray">
            <a:xfrm>
              <a:off x="6017975" y="2684772"/>
              <a:ext cx="157489" cy="248192"/>
            </a:xfrm>
            <a:custGeom>
              <a:avLst/>
              <a:gdLst>
                <a:gd name="T0" fmla="*/ 54 w 66"/>
                <a:gd name="T1" fmla="*/ 84 h 116"/>
                <a:gd name="T2" fmla="*/ 50 w 66"/>
                <a:gd name="T3" fmla="*/ 78 h 116"/>
                <a:gd name="T4" fmla="*/ 50 w 66"/>
                <a:gd name="T5" fmla="*/ 72 h 116"/>
                <a:gd name="T6" fmla="*/ 52 w 66"/>
                <a:gd name="T7" fmla="*/ 64 h 116"/>
                <a:gd name="T8" fmla="*/ 50 w 66"/>
                <a:gd name="T9" fmla="*/ 58 h 116"/>
                <a:gd name="T10" fmla="*/ 46 w 66"/>
                <a:gd name="T11" fmla="*/ 54 h 116"/>
                <a:gd name="T12" fmla="*/ 42 w 66"/>
                <a:gd name="T13" fmla="*/ 46 h 116"/>
                <a:gd name="T14" fmla="*/ 42 w 66"/>
                <a:gd name="T15" fmla="*/ 38 h 116"/>
                <a:gd name="T16" fmla="*/ 48 w 66"/>
                <a:gd name="T17" fmla="*/ 34 h 116"/>
                <a:gd name="T18" fmla="*/ 54 w 66"/>
                <a:gd name="T19" fmla="*/ 28 h 116"/>
                <a:gd name="T20" fmla="*/ 48 w 66"/>
                <a:gd name="T21" fmla="*/ 24 h 116"/>
                <a:gd name="T22" fmla="*/ 38 w 66"/>
                <a:gd name="T23" fmla="*/ 20 h 116"/>
                <a:gd name="T24" fmla="*/ 34 w 66"/>
                <a:gd name="T25" fmla="*/ 12 h 116"/>
                <a:gd name="T26" fmla="*/ 28 w 66"/>
                <a:gd name="T27" fmla="*/ 0 h 116"/>
                <a:gd name="T28" fmla="*/ 20 w 66"/>
                <a:gd name="T29" fmla="*/ 6 h 116"/>
                <a:gd name="T30" fmla="*/ 12 w 66"/>
                <a:gd name="T31" fmla="*/ 10 h 116"/>
                <a:gd name="T32" fmla="*/ 4 w 66"/>
                <a:gd name="T33" fmla="*/ 14 h 116"/>
                <a:gd name="T34" fmla="*/ 0 w 66"/>
                <a:gd name="T35" fmla="*/ 22 h 116"/>
                <a:gd name="T36" fmla="*/ 4 w 66"/>
                <a:gd name="T37" fmla="*/ 30 h 116"/>
                <a:gd name="T38" fmla="*/ 6 w 66"/>
                <a:gd name="T39" fmla="*/ 40 h 116"/>
                <a:gd name="T40" fmla="*/ 8 w 66"/>
                <a:gd name="T41" fmla="*/ 46 h 116"/>
                <a:gd name="T42" fmla="*/ 20 w 66"/>
                <a:gd name="T43" fmla="*/ 50 h 116"/>
                <a:gd name="T44" fmla="*/ 28 w 66"/>
                <a:gd name="T45" fmla="*/ 58 h 116"/>
                <a:gd name="T46" fmla="*/ 30 w 66"/>
                <a:gd name="T47" fmla="*/ 70 h 116"/>
                <a:gd name="T48" fmla="*/ 22 w 66"/>
                <a:gd name="T49" fmla="*/ 72 h 116"/>
                <a:gd name="T50" fmla="*/ 20 w 66"/>
                <a:gd name="T51" fmla="*/ 78 h 116"/>
                <a:gd name="T52" fmla="*/ 22 w 66"/>
                <a:gd name="T53" fmla="*/ 88 h 116"/>
                <a:gd name="T54" fmla="*/ 16 w 66"/>
                <a:gd name="T55" fmla="*/ 94 h 116"/>
                <a:gd name="T56" fmla="*/ 4 w 66"/>
                <a:gd name="T57" fmla="*/ 100 h 116"/>
                <a:gd name="T58" fmla="*/ 2 w 66"/>
                <a:gd name="T59" fmla="*/ 116 h 116"/>
                <a:gd name="T60" fmla="*/ 42 w 66"/>
                <a:gd name="T61" fmla="*/ 108 h 116"/>
                <a:gd name="T62" fmla="*/ 58 w 66"/>
                <a:gd name="T63" fmla="*/ 112 h 116"/>
                <a:gd name="T64" fmla="*/ 64 w 66"/>
                <a:gd name="T65" fmla="*/ 106 h 116"/>
                <a:gd name="T66" fmla="*/ 60 w 66"/>
                <a:gd name="T67" fmla="*/ 9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116">
                  <a:moveTo>
                    <a:pt x="60" y="86"/>
                  </a:moveTo>
                  <a:lnTo>
                    <a:pt x="54" y="84"/>
                  </a:lnTo>
                  <a:lnTo>
                    <a:pt x="50" y="82"/>
                  </a:lnTo>
                  <a:lnTo>
                    <a:pt x="50" y="78"/>
                  </a:lnTo>
                  <a:lnTo>
                    <a:pt x="50" y="76"/>
                  </a:lnTo>
                  <a:lnTo>
                    <a:pt x="50" y="72"/>
                  </a:lnTo>
                  <a:lnTo>
                    <a:pt x="52" y="68"/>
                  </a:lnTo>
                  <a:lnTo>
                    <a:pt x="52" y="64"/>
                  </a:lnTo>
                  <a:lnTo>
                    <a:pt x="52" y="60"/>
                  </a:lnTo>
                  <a:lnTo>
                    <a:pt x="50" y="58"/>
                  </a:lnTo>
                  <a:lnTo>
                    <a:pt x="48" y="56"/>
                  </a:lnTo>
                  <a:lnTo>
                    <a:pt x="46" y="54"/>
                  </a:lnTo>
                  <a:lnTo>
                    <a:pt x="44" y="50"/>
                  </a:lnTo>
                  <a:lnTo>
                    <a:pt x="42" y="46"/>
                  </a:lnTo>
                  <a:lnTo>
                    <a:pt x="42" y="42"/>
                  </a:lnTo>
                  <a:lnTo>
                    <a:pt x="42" y="38"/>
                  </a:lnTo>
                  <a:lnTo>
                    <a:pt x="46" y="36"/>
                  </a:lnTo>
                  <a:lnTo>
                    <a:pt x="48" y="34"/>
                  </a:lnTo>
                  <a:lnTo>
                    <a:pt x="52" y="30"/>
                  </a:lnTo>
                  <a:lnTo>
                    <a:pt x="54" y="28"/>
                  </a:lnTo>
                  <a:lnTo>
                    <a:pt x="56" y="24"/>
                  </a:lnTo>
                  <a:lnTo>
                    <a:pt x="48" y="24"/>
                  </a:lnTo>
                  <a:lnTo>
                    <a:pt x="42" y="22"/>
                  </a:lnTo>
                  <a:lnTo>
                    <a:pt x="38" y="20"/>
                  </a:lnTo>
                  <a:lnTo>
                    <a:pt x="36" y="16"/>
                  </a:lnTo>
                  <a:lnTo>
                    <a:pt x="34" y="12"/>
                  </a:lnTo>
                  <a:lnTo>
                    <a:pt x="30" y="6"/>
                  </a:lnTo>
                  <a:lnTo>
                    <a:pt x="28" y="0"/>
                  </a:lnTo>
                  <a:lnTo>
                    <a:pt x="24" y="4"/>
                  </a:lnTo>
                  <a:lnTo>
                    <a:pt x="20" y="6"/>
                  </a:lnTo>
                  <a:lnTo>
                    <a:pt x="16" y="8"/>
                  </a:lnTo>
                  <a:lnTo>
                    <a:pt x="12" y="10"/>
                  </a:lnTo>
                  <a:lnTo>
                    <a:pt x="6" y="12"/>
                  </a:lnTo>
                  <a:lnTo>
                    <a:pt x="4" y="14"/>
                  </a:lnTo>
                  <a:lnTo>
                    <a:pt x="0" y="20"/>
                  </a:lnTo>
                  <a:lnTo>
                    <a:pt x="0" y="22"/>
                  </a:lnTo>
                  <a:lnTo>
                    <a:pt x="2" y="24"/>
                  </a:lnTo>
                  <a:lnTo>
                    <a:pt x="4" y="30"/>
                  </a:lnTo>
                  <a:lnTo>
                    <a:pt x="4" y="34"/>
                  </a:lnTo>
                  <a:lnTo>
                    <a:pt x="6" y="40"/>
                  </a:lnTo>
                  <a:lnTo>
                    <a:pt x="8" y="44"/>
                  </a:lnTo>
                  <a:lnTo>
                    <a:pt x="8" y="46"/>
                  </a:lnTo>
                  <a:lnTo>
                    <a:pt x="14" y="48"/>
                  </a:lnTo>
                  <a:lnTo>
                    <a:pt x="20" y="50"/>
                  </a:lnTo>
                  <a:lnTo>
                    <a:pt x="24" y="54"/>
                  </a:lnTo>
                  <a:lnTo>
                    <a:pt x="28" y="58"/>
                  </a:lnTo>
                  <a:lnTo>
                    <a:pt x="30" y="64"/>
                  </a:lnTo>
                  <a:lnTo>
                    <a:pt x="30" y="70"/>
                  </a:lnTo>
                  <a:lnTo>
                    <a:pt x="26" y="70"/>
                  </a:lnTo>
                  <a:lnTo>
                    <a:pt x="22" y="72"/>
                  </a:lnTo>
                  <a:lnTo>
                    <a:pt x="18" y="72"/>
                  </a:lnTo>
                  <a:lnTo>
                    <a:pt x="20" y="78"/>
                  </a:lnTo>
                  <a:lnTo>
                    <a:pt x="20" y="82"/>
                  </a:lnTo>
                  <a:lnTo>
                    <a:pt x="22" y="88"/>
                  </a:lnTo>
                  <a:lnTo>
                    <a:pt x="24" y="92"/>
                  </a:lnTo>
                  <a:lnTo>
                    <a:pt x="16" y="94"/>
                  </a:lnTo>
                  <a:lnTo>
                    <a:pt x="10" y="96"/>
                  </a:lnTo>
                  <a:lnTo>
                    <a:pt x="4" y="100"/>
                  </a:lnTo>
                  <a:lnTo>
                    <a:pt x="2" y="108"/>
                  </a:lnTo>
                  <a:lnTo>
                    <a:pt x="2" y="116"/>
                  </a:lnTo>
                  <a:lnTo>
                    <a:pt x="22" y="110"/>
                  </a:lnTo>
                  <a:lnTo>
                    <a:pt x="42" y="108"/>
                  </a:lnTo>
                  <a:lnTo>
                    <a:pt x="50" y="110"/>
                  </a:lnTo>
                  <a:lnTo>
                    <a:pt x="58" y="112"/>
                  </a:lnTo>
                  <a:lnTo>
                    <a:pt x="66" y="114"/>
                  </a:lnTo>
                  <a:lnTo>
                    <a:pt x="64" y="106"/>
                  </a:lnTo>
                  <a:lnTo>
                    <a:pt x="62" y="100"/>
                  </a:lnTo>
                  <a:lnTo>
                    <a:pt x="60" y="92"/>
                  </a:lnTo>
                  <a:lnTo>
                    <a:pt x="60" y="86"/>
                  </a:lnTo>
                </a:path>
              </a:pathLst>
            </a:custGeom>
            <a:grpFill/>
            <a:ln w="12700">
              <a:noFill/>
              <a:prstDash val="solid"/>
              <a:round/>
              <a:headEnd/>
              <a:tailEnd/>
            </a:ln>
            <a:extLst/>
          </p:spPr>
          <p:txBody>
            <a:bodyPr/>
            <a:lstStyle/>
            <a:p>
              <a:endParaRPr lang="zh-CN" altLang="en-US">
                <a:solidFill>
                  <a:schemeClr val="accent1"/>
                </a:solidFill>
              </a:endParaRPr>
            </a:p>
          </p:txBody>
        </p:sp>
        <p:sp>
          <p:nvSpPr>
            <p:cNvPr id="37" name="Freeform 86"/>
            <p:cNvSpPr>
              <a:spLocks/>
            </p:cNvSpPr>
            <p:nvPr/>
          </p:nvSpPr>
          <p:spPr bwMode="gray">
            <a:xfrm>
              <a:off x="7764676" y="2252577"/>
              <a:ext cx="19090" cy="12837"/>
            </a:xfrm>
            <a:custGeom>
              <a:avLst/>
              <a:gdLst>
                <a:gd name="T0" fmla="*/ 8 w 8"/>
                <a:gd name="T1" fmla="*/ 6 h 6"/>
                <a:gd name="T2" fmla="*/ 4 w 8"/>
                <a:gd name="T3" fmla="*/ 2 h 6"/>
                <a:gd name="T4" fmla="*/ 0 w 8"/>
                <a:gd name="T5" fmla="*/ 0 h 6"/>
                <a:gd name="T6" fmla="*/ 4 w 8"/>
                <a:gd name="T7" fmla="*/ 4 h 6"/>
                <a:gd name="T8" fmla="*/ 8 w 8"/>
                <a:gd name="T9" fmla="*/ 6 h 6"/>
              </a:gdLst>
              <a:ahLst/>
              <a:cxnLst>
                <a:cxn ang="0">
                  <a:pos x="T0" y="T1"/>
                </a:cxn>
                <a:cxn ang="0">
                  <a:pos x="T2" y="T3"/>
                </a:cxn>
                <a:cxn ang="0">
                  <a:pos x="T4" y="T5"/>
                </a:cxn>
                <a:cxn ang="0">
                  <a:pos x="T6" y="T7"/>
                </a:cxn>
                <a:cxn ang="0">
                  <a:pos x="T8" y="T9"/>
                </a:cxn>
              </a:cxnLst>
              <a:rect l="0" t="0" r="r" b="b"/>
              <a:pathLst>
                <a:path w="8" h="6">
                  <a:moveTo>
                    <a:pt x="8" y="6"/>
                  </a:moveTo>
                  <a:lnTo>
                    <a:pt x="4" y="2"/>
                  </a:lnTo>
                  <a:lnTo>
                    <a:pt x="0" y="0"/>
                  </a:lnTo>
                  <a:lnTo>
                    <a:pt x="4" y="4"/>
                  </a:lnTo>
                  <a:lnTo>
                    <a:pt x="8" y="6"/>
                  </a:lnTo>
                  <a:close/>
                </a:path>
              </a:pathLst>
            </a:custGeom>
            <a:grpFill/>
            <a:ln w="0">
              <a:noFill/>
              <a:prstDash val="solid"/>
              <a:round/>
              <a:headEnd/>
              <a:tailEnd/>
            </a:ln>
            <a:extLst/>
          </p:spPr>
          <p:txBody>
            <a:bodyPr/>
            <a:lstStyle/>
            <a:p>
              <a:endParaRPr lang="zh-CN" altLang="en-US">
                <a:solidFill>
                  <a:schemeClr val="accent1"/>
                </a:solidFill>
              </a:endParaRPr>
            </a:p>
          </p:txBody>
        </p:sp>
        <p:sp>
          <p:nvSpPr>
            <p:cNvPr id="38" name="Freeform 87"/>
            <p:cNvSpPr>
              <a:spLocks/>
            </p:cNvSpPr>
            <p:nvPr/>
          </p:nvSpPr>
          <p:spPr bwMode="gray">
            <a:xfrm>
              <a:off x="7764676" y="2252577"/>
              <a:ext cx="19090" cy="12837"/>
            </a:xfrm>
            <a:custGeom>
              <a:avLst/>
              <a:gdLst>
                <a:gd name="T0" fmla="*/ 8 w 8"/>
                <a:gd name="T1" fmla="*/ 6 h 6"/>
                <a:gd name="T2" fmla="*/ 4 w 8"/>
                <a:gd name="T3" fmla="*/ 2 h 6"/>
                <a:gd name="T4" fmla="*/ 0 w 8"/>
                <a:gd name="T5" fmla="*/ 0 h 6"/>
                <a:gd name="T6" fmla="*/ 4 w 8"/>
                <a:gd name="T7" fmla="*/ 4 h 6"/>
                <a:gd name="T8" fmla="*/ 8 w 8"/>
                <a:gd name="T9" fmla="*/ 6 h 6"/>
              </a:gdLst>
              <a:ahLst/>
              <a:cxnLst>
                <a:cxn ang="0">
                  <a:pos x="T0" y="T1"/>
                </a:cxn>
                <a:cxn ang="0">
                  <a:pos x="T2" y="T3"/>
                </a:cxn>
                <a:cxn ang="0">
                  <a:pos x="T4" y="T5"/>
                </a:cxn>
                <a:cxn ang="0">
                  <a:pos x="T6" y="T7"/>
                </a:cxn>
                <a:cxn ang="0">
                  <a:pos x="T8" y="T9"/>
                </a:cxn>
              </a:cxnLst>
              <a:rect l="0" t="0" r="r" b="b"/>
              <a:pathLst>
                <a:path w="8" h="6">
                  <a:moveTo>
                    <a:pt x="8" y="6"/>
                  </a:moveTo>
                  <a:lnTo>
                    <a:pt x="4" y="2"/>
                  </a:lnTo>
                  <a:lnTo>
                    <a:pt x="0" y="0"/>
                  </a:lnTo>
                  <a:lnTo>
                    <a:pt x="4" y="4"/>
                  </a:lnTo>
                  <a:lnTo>
                    <a:pt x="8" y="6"/>
                  </a:lnTo>
                </a:path>
              </a:pathLst>
            </a:custGeom>
            <a:grpFill/>
            <a:ln w="12700">
              <a:noFill/>
              <a:prstDash val="solid"/>
              <a:round/>
              <a:headEnd/>
              <a:tailEnd/>
            </a:ln>
            <a:extLst/>
          </p:spPr>
          <p:txBody>
            <a:bodyPr/>
            <a:lstStyle/>
            <a:p>
              <a:endParaRPr lang="zh-CN" altLang="en-US">
                <a:solidFill>
                  <a:schemeClr val="accent1"/>
                </a:solidFill>
              </a:endParaRPr>
            </a:p>
          </p:txBody>
        </p:sp>
        <p:sp>
          <p:nvSpPr>
            <p:cNvPr id="39" name="Freeform 88"/>
            <p:cNvSpPr>
              <a:spLocks/>
            </p:cNvSpPr>
            <p:nvPr/>
          </p:nvSpPr>
          <p:spPr bwMode="gray">
            <a:xfrm>
              <a:off x="7268346" y="2038619"/>
              <a:ext cx="338841" cy="295262"/>
            </a:xfrm>
            <a:custGeom>
              <a:avLst/>
              <a:gdLst>
                <a:gd name="T0" fmla="*/ 52 w 142"/>
                <a:gd name="T1" fmla="*/ 122 h 138"/>
                <a:gd name="T2" fmla="*/ 38 w 142"/>
                <a:gd name="T3" fmla="*/ 108 h 138"/>
                <a:gd name="T4" fmla="*/ 32 w 142"/>
                <a:gd name="T5" fmla="*/ 94 h 138"/>
                <a:gd name="T6" fmla="*/ 34 w 142"/>
                <a:gd name="T7" fmla="*/ 82 h 138"/>
                <a:gd name="T8" fmla="*/ 44 w 142"/>
                <a:gd name="T9" fmla="*/ 68 h 138"/>
                <a:gd name="T10" fmla="*/ 62 w 142"/>
                <a:gd name="T11" fmla="*/ 56 h 138"/>
                <a:gd name="T12" fmla="*/ 72 w 142"/>
                <a:gd name="T13" fmla="*/ 50 h 138"/>
                <a:gd name="T14" fmla="*/ 88 w 142"/>
                <a:gd name="T15" fmla="*/ 44 h 138"/>
                <a:gd name="T16" fmla="*/ 106 w 142"/>
                <a:gd name="T17" fmla="*/ 38 h 138"/>
                <a:gd name="T18" fmla="*/ 124 w 142"/>
                <a:gd name="T19" fmla="*/ 32 h 138"/>
                <a:gd name="T20" fmla="*/ 136 w 142"/>
                <a:gd name="T21" fmla="*/ 22 h 138"/>
                <a:gd name="T22" fmla="*/ 142 w 142"/>
                <a:gd name="T23" fmla="*/ 12 h 138"/>
                <a:gd name="T24" fmla="*/ 140 w 142"/>
                <a:gd name="T25" fmla="*/ 0 h 138"/>
                <a:gd name="T26" fmla="*/ 116 w 142"/>
                <a:gd name="T27" fmla="*/ 6 h 138"/>
                <a:gd name="T28" fmla="*/ 96 w 142"/>
                <a:gd name="T29" fmla="*/ 12 h 138"/>
                <a:gd name="T30" fmla="*/ 90 w 142"/>
                <a:gd name="T31" fmla="*/ 16 h 138"/>
                <a:gd name="T32" fmla="*/ 84 w 142"/>
                <a:gd name="T33" fmla="*/ 20 h 138"/>
                <a:gd name="T34" fmla="*/ 78 w 142"/>
                <a:gd name="T35" fmla="*/ 22 h 138"/>
                <a:gd name="T36" fmla="*/ 72 w 142"/>
                <a:gd name="T37" fmla="*/ 26 h 138"/>
                <a:gd name="T38" fmla="*/ 66 w 142"/>
                <a:gd name="T39" fmla="*/ 28 h 138"/>
                <a:gd name="T40" fmla="*/ 62 w 142"/>
                <a:gd name="T41" fmla="*/ 28 h 138"/>
                <a:gd name="T42" fmla="*/ 56 w 142"/>
                <a:gd name="T43" fmla="*/ 28 h 138"/>
                <a:gd name="T44" fmla="*/ 52 w 142"/>
                <a:gd name="T45" fmla="*/ 28 h 138"/>
                <a:gd name="T46" fmla="*/ 46 w 142"/>
                <a:gd name="T47" fmla="*/ 30 h 138"/>
                <a:gd name="T48" fmla="*/ 44 w 142"/>
                <a:gd name="T49" fmla="*/ 30 h 138"/>
                <a:gd name="T50" fmla="*/ 40 w 142"/>
                <a:gd name="T51" fmla="*/ 34 h 138"/>
                <a:gd name="T52" fmla="*/ 38 w 142"/>
                <a:gd name="T53" fmla="*/ 38 h 138"/>
                <a:gd name="T54" fmla="*/ 36 w 142"/>
                <a:gd name="T55" fmla="*/ 42 h 138"/>
                <a:gd name="T56" fmla="*/ 34 w 142"/>
                <a:gd name="T57" fmla="*/ 46 h 138"/>
                <a:gd name="T58" fmla="*/ 32 w 142"/>
                <a:gd name="T59" fmla="*/ 52 h 138"/>
                <a:gd name="T60" fmla="*/ 28 w 142"/>
                <a:gd name="T61" fmla="*/ 54 h 138"/>
                <a:gd name="T62" fmla="*/ 24 w 142"/>
                <a:gd name="T63" fmla="*/ 54 h 138"/>
                <a:gd name="T64" fmla="*/ 20 w 142"/>
                <a:gd name="T65" fmla="*/ 56 h 138"/>
                <a:gd name="T66" fmla="*/ 16 w 142"/>
                <a:gd name="T67" fmla="*/ 56 h 138"/>
                <a:gd name="T68" fmla="*/ 12 w 142"/>
                <a:gd name="T69" fmla="*/ 58 h 138"/>
                <a:gd name="T70" fmla="*/ 4 w 142"/>
                <a:gd name="T71" fmla="*/ 70 h 138"/>
                <a:gd name="T72" fmla="*/ 0 w 142"/>
                <a:gd name="T73" fmla="*/ 84 h 138"/>
                <a:gd name="T74" fmla="*/ 0 w 142"/>
                <a:gd name="T75" fmla="*/ 98 h 138"/>
                <a:gd name="T76" fmla="*/ 2 w 142"/>
                <a:gd name="T77" fmla="*/ 112 h 138"/>
                <a:gd name="T78" fmla="*/ 6 w 142"/>
                <a:gd name="T79" fmla="*/ 120 h 138"/>
                <a:gd name="T80" fmla="*/ 8 w 142"/>
                <a:gd name="T81" fmla="*/ 126 h 138"/>
                <a:gd name="T82" fmla="*/ 12 w 142"/>
                <a:gd name="T83" fmla="*/ 130 h 138"/>
                <a:gd name="T84" fmla="*/ 18 w 142"/>
                <a:gd name="T85" fmla="*/ 134 h 138"/>
                <a:gd name="T86" fmla="*/ 24 w 142"/>
                <a:gd name="T87" fmla="*/ 136 h 138"/>
                <a:gd name="T88" fmla="*/ 32 w 142"/>
                <a:gd name="T89" fmla="*/ 136 h 138"/>
                <a:gd name="T90" fmla="*/ 50 w 142"/>
                <a:gd name="T91" fmla="*/ 138 h 138"/>
                <a:gd name="T92" fmla="*/ 70 w 142"/>
                <a:gd name="T93" fmla="*/ 138 h 138"/>
                <a:gd name="T94" fmla="*/ 64 w 142"/>
                <a:gd name="T95" fmla="*/ 132 h 138"/>
                <a:gd name="T96" fmla="*/ 58 w 142"/>
                <a:gd name="T97" fmla="*/ 128 h 138"/>
                <a:gd name="T98" fmla="*/ 52 w 142"/>
                <a:gd name="T99"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2" h="138">
                  <a:moveTo>
                    <a:pt x="52" y="122"/>
                  </a:moveTo>
                  <a:lnTo>
                    <a:pt x="38" y="108"/>
                  </a:lnTo>
                  <a:lnTo>
                    <a:pt x="32" y="94"/>
                  </a:lnTo>
                  <a:lnTo>
                    <a:pt x="34" y="82"/>
                  </a:lnTo>
                  <a:lnTo>
                    <a:pt x="44" y="68"/>
                  </a:lnTo>
                  <a:lnTo>
                    <a:pt x="62" y="56"/>
                  </a:lnTo>
                  <a:lnTo>
                    <a:pt x="72" y="50"/>
                  </a:lnTo>
                  <a:lnTo>
                    <a:pt x="88" y="44"/>
                  </a:lnTo>
                  <a:lnTo>
                    <a:pt x="106" y="38"/>
                  </a:lnTo>
                  <a:lnTo>
                    <a:pt x="124" y="32"/>
                  </a:lnTo>
                  <a:lnTo>
                    <a:pt x="136" y="22"/>
                  </a:lnTo>
                  <a:lnTo>
                    <a:pt x="142" y="12"/>
                  </a:lnTo>
                  <a:lnTo>
                    <a:pt x="140" y="0"/>
                  </a:lnTo>
                  <a:lnTo>
                    <a:pt x="116" y="6"/>
                  </a:lnTo>
                  <a:lnTo>
                    <a:pt x="96" y="12"/>
                  </a:lnTo>
                  <a:lnTo>
                    <a:pt x="90" y="16"/>
                  </a:lnTo>
                  <a:lnTo>
                    <a:pt x="84" y="20"/>
                  </a:lnTo>
                  <a:lnTo>
                    <a:pt x="78" y="22"/>
                  </a:lnTo>
                  <a:lnTo>
                    <a:pt x="72" y="26"/>
                  </a:lnTo>
                  <a:lnTo>
                    <a:pt x="66" y="28"/>
                  </a:lnTo>
                  <a:lnTo>
                    <a:pt x="62" y="28"/>
                  </a:lnTo>
                  <a:lnTo>
                    <a:pt x="56" y="28"/>
                  </a:lnTo>
                  <a:lnTo>
                    <a:pt x="52" y="28"/>
                  </a:lnTo>
                  <a:lnTo>
                    <a:pt x="46" y="30"/>
                  </a:lnTo>
                  <a:lnTo>
                    <a:pt x="44" y="30"/>
                  </a:lnTo>
                  <a:lnTo>
                    <a:pt x="40" y="34"/>
                  </a:lnTo>
                  <a:lnTo>
                    <a:pt x="38" y="38"/>
                  </a:lnTo>
                  <a:lnTo>
                    <a:pt x="36" y="42"/>
                  </a:lnTo>
                  <a:lnTo>
                    <a:pt x="34" y="46"/>
                  </a:lnTo>
                  <a:lnTo>
                    <a:pt x="32" y="52"/>
                  </a:lnTo>
                  <a:lnTo>
                    <a:pt x="28" y="54"/>
                  </a:lnTo>
                  <a:lnTo>
                    <a:pt x="24" y="54"/>
                  </a:lnTo>
                  <a:lnTo>
                    <a:pt x="20" y="56"/>
                  </a:lnTo>
                  <a:lnTo>
                    <a:pt x="16" y="56"/>
                  </a:lnTo>
                  <a:lnTo>
                    <a:pt x="12" y="58"/>
                  </a:lnTo>
                  <a:lnTo>
                    <a:pt x="4" y="70"/>
                  </a:lnTo>
                  <a:lnTo>
                    <a:pt x="0" y="84"/>
                  </a:lnTo>
                  <a:lnTo>
                    <a:pt x="0" y="98"/>
                  </a:lnTo>
                  <a:lnTo>
                    <a:pt x="2" y="112"/>
                  </a:lnTo>
                  <a:lnTo>
                    <a:pt x="6" y="120"/>
                  </a:lnTo>
                  <a:lnTo>
                    <a:pt x="8" y="126"/>
                  </a:lnTo>
                  <a:lnTo>
                    <a:pt x="12" y="130"/>
                  </a:lnTo>
                  <a:lnTo>
                    <a:pt x="18" y="134"/>
                  </a:lnTo>
                  <a:lnTo>
                    <a:pt x="24" y="136"/>
                  </a:lnTo>
                  <a:lnTo>
                    <a:pt x="32" y="136"/>
                  </a:lnTo>
                  <a:lnTo>
                    <a:pt x="50" y="138"/>
                  </a:lnTo>
                  <a:lnTo>
                    <a:pt x="70" y="138"/>
                  </a:lnTo>
                  <a:lnTo>
                    <a:pt x="64" y="132"/>
                  </a:lnTo>
                  <a:lnTo>
                    <a:pt x="58" y="128"/>
                  </a:lnTo>
                  <a:lnTo>
                    <a:pt x="52" y="122"/>
                  </a:lnTo>
                  <a:close/>
                </a:path>
              </a:pathLst>
            </a:custGeom>
            <a:grpFill/>
            <a:ln w="0">
              <a:noFill/>
              <a:prstDash val="solid"/>
              <a:round/>
              <a:headEnd/>
              <a:tailEnd/>
            </a:ln>
            <a:extLst/>
          </p:spPr>
          <p:txBody>
            <a:bodyPr/>
            <a:lstStyle/>
            <a:p>
              <a:endParaRPr lang="zh-CN" altLang="en-US">
                <a:solidFill>
                  <a:schemeClr val="accent1"/>
                </a:solidFill>
              </a:endParaRPr>
            </a:p>
          </p:txBody>
        </p:sp>
        <p:sp>
          <p:nvSpPr>
            <p:cNvPr id="40" name="Freeform 89"/>
            <p:cNvSpPr>
              <a:spLocks/>
            </p:cNvSpPr>
            <p:nvPr/>
          </p:nvSpPr>
          <p:spPr bwMode="gray">
            <a:xfrm>
              <a:off x="7268346" y="2038619"/>
              <a:ext cx="338841" cy="295262"/>
            </a:xfrm>
            <a:custGeom>
              <a:avLst/>
              <a:gdLst>
                <a:gd name="T0" fmla="*/ 52 w 142"/>
                <a:gd name="T1" fmla="*/ 122 h 138"/>
                <a:gd name="T2" fmla="*/ 38 w 142"/>
                <a:gd name="T3" fmla="*/ 108 h 138"/>
                <a:gd name="T4" fmla="*/ 32 w 142"/>
                <a:gd name="T5" fmla="*/ 94 h 138"/>
                <a:gd name="T6" fmla="*/ 34 w 142"/>
                <a:gd name="T7" fmla="*/ 82 h 138"/>
                <a:gd name="T8" fmla="*/ 44 w 142"/>
                <a:gd name="T9" fmla="*/ 68 h 138"/>
                <a:gd name="T10" fmla="*/ 62 w 142"/>
                <a:gd name="T11" fmla="*/ 56 h 138"/>
                <a:gd name="T12" fmla="*/ 72 w 142"/>
                <a:gd name="T13" fmla="*/ 50 h 138"/>
                <a:gd name="T14" fmla="*/ 88 w 142"/>
                <a:gd name="T15" fmla="*/ 44 h 138"/>
                <a:gd name="T16" fmla="*/ 106 w 142"/>
                <a:gd name="T17" fmla="*/ 38 h 138"/>
                <a:gd name="T18" fmla="*/ 124 w 142"/>
                <a:gd name="T19" fmla="*/ 32 h 138"/>
                <a:gd name="T20" fmla="*/ 136 w 142"/>
                <a:gd name="T21" fmla="*/ 22 h 138"/>
                <a:gd name="T22" fmla="*/ 142 w 142"/>
                <a:gd name="T23" fmla="*/ 12 h 138"/>
                <a:gd name="T24" fmla="*/ 140 w 142"/>
                <a:gd name="T25" fmla="*/ 0 h 138"/>
                <a:gd name="T26" fmla="*/ 116 w 142"/>
                <a:gd name="T27" fmla="*/ 6 h 138"/>
                <a:gd name="T28" fmla="*/ 96 w 142"/>
                <a:gd name="T29" fmla="*/ 12 h 138"/>
                <a:gd name="T30" fmla="*/ 90 w 142"/>
                <a:gd name="T31" fmla="*/ 16 h 138"/>
                <a:gd name="T32" fmla="*/ 84 w 142"/>
                <a:gd name="T33" fmla="*/ 20 h 138"/>
                <a:gd name="T34" fmla="*/ 78 w 142"/>
                <a:gd name="T35" fmla="*/ 22 h 138"/>
                <a:gd name="T36" fmla="*/ 72 w 142"/>
                <a:gd name="T37" fmla="*/ 26 h 138"/>
                <a:gd name="T38" fmla="*/ 66 w 142"/>
                <a:gd name="T39" fmla="*/ 28 h 138"/>
                <a:gd name="T40" fmla="*/ 62 w 142"/>
                <a:gd name="T41" fmla="*/ 28 h 138"/>
                <a:gd name="T42" fmla="*/ 56 w 142"/>
                <a:gd name="T43" fmla="*/ 28 h 138"/>
                <a:gd name="T44" fmla="*/ 52 w 142"/>
                <a:gd name="T45" fmla="*/ 28 h 138"/>
                <a:gd name="T46" fmla="*/ 46 w 142"/>
                <a:gd name="T47" fmla="*/ 30 h 138"/>
                <a:gd name="T48" fmla="*/ 44 w 142"/>
                <a:gd name="T49" fmla="*/ 30 h 138"/>
                <a:gd name="T50" fmla="*/ 40 w 142"/>
                <a:gd name="T51" fmla="*/ 34 h 138"/>
                <a:gd name="T52" fmla="*/ 38 w 142"/>
                <a:gd name="T53" fmla="*/ 38 h 138"/>
                <a:gd name="T54" fmla="*/ 36 w 142"/>
                <a:gd name="T55" fmla="*/ 42 h 138"/>
                <a:gd name="T56" fmla="*/ 34 w 142"/>
                <a:gd name="T57" fmla="*/ 46 h 138"/>
                <a:gd name="T58" fmla="*/ 32 w 142"/>
                <a:gd name="T59" fmla="*/ 52 h 138"/>
                <a:gd name="T60" fmla="*/ 28 w 142"/>
                <a:gd name="T61" fmla="*/ 54 h 138"/>
                <a:gd name="T62" fmla="*/ 24 w 142"/>
                <a:gd name="T63" fmla="*/ 54 h 138"/>
                <a:gd name="T64" fmla="*/ 20 w 142"/>
                <a:gd name="T65" fmla="*/ 56 h 138"/>
                <a:gd name="T66" fmla="*/ 16 w 142"/>
                <a:gd name="T67" fmla="*/ 56 h 138"/>
                <a:gd name="T68" fmla="*/ 12 w 142"/>
                <a:gd name="T69" fmla="*/ 58 h 138"/>
                <a:gd name="T70" fmla="*/ 4 w 142"/>
                <a:gd name="T71" fmla="*/ 70 h 138"/>
                <a:gd name="T72" fmla="*/ 0 w 142"/>
                <a:gd name="T73" fmla="*/ 84 h 138"/>
                <a:gd name="T74" fmla="*/ 0 w 142"/>
                <a:gd name="T75" fmla="*/ 98 h 138"/>
                <a:gd name="T76" fmla="*/ 2 w 142"/>
                <a:gd name="T77" fmla="*/ 112 h 138"/>
                <a:gd name="T78" fmla="*/ 6 w 142"/>
                <a:gd name="T79" fmla="*/ 120 h 138"/>
                <a:gd name="T80" fmla="*/ 8 w 142"/>
                <a:gd name="T81" fmla="*/ 126 h 138"/>
                <a:gd name="T82" fmla="*/ 12 w 142"/>
                <a:gd name="T83" fmla="*/ 130 h 138"/>
                <a:gd name="T84" fmla="*/ 18 w 142"/>
                <a:gd name="T85" fmla="*/ 134 h 138"/>
                <a:gd name="T86" fmla="*/ 24 w 142"/>
                <a:gd name="T87" fmla="*/ 136 h 138"/>
                <a:gd name="T88" fmla="*/ 32 w 142"/>
                <a:gd name="T89" fmla="*/ 136 h 138"/>
                <a:gd name="T90" fmla="*/ 50 w 142"/>
                <a:gd name="T91" fmla="*/ 138 h 138"/>
                <a:gd name="T92" fmla="*/ 70 w 142"/>
                <a:gd name="T93" fmla="*/ 138 h 138"/>
                <a:gd name="T94" fmla="*/ 64 w 142"/>
                <a:gd name="T95" fmla="*/ 132 h 138"/>
                <a:gd name="T96" fmla="*/ 58 w 142"/>
                <a:gd name="T97" fmla="*/ 128 h 138"/>
                <a:gd name="T98" fmla="*/ 52 w 142"/>
                <a:gd name="T99"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2" h="138">
                  <a:moveTo>
                    <a:pt x="52" y="122"/>
                  </a:moveTo>
                  <a:lnTo>
                    <a:pt x="38" y="108"/>
                  </a:lnTo>
                  <a:lnTo>
                    <a:pt x="32" y="94"/>
                  </a:lnTo>
                  <a:lnTo>
                    <a:pt x="34" y="82"/>
                  </a:lnTo>
                  <a:lnTo>
                    <a:pt x="44" y="68"/>
                  </a:lnTo>
                  <a:lnTo>
                    <a:pt x="62" y="56"/>
                  </a:lnTo>
                  <a:lnTo>
                    <a:pt x="72" y="50"/>
                  </a:lnTo>
                  <a:lnTo>
                    <a:pt x="88" y="44"/>
                  </a:lnTo>
                  <a:lnTo>
                    <a:pt x="106" y="38"/>
                  </a:lnTo>
                  <a:lnTo>
                    <a:pt x="124" y="32"/>
                  </a:lnTo>
                  <a:lnTo>
                    <a:pt x="136" y="22"/>
                  </a:lnTo>
                  <a:lnTo>
                    <a:pt x="142" y="12"/>
                  </a:lnTo>
                  <a:lnTo>
                    <a:pt x="140" y="0"/>
                  </a:lnTo>
                  <a:lnTo>
                    <a:pt x="116" y="6"/>
                  </a:lnTo>
                  <a:lnTo>
                    <a:pt x="96" y="12"/>
                  </a:lnTo>
                  <a:lnTo>
                    <a:pt x="90" y="16"/>
                  </a:lnTo>
                  <a:lnTo>
                    <a:pt x="84" y="20"/>
                  </a:lnTo>
                  <a:lnTo>
                    <a:pt x="78" y="22"/>
                  </a:lnTo>
                  <a:lnTo>
                    <a:pt x="72" y="26"/>
                  </a:lnTo>
                  <a:lnTo>
                    <a:pt x="66" y="28"/>
                  </a:lnTo>
                  <a:lnTo>
                    <a:pt x="62" y="28"/>
                  </a:lnTo>
                  <a:lnTo>
                    <a:pt x="56" y="28"/>
                  </a:lnTo>
                  <a:lnTo>
                    <a:pt x="52" y="28"/>
                  </a:lnTo>
                  <a:lnTo>
                    <a:pt x="46" y="30"/>
                  </a:lnTo>
                  <a:lnTo>
                    <a:pt x="44" y="30"/>
                  </a:lnTo>
                  <a:lnTo>
                    <a:pt x="40" y="34"/>
                  </a:lnTo>
                  <a:lnTo>
                    <a:pt x="38" y="38"/>
                  </a:lnTo>
                  <a:lnTo>
                    <a:pt x="36" y="42"/>
                  </a:lnTo>
                  <a:lnTo>
                    <a:pt x="34" y="46"/>
                  </a:lnTo>
                  <a:lnTo>
                    <a:pt x="32" y="52"/>
                  </a:lnTo>
                  <a:lnTo>
                    <a:pt x="28" y="54"/>
                  </a:lnTo>
                  <a:lnTo>
                    <a:pt x="24" y="54"/>
                  </a:lnTo>
                  <a:lnTo>
                    <a:pt x="20" y="56"/>
                  </a:lnTo>
                  <a:lnTo>
                    <a:pt x="16" y="56"/>
                  </a:lnTo>
                  <a:lnTo>
                    <a:pt x="12" y="58"/>
                  </a:lnTo>
                  <a:lnTo>
                    <a:pt x="4" y="70"/>
                  </a:lnTo>
                  <a:lnTo>
                    <a:pt x="0" y="84"/>
                  </a:lnTo>
                  <a:lnTo>
                    <a:pt x="0" y="98"/>
                  </a:lnTo>
                  <a:lnTo>
                    <a:pt x="2" y="112"/>
                  </a:lnTo>
                  <a:lnTo>
                    <a:pt x="6" y="120"/>
                  </a:lnTo>
                  <a:lnTo>
                    <a:pt x="8" y="126"/>
                  </a:lnTo>
                  <a:lnTo>
                    <a:pt x="12" y="130"/>
                  </a:lnTo>
                  <a:lnTo>
                    <a:pt x="18" y="134"/>
                  </a:lnTo>
                  <a:lnTo>
                    <a:pt x="24" y="136"/>
                  </a:lnTo>
                  <a:lnTo>
                    <a:pt x="32" y="136"/>
                  </a:lnTo>
                  <a:lnTo>
                    <a:pt x="50" y="138"/>
                  </a:lnTo>
                  <a:lnTo>
                    <a:pt x="70" y="138"/>
                  </a:lnTo>
                  <a:lnTo>
                    <a:pt x="64" y="132"/>
                  </a:lnTo>
                  <a:lnTo>
                    <a:pt x="58" y="128"/>
                  </a:lnTo>
                  <a:lnTo>
                    <a:pt x="52" y="122"/>
                  </a:lnTo>
                </a:path>
              </a:pathLst>
            </a:custGeom>
            <a:grpFill/>
            <a:ln w="12700">
              <a:noFill/>
              <a:prstDash val="solid"/>
              <a:round/>
              <a:headEnd/>
              <a:tailEnd/>
            </a:ln>
            <a:extLst/>
          </p:spPr>
          <p:txBody>
            <a:bodyPr/>
            <a:lstStyle/>
            <a:p>
              <a:endParaRPr lang="zh-CN" altLang="en-US">
                <a:solidFill>
                  <a:schemeClr val="accent1"/>
                </a:solidFill>
              </a:endParaRPr>
            </a:p>
          </p:txBody>
        </p:sp>
        <p:sp>
          <p:nvSpPr>
            <p:cNvPr id="41" name="Freeform 90"/>
            <p:cNvSpPr>
              <a:spLocks noEditPoints="1"/>
            </p:cNvSpPr>
            <p:nvPr/>
          </p:nvSpPr>
          <p:spPr bwMode="gray">
            <a:xfrm>
              <a:off x="5784127" y="2042898"/>
              <a:ext cx="4285622" cy="3029648"/>
            </a:xfrm>
            <a:custGeom>
              <a:avLst/>
              <a:gdLst>
                <a:gd name="T0" fmla="*/ 1632 w 1796"/>
                <a:gd name="T1" fmla="*/ 152 h 1416"/>
                <a:gd name="T2" fmla="*/ 1476 w 1796"/>
                <a:gd name="T3" fmla="*/ 114 h 1416"/>
                <a:gd name="T4" fmla="*/ 1368 w 1796"/>
                <a:gd name="T5" fmla="*/ 124 h 1416"/>
                <a:gd name="T6" fmla="*/ 1224 w 1796"/>
                <a:gd name="T7" fmla="*/ 90 h 1416"/>
                <a:gd name="T8" fmla="*/ 1140 w 1796"/>
                <a:gd name="T9" fmla="*/ 88 h 1416"/>
                <a:gd name="T10" fmla="*/ 1150 w 1796"/>
                <a:gd name="T11" fmla="*/ 18 h 1416"/>
                <a:gd name="T12" fmla="*/ 946 w 1796"/>
                <a:gd name="T13" fmla="*/ 30 h 1416"/>
                <a:gd name="T14" fmla="*/ 894 w 1796"/>
                <a:gd name="T15" fmla="*/ 106 h 1416"/>
                <a:gd name="T16" fmla="*/ 876 w 1796"/>
                <a:gd name="T17" fmla="*/ 116 h 1416"/>
                <a:gd name="T18" fmla="*/ 840 w 1796"/>
                <a:gd name="T19" fmla="*/ 120 h 1416"/>
                <a:gd name="T20" fmla="*/ 794 w 1796"/>
                <a:gd name="T21" fmla="*/ 78 h 1416"/>
                <a:gd name="T22" fmla="*/ 696 w 1796"/>
                <a:gd name="T23" fmla="*/ 150 h 1416"/>
                <a:gd name="T24" fmla="*/ 560 w 1796"/>
                <a:gd name="T25" fmla="*/ 174 h 1416"/>
                <a:gd name="T26" fmla="*/ 518 w 1796"/>
                <a:gd name="T27" fmla="*/ 204 h 1416"/>
                <a:gd name="T28" fmla="*/ 466 w 1796"/>
                <a:gd name="T29" fmla="*/ 170 h 1416"/>
                <a:gd name="T30" fmla="*/ 338 w 1796"/>
                <a:gd name="T31" fmla="*/ 114 h 1416"/>
                <a:gd name="T32" fmla="*/ 272 w 1796"/>
                <a:gd name="T33" fmla="*/ 210 h 1416"/>
                <a:gd name="T34" fmla="*/ 206 w 1796"/>
                <a:gd name="T35" fmla="*/ 302 h 1416"/>
                <a:gd name="T36" fmla="*/ 286 w 1796"/>
                <a:gd name="T37" fmla="*/ 344 h 1416"/>
                <a:gd name="T38" fmla="*/ 304 w 1796"/>
                <a:gd name="T39" fmla="*/ 224 h 1416"/>
                <a:gd name="T40" fmla="*/ 368 w 1796"/>
                <a:gd name="T41" fmla="*/ 228 h 1416"/>
                <a:gd name="T42" fmla="*/ 428 w 1796"/>
                <a:gd name="T43" fmla="*/ 266 h 1416"/>
                <a:gd name="T44" fmla="*/ 388 w 1796"/>
                <a:gd name="T45" fmla="*/ 304 h 1416"/>
                <a:gd name="T46" fmla="*/ 258 w 1796"/>
                <a:gd name="T47" fmla="*/ 366 h 1416"/>
                <a:gd name="T48" fmla="*/ 172 w 1796"/>
                <a:gd name="T49" fmla="*/ 414 h 1416"/>
                <a:gd name="T50" fmla="*/ 76 w 1796"/>
                <a:gd name="T51" fmla="*/ 512 h 1416"/>
                <a:gd name="T52" fmla="*/ 150 w 1796"/>
                <a:gd name="T53" fmla="*/ 550 h 1416"/>
                <a:gd name="T54" fmla="*/ 274 w 1796"/>
                <a:gd name="T55" fmla="*/ 536 h 1416"/>
                <a:gd name="T56" fmla="*/ 320 w 1796"/>
                <a:gd name="T57" fmla="*/ 548 h 1416"/>
                <a:gd name="T58" fmla="*/ 350 w 1796"/>
                <a:gd name="T59" fmla="*/ 592 h 1416"/>
                <a:gd name="T60" fmla="*/ 370 w 1796"/>
                <a:gd name="T61" fmla="*/ 538 h 1416"/>
                <a:gd name="T62" fmla="*/ 468 w 1796"/>
                <a:gd name="T63" fmla="*/ 652 h 1416"/>
                <a:gd name="T64" fmla="*/ 254 w 1796"/>
                <a:gd name="T65" fmla="*/ 602 h 1416"/>
                <a:gd name="T66" fmla="*/ 84 w 1796"/>
                <a:gd name="T67" fmla="*/ 638 h 1416"/>
                <a:gd name="T68" fmla="*/ 64 w 1796"/>
                <a:gd name="T69" fmla="*/ 960 h 1416"/>
                <a:gd name="T70" fmla="*/ 230 w 1796"/>
                <a:gd name="T71" fmla="*/ 972 h 1416"/>
                <a:gd name="T72" fmla="*/ 290 w 1796"/>
                <a:gd name="T73" fmla="*/ 1284 h 1416"/>
                <a:gd name="T74" fmla="*/ 458 w 1796"/>
                <a:gd name="T75" fmla="*/ 1292 h 1416"/>
                <a:gd name="T76" fmla="*/ 530 w 1796"/>
                <a:gd name="T77" fmla="*/ 1020 h 1416"/>
                <a:gd name="T78" fmla="*/ 528 w 1796"/>
                <a:gd name="T79" fmla="*/ 870 h 1416"/>
                <a:gd name="T80" fmla="*/ 520 w 1796"/>
                <a:gd name="T81" fmla="*/ 794 h 1416"/>
                <a:gd name="T82" fmla="*/ 656 w 1796"/>
                <a:gd name="T83" fmla="*/ 720 h 1416"/>
                <a:gd name="T84" fmla="*/ 630 w 1796"/>
                <a:gd name="T85" fmla="*/ 710 h 1416"/>
                <a:gd name="T86" fmla="*/ 772 w 1796"/>
                <a:gd name="T87" fmla="*/ 760 h 1416"/>
                <a:gd name="T88" fmla="*/ 858 w 1796"/>
                <a:gd name="T89" fmla="*/ 916 h 1416"/>
                <a:gd name="T90" fmla="*/ 938 w 1796"/>
                <a:gd name="T91" fmla="*/ 772 h 1416"/>
                <a:gd name="T92" fmla="*/ 1004 w 1796"/>
                <a:gd name="T93" fmla="*/ 834 h 1416"/>
                <a:gd name="T94" fmla="*/ 1064 w 1796"/>
                <a:gd name="T95" fmla="*/ 994 h 1416"/>
                <a:gd name="T96" fmla="*/ 1118 w 1796"/>
                <a:gd name="T97" fmla="*/ 862 h 1416"/>
                <a:gd name="T98" fmla="*/ 1148 w 1796"/>
                <a:gd name="T99" fmla="*/ 786 h 1416"/>
                <a:gd name="T100" fmla="*/ 1232 w 1796"/>
                <a:gd name="T101" fmla="*/ 588 h 1416"/>
                <a:gd name="T102" fmla="*/ 1272 w 1796"/>
                <a:gd name="T103" fmla="*/ 566 h 1416"/>
                <a:gd name="T104" fmla="*/ 1300 w 1796"/>
                <a:gd name="T105" fmla="*/ 546 h 1416"/>
                <a:gd name="T106" fmla="*/ 1364 w 1796"/>
                <a:gd name="T107" fmla="*/ 486 h 1416"/>
                <a:gd name="T108" fmla="*/ 1330 w 1796"/>
                <a:gd name="T109" fmla="*/ 366 h 1416"/>
                <a:gd name="T110" fmla="*/ 1532 w 1796"/>
                <a:gd name="T111" fmla="*/ 274 h 1416"/>
                <a:gd name="T112" fmla="*/ 1552 w 1796"/>
                <a:gd name="T113" fmla="*/ 406 h 1416"/>
                <a:gd name="T114" fmla="*/ 1660 w 1796"/>
                <a:gd name="T115" fmla="*/ 278 h 1416"/>
                <a:gd name="T116" fmla="*/ 1768 w 1796"/>
                <a:gd name="T117" fmla="*/ 206 h 1416"/>
                <a:gd name="T118" fmla="*/ 812 w 1796"/>
                <a:gd name="T119" fmla="*/ 188 h 1416"/>
                <a:gd name="T120" fmla="*/ 834 w 1796"/>
                <a:gd name="T121" fmla="*/ 162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6" h="1416">
                  <a:moveTo>
                    <a:pt x="1702" y="140"/>
                  </a:moveTo>
                  <a:lnTo>
                    <a:pt x="1696" y="138"/>
                  </a:lnTo>
                  <a:lnTo>
                    <a:pt x="1692" y="136"/>
                  </a:lnTo>
                  <a:lnTo>
                    <a:pt x="1686" y="136"/>
                  </a:lnTo>
                  <a:lnTo>
                    <a:pt x="1680" y="134"/>
                  </a:lnTo>
                  <a:lnTo>
                    <a:pt x="1676" y="134"/>
                  </a:lnTo>
                  <a:lnTo>
                    <a:pt x="1672" y="134"/>
                  </a:lnTo>
                  <a:lnTo>
                    <a:pt x="1668" y="138"/>
                  </a:lnTo>
                  <a:lnTo>
                    <a:pt x="1666" y="140"/>
                  </a:lnTo>
                  <a:lnTo>
                    <a:pt x="1666" y="144"/>
                  </a:lnTo>
                  <a:lnTo>
                    <a:pt x="1666" y="148"/>
                  </a:lnTo>
                  <a:lnTo>
                    <a:pt x="1666" y="150"/>
                  </a:lnTo>
                  <a:lnTo>
                    <a:pt x="1664" y="154"/>
                  </a:lnTo>
                  <a:lnTo>
                    <a:pt x="1664" y="156"/>
                  </a:lnTo>
                  <a:lnTo>
                    <a:pt x="1660" y="158"/>
                  </a:lnTo>
                  <a:lnTo>
                    <a:pt x="1654" y="160"/>
                  </a:lnTo>
                  <a:lnTo>
                    <a:pt x="1648" y="160"/>
                  </a:lnTo>
                  <a:lnTo>
                    <a:pt x="1642" y="158"/>
                  </a:lnTo>
                  <a:lnTo>
                    <a:pt x="1638" y="154"/>
                  </a:lnTo>
                  <a:lnTo>
                    <a:pt x="1632" y="152"/>
                  </a:lnTo>
                  <a:lnTo>
                    <a:pt x="1628" y="148"/>
                  </a:lnTo>
                  <a:lnTo>
                    <a:pt x="1622" y="146"/>
                  </a:lnTo>
                  <a:lnTo>
                    <a:pt x="1604" y="146"/>
                  </a:lnTo>
                  <a:lnTo>
                    <a:pt x="1590" y="152"/>
                  </a:lnTo>
                  <a:lnTo>
                    <a:pt x="1588" y="150"/>
                  </a:lnTo>
                  <a:lnTo>
                    <a:pt x="1584" y="146"/>
                  </a:lnTo>
                  <a:lnTo>
                    <a:pt x="1582" y="144"/>
                  </a:lnTo>
                  <a:lnTo>
                    <a:pt x="1580" y="140"/>
                  </a:lnTo>
                  <a:lnTo>
                    <a:pt x="1580" y="146"/>
                  </a:lnTo>
                  <a:lnTo>
                    <a:pt x="1580" y="154"/>
                  </a:lnTo>
                  <a:lnTo>
                    <a:pt x="1580" y="160"/>
                  </a:lnTo>
                  <a:lnTo>
                    <a:pt x="1570" y="146"/>
                  </a:lnTo>
                  <a:lnTo>
                    <a:pt x="1566" y="136"/>
                  </a:lnTo>
                  <a:lnTo>
                    <a:pt x="1560" y="128"/>
                  </a:lnTo>
                  <a:lnTo>
                    <a:pt x="1552" y="122"/>
                  </a:lnTo>
                  <a:lnTo>
                    <a:pt x="1536" y="118"/>
                  </a:lnTo>
                  <a:lnTo>
                    <a:pt x="1520" y="118"/>
                  </a:lnTo>
                  <a:lnTo>
                    <a:pt x="1504" y="120"/>
                  </a:lnTo>
                  <a:lnTo>
                    <a:pt x="1488" y="118"/>
                  </a:lnTo>
                  <a:lnTo>
                    <a:pt x="1476" y="114"/>
                  </a:lnTo>
                  <a:lnTo>
                    <a:pt x="1470" y="102"/>
                  </a:lnTo>
                  <a:lnTo>
                    <a:pt x="1472" y="100"/>
                  </a:lnTo>
                  <a:lnTo>
                    <a:pt x="1474" y="98"/>
                  </a:lnTo>
                  <a:lnTo>
                    <a:pt x="1476" y="96"/>
                  </a:lnTo>
                  <a:lnTo>
                    <a:pt x="1462" y="98"/>
                  </a:lnTo>
                  <a:lnTo>
                    <a:pt x="1450" y="108"/>
                  </a:lnTo>
                  <a:lnTo>
                    <a:pt x="1442" y="118"/>
                  </a:lnTo>
                  <a:lnTo>
                    <a:pt x="1442" y="112"/>
                  </a:lnTo>
                  <a:lnTo>
                    <a:pt x="1440" y="106"/>
                  </a:lnTo>
                  <a:lnTo>
                    <a:pt x="1440" y="100"/>
                  </a:lnTo>
                  <a:lnTo>
                    <a:pt x="1428" y="98"/>
                  </a:lnTo>
                  <a:lnTo>
                    <a:pt x="1416" y="96"/>
                  </a:lnTo>
                  <a:lnTo>
                    <a:pt x="1402" y="96"/>
                  </a:lnTo>
                  <a:lnTo>
                    <a:pt x="1390" y="96"/>
                  </a:lnTo>
                  <a:lnTo>
                    <a:pt x="1380" y="98"/>
                  </a:lnTo>
                  <a:lnTo>
                    <a:pt x="1376" y="104"/>
                  </a:lnTo>
                  <a:lnTo>
                    <a:pt x="1376" y="112"/>
                  </a:lnTo>
                  <a:lnTo>
                    <a:pt x="1386" y="122"/>
                  </a:lnTo>
                  <a:lnTo>
                    <a:pt x="1374" y="126"/>
                  </a:lnTo>
                  <a:lnTo>
                    <a:pt x="1368" y="124"/>
                  </a:lnTo>
                  <a:lnTo>
                    <a:pt x="1362" y="120"/>
                  </a:lnTo>
                  <a:lnTo>
                    <a:pt x="1358" y="114"/>
                  </a:lnTo>
                  <a:lnTo>
                    <a:pt x="1354" y="106"/>
                  </a:lnTo>
                  <a:lnTo>
                    <a:pt x="1346" y="104"/>
                  </a:lnTo>
                  <a:lnTo>
                    <a:pt x="1340" y="102"/>
                  </a:lnTo>
                  <a:lnTo>
                    <a:pt x="1334" y="104"/>
                  </a:lnTo>
                  <a:lnTo>
                    <a:pt x="1330" y="106"/>
                  </a:lnTo>
                  <a:lnTo>
                    <a:pt x="1328" y="110"/>
                  </a:lnTo>
                  <a:lnTo>
                    <a:pt x="1324" y="116"/>
                  </a:lnTo>
                  <a:lnTo>
                    <a:pt x="1322" y="120"/>
                  </a:lnTo>
                  <a:lnTo>
                    <a:pt x="1320" y="126"/>
                  </a:lnTo>
                  <a:lnTo>
                    <a:pt x="1318" y="130"/>
                  </a:lnTo>
                  <a:lnTo>
                    <a:pt x="1296" y="116"/>
                  </a:lnTo>
                  <a:lnTo>
                    <a:pt x="1274" y="104"/>
                  </a:lnTo>
                  <a:lnTo>
                    <a:pt x="1248" y="94"/>
                  </a:lnTo>
                  <a:lnTo>
                    <a:pt x="1242" y="92"/>
                  </a:lnTo>
                  <a:lnTo>
                    <a:pt x="1238" y="94"/>
                  </a:lnTo>
                  <a:lnTo>
                    <a:pt x="1234" y="94"/>
                  </a:lnTo>
                  <a:lnTo>
                    <a:pt x="1228" y="92"/>
                  </a:lnTo>
                  <a:lnTo>
                    <a:pt x="1224" y="90"/>
                  </a:lnTo>
                  <a:lnTo>
                    <a:pt x="1222" y="86"/>
                  </a:lnTo>
                  <a:lnTo>
                    <a:pt x="1218" y="82"/>
                  </a:lnTo>
                  <a:lnTo>
                    <a:pt x="1216" y="78"/>
                  </a:lnTo>
                  <a:lnTo>
                    <a:pt x="1212" y="76"/>
                  </a:lnTo>
                  <a:lnTo>
                    <a:pt x="1206" y="76"/>
                  </a:lnTo>
                  <a:lnTo>
                    <a:pt x="1200" y="76"/>
                  </a:lnTo>
                  <a:lnTo>
                    <a:pt x="1196" y="76"/>
                  </a:lnTo>
                  <a:lnTo>
                    <a:pt x="1190" y="76"/>
                  </a:lnTo>
                  <a:lnTo>
                    <a:pt x="1186" y="74"/>
                  </a:lnTo>
                  <a:lnTo>
                    <a:pt x="1184" y="72"/>
                  </a:lnTo>
                  <a:lnTo>
                    <a:pt x="1180" y="68"/>
                  </a:lnTo>
                  <a:lnTo>
                    <a:pt x="1176" y="64"/>
                  </a:lnTo>
                  <a:lnTo>
                    <a:pt x="1172" y="62"/>
                  </a:lnTo>
                  <a:lnTo>
                    <a:pt x="1168" y="62"/>
                  </a:lnTo>
                  <a:lnTo>
                    <a:pt x="1160" y="66"/>
                  </a:lnTo>
                  <a:lnTo>
                    <a:pt x="1154" y="76"/>
                  </a:lnTo>
                  <a:lnTo>
                    <a:pt x="1152" y="86"/>
                  </a:lnTo>
                  <a:lnTo>
                    <a:pt x="1152" y="96"/>
                  </a:lnTo>
                  <a:lnTo>
                    <a:pt x="1146" y="92"/>
                  </a:lnTo>
                  <a:lnTo>
                    <a:pt x="1140" y="88"/>
                  </a:lnTo>
                  <a:lnTo>
                    <a:pt x="1136" y="82"/>
                  </a:lnTo>
                  <a:lnTo>
                    <a:pt x="1132" y="76"/>
                  </a:lnTo>
                  <a:lnTo>
                    <a:pt x="1108" y="90"/>
                  </a:lnTo>
                  <a:lnTo>
                    <a:pt x="1082" y="96"/>
                  </a:lnTo>
                  <a:lnTo>
                    <a:pt x="1084" y="90"/>
                  </a:lnTo>
                  <a:lnTo>
                    <a:pt x="1086" y="84"/>
                  </a:lnTo>
                  <a:lnTo>
                    <a:pt x="1088" y="82"/>
                  </a:lnTo>
                  <a:lnTo>
                    <a:pt x="1092" y="78"/>
                  </a:lnTo>
                  <a:lnTo>
                    <a:pt x="1096" y="76"/>
                  </a:lnTo>
                  <a:lnTo>
                    <a:pt x="1100" y="74"/>
                  </a:lnTo>
                  <a:lnTo>
                    <a:pt x="1104" y="70"/>
                  </a:lnTo>
                  <a:lnTo>
                    <a:pt x="1110" y="66"/>
                  </a:lnTo>
                  <a:lnTo>
                    <a:pt x="1114" y="60"/>
                  </a:lnTo>
                  <a:lnTo>
                    <a:pt x="1118" y="56"/>
                  </a:lnTo>
                  <a:lnTo>
                    <a:pt x="1122" y="52"/>
                  </a:lnTo>
                  <a:lnTo>
                    <a:pt x="1138" y="42"/>
                  </a:lnTo>
                  <a:lnTo>
                    <a:pt x="1154" y="38"/>
                  </a:lnTo>
                  <a:lnTo>
                    <a:pt x="1172" y="36"/>
                  </a:lnTo>
                  <a:lnTo>
                    <a:pt x="1160" y="28"/>
                  </a:lnTo>
                  <a:lnTo>
                    <a:pt x="1150" y="18"/>
                  </a:lnTo>
                  <a:lnTo>
                    <a:pt x="1138" y="12"/>
                  </a:lnTo>
                  <a:lnTo>
                    <a:pt x="1126" y="14"/>
                  </a:lnTo>
                  <a:lnTo>
                    <a:pt x="1114" y="18"/>
                  </a:lnTo>
                  <a:lnTo>
                    <a:pt x="1102" y="20"/>
                  </a:lnTo>
                  <a:lnTo>
                    <a:pt x="1094" y="14"/>
                  </a:lnTo>
                  <a:lnTo>
                    <a:pt x="1088" y="6"/>
                  </a:lnTo>
                  <a:lnTo>
                    <a:pt x="1082" y="0"/>
                  </a:lnTo>
                  <a:lnTo>
                    <a:pt x="1066" y="4"/>
                  </a:lnTo>
                  <a:lnTo>
                    <a:pt x="1052" y="12"/>
                  </a:lnTo>
                  <a:lnTo>
                    <a:pt x="1038" y="22"/>
                  </a:lnTo>
                  <a:lnTo>
                    <a:pt x="1030" y="26"/>
                  </a:lnTo>
                  <a:lnTo>
                    <a:pt x="1018" y="32"/>
                  </a:lnTo>
                  <a:lnTo>
                    <a:pt x="1006" y="40"/>
                  </a:lnTo>
                  <a:lnTo>
                    <a:pt x="1008" y="32"/>
                  </a:lnTo>
                  <a:lnTo>
                    <a:pt x="1010" y="24"/>
                  </a:lnTo>
                  <a:lnTo>
                    <a:pt x="1014" y="18"/>
                  </a:lnTo>
                  <a:lnTo>
                    <a:pt x="1000" y="18"/>
                  </a:lnTo>
                  <a:lnTo>
                    <a:pt x="980" y="20"/>
                  </a:lnTo>
                  <a:lnTo>
                    <a:pt x="962" y="24"/>
                  </a:lnTo>
                  <a:lnTo>
                    <a:pt x="946" y="30"/>
                  </a:lnTo>
                  <a:lnTo>
                    <a:pt x="932" y="36"/>
                  </a:lnTo>
                  <a:lnTo>
                    <a:pt x="916" y="38"/>
                  </a:lnTo>
                  <a:lnTo>
                    <a:pt x="918" y="42"/>
                  </a:lnTo>
                  <a:lnTo>
                    <a:pt x="922" y="46"/>
                  </a:lnTo>
                  <a:lnTo>
                    <a:pt x="928" y="50"/>
                  </a:lnTo>
                  <a:lnTo>
                    <a:pt x="932" y="52"/>
                  </a:lnTo>
                  <a:lnTo>
                    <a:pt x="938" y="54"/>
                  </a:lnTo>
                  <a:lnTo>
                    <a:pt x="932" y="60"/>
                  </a:lnTo>
                  <a:lnTo>
                    <a:pt x="920" y="66"/>
                  </a:lnTo>
                  <a:lnTo>
                    <a:pt x="902" y="70"/>
                  </a:lnTo>
                  <a:lnTo>
                    <a:pt x="886" y="74"/>
                  </a:lnTo>
                  <a:lnTo>
                    <a:pt x="876" y="80"/>
                  </a:lnTo>
                  <a:lnTo>
                    <a:pt x="880" y="82"/>
                  </a:lnTo>
                  <a:lnTo>
                    <a:pt x="884" y="84"/>
                  </a:lnTo>
                  <a:lnTo>
                    <a:pt x="890" y="88"/>
                  </a:lnTo>
                  <a:lnTo>
                    <a:pt x="894" y="90"/>
                  </a:lnTo>
                  <a:lnTo>
                    <a:pt x="896" y="94"/>
                  </a:lnTo>
                  <a:lnTo>
                    <a:pt x="898" y="98"/>
                  </a:lnTo>
                  <a:lnTo>
                    <a:pt x="898" y="102"/>
                  </a:lnTo>
                  <a:lnTo>
                    <a:pt x="894" y="106"/>
                  </a:lnTo>
                  <a:lnTo>
                    <a:pt x="886" y="110"/>
                  </a:lnTo>
                  <a:lnTo>
                    <a:pt x="888" y="114"/>
                  </a:lnTo>
                  <a:lnTo>
                    <a:pt x="890" y="120"/>
                  </a:lnTo>
                  <a:lnTo>
                    <a:pt x="894" y="124"/>
                  </a:lnTo>
                  <a:lnTo>
                    <a:pt x="898" y="126"/>
                  </a:lnTo>
                  <a:lnTo>
                    <a:pt x="902" y="128"/>
                  </a:lnTo>
                  <a:lnTo>
                    <a:pt x="904" y="134"/>
                  </a:lnTo>
                  <a:lnTo>
                    <a:pt x="902" y="140"/>
                  </a:lnTo>
                  <a:lnTo>
                    <a:pt x="900" y="144"/>
                  </a:lnTo>
                  <a:lnTo>
                    <a:pt x="896" y="146"/>
                  </a:lnTo>
                  <a:lnTo>
                    <a:pt x="892" y="146"/>
                  </a:lnTo>
                  <a:lnTo>
                    <a:pt x="888" y="146"/>
                  </a:lnTo>
                  <a:lnTo>
                    <a:pt x="884" y="144"/>
                  </a:lnTo>
                  <a:lnTo>
                    <a:pt x="878" y="140"/>
                  </a:lnTo>
                  <a:lnTo>
                    <a:pt x="874" y="136"/>
                  </a:lnTo>
                  <a:lnTo>
                    <a:pt x="872" y="132"/>
                  </a:lnTo>
                  <a:lnTo>
                    <a:pt x="870" y="126"/>
                  </a:lnTo>
                  <a:lnTo>
                    <a:pt x="872" y="122"/>
                  </a:lnTo>
                  <a:lnTo>
                    <a:pt x="872" y="118"/>
                  </a:lnTo>
                  <a:lnTo>
                    <a:pt x="876" y="116"/>
                  </a:lnTo>
                  <a:lnTo>
                    <a:pt x="878" y="114"/>
                  </a:lnTo>
                  <a:lnTo>
                    <a:pt x="880" y="112"/>
                  </a:lnTo>
                  <a:lnTo>
                    <a:pt x="880" y="108"/>
                  </a:lnTo>
                  <a:lnTo>
                    <a:pt x="880" y="104"/>
                  </a:lnTo>
                  <a:lnTo>
                    <a:pt x="876" y="100"/>
                  </a:lnTo>
                  <a:lnTo>
                    <a:pt x="870" y="96"/>
                  </a:lnTo>
                  <a:lnTo>
                    <a:pt x="864" y="94"/>
                  </a:lnTo>
                  <a:lnTo>
                    <a:pt x="858" y="92"/>
                  </a:lnTo>
                  <a:lnTo>
                    <a:pt x="852" y="90"/>
                  </a:lnTo>
                  <a:lnTo>
                    <a:pt x="852" y="92"/>
                  </a:lnTo>
                  <a:lnTo>
                    <a:pt x="850" y="96"/>
                  </a:lnTo>
                  <a:lnTo>
                    <a:pt x="848" y="100"/>
                  </a:lnTo>
                  <a:lnTo>
                    <a:pt x="848" y="104"/>
                  </a:lnTo>
                  <a:lnTo>
                    <a:pt x="844" y="104"/>
                  </a:lnTo>
                  <a:lnTo>
                    <a:pt x="842" y="102"/>
                  </a:lnTo>
                  <a:lnTo>
                    <a:pt x="846" y="106"/>
                  </a:lnTo>
                  <a:lnTo>
                    <a:pt x="850" y="108"/>
                  </a:lnTo>
                  <a:lnTo>
                    <a:pt x="850" y="114"/>
                  </a:lnTo>
                  <a:lnTo>
                    <a:pt x="850" y="118"/>
                  </a:lnTo>
                  <a:lnTo>
                    <a:pt x="840" y="120"/>
                  </a:lnTo>
                  <a:lnTo>
                    <a:pt x="830" y="118"/>
                  </a:lnTo>
                  <a:lnTo>
                    <a:pt x="822" y="114"/>
                  </a:lnTo>
                  <a:lnTo>
                    <a:pt x="816" y="108"/>
                  </a:lnTo>
                  <a:lnTo>
                    <a:pt x="816" y="104"/>
                  </a:lnTo>
                  <a:lnTo>
                    <a:pt x="816" y="102"/>
                  </a:lnTo>
                  <a:lnTo>
                    <a:pt x="818" y="98"/>
                  </a:lnTo>
                  <a:lnTo>
                    <a:pt x="820" y="96"/>
                  </a:lnTo>
                  <a:lnTo>
                    <a:pt x="822" y="92"/>
                  </a:lnTo>
                  <a:lnTo>
                    <a:pt x="824" y="88"/>
                  </a:lnTo>
                  <a:lnTo>
                    <a:pt x="824" y="86"/>
                  </a:lnTo>
                  <a:lnTo>
                    <a:pt x="824" y="82"/>
                  </a:lnTo>
                  <a:lnTo>
                    <a:pt x="822" y="82"/>
                  </a:lnTo>
                  <a:lnTo>
                    <a:pt x="818" y="80"/>
                  </a:lnTo>
                  <a:lnTo>
                    <a:pt x="812" y="80"/>
                  </a:lnTo>
                  <a:lnTo>
                    <a:pt x="806" y="100"/>
                  </a:lnTo>
                  <a:lnTo>
                    <a:pt x="804" y="126"/>
                  </a:lnTo>
                  <a:lnTo>
                    <a:pt x="796" y="114"/>
                  </a:lnTo>
                  <a:lnTo>
                    <a:pt x="792" y="100"/>
                  </a:lnTo>
                  <a:lnTo>
                    <a:pt x="790" y="90"/>
                  </a:lnTo>
                  <a:lnTo>
                    <a:pt x="794" y="78"/>
                  </a:lnTo>
                  <a:lnTo>
                    <a:pt x="780" y="76"/>
                  </a:lnTo>
                  <a:lnTo>
                    <a:pt x="768" y="82"/>
                  </a:lnTo>
                  <a:lnTo>
                    <a:pt x="760" y="92"/>
                  </a:lnTo>
                  <a:lnTo>
                    <a:pt x="754" y="106"/>
                  </a:lnTo>
                  <a:lnTo>
                    <a:pt x="752" y="120"/>
                  </a:lnTo>
                  <a:lnTo>
                    <a:pt x="754" y="128"/>
                  </a:lnTo>
                  <a:lnTo>
                    <a:pt x="760" y="138"/>
                  </a:lnTo>
                  <a:lnTo>
                    <a:pt x="764" y="148"/>
                  </a:lnTo>
                  <a:lnTo>
                    <a:pt x="766" y="156"/>
                  </a:lnTo>
                  <a:lnTo>
                    <a:pt x="762" y="164"/>
                  </a:lnTo>
                  <a:lnTo>
                    <a:pt x="750" y="166"/>
                  </a:lnTo>
                  <a:lnTo>
                    <a:pt x="740" y="160"/>
                  </a:lnTo>
                  <a:lnTo>
                    <a:pt x="730" y="150"/>
                  </a:lnTo>
                  <a:lnTo>
                    <a:pt x="722" y="142"/>
                  </a:lnTo>
                  <a:lnTo>
                    <a:pt x="712" y="138"/>
                  </a:lnTo>
                  <a:lnTo>
                    <a:pt x="704" y="136"/>
                  </a:lnTo>
                  <a:lnTo>
                    <a:pt x="694" y="136"/>
                  </a:lnTo>
                  <a:lnTo>
                    <a:pt x="696" y="140"/>
                  </a:lnTo>
                  <a:lnTo>
                    <a:pt x="696" y="144"/>
                  </a:lnTo>
                  <a:lnTo>
                    <a:pt x="696" y="150"/>
                  </a:lnTo>
                  <a:lnTo>
                    <a:pt x="692" y="158"/>
                  </a:lnTo>
                  <a:lnTo>
                    <a:pt x="684" y="162"/>
                  </a:lnTo>
                  <a:lnTo>
                    <a:pt x="678" y="160"/>
                  </a:lnTo>
                  <a:lnTo>
                    <a:pt x="668" y="156"/>
                  </a:lnTo>
                  <a:lnTo>
                    <a:pt x="660" y="152"/>
                  </a:lnTo>
                  <a:lnTo>
                    <a:pt x="652" y="150"/>
                  </a:lnTo>
                  <a:lnTo>
                    <a:pt x="646" y="152"/>
                  </a:lnTo>
                  <a:lnTo>
                    <a:pt x="638" y="154"/>
                  </a:lnTo>
                  <a:lnTo>
                    <a:pt x="632" y="158"/>
                  </a:lnTo>
                  <a:lnTo>
                    <a:pt x="626" y="162"/>
                  </a:lnTo>
                  <a:lnTo>
                    <a:pt x="628" y="158"/>
                  </a:lnTo>
                  <a:lnTo>
                    <a:pt x="630" y="152"/>
                  </a:lnTo>
                  <a:lnTo>
                    <a:pt x="634" y="148"/>
                  </a:lnTo>
                  <a:lnTo>
                    <a:pt x="618" y="150"/>
                  </a:lnTo>
                  <a:lnTo>
                    <a:pt x="604" y="160"/>
                  </a:lnTo>
                  <a:lnTo>
                    <a:pt x="588" y="174"/>
                  </a:lnTo>
                  <a:lnTo>
                    <a:pt x="572" y="186"/>
                  </a:lnTo>
                  <a:lnTo>
                    <a:pt x="558" y="188"/>
                  </a:lnTo>
                  <a:lnTo>
                    <a:pt x="558" y="182"/>
                  </a:lnTo>
                  <a:lnTo>
                    <a:pt x="560" y="174"/>
                  </a:lnTo>
                  <a:lnTo>
                    <a:pt x="566" y="168"/>
                  </a:lnTo>
                  <a:lnTo>
                    <a:pt x="562" y="162"/>
                  </a:lnTo>
                  <a:lnTo>
                    <a:pt x="558" y="160"/>
                  </a:lnTo>
                  <a:lnTo>
                    <a:pt x="552" y="158"/>
                  </a:lnTo>
                  <a:lnTo>
                    <a:pt x="546" y="158"/>
                  </a:lnTo>
                  <a:lnTo>
                    <a:pt x="544" y="164"/>
                  </a:lnTo>
                  <a:lnTo>
                    <a:pt x="542" y="170"/>
                  </a:lnTo>
                  <a:lnTo>
                    <a:pt x="542" y="174"/>
                  </a:lnTo>
                  <a:lnTo>
                    <a:pt x="540" y="180"/>
                  </a:lnTo>
                  <a:lnTo>
                    <a:pt x="538" y="184"/>
                  </a:lnTo>
                  <a:lnTo>
                    <a:pt x="534" y="188"/>
                  </a:lnTo>
                  <a:lnTo>
                    <a:pt x="536" y="192"/>
                  </a:lnTo>
                  <a:lnTo>
                    <a:pt x="536" y="196"/>
                  </a:lnTo>
                  <a:lnTo>
                    <a:pt x="534" y="198"/>
                  </a:lnTo>
                  <a:lnTo>
                    <a:pt x="530" y="200"/>
                  </a:lnTo>
                  <a:lnTo>
                    <a:pt x="526" y="200"/>
                  </a:lnTo>
                  <a:lnTo>
                    <a:pt x="522" y="200"/>
                  </a:lnTo>
                  <a:lnTo>
                    <a:pt x="518" y="198"/>
                  </a:lnTo>
                  <a:lnTo>
                    <a:pt x="514" y="196"/>
                  </a:lnTo>
                  <a:lnTo>
                    <a:pt x="518" y="204"/>
                  </a:lnTo>
                  <a:lnTo>
                    <a:pt x="518" y="212"/>
                  </a:lnTo>
                  <a:lnTo>
                    <a:pt x="518" y="220"/>
                  </a:lnTo>
                  <a:lnTo>
                    <a:pt x="512" y="222"/>
                  </a:lnTo>
                  <a:lnTo>
                    <a:pt x="506" y="222"/>
                  </a:lnTo>
                  <a:lnTo>
                    <a:pt x="502" y="220"/>
                  </a:lnTo>
                  <a:lnTo>
                    <a:pt x="500" y="218"/>
                  </a:lnTo>
                  <a:lnTo>
                    <a:pt x="500" y="214"/>
                  </a:lnTo>
                  <a:lnTo>
                    <a:pt x="498" y="210"/>
                  </a:lnTo>
                  <a:lnTo>
                    <a:pt x="498" y="206"/>
                  </a:lnTo>
                  <a:lnTo>
                    <a:pt x="496" y="202"/>
                  </a:lnTo>
                  <a:lnTo>
                    <a:pt x="494" y="196"/>
                  </a:lnTo>
                  <a:lnTo>
                    <a:pt x="486" y="204"/>
                  </a:lnTo>
                  <a:lnTo>
                    <a:pt x="476" y="212"/>
                  </a:lnTo>
                  <a:lnTo>
                    <a:pt x="466" y="218"/>
                  </a:lnTo>
                  <a:lnTo>
                    <a:pt x="466" y="206"/>
                  </a:lnTo>
                  <a:lnTo>
                    <a:pt x="462" y="196"/>
                  </a:lnTo>
                  <a:lnTo>
                    <a:pt x="456" y="188"/>
                  </a:lnTo>
                  <a:lnTo>
                    <a:pt x="450" y="180"/>
                  </a:lnTo>
                  <a:lnTo>
                    <a:pt x="444" y="170"/>
                  </a:lnTo>
                  <a:lnTo>
                    <a:pt x="466" y="170"/>
                  </a:lnTo>
                  <a:lnTo>
                    <a:pt x="488" y="174"/>
                  </a:lnTo>
                  <a:lnTo>
                    <a:pt x="510" y="176"/>
                  </a:lnTo>
                  <a:lnTo>
                    <a:pt x="494" y="150"/>
                  </a:lnTo>
                  <a:lnTo>
                    <a:pt x="474" y="134"/>
                  </a:lnTo>
                  <a:lnTo>
                    <a:pt x="448" y="128"/>
                  </a:lnTo>
                  <a:lnTo>
                    <a:pt x="420" y="130"/>
                  </a:lnTo>
                  <a:lnTo>
                    <a:pt x="422" y="126"/>
                  </a:lnTo>
                  <a:lnTo>
                    <a:pt x="424" y="122"/>
                  </a:lnTo>
                  <a:lnTo>
                    <a:pt x="426" y="118"/>
                  </a:lnTo>
                  <a:lnTo>
                    <a:pt x="428" y="114"/>
                  </a:lnTo>
                  <a:lnTo>
                    <a:pt x="418" y="106"/>
                  </a:lnTo>
                  <a:lnTo>
                    <a:pt x="408" y="106"/>
                  </a:lnTo>
                  <a:lnTo>
                    <a:pt x="398" y="112"/>
                  </a:lnTo>
                  <a:lnTo>
                    <a:pt x="388" y="118"/>
                  </a:lnTo>
                  <a:lnTo>
                    <a:pt x="378" y="120"/>
                  </a:lnTo>
                  <a:lnTo>
                    <a:pt x="366" y="120"/>
                  </a:lnTo>
                  <a:lnTo>
                    <a:pt x="360" y="116"/>
                  </a:lnTo>
                  <a:lnTo>
                    <a:pt x="356" y="112"/>
                  </a:lnTo>
                  <a:lnTo>
                    <a:pt x="350" y="110"/>
                  </a:lnTo>
                  <a:lnTo>
                    <a:pt x="338" y="114"/>
                  </a:lnTo>
                  <a:lnTo>
                    <a:pt x="332" y="118"/>
                  </a:lnTo>
                  <a:lnTo>
                    <a:pt x="326" y="122"/>
                  </a:lnTo>
                  <a:lnTo>
                    <a:pt x="320" y="128"/>
                  </a:lnTo>
                  <a:lnTo>
                    <a:pt x="316" y="134"/>
                  </a:lnTo>
                  <a:lnTo>
                    <a:pt x="314" y="140"/>
                  </a:lnTo>
                  <a:lnTo>
                    <a:pt x="312" y="146"/>
                  </a:lnTo>
                  <a:lnTo>
                    <a:pt x="312" y="150"/>
                  </a:lnTo>
                  <a:lnTo>
                    <a:pt x="312" y="156"/>
                  </a:lnTo>
                  <a:lnTo>
                    <a:pt x="312" y="160"/>
                  </a:lnTo>
                  <a:lnTo>
                    <a:pt x="308" y="166"/>
                  </a:lnTo>
                  <a:lnTo>
                    <a:pt x="302" y="168"/>
                  </a:lnTo>
                  <a:lnTo>
                    <a:pt x="298" y="172"/>
                  </a:lnTo>
                  <a:lnTo>
                    <a:pt x="292" y="174"/>
                  </a:lnTo>
                  <a:lnTo>
                    <a:pt x="288" y="176"/>
                  </a:lnTo>
                  <a:lnTo>
                    <a:pt x="282" y="180"/>
                  </a:lnTo>
                  <a:lnTo>
                    <a:pt x="278" y="184"/>
                  </a:lnTo>
                  <a:lnTo>
                    <a:pt x="274" y="190"/>
                  </a:lnTo>
                  <a:lnTo>
                    <a:pt x="272" y="194"/>
                  </a:lnTo>
                  <a:lnTo>
                    <a:pt x="272" y="200"/>
                  </a:lnTo>
                  <a:lnTo>
                    <a:pt x="272" y="210"/>
                  </a:lnTo>
                  <a:lnTo>
                    <a:pt x="260" y="214"/>
                  </a:lnTo>
                  <a:lnTo>
                    <a:pt x="250" y="220"/>
                  </a:lnTo>
                  <a:lnTo>
                    <a:pt x="242" y="228"/>
                  </a:lnTo>
                  <a:lnTo>
                    <a:pt x="232" y="234"/>
                  </a:lnTo>
                  <a:lnTo>
                    <a:pt x="220" y="234"/>
                  </a:lnTo>
                  <a:lnTo>
                    <a:pt x="220" y="240"/>
                  </a:lnTo>
                  <a:lnTo>
                    <a:pt x="220" y="246"/>
                  </a:lnTo>
                  <a:lnTo>
                    <a:pt x="222" y="252"/>
                  </a:lnTo>
                  <a:lnTo>
                    <a:pt x="220" y="260"/>
                  </a:lnTo>
                  <a:lnTo>
                    <a:pt x="220" y="264"/>
                  </a:lnTo>
                  <a:lnTo>
                    <a:pt x="216" y="268"/>
                  </a:lnTo>
                  <a:lnTo>
                    <a:pt x="212" y="272"/>
                  </a:lnTo>
                  <a:lnTo>
                    <a:pt x="208" y="276"/>
                  </a:lnTo>
                  <a:lnTo>
                    <a:pt x="204" y="278"/>
                  </a:lnTo>
                  <a:lnTo>
                    <a:pt x="200" y="282"/>
                  </a:lnTo>
                  <a:lnTo>
                    <a:pt x="198" y="288"/>
                  </a:lnTo>
                  <a:lnTo>
                    <a:pt x="198" y="292"/>
                  </a:lnTo>
                  <a:lnTo>
                    <a:pt x="200" y="296"/>
                  </a:lnTo>
                  <a:lnTo>
                    <a:pt x="202" y="300"/>
                  </a:lnTo>
                  <a:lnTo>
                    <a:pt x="206" y="302"/>
                  </a:lnTo>
                  <a:lnTo>
                    <a:pt x="210" y="304"/>
                  </a:lnTo>
                  <a:lnTo>
                    <a:pt x="214" y="306"/>
                  </a:lnTo>
                  <a:lnTo>
                    <a:pt x="218" y="308"/>
                  </a:lnTo>
                  <a:lnTo>
                    <a:pt x="220" y="310"/>
                  </a:lnTo>
                  <a:lnTo>
                    <a:pt x="220" y="314"/>
                  </a:lnTo>
                  <a:lnTo>
                    <a:pt x="220" y="318"/>
                  </a:lnTo>
                  <a:lnTo>
                    <a:pt x="240" y="302"/>
                  </a:lnTo>
                  <a:lnTo>
                    <a:pt x="262" y="290"/>
                  </a:lnTo>
                  <a:lnTo>
                    <a:pt x="286" y="286"/>
                  </a:lnTo>
                  <a:lnTo>
                    <a:pt x="286" y="298"/>
                  </a:lnTo>
                  <a:lnTo>
                    <a:pt x="282" y="306"/>
                  </a:lnTo>
                  <a:lnTo>
                    <a:pt x="272" y="310"/>
                  </a:lnTo>
                  <a:lnTo>
                    <a:pt x="262" y="310"/>
                  </a:lnTo>
                  <a:lnTo>
                    <a:pt x="252" y="306"/>
                  </a:lnTo>
                  <a:lnTo>
                    <a:pt x="252" y="316"/>
                  </a:lnTo>
                  <a:lnTo>
                    <a:pt x="258" y="324"/>
                  </a:lnTo>
                  <a:lnTo>
                    <a:pt x="266" y="328"/>
                  </a:lnTo>
                  <a:lnTo>
                    <a:pt x="272" y="334"/>
                  </a:lnTo>
                  <a:lnTo>
                    <a:pt x="274" y="344"/>
                  </a:lnTo>
                  <a:lnTo>
                    <a:pt x="286" y="344"/>
                  </a:lnTo>
                  <a:lnTo>
                    <a:pt x="296" y="340"/>
                  </a:lnTo>
                  <a:lnTo>
                    <a:pt x="302" y="332"/>
                  </a:lnTo>
                  <a:lnTo>
                    <a:pt x="304" y="324"/>
                  </a:lnTo>
                  <a:lnTo>
                    <a:pt x="300" y="316"/>
                  </a:lnTo>
                  <a:lnTo>
                    <a:pt x="290" y="310"/>
                  </a:lnTo>
                  <a:lnTo>
                    <a:pt x="298" y="306"/>
                  </a:lnTo>
                  <a:lnTo>
                    <a:pt x="308" y="304"/>
                  </a:lnTo>
                  <a:lnTo>
                    <a:pt x="318" y="300"/>
                  </a:lnTo>
                  <a:lnTo>
                    <a:pt x="328" y="298"/>
                  </a:lnTo>
                  <a:lnTo>
                    <a:pt x="334" y="290"/>
                  </a:lnTo>
                  <a:lnTo>
                    <a:pt x="334" y="278"/>
                  </a:lnTo>
                  <a:lnTo>
                    <a:pt x="316" y="276"/>
                  </a:lnTo>
                  <a:lnTo>
                    <a:pt x="308" y="272"/>
                  </a:lnTo>
                  <a:lnTo>
                    <a:pt x="306" y="264"/>
                  </a:lnTo>
                  <a:lnTo>
                    <a:pt x="310" y="254"/>
                  </a:lnTo>
                  <a:lnTo>
                    <a:pt x="314" y="242"/>
                  </a:lnTo>
                  <a:lnTo>
                    <a:pt x="320" y="228"/>
                  </a:lnTo>
                  <a:lnTo>
                    <a:pt x="314" y="226"/>
                  </a:lnTo>
                  <a:lnTo>
                    <a:pt x="310" y="224"/>
                  </a:lnTo>
                  <a:lnTo>
                    <a:pt x="304" y="224"/>
                  </a:lnTo>
                  <a:lnTo>
                    <a:pt x="316" y="222"/>
                  </a:lnTo>
                  <a:lnTo>
                    <a:pt x="326" y="220"/>
                  </a:lnTo>
                  <a:lnTo>
                    <a:pt x="336" y="222"/>
                  </a:lnTo>
                  <a:lnTo>
                    <a:pt x="344" y="220"/>
                  </a:lnTo>
                  <a:lnTo>
                    <a:pt x="352" y="216"/>
                  </a:lnTo>
                  <a:lnTo>
                    <a:pt x="356" y="208"/>
                  </a:lnTo>
                  <a:lnTo>
                    <a:pt x="356" y="194"/>
                  </a:lnTo>
                  <a:lnTo>
                    <a:pt x="362" y="194"/>
                  </a:lnTo>
                  <a:lnTo>
                    <a:pt x="368" y="194"/>
                  </a:lnTo>
                  <a:lnTo>
                    <a:pt x="374" y="194"/>
                  </a:lnTo>
                  <a:lnTo>
                    <a:pt x="378" y="194"/>
                  </a:lnTo>
                  <a:lnTo>
                    <a:pt x="380" y="194"/>
                  </a:lnTo>
                  <a:lnTo>
                    <a:pt x="382" y="196"/>
                  </a:lnTo>
                  <a:lnTo>
                    <a:pt x="384" y="200"/>
                  </a:lnTo>
                  <a:lnTo>
                    <a:pt x="384" y="206"/>
                  </a:lnTo>
                  <a:lnTo>
                    <a:pt x="382" y="210"/>
                  </a:lnTo>
                  <a:lnTo>
                    <a:pt x="378" y="214"/>
                  </a:lnTo>
                  <a:lnTo>
                    <a:pt x="376" y="218"/>
                  </a:lnTo>
                  <a:lnTo>
                    <a:pt x="372" y="222"/>
                  </a:lnTo>
                  <a:lnTo>
                    <a:pt x="368" y="228"/>
                  </a:lnTo>
                  <a:lnTo>
                    <a:pt x="366" y="230"/>
                  </a:lnTo>
                  <a:lnTo>
                    <a:pt x="364" y="232"/>
                  </a:lnTo>
                  <a:lnTo>
                    <a:pt x="362" y="234"/>
                  </a:lnTo>
                  <a:lnTo>
                    <a:pt x="360" y="238"/>
                  </a:lnTo>
                  <a:lnTo>
                    <a:pt x="358" y="240"/>
                  </a:lnTo>
                  <a:lnTo>
                    <a:pt x="356" y="242"/>
                  </a:lnTo>
                  <a:lnTo>
                    <a:pt x="356" y="244"/>
                  </a:lnTo>
                  <a:lnTo>
                    <a:pt x="356" y="262"/>
                  </a:lnTo>
                  <a:lnTo>
                    <a:pt x="362" y="274"/>
                  </a:lnTo>
                  <a:lnTo>
                    <a:pt x="374" y="280"/>
                  </a:lnTo>
                  <a:lnTo>
                    <a:pt x="388" y="276"/>
                  </a:lnTo>
                  <a:lnTo>
                    <a:pt x="404" y="266"/>
                  </a:lnTo>
                  <a:lnTo>
                    <a:pt x="408" y="270"/>
                  </a:lnTo>
                  <a:lnTo>
                    <a:pt x="414" y="274"/>
                  </a:lnTo>
                  <a:lnTo>
                    <a:pt x="420" y="276"/>
                  </a:lnTo>
                  <a:lnTo>
                    <a:pt x="424" y="278"/>
                  </a:lnTo>
                  <a:lnTo>
                    <a:pt x="432" y="278"/>
                  </a:lnTo>
                  <a:lnTo>
                    <a:pt x="432" y="274"/>
                  </a:lnTo>
                  <a:lnTo>
                    <a:pt x="430" y="270"/>
                  </a:lnTo>
                  <a:lnTo>
                    <a:pt x="428" y="266"/>
                  </a:lnTo>
                  <a:lnTo>
                    <a:pt x="426" y="262"/>
                  </a:lnTo>
                  <a:lnTo>
                    <a:pt x="424" y="258"/>
                  </a:lnTo>
                  <a:lnTo>
                    <a:pt x="424" y="254"/>
                  </a:lnTo>
                  <a:lnTo>
                    <a:pt x="426" y="250"/>
                  </a:lnTo>
                  <a:lnTo>
                    <a:pt x="428" y="246"/>
                  </a:lnTo>
                  <a:lnTo>
                    <a:pt x="434" y="246"/>
                  </a:lnTo>
                  <a:lnTo>
                    <a:pt x="438" y="246"/>
                  </a:lnTo>
                  <a:lnTo>
                    <a:pt x="444" y="250"/>
                  </a:lnTo>
                  <a:lnTo>
                    <a:pt x="448" y="254"/>
                  </a:lnTo>
                  <a:lnTo>
                    <a:pt x="450" y="260"/>
                  </a:lnTo>
                  <a:lnTo>
                    <a:pt x="452" y="264"/>
                  </a:lnTo>
                  <a:lnTo>
                    <a:pt x="452" y="268"/>
                  </a:lnTo>
                  <a:lnTo>
                    <a:pt x="448" y="280"/>
                  </a:lnTo>
                  <a:lnTo>
                    <a:pt x="438" y="286"/>
                  </a:lnTo>
                  <a:lnTo>
                    <a:pt x="424" y="290"/>
                  </a:lnTo>
                  <a:lnTo>
                    <a:pt x="408" y="292"/>
                  </a:lnTo>
                  <a:lnTo>
                    <a:pt x="396" y="294"/>
                  </a:lnTo>
                  <a:lnTo>
                    <a:pt x="396" y="298"/>
                  </a:lnTo>
                  <a:lnTo>
                    <a:pt x="398" y="302"/>
                  </a:lnTo>
                  <a:lnTo>
                    <a:pt x="388" y="304"/>
                  </a:lnTo>
                  <a:lnTo>
                    <a:pt x="376" y="306"/>
                  </a:lnTo>
                  <a:lnTo>
                    <a:pt x="366" y="306"/>
                  </a:lnTo>
                  <a:lnTo>
                    <a:pt x="366" y="308"/>
                  </a:lnTo>
                  <a:lnTo>
                    <a:pt x="364" y="312"/>
                  </a:lnTo>
                  <a:lnTo>
                    <a:pt x="364" y="314"/>
                  </a:lnTo>
                  <a:lnTo>
                    <a:pt x="370" y="314"/>
                  </a:lnTo>
                  <a:lnTo>
                    <a:pt x="374" y="314"/>
                  </a:lnTo>
                  <a:lnTo>
                    <a:pt x="370" y="318"/>
                  </a:lnTo>
                  <a:lnTo>
                    <a:pt x="366" y="320"/>
                  </a:lnTo>
                  <a:lnTo>
                    <a:pt x="360" y="322"/>
                  </a:lnTo>
                  <a:lnTo>
                    <a:pt x="354" y="322"/>
                  </a:lnTo>
                  <a:lnTo>
                    <a:pt x="350" y="324"/>
                  </a:lnTo>
                  <a:lnTo>
                    <a:pt x="346" y="328"/>
                  </a:lnTo>
                  <a:lnTo>
                    <a:pt x="340" y="338"/>
                  </a:lnTo>
                  <a:lnTo>
                    <a:pt x="340" y="354"/>
                  </a:lnTo>
                  <a:lnTo>
                    <a:pt x="340" y="366"/>
                  </a:lnTo>
                  <a:lnTo>
                    <a:pt x="316" y="372"/>
                  </a:lnTo>
                  <a:lnTo>
                    <a:pt x="290" y="372"/>
                  </a:lnTo>
                  <a:lnTo>
                    <a:pt x="264" y="368"/>
                  </a:lnTo>
                  <a:lnTo>
                    <a:pt x="258" y="366"/>
                  </a:lnTo>
                  <a:lnTo>
                    <a:pt x="252" y="366"/>
                  </a:lnTo>
                  <a:lnTo>
                    <a:pt x="250" y="366"/>
                  </a:lnTo>
                  <a:lnTo>
                    <a:pt x="248" y="366"/>
                  </a:lnTo>
                  <a:lnTo>
                    <a:pt x="248" y="368"/>
                  </a:lnTo>
                  <a:lnTo>
                    <a:pt x="246" y="368"/>
                  </a:lnTo>
                  <a:lnTo>
                    <a:pt x="246" y="370"/>
                  </a:lnTo>
                  <a:lnTo>
                    <a:pt x="244" y="372"/>
                  </a:lnTo>
                  <a:lnTo>
                    <a:pt x="242" y="374"/>
                  </a:lnTo>
                  <a:lnTo>
                    <a:pt x="238" y="378"/>
                  </a:lnTo>
                  <a:lnTo>
                    <a:pt x="220" y="388"/>
                  </a:lnTo>
                  <a:lnTo>
                    <a:pt x="200" y="392"/>
                  </a:lnTo>
                  <a:lnTo>
                    <a:pt x="200" y="398"/>
                  </a:lnTo>
                  <a:lnTo>
                    <a:pt x="198" y="400"/>
                  </a:lnTo>
                  <a:lnTo>
                    <a:pt x="196" y="402"/>
                  </a:lnTo>
                  <a:lnTo>
                    <a:pt x="192" y="404"/>
                  </a:lnTo>
                  <a:lnTo>
                    <a:pt x="190" y="406"/>
                  </a:lnTo>
                  <a:lnTo>
                    <a:pt x="186" y="408"/>
                  </a:lnTo>
                  <a:lnTo>
                    <a:pt x="184" y="410"/>
                  </a:lnTo>
                  <a:lnTo>
                    <a:pt x="178" y="412"/>
                  </a:lnTo>
                  <a:lnTo>
                    <a:pt x="172" y="414"/>
                  </a:lnTo>
                  <a:lnTo>
                    <a:pt x="166" y="414"/>
                  </a:lnTo>
                  <a:lnTo>
                    <a:pt x="166" y="418"/>
                  </a:lnTo>
                  <a:lnTo>
                    <a:pt x="166" y="424"/>
                  </a:lnTo>
                  <a:lnTo>
                    <a:pt x="164" y="428"/>
                  </a:lnTo>
                  <a:lnTo>
                    <a:pt x="156" y="434"/>
                  </a:lnTo>
                  <a:lnTo>
                    <a:pt x="144" y="440"/>
                  </a:lnTo>
                  <a:lnTo>
                    <a:pt x="130" y="444"/>
                  </a:lnTo>
                  <a:lnTo>
                    <a:pt x="120" y="450"/>
                  </a:lnTo>
                  <a:lnTo>
                    <a:pt x="134" y="458"/>
                  </a:lnTo>
                  <a:lnTo>
                    <a:pt x="146" y="468"/>
                  </a:lnTo>
                  <a:lnTo>
                    <a:pt x="154" y="480"/>
                  </a:lnTo>
                  <a:lnTo>
                    <a:pt x="156" y="492"/>
                  </a:lnTo>
                  <a:lnTo>
                    <a:pt x="152" y="506"/>
                  </a:lnTo>
                  <a:lnTo>
                    <a:pt x="138" y="516"/>
                  </a:lnTo>
                  <a:lnTo>
                    <a:pt x="126" y="520"/>
                  </a:lnTo>
                  <a:lnTo>
                    <a:pt x="114" y="516"/>
                  </a:lnTo>
                  <a:lnTo>
                    <a:pt x="102" y="512"/>
                  </a:lnTo>
                  <a:lnTo>
                    <a:pt x="92" y="508"/>
                  </a:lnTo>
                  <a:lnTo>
                    <a:pt x="82" y="506"/>
                  </a:lnTo>
                  <a:lnTo>
                    <a:pt x="76" y="512"/>
                  </a:lnTo>
                  <a:lnTo>
                    <a:pt x="74" y="516"/>
                  </a:lnTo>
                  <a:lnTo>
                    <a:pt x="74" y="522"/>
                  </a:lnTo>
                  <a:lnTo>
                    <a:pt x="76" y="526"/>
                  </a:lnTo>
                  <a:lnTo>
                    <a:pt x="78" y="530"/>
                  </a:lnTo>
                  <a:lnTo>
                    <a:pt x="82" y="534"/>
                  </a:lnTo>
                  <a:lnTo>
                    <a:pt x="82" y="538"/>
                  </a:lnTo>
                  <a:lnTo>
                    <a:pt x="82" y="544"/>
                  </a:lnTo>
                  <a:lnTo>
                    <a:pt x="80" y="550"/>
                  </a:lnTo>
                  <a:lnTo>
                    <a:pt x="78" y="554"/>
                  </a:lnTo>
                  <a:lnTo>
                    <a:pt x="76" y="560"/>
                  </a:lnTo>
                  <a:lnTo>
                    <a:pt x="76" y="564"/>
                  </a:lnTo>
                  <a:lnTo>
                    <a:pt x="76" y="580"/>
                  </a:lnTo>
                  <a:lnTo>
                    <a:pt x="82" y="588"/>
                  </a:lnTo>
                  <a:lnTo>
                    <a:pt x="90" y="590"/>
                  </a:lnTo>
                  <a:lnTo>
                    <a:pt x="100" y="588"/>
                  </a:lnTo>
                  <a:lnTo>
                    <a:pt x="112" y="582"/>
                  </a:lnTo>
                  <a:lnTo>
                    <a:pt x="124" y="574"/>
                  </a:lnTo>
                  <a:lnTo>
                    <a:pt x="134" y="566"/>
                  </a:lnTo>
                  <a:lnTo>
                    <a:pt x="144" y="556"/>
                  </a:lnTo>
                  <a:lnTo>
                    <a:pt x="150" y="550"/>
                  </a:lnTo>
                  <a:lnTo>
                    <a:pt x="160" y="536"/>
                  </a:lnTo>
                  <a:lnTo>
                    <a:pt x="168" y="518"/>
                  </a:lnTo>
                  <a:lnTo>
                    <a:pt x="176" y="508"/>
                  </a:lnTo>
                  <a:lnTo>
                    <a:pt x="188" y="502"/>
                  </a:lnTo>
                  <a:lnTo>
                    <a:pt x="200" y="502"/>
                  </a:lnTo>
                  <a:lnTo>
                    <a:pt x="212" y="500"/>
                  </a:lnTo>
                  <a:lnTo>
                    <a:pt x="222" y="490"/>
                  </a:lnTo>
                  <a:lnTo>
                    <a:pt x="226" y="494"/>
                  </a:lnTo>
                  <a:lnTo>
                    <a:pt x="230" y="498"/>
                  </a:lnTo>
                  <a:lnTo>
                    <a:pt x="234" y="500"/>
                  </a:lnTo>
                  <a:lnTo>
                    <a:pt x="240" y="500"/>
                  </a:lnTo>
                  <a:lnTo>
                    <a:pt x="244" y="502"/>
                  </a:lnTo>
                  <a:lnTo>
                    <a:pt x="248" y="506"/>
                  </a:lnTo>
                  <a:lnTo>
                    <a:pt x="252" y="512"/>
                  </a:lnTo>
                  <a:lnTo>
                    <a:pt x="256" y="516"/>
                  </a:lnTo>
                  <a:lnTo>
                    <a:pt x="258" y="522"/>
                  </a:lnTo>
                  <a:lnTo>
                    <a:pt x="262" y="528"/>
                  </a:lnTo>
                  <a:lnTo>
                    <a:pt x="266" y="530"/>
                  </a:lnTo>
                  <a:lnTo>
                    <a:pt x="270" y="534"/>
                  </a:lnTo>
                  <a:lnTo>
                    <a:pt x="274" y="536"/>
                  </a:lnTo>
                  <a:lnTo>
                    <a:pt x="278" y="538"/>
                  </a:lnTo>
                  <a:lnTo>
                    <a:pt x="282" y="542"/>
                  </a:lnTo>
                  <a:lnTo>
                    <a:pt x="286" y="548"/>
                  </a:lnTo>
                  <a:lnTo>
                    <a:pt x="288" y="554"/>
                  </a:lnTo>
                  <a:lnTo>
                    <a:pt x="290" y="562"/>
                  </a:lnTo>
                  <a:lnTo>
                    <a:pt x="290" y="572"/>
                  </a:lnTo>
                  <a:lnTo>
                    <a:pt x="272" y="576"/>
                  </a:lnTo>
                  <a:lnTo>
                    <a:pt x="254" y="580"/>
                  </a:lnTo>
                  <a:lnTo>
                    <a:pt x="268" y="588"/>
                  </a:lnTo>
                  <a:lnTo>
                    <a:pt x="282" y="594"/>
                  </a:lnTo>
                  <a:lnTo>
                    <a:pt x="298" y="598"/>
                  </a:lnTo>
                  <a:lnTo>
                    <a:pt x="310" y="596"/>
                  </a:lnTo>
                  <a:lnTo>
                    <a:pt x="314" y="590"/>
                  </a:lnTo>
                  <a:lnTo>
                    <a:pt x="314" y="582"/>
                  </a:lnTo>
                  <a:lnTo>
                    <a:pt x="308" y="572"/>
                  </a:lnTo>
                  <a:lnTo>
                    <a:pt x="304" y="564"/>
                  </a:lnTo>
                  <a:lnTo>
                    <a:pt x="300" y="554"/>
                  </a:lnTo>
                  <a:lnTo>
                    <a:pt x="306" y="552"/>
                  </a:lnTo>
                  <a:lnTo>
                    <a:pt x="312" y="550"/>
                  </a:lnTo>
                  <a:lnTo>
                    <a:pt x="320" y="548"/>
                  </a:lnTo>
                  <a:lnTo>
                    <a:pt x="304" y="538"/>
                  </a:lnTo>
                  <a:lnTo>
                    <a:pt x="288" y="524"/>
                  </a:lnTo>
                  <a:lnTo>
                    <a:pt x="270" y="510"/>
                  </a:lnTo>
                  <a:lnTo>
                    <a:pt x="252" y="500"/>
                  </a:lnTo>
                  <a:lnTo>
                    <a:pt x="234" y="496"/>
                  </a:lnTo>
                  <a:lnTo>
                    <a:pt x="250" y="492"/>
                  </a:lnTo>
                  <a:lnTo>
                    <a:pt x="266" y="488"/>
                  </a:lnTo>
                  <a:lnTo>
                    <a:pt x="280" y="484"/>
                  </a:lnTo>
                  <a:lnTo>
                    <a:pt x="292" y="474"/>
                  </a:lnTo>
                  <a:lnTo>
                    <a:pt x="298" y="488"/>
                  </a:lnTo>
                  <a:lnTo>
                    <a:pt x="306" y="500"/>
                  </a:lnTo>
                  <a:lnTo>
                    <a:pt x="316" y="512"/>
                  </a:lnTo>
                  <a:lnTo>
                    <a:pt x="322" y="520"/>
                  </a:lnTo>
                  <a:lnTo>
                    <a:pt x="330" y="526"/>
                  </a:lnTo>
                  <a:lnTo>
                    <a:pt x="336" y="532"/>
                  </a:lnTo>
                  <a:lnTo>
                    <a:pt x="340" y="542"/>
                  </a:lnTo>
                  <a:lnTo>
                    <a:pt x="348" y="558"/>
                  </a:lnTo>
                  <a:lnTo>
                    <a:pt x="350" y="574"/>
                  </a:lnTo>
                  <a:lnTo>
                    <a:pt x="346" y="592"/>
                  </a:lnTo>
                  <a:lnTo>
                    <a:pt x="350" y="592"/>
                  </a:lnTo>
                  <a:lnTo>
                    <a:pt x="356" y="592"/>
                  </a:lnTo>
                  <a:lnTo>
                    <a:pt x="362" y="592"/>
                  </a:lnTo>
                  <a:lnTo>
                    <a:pt x="368" y="592"/>
                  </a:lnTo>
                  <a:lnTo>
                    <a:pt x="372" y="590"/>
                  </a:lnTo>
                  <a:lnTo>
                    <a:pt x="378" y="586"/>
                  </a:lnTo>
                  <a:lnTo>
                    <a:pt x="380" y="584"/>
                  </a:lnTo>
                  <a:lnTo>
                    <a:pt x="380" y="580"/>
                  </a:lnTo>
                  <a:lnTo>
                    <a:pt x="378" y="578"/>
                  </a:lnTo>
                  <a:lnTo>
                    <a:pt x="376" y="576"/>
                  </a:lnTo>
                  <a:lnTo>
                    <a:pt x="374" y="572"/>
                  </a:lnTo>
                  <a:lnTo>
                    <a:pt x="372" y="568"/>
                  </a:lnTo>
                  <a:lnTo>
                    <a:pt x="370" y="566"/>
                  </a:lnTo>
                  <a:lnTo>
                    <a:pt x="368" y="562"/>
                  </a:lnTo>
                  <a:lnTo>
                    <a:pt x="364" y="560"/>
                  </a:lnTo>
                  <a:lnTo>
                    <a:pt x="362" y="556"/>
                  </a:lnTo>
                  <a:lnTo>
                    <a:pt x="360" y="552"/>
                  </a:lnTo>
                  <a:lnTo>
                    <a:pt x="360" y="548"/>
                  </a:lnTo>
                  <a:lnTo>
                    <a:pt x="362" y="544"/>
                  </a:lnTo>
                  <a:lnTo>
                    <a:pt x="366" y="540"/>
                  </a:lnTo>
                  <a:lnTo>
                    <a:pt x="370" y="538"/>
                  </a:lnTo>
                  <a:lnTo>
                    <a:pt x="376" y="536"/>
                  </a:lnTo>
                  <a:lnTo>
                    <a:pt x="382" y="538"/>
                  </a:lnTo>
                  <a:lnTo>
                    <a:pt x="388" y="540"/>
                  </a:lnTo>
                  <a:lnTo>
                    <a:pt x="398" y="548"/>
                  </a:lnTo>
                  <a:lnTo>
                    <a:pt x="400" y="560"/>
                  </a:lnTo>
                  <a:lnTo>
                    <a:pt x="400" y="574"/>
                  </a:lnTo>
                  <a:lnTo>
                    <a:pt x="402" y="586"/>
                  </a:lnTo>
                  <a:lnTo>
                    <a:pt x="404" y="596"/>
                  </a:lnTo>
                  <a:lnTo>
                    <a:pt x="414" y="604"/>
                  </a:lnTo>
                  <a:lnTo>
                    <a:pt x="426" y="606"/>
                  </a:lnTo>
                  <a:lnTo>
                    <a:pt x="438" y="604"/>
                  </a:lnTo>
                  <a:lnTo>
                    <a:pt x="448" y="600"/>
                  </a:lnTo>
                  <a:lnTo>
                    <a:pt x="458" y="602"/>
                  </a:lnTo>
                  <a:lnTo>
                    <a:pt x="466" y="610"/>
                  </a:lnTo>
                  <a:lnTo>
                    <a:pt x="470" y="608"/>
                  </a:lnTo>
                  <a:lnTo>
                    <a:pt x="474" y="606"/>
                  </a:lnTo>
                  <a:lnTo>
                    <a:pt x="478" y="604"/>
                  </a:lnTo>
                  <a:lnTo>
                    <a:pt x="484" y="620"/>
                  </a:lnTo>
                  <a:lnTo>
                    <a:pt x="478" y="638"/>
                  </a:lnTo>
                  <a:lnTo>
                    <a:pt x="468" y="652"/>
                  </a:lnTo>
                  <a:lnTo>
                    <a:pt x="452" y="664"/>
                  </a:lnTo>
                  <a:lnTo>
                    <a:pt x="438" y="672"/>
                  </a:lnTo>
                  <a:lnTo>
                    <a:pt x="420" y="674"/>
                  </a:lnTo>
                  <a:lnTo>
                    <a:pt x="404" y="672"/>
                  </a:lnTo>
                  <a:lnTo>
                    <a:pt x="390" y="666"/>
                  </a:lnTo>
                  <a:lnTo>
                    <a:pt x="376" y="660"/>
                  </a:lnTo>
                  <a:lnTo>
                    <a:pt x="362" y="654"/>
                  </a:lnTo>
                  <a:lnTo>
                    <a:pt x="346" y="654"/>
                  </a:lnTo>
                  <a:lnTo>
                    <a:pt x="342" y="664"/>
                  </a:lnTo>
                  <a:lnTo>
                    <a:pt x="332" y="668"/>
                  </a:lnTo>
                  <a:lnTo>
                    <a:pt x="320" y="666"/>
                  </a:lnTo>
                  <a:lnTo>
                    <a:pt x="306" y="662"/>
                  </a:lnTo>
                  <a:lnTo>
                    <a:pt x="290" y="656"/>
                  </a:lnTo>
                  <a:lnTo>
                    <a:pt x="276" y="648"/>
                  </a:lnTo>
                  <a:lnTo>
                    <a:pt x="264" y="644"/>
                  </a:lnTo>
                  <a:lnTo>
                    <a:pt x="254" y="642"/>
                  </a:lnTo>
                  <a:lnTo>
                    <a:pt x="250" y="622"/>
                  </a:lnTo>
                  <a:lnTo>
                    <a:pt x="252" y="604"/>
                  </a:lnTo>
                  <a:lnTo>
                    <a:pt x="254" y="608"/>
                  </a:lnTo>
                  <a:lnTo>
                    <a:pt x="254" y="602"/>
                  </a:lnTo>
                  <a:lnTo>
                    <a:pt x="254" y="598"/>
                  </a:lnTo>
                  <a:lnTo>
                    <a:pt x="254" y="592"/>
                  </a:lnTo>
                  <a:lnTo>
                    <a:pt x="236" y="590"/>
                  </a:lnTo>
                  <a:lnTo>
                    <a:pt x="214" y="590"/>
                  </a:lnTo>
                  <a:lnTo>
                    <a:pt x="194" y="590"/>
                  </a:lnTo>
                  <a:lnTo>
                    <a:pt x="174" y="592"/>
                  </a:lnTo>
                  <a:lnTo>
                    <a:pt x="162" y="594"/>
                  </a:lnTo>
                  <a:lnTo>
                    <a:pt x="156" y="596"/>
                  </a:lnTo>
                  <a:lnTo>
                    <a:pt x="148" y="602"/>
                  </a:lnTo>
                  <a:lnTo>
                    <a:pt x="140" y="606"/>
                  </a:lnTo>
                  <a:lnTo>
                    <a:pt x="126" y="608"/>
                  </a:lnTo>
                  <a:lnTo>
                    <a:pt x="114" y="604"/>
                  </a:lnTo>
                  <a:lnTo>
                    <a:pt x="104" y="606"/>
                  </a:lnTo>
                  <a:lnTo>
                    <a:pt x="102" y="608"/>
                  </a:lnTo>
                  <a:lnTo>
                    <a:pt x="98" y="612"/>
                  </a:lnTo>
                  <a:lnTo>
                    <a:pt x="96" y="618"/>
                  </a:lnTo>
                  <a:lnTo>
                    <a:pt x="92" y="624"/>
                  </a:lnTo>
                  <a:lnTo>
                    <a:pt x="90" y="628"/>
                  </a:lnTo>
                  <a:lnTo>
                    <a:pt x="88" y="632"/>
                  </a:lnTo>
                  <a:lnTo>
                    <a:pt x="84" y="638"/>
                  </a:lnTo>
                  <a:lnTo>
                    <a:pt x="78" y="642"/>
                  </a:lnTo>
                  <a:lnTo>
                    <a:pt x="74" y="646"/>
                  </a:lnTo>
                  <a:lnTo>
                    <a:pt x="72" y="652"/>
                  </a:lnTo>
                  <a:lnTo>
                    <a:pt x="68" y="658"/>
                  </a:lnTo>
                  <a:lnTo>
                    <a:pt x="58" y="676"/>
                  </a:lnTo>
                  <a:lnTo>
                    <a:pt x="46" y="690"/>
                  </a:lnTo>
                  <a:lnTo>
                    <a:pt x="32" y="708"/>
                  </a:lnTo>
                  <a:lnTo>
                    <a:pt x="20" y="726"/>
                  </a:lnTo>
                  <a:lnTo>
                    <a:pt x="8" y="746"/>
                  </a:lnTo>
                  <a:lnTo>
                    <a:pt x="2" y="766"/>
                  </a:lnTo>
                  <a:lnTo>
                    <a:pt x="2" y="790"/>
                  </a:lnTo>
                  <a:lnTo>
                    <a:pt x="4" y="812"/>
                  </a:lnTo>
                  <a:lnTo>
                    <a:pt x="4" y="832"/>
                  </a:lnTo>
                  <a:lnTo>
                    <a:pt x="2" y="848"/>
                  </a:lnTo>
                  <a:lnTo>
                    <a:pt x="0" y="864"/>
                  </a:lnTo>
                  <a:lnTo>
                    <a:pt x="4" y="880"/>
                  </a:lnTo>
                  <a:lnTo>
                    <a:pt x="16" y="898"/>
                  </a:lnTo>
                  <a:lnTo>
                    <a:pt x="30" y="920"/>
                  </a:lnTo>
                  <a:lnTo>
                    <a:pt x="48" y="942"/>
                  </a:lnTo>
                  <a:lnTo>
                    <a:pt x="64" y="960"/>
                  </a:lnTo>
                  <a:lnTo>
                    <a:pt x="80" y="972"/>
                  </a:lnTo>
                  <a:lnTo>
                    <a:pt x="96" y="978"/>
                  </a:lnTo>
                  <a:lnTo>
                    <a:pt x="112" y="982"/>
                  </a:lnTo>
                  <a:lnTo>
                    <a:pt x="126" y="978"/>
                  </a:lnTo>
                  <a:lnTo>
                    <a:pt x="130" y="976"/>
                  </a:lnTo>
                  <a:lnTo>
                    <a:pt x="132" y="972"/>
                  </a:lnTo>
                  <a:lnTo>
                    <a:pt x="134" y="968"/>
                  </a:lnTo>
                  <a:lnTo>
                    <a:pt x="138" y="962"/>
                  </a:lnTo>
                  <a:lnTo>
                    <a:pt x="140" y="960"/>
                  </a:lnTo>
                  <a:lnTo>
                    <a:pt x="146" y="958"/>
                  </a:lnTo>
                  <a:lnTo>
                    <a:pt x="150" y="958"/>
                  </a:lnTo>
                  <a:lnTo>
                    <a:pt x="156" y="958"/>
                  </a:lnTo>
                  <a:lnTo>
                    <a:pt x="162" y="958"/>
                  </a:lnTo>
                  <a:lnTo>
                    <a:pt x="174" y="952"/>
                  </a:lnTo>
                  <a:lnTo>
                    <a:pt x="186" y="944"/>
                  </a:lnTo>
                  <a:lnTo>
                    <a:pt x="198" y="942"/>
                  </a:lnTo>
                  <a:lnTo>
                    <a:pt x="210" y="948"/>
                  </a:lnTo>
                  <a:lnTo>
                    <a:pt x="218" y="962"/>
                  </a:lnTo>
                  <a:lnTo>
                    <a:pt x="220" y="976"/>
                  </a:lnTo>
                  <a:lnTo>
                    <a:pt x="230" y="972"/>
                  </a:lnTo>
                  <a:lnTo>
                    <a:pt x="240" y="968"/>
                  </a:lnTo>
                  <a:lnTo>
                    <a:pt x="250" y="960"/>
                  </a:lnTo>
                  <a:lnTo>
                    <a:pt x="250" y="980"/>
                  </a:lnTo>
                  <a:lnTo>
                    <a:pt x="250" y="998"/>
                  </a:lnTo>
                  <a:lnTo>
                    <a:pt x="246" y="1018"/>
                  </a:lnTo>
                  <a:lnTo>
                    <a:pt x="244" y="1032"/>
                  </a:lnTo>
                  <a:lnTo>
                    <a:pt x="248" y="1044"/>
                  </a:lnTo>
                  <a:lnTo>
                    <a:pt x="254" y="1056"/>
                  </a:lnTo>
                  <a:lnTo>
                    <a:pt x="264" y="1072"/>
                  </a:lnTo>
                  <a:lnTo>
                    <a:pt x="270" y="1086"/>
                  </a:lnTo>
                  <a:lnTo>
                    <a:pt x="272" y="1096"/>
                  </a:lnTo>
                  <a:lnTo>
                    <a:pt x="270" y="1108"/>
                  </a:lnTo>
                  <a:lnTo>
                    <a:pt x="268" y="1120"/>
                  </a:lnTo>
                  <a:lnTo>
                    <a:pt x="268" y="1134"/>
                  </a:lnTo>
                  <a:lnTo>
                    <a:pt x="270" y="1154"/>
                  </a:lnTo>
                  <a:lnTo>
                    <a:pt x="272" y="1174"/>
                  </a:lnTo>
                  <a:lnTo>
                    <a:pt x="270" y="1194"/>
                  </a:lnTo>
                  <a:lnTo>
                    <a:pt x="272" y="1222"/>
                  </a:lnTo>
                  <a:lnTo>
                    <a:pt x="280" y="1254"/>
                  </a:lnTo>
                  <a:lnTo>
                    <a:pt x="290" y="1284"/>
                  </a:lnTo>
                  <a:lnTo>
                    <a:pt x="300" y="1314"/>
                  </a:lnTo>
                  <a:lnTo>
                    <a:pt x="310" y="1346"/>
                  </a:lnTo>
                  <a:lnTo>
                    <a:pt x="318" y="1380"/>
                  </a:lnTo>
                  <a:lnTo>
                    <a:pt x="322" y="1416"/>
                  </a:lnTo>
                  <a:lnTo>
                    <a:pt x="346" y="1412"/>
                  </a:lnTo>
                  <a:lnTo>
                    <a:pt x="366" y="1404"/>
                  </a:lnTo>
                  <a:lnTo>
                    <a:pt x="382" y="1394"/>
                  </a:lnTo>
                  <a:lnTo>
                    <a:pt x="400" y="1382"/>
                  </a:lnTo>
                  <a:lnTo>
                    <a:pt x="418" y="1370"/>
                  </a:lnTo>
                  <a:lnTo>
                    <a:pt x="424" y="1366"/>
                  </a:lnTo>
                  <a:lnTo>
                    <a:pt x="430" y="1364"/>
                  </a:lnTo>
                  <a:lnTo>
                    <a:pt x="436" y="1360"/>
                  </a:lnTo>
                  <a:lnTo>
                    <a:pt x="440" y="1358"/>
                  </a:lnTo>
                  <a:lnTo>
                    <a:pt x="442" y="1354"/>
                  </a:lnTo>
                  <a:lnTo>
                    <a:pt x="446" y="1350"/>
                  </a:lnTo>
                  <a:lnTo>
                    <a:pt x="448" y="1342"/>
                  </a:lnTo>
                  <a:lnTo>
                    <a:pt x="448" y="1326"/>
                  </a:lnTo>
                  <a:lnTo>
                    <a:pt x="446" y="1310"/>
                  </a:lnTo>
                  <a:lnTo>
                    <a:pt x="446" y="1294"/>
                  </a:lnTo>
                  <a:lnTo>
                    <a:pt x="458" y="1292"/>
                  </a:lnTo>
                  <a:lnTo>
                    <a:pt x="466" y="1286"/>
                  </a:lnTo>
                  <a:lnTo>
                    <a:pt x="468" y="1276"/>
                  </a:lnTo>
                  <a:lnTo>
                    <a:pt x="468" y="1264"/>
                  </a:lnTo>
                  <a:lnTo>
                    <a:pt x="466" y="1252"/>
                  </a:lnTo>
                  <a:lnTo>
                    <a:pt x="466" y="1240"/>
                  </a:lnTo>
                  <a:lnTo>
                    <a:pt x="468" y="1224"/>
                  </a:lnTo>
                  <a:lnTo>
                    <a:pt x="476" y="1214"/>
                  </a:lnTo>
                  <a:lnTo>
                    <a:pt x="486" y="1208"/>
                  </a:lnTo>
                  <a:lnTo>
                    <a:pt x="496" y="1204"/>
                  </a:lnTo>
                  <a:lnTo>
                    <a:pt x="508" y="1200"/>
                  </a:lnTo>
                  <a:lnTo>
                    <a:pt x="518" y="1192"/>
                  </a:lnTo>
                  <a:lnTo>
                    <a:pt x="526" y="1180"/>
                  </a:lnTo>
                  <a:lnTo>
                    <a:pt x="530" y="1160"/>
                  </a:lnTo>
                  <a:lnTo>
                    <a:pt x="526" y="1140"/>
                  </a:lnTo>
                  <a:lnTo>
                    <a:pt x="518" y="1118"/>
                  </a:lnTo>
                  <a:lnTo>
                    <a:pt x="508" y="1096"/>
                  </a:lnTo>
                  <a:lnTo>
                    <a:pt x="504" y="1076"/>
                  </a:lnTo>
                  <a:lnTo>
                    <a:pt x="506" y="1056"/>
                  </a:lnTo>
                  <a:lnTo>
                    <a:pt x="516" y="1038"/>
                  </a:lnTo>
                  <a:lnTo>
                    <a:pt x="530" y="1020"/>
                  </a:lnTo>
                  <a:lnTo>
                    <a:pt x="548" y="1002"/>
                  </a:lnTo>
                  <a:lnTo>
                    <a:pt x="564" y="986"/>
                  </a:lnTo>
                  <a:lnTo>
                    <a:pt x="580" y="970"/>
                  </a:lnTo>
                  <a:lnTo>
                    <a:pt x="586" y="960"/>
                  </a:lnTo>
                  <a:lnTo>
                    <a:pt x="596" y="948"/>
                  </a:lnTo>
                  <a:lnTo>
                    <a:pt x="606" y="932"/>
                  </a:lnTo>
                  <a:lnTo>
                    <a:pt x="616" y="918"/>
                  </a:lnTo>
                  <a:lnTo>
                    <a:pt x="620" y="904"/>
                  </a:lnTo>
                  <a:lnTo>
                    <a:pt x="618" y="892"/>
                  </a:lnTo>
                  <a:lnTo>
                    <a:pt x="608" y="884"/>
                  </a:lnTo>
                  <a:lnTo>
                    <a:pt x="594" y="882"/>
                  </a:lnTo>
                  <a:lnTo>
                    <a:pt x="580" y="886"/>
                  </a:lnTo>
                  <a:lnTo>
                    <a:pt x="564" y="892"/>
                  </a:lnTo>
                  <a:lnTo>
                    <a:pt x="550" y="894"/>
                  </a:lnTo>
                  <a:lnTo>
                    <a:pt x="536" y="890"/>
                  </a:lnTo>
                  <a:lnTo>
                    <a:pt x="534" y="888"/>
                  </a:lnTo>
                  <a:lnTo>
                    <a:pt x="532" y="884"/>
                  </a:lnTo>
                  <a:lnTo>
                    <a:pt x="530" y="878"/>
                  </a:lnTo>
                  <a:lnTo>
                    <a:pt x="530" y="874"/>
                  </a:lnTo>
                  <a:lnTo>
                    <a:pt x="528" y="870"/>
                  </a:lnTo>
                  <a:lnTo>
                    <a:pt x="524" y="862"/>
                  </a:lnTo>
                  <a:lnTo>
                    <a:pt x="518" y="856"/>
                  </a:lnTo>
                  <a:lnTo>
                    <a:pt x="514" y="850"/>
                  </a:lnTo>
                  <a:lnTo>
                    <a:pt x="504" y="830"/>
                  </a:lnTo>
                  <a:lnTo>
                    <a:pt x="496" y="810"/>
                  </a:lnTo>
                  <a:lnTo>
                    <a:pt x="488" y="794"/>
                  </a:lnTo>
                  <a:lnTo>
                    <a:pt x="478" y="780"/>
                  </a:lnTo>
                  <a:lnTo>
                    <a:pt x="468" y="766"/>
                  </a:lnTo>
                  <a:lnTo>
                    <a:pt x="462" y="742"/>
                  </a:lnTo>
                  <a:lnTo>
                    <a:pt x="456" y="718"/>
                  </a:lnTo>
                  <a:lnTo>
                    <a:pt x="446" y="694"/>
                  </a:lnTo>
                  <a:lnTo>
                    <a:pt x="458" y="688"/>
                  </a:lnTo>
                  <a:lnTo>
                    <a:pt x="468" y="690"/>
                  </a:lnTo>
                  <a:lnTo>
                    <a:pt x="474" y="698"/>
                  </a:lnTo>
                  <a:lnTo>
                    <a:pt x="480" y="708"/>
                  </a:lnTo>
                  <a:lnTo>
                    <a:pt x="484" y="720"/>
                  </a:lnTo>
                  <a:lnTo>
                    <a:pt x="502" y="750"/>
                  </a:lnTo>
                  <a:lnTo>
                    <a:pt x="518" y="780"/>
                  </a:lnTo>
                  <a:lnTo>
                    <a:pt x="520" y="788"/>
                  </a:lnTo>
                  <a:lnTo>
                    <a:pt x="520" y="794"/>
                  </a:lnTo>
                  <a:lnTo>
                    <a:pt x="520" y="800"/>
                  </a:lnTo>
                  <a:lnTo>
                    <a:pt x="522" y="806"/>
                  </a:lnTo>
                  <a:lnTo>
                    <a:pt x="524" y="810"/>
                  </a:lnTo>
                  <a:lnTo>
                    <a:pt x="526" y="814"/>
                  </a:lnTo>
                  <a:lnTo>
                    <a:pt x="528" y="818"/>
                  </a:lnTo>
                  <a:lnTo>
                    <a:pt x="532" y="824"/>
                  </a:lnTo>
                  <a:lnTo>
                    <a:pt x="540" y="850"/>
                  </a:lnTo>
                  <a:lnTo>
                    <a:pt x="548" y="876"/>
                  </a:lnTo>
                  <a:lnTo>
                    <a:pt x="590" y="856"/>
                  </a:lnTo>
                  <a:lnTo>
                    <a:pt x="634" y="830"/>
                  </a:lnTo>
                  <a:lnTo>
                    <a:pt x="672" y="800"/>
                  </a:lnTo>
                  <a:lnTo>
                    <a:pt x="684" y="790"/>
                  </a:lnTo>
                  <a:lnTo>
                    <a:pt x="692" y="778"/>
                  </a:lnTo>
                  <a:lnTo>
                    <a:pt x="694" y="766"/>
                  </a:lnTo>
                  <a:lnTo>
                    <a:pt x="686" y="752"/>
                  </a:lnTo>
                  <a:lnTo>
                    <a:pt x="678" y="746"/>
                  </a:lnTo>
                  <a:lnTo>
                    <a:pt x="670" y="742"/>
                  </a:lnTo>
                  <a:lnTo>
                    <a:pt x="664" y="740"/>
                  </a:lnTo>
                  <a:lnTo>
                    <a:pt x="660" y="732"/>
                  </a:lnTo>
                  <a:lnTo>
                    <a:pt x="656" y="720"/>
                  </a:lnTo>
                  <a:lnTo>
                    <a:pt x="652" y="718"/>
                  </a:lnTo>
                  <a:lnTo>
                    <a:pt x="646" y="718"/>
                  </a:lnTo>
                  <a:lnTo>
                    <a:pt x="644" y="718"/>
                  </a:lnTo>
                  <a:lnTo>
                    <a:pt x="642" y="720"/>
                  </a:lnTo>
                  <a:lnTo>
                    <a:pt x="638" y="724"/>
                  </a:lnTo>
                  <a:lnTo>
                    <a:pt x="636" y="728"/>
                  </a:lnTo>
                  <a:lnTo>
                    <a:pt x="634" y="732"/>
                  </a:lnTo>
                  <a:lnTo>
                    <a:pt x="632" y="734"/>
                  </a:lnTo>
                  <a:lnTo>
                    <a:pt x="630" y="738"/>
                  </a:lnTo>
                  <a:lnTo>
                    <a:pt x="626" y="740"/>
                  </a:lnTo>
                  <a:lnTo>
                    <a:pt x="612" y="726"/>
                  </a:lnTo>
                  <a:lnTo>
                    <a:pt x="596" y="712"/>
                  </a:lnTo>
                  <a:lnTo>
                    <a:pt x="584" y="696"/>
                  </a:lnTo>
                  <a:lnTo>
                    <a:pt x="576" y="676"/>
                  </a:lnTo>
                  <a:lnTo>
                    <a:pt x="590" y="672"/>
                  </a:lnTo>
                  <a:lnTo>
                    <a:pt x="600" y="676"/>
                  </a:lnTo>
                  <a:lnTo>
                    <a:pt x="608" y="684"/>
                  </a:lnTo>
                  <a:lnTo>
                    <a:pt x="614" y="694"/>
                  </a:lnTo>
                  <a:lnTo>
                    <a:pt x="620" y="704"/>
                  </a:lnTo>
                  <a:lnTo>
                    <a:pt x="630" y="710"/>
                  </a:lnTo>
                  <a:lnTo>
                    <a:pt x="642" y="712"/>
                  </a:lnTo>
                  <a:lnTo>
                    <a:pt x="656" y="708"/>
                  </a:lnTo>
                  <a:lnTo>
                    <a:pt x="668" y="706"/>
                  </a:lnTo>
                  <a:lnTo>
                    <a:pt x="672" y="720"/>
                  </a:lnTo>
                  <a:lnTo>
                    <a:pt x="680" y="726"/>
                  </a:lnTo>
                  <a:lnTo>
                    <a:pt x="690" y="728"/>
                  </a:lnTo>
                  <a:lnTo>
                    <a:pt x="704" y="726"/>
                  </a:lnTo>
                  <a:lnTo>
                    <a:pt x="718" y="724"/>
                  </a:lnTo>
                  <a:lnTo>
                    <a:pt x="730" y="724"/>
                  </a:lnTo>
                  <a:lnTo>
                    <a:pt x="736" y="724"/>
                  </a:lnTo>
                  <a:lnTo>
                    <a:pt x="740" y="726"/>
                  </a:lnTo>
                  <a:lnTo>
                    <a:pt x="742" y="726"/>
                  </a:lnTo>
                  <a:lnTo>
                    <a:pt x="744" y="726"/>
                  </a:lnTo>
                  <a:lnTo>
                    <a:pt x="744" y="728"/>
                  </a:lnTo>
                  <a:lnTo>
                    <a:pt x="744" y="730"/>
                  </a:lnTo>
                  <a:lnTo>
                    <a:pt x="746" y="732"/>
                  </a:lnTo>
                  <a:lnTo>
                    <a:pt x="748" y="736"/>
                  </a:lnTo>
                  <a:lnTo>
                    <a:pt x="750" y="742"/>
                  </a:lnTo>
                  <a:lnTo>
                    <a:pt x="760" y="752"/>
                  </a:lnTo>
                  <a:lnTo>
                    <a:pt x="772" y="760"/>
                  </a:lnTo>
                  <a:lnTo>
                    <a:pt x="786" y="760"/>
                  </a:lnTo>
                  <a:lnTo>
                    <a:pt x="786" y="766"/>
                  </a:lnTo>
                  <a:lnTo>
                    <a:pt x="784" y="770"/>
                  </a:lnTo>
                  <a:lnTo>
                    <a:pt x="780" y="774"/>
                  </a:lnTo>
                  <a:lnTo>
                    <a:pt x="776" y="776"/>
                  </a:lnTo>
                  <a:lnTo>
                    <a:pt x="780" y="780"/>
                  </a:lnTo>
                  <a:lnTo>
                    <a:pt x="786" y="784"/>
                  </a:lnTo>
                  <a:lnTo>
                    <a:pt x="792" y="784"/>
                  </a:lnTo>
                  <a:lnTo>
                    <a:pt x="800" y="786"/>
                  </a:lnTo>
                  <a:lnTo>
                    <a:pt x="800" y="810"/>
                  </a:lnTo>
                  <a:lnTo>
                    <a:pt x="804" y="834"/>
                  </a:lnTo>
                  <a:lnTo>
                    <a:pt x="812" y="858"/>
                  </a:lnTo>
                  <a:lnTo>
                    <a:pt x="822" y="874"/>
                  </a:lnTo>
                  <a:lnTo>
                    <a:pt x="832" y="892"/>
                  </a:lnTo>
                  <a:lnTo>
                    <a:pt x="840" y="910"/>
                  </a:lnTo>
                  <a:lnTo>
                    <a:pt x="844" y="928"/>
                  </a:lnTo>
                  <a:lnTo>
                    <a:pt x="848" y="926"/>
                  </a:lnTo>
                  <a:lnTo>
                    <a:pt x="852" y="924"/>
                  </a:lnTo>
                  <a:lnTo>
                    <a:pt x="854" y="922"/>
                  </a:lnTo>
                  <a:lnTo>
                    <a:pt x="858" y="916"/>
                  </a:lnTo>
                  <a:lnTo>
                    <a:pt x="856" y="928"/>
                  </a:lnTo>
                  <a:lnTo>
                    <a:pt x="858" y="938"/>
                  </a:lnTo>
                  <a:lnTo>
                    <a:pt x="864" y="950"/>
                  </a:lnTo>
                  <a:lnTo>
                    <a:pt x="874" y="958"/>
                  </a:lnTo>
                  <a:lnTo>
                    <a:pt x="876" y="942"/>
                  </a:lnTo>
                  <a:lnTo>
                    <a:pt x="872" y="926"/>
                  </a:lnTo>
                  <a:lnTo>
                    <a:pt x="866" y="910"/>
                  </a:lnTo>
                  <a:lnTo>
                    <a:pt x="864" y="890"/>
                  </a:lnTo>
                  <a:lnTo>
                    <a:pt x="864" y="870"/>
                  </a:lnTo>
                  <a:lnTo>
                    <a:pt x="866" y="850"/>
                  </a:lnTo>
                  <a:lnTo>
                    <a:pt x="866" y="836"/>
                  </a:lnTo>
                  <a:lnTo>
                    <a:pt x="870" y="830"/>
                  </a:lnTo>
                  <a:lnTo>
                    <a:pt x="874" y="826"/>
                  </a:lnTo>
                  <a:lnTo>
                    <a:pt x="884" y="824"/>
                  </a:lnTo>
                  <a:lnTo>
                    <a:pt x="896" y="818"/>
                  </a:lnTo>
                  <a:lnTo>
                    <a:pt x="908" y="806"/>
                  </a:lnTo>
                  <a:lnTo>
                    <a:pt x="918" y="792"/>
                  </a:lnTo>
                  <a:lnTo>
                    <a:pt x="930" y="780"/>
                  </a:lnTo>
                  <a:lnTo>
                    <a:pt x="932" y="776"/>
                  </a:lnTo>
                  <a:lnTo>
                    <a:pt x="938" y="772"/>
                  </a:lnTo>
                  <a:lnTo>
                    <a:pt x="944" y="766"/>
                  </a:lnTo>
                  <a:lnTo>
                    <a:pt x="948" y="762"/>
                  </a:lnTo>
                  <a:lnTo>
                    <a:pt x="954" y="758"/>
                  </a:lnTo>
                  <a:lnTo>
                    <a:pt x="958" y="756"/>
                  </a:lnTo>
                  <a:lnTo>
                    <a:pt x="964" y="754"/>
                  </a:lnTo>
                  <a:lnTo>
                    <a:pt x="968" y="754"/>
                  </a:lnTo>
                  <a:lnTo>
                    <a:pt x="970" y="754"/>
                  </a:lnTo>
                  <a:lnTo>
                    <a:pt x="972" y="756"/>
                  </a:lnTo>
                  <a:lnTo>
                    <a:pt x="974" y="760"/>
                  </a:lnTo>
                  <a:lnTo>
                    <a:pt x="974" y="762"/>
                  </a:lnTo>
                  <a:lnTo>
                    <a:pt x="974" y="766"/>
                  </a:lnTo>
                  <a:lnTo>
                    <a:pt x="974" y="772"/>
                  </a:lnTo>
                  <a:lnTo>
                    <a:pt x="974" y="776"/>
                  </a:lnTo>
                  <a:lnTo>
                    <a:pt x="976" y="780"/>
                  </a:lnTo>
                  <a:lnTo>
                    <a:pt x="982" y="792"/>
                  </a:lnTo>
                  <a:lnTo>
                    <a:pt x="988" y="800"/>
                  </a:lnTo>
                  <a:lnTo>
                    <a:pt x="994" y="810"/>
                  </a:lnTo>
                  <a:lnTo>
                    <a:pt x="998" y="820"/>
                  </a:lnTo>
                  <a:lnTo>
                    <a:pt x="996" y="834"/>
                  </a:lnTo>
                  <a:lnTo>
                    <a:pt x="1004" y="834"/>
                  </a:lnTo>
                  <a:lnTo>
                    <a:pt x="1012" y="832"/>
                  </a:lnTo>
                  <a:lnTo>
                    <a:pt x="1018" y="828"/>
                  </a:lnTo>
                  <a:lnTo>
                    <a:pt x="1020" y="850"/>
                  </a:lnTo>
                  <a:lnTo>
                    <a:pt x="1026" y="868"/>
                  </a:lnTo>
                  <a:lnTo>
                    <a:pt x="1032" y="888"/>
                  </a:lnTo>
                  <a:lnTo>
                    <a:pt x="1032" y="902"/>
                  </a:lnTo>
                  <a:lnTo>
                    <a:pt x="1032" y="916"/>
                  </a:lnTo>
                  <a:lnTo>
                    <a:pt x="1034" y="930"/>
                  </a:lnTo>
                  <a:lnTo>
                    <a:pt x="1038" y="936"/>
                  </a:lnTo>
                  <a:lnTo>
                    <a:pt x="1042" y="940"/>
                  </a:lnTo>
                  <a:lnTo>
                    <a:pt x="1048" y="946"/>
                  </a:lnTo>
                  <a:lnTo>
                    <a:pt x="1052" y="950"/>
                  </a:lnTo>
                  <a:lnTo>
                    <a:pt x="1054" y="956"/>
                  </a:lnTo>
                  <a:lnTo>
                    <a:pt x="1056" y="962"/>
                  </a:lnTo>
                  <a:lnTo>
                    <a:pt x="1056" y="970"/>
                  </a:lnTo>
                  <a:lnTo>
                    <a:pt x="1058" y="976"/>
                  </a:lnTo>
                  <a:lnTo>
                    <a:pt x="1058" y="980"/>
                  </a:lnTo>
                  <a:lnTo>
                    <a:pt x="1060" y="986"/>
                  </a:lnTo>
                  <a:lnTo>
                    <a:pt x="1062" y="990"/>
                  </a:lnTo>
                  <a:lnTo>
                    <a:pt x="1064" y="994"/>
                  </a:lnTo>
                  <a:lnTo>
                    <a:pt x="1068" y="996"/>
                  </a:lnTo>
                  <a:lnTo>
                    <a:pt x="1074" y="998"/>
                  </a:lnTo>
                  <a:lnTo>
                    <a:pt x="1080" y="996"/>
                  </a:lnTo>
                  <a:lnTo>
                    <a:pt x="1080" y="980"/>
                  </a:lnTo>
                  <a:lnTo>
                    <a:pt x="1074" y="966"/>
                  </a:lnTo>
                  <a:lnTo>
                    <a:pt x="1064" y="954"/>
                  </a:lnTo>
                  <a:lnTo>
                    <a:pt x="1054" y="942"/>
                  </a:lnTo>
                  <a:lnTo>
                    <a:pt x="1048" y="928"/>
                  </a:lnTo>
                  <a:lnTo>
                    <a:pt x="1042" y="908"/>
                  </a:lnTo>
                  <a:lnTo>
                    <a:pt x="1042" y="886"/>
                  </a:lnTo>
                  <a:lnTo>
                    <a:pt x="1044" y="866"/>
                  </a:lnTo>
                  <a:lnTo>
                    <a:pt x="1056" y="864"/>
                  </a:lnTo>
                  <a:lnTo>
                    <a:pt x="1066" y="870"/>
                  </a:lnTo>
                  <a:lnTo>
                    <a:pt x="1074" y="880"/>
                  </a:lnTo>
                  <a:lnTo>
                    <a:pt x="1080" y="894"/>
                  </a:lnTo>
                  <a:lnTo>
                    <a:pt x="1086" y="906"/>
                  </a:lnTo>
                  <a:lnTo>
                    <a:pt x="1090" y="918"/>
                  </a:lnTo>
                  <a:lnTo>
                    <a:pt x="1104" y="902"/>
                  </a:lnTo>
                  <a:lnTo>
                    <a:pt x="1114" y="884"/>
                  </a:lnTo>
                  <a:lnTo>
                    <a:pt x="1118" y="862"/>
                  </a:lnTo>
                  <a:lnTo>
                    <a:pt x="1112" y="842"/>
                  </a:lnTo>
                  <a:lnTo>
                    <a:pt x="1104" y="832"/>
                  </a:lnTo>
                  <a:lnTo>
                    <a:pt x="1096" y="824"/>
                  </a:lnTo>
                  <a:lnTo>
                    <a:pt x="1090" y="816"/>
                  </a:lnTo>
                  <a:lnTo>
                    <a:pt x="1090" y="804"/>
                  </a:lnTo>
                  <a:lnTo>
                    <a:pt x="1094" y="792"/>
                  </a:lnTo>
                  <a:lnTo>
                    <a:pt x="1104" y="782"/>
                  </a:lnTo>
                  <a:lnTo>
                    <a:pt x="1116" y="774"/>
                  </a:lnTo>
                  <a:lnTo>
                    <a:pt x="1128" y="768"/>
                  </a:lnTo>
                  <a:lnTo>
                    <a:pt x="1130" y="774"/>
                  </a:lnTo>
                  <a:lnTo>
                    <a:pt x="1128" y="784"/>
                  </a:lnTo>
                  <a:lnTo>
                    <a:pt x="1124" y="794"/>
                  </a:lnTo>
                  <a:lnTo>
                    <a:pt x="1120" y="804"/>
                  </a:lnTo>
                  <a:lnTo>
                    <a:pt x="1118" y="812"/>
                  </a:lnTo>
                  <a:lnTo>
                    <a:pt x="1118" y="818"/>
                  </a:lnTo>
                  <a:lnTo>
                    <a:pt x="1124" y="820"/>
                  </a:lnTo>
                  <a:lnTo>
                    <a:pt x="1134" y="818"/>
                  </a:lnTo>
                  <a:lnTo>
                    <a:pt x="1146" y="810"/>
                  </a:lnTo>
                  <a:lnTo>
                    <a:pt x="1148" y="800"/>
                  </a:lnTo>
                  <a:lnTo>
                    <a:pt x="1148" y="786"/>
                  </a:lnTo>
                  <a:lnTo>
                    <a:pt x="1148" y="774"/>
                  </a:lnTo>
                  <a:lnTo>
                    <a:pt x="1152" y="764"/>
                  </a:lnTo>
                  <a:lnTo>
                    <a:pt x="1160" y="756"/>
                  </a:lnTo>
                  <a:lnTo>
                    <a:pt x="1172" y="752"/>
                  </a:lnTo>
                  <a:lnTo>
                    <a:pt x="1184" y="750"/>
                  </a:lnTo>
                  <a:lnTo>
                    <a:pt x="1196" y="748"/>
                  </a:lnTo>
                  <a:lnTo>
                    <a:pt x="1208" y="742"/>
                  </a:lnTo>
                  <a:lnTo>
                    <a:pt x="1216" y="730"/>
                  </a:lnTo>
                  <a:lnTo>
                    <a:pt x="1218" y="716"/>
                  </a:lnTo>
                  <a:lnTo>
                    <a:pt x="1218" y="700"/>
                  </a:lnTo>
                  <a:lnTo>
                    <a:pt x="1224" y="688"/>
                  </a:lnTo>
                  <a:lnTo>
                    <a:pt x="1232" y="674"/>
                  </a:lnTo>
                  <a:lnTo>
                    <a:pt x="1232" y="660"/>
                  </a:lnTo>
                  <a:lnTo>
                    <a:pt x="1228" y="652"/>
                  </a:lnTo>
                  <a:lnTo>
                    <a:pt x="1222" y="644"/>
                  </a:lnTo>
                  <a:lnTo>
                    <a:pt x="1216" y="634"/>
                  </a:lnTo>
                  <a:lnTo>
                    <a:pt x="1212" y="624"/>
                  </a:lnTo>
                  <a:lnTo>
                    <a:pt x="1214" y="610"/>
                  </a:lnTo>
                  <a:lnTo>
                    <a:pt x="1222" y="598"/>
                  </a:lnTo>
                  <a:lnTo>
                    <a:pt x="1232" y="588"/>
                  </a:lnTo>
                  <a:lnTo>
                    <a:pt x="1222" y="586"/>
                  </a:lnTo>
                  <a:lnTo>
                    <a:pt x="1212" y="588"/>
                  </a:lnTo>
                  <a:lnTo>
                    <a:pt x="1204" y="590"/>
                  </a:lnTo>
                  <a:lnTo>
                    <a:pt x="1196" y="586"/>
                  </a:lnTo>
                  <a:lnTo>
                    <a:pt x="1194" y="576"/>
                  </a:lnTo>
                  <a:lnTo>
                    <a:pt x="1196" y="564"/>
                  </a:lnTo>
                  <a:lnTo>
                    <a:pt x="1206" y="552"/>
                  </a:lnTo>
                  <a:lnTo>
                    <a:pt x="1218" y="542"/>
                  </a:lnTo>
                  <a:lnTo>
                    <a:pt x="1230" y="536"/>
                  </a:lnTo>
                  <a:lnTo>
                    <a:pt x="1242" y="534"/>
                  </a:lnTo>
                  <a:lnTo>
                    <a:pt x="1242" y="542"/>
                  </a:lnTo>
                  <a:lnTo>
                    <a:pt x="1240" y="548"/>
                  </a:lnTo>
                  <a:lnTo>
                    <a:pt x="1236" y="556"/>
                  </a:lnTo>
                  <a:lnTo>
                    <a:pt x="1232" y="562"/>
                  </a:lnTo>
                  <a:lnTo>
                    <a:pt x="1238" y="562"/>
                  </a:lnTo>
                  <a:lnTo>
                    <a:pt x="1248" y="560"/>
                  </a:lnTo>
                  <a:lnTo>
                    <a:pt x="1256" y="558"/>
                  </a:lnTo>
                  <a:lnTo>
                    <a:pt x="1264" y="558"/>
                  </a:lnTo>
                  <a:lnTo>
                    <a:pt x="1270" y="560"/>
                  </a:lnTo>
                  <a:lnTo>
                    <a:pt x="1272" y="566"/>
                  </a:lnTo>
                  <a:lnTo>
                    <a:pt x="1268" y="578"/>
                  </a:lnTo>
                  <a:lnTo>
                    <a:pt x="1280" y="582"/>
                  </a:lnTo>
                  <a:lnTo>
                    <a:pt x="1282" y="590"/>
                  </a:lnTo>
                  <a:lnTo>
                    <a:pt x="1282" y="600"/>
                  </a:lnTo>
                  <a:lnTo>
                    <a:pt x="1276" y="610"/>
                  </a:lnTo>
                  <a:lnTo>
                    <a:pt x="1272" y="620"/>
                  </a:lnTo>
                  <a:lnTo>
                    <a:pt x="1270" y="628"/>
                  </a:lnTo>
                  <a:lnTo>
                    <a:pt x="1278" y="626"/>
                  </a:lnTo>
                  <a:lnTo>
                    <a:pt x="1284" y="624"/>
                  </a:lnTo>
                  <a:lnTo>
                    <a:pt x="1292" y="618"/>
                  </a:lnTo>
                  <a:lnTo>
                    <a:pt x="1296" y="610"/>
                  </a:lnTo>
                  <a:lnTo>
                    <a:pt x="1300" y="600"/>
                  </a:lnTo>
                  <a:lnTo>
                    <a:pt x="1300" y="592"/>
                  </a:lnTo>
                  <a:lnTo>
                    <a:pt x="1296" y="588"/>
                  </a:lnTo>
                  <a:lnTo>
                    <a:pt x="1290" y="580"/>
                  </a:lnTo>
                  <a:lnTo>
                    <a:pt x="1286" y="572"/>
                  </a:lnTo>
                  <a:lnTo>
                    <a:pt x="1284" y="562"/>
                  </a:lnTo>
                  <a:lnTo>
                    <a:pt x="1288" y="556"/>
                  </a:lnTo>
                  <a:lnTo>
                    <a:pt x="1294" y="550"/>
                  </a:lnTo>
                  <a:lnTo>
                    <a:pt x="1300" y="546"/>
                  </a:lnTo>
                  <a:lnTo>
                    <a:pt x="1306" y="536"/>
                  </a:lnTo>
                  <a:lnTo>
                    <a:pt x="1306" y="532"/>
                  </a:lnTo>
                  <a:lnTo>
                    <a:pt x="1306" y="528"/>
                  </a:lnTo>
                  <a:lnTo>
                    <a:pt x="1304" y="526"/>
                  </a:lnTo>
                  <a:lnTo>
                    <a:pt x="1304" y="522"/>
                  </a:lnTo>
                  <a:lnTo>
                    <a:pt x="1304" y="518"/>
                  </a:lnTo>
                  <a:lnTo>
                    <a:pt x="1306" y="514"/>
                  </a:lnTo>
                  <a:lnTo>
                    <a:pt x="1310" y="510"/>
                  </a:lnTo>
                  <a:lnTo>
                    <a:pt x="1314" y="506"/>
                  </a:lnTo>
                  <a:lnTo>
                    <a:pt x="1320" y="502"/>
                  </a:lnTo>
                  <a:lnTo>
                    <a:pt x="1326" y="500"/>
                  </a:lnTo>
                  <a:lnTo>
                    <a:pt x="1330" y="494"/>
                  </a:lnTo>
                  <a:lnTo>
                    <a:pt x="1330" y="500"/>
                  </a:lnTo>
                  <a:lnTo>
                    <a:pt x="1330" y="504"/>
                  </a:lnTo>
                  <a:lnTo>
                    <a:pt x="1334" y="508"/>
                  </a:lnTo>
                  <a:lnTo>
                    <a:pt x="1336" y="512"/>
                  </a:lnTo>
                  <a:lnTo>
                    <a:pt x="1340" y="516"/>
                  </a:lnTo>
                  <a:lnTo>
                    <a:pt x="1346" y="518"/>
                  </a:lnTo>
                  <a:lnTo>
                    <a:pt x="1352" y="502"/>
                  </a:lnTo>
                  <a:lnTo>
                    <a:pt x="1364" y="486"/>
                  </a:lnTo>
                  <a:lnTo>
                    <a:pt x="1376" y="472"/>
                  </a:lnTo>
                  <a:lnTo>
                    <a:pt x="1386" y="458"/>
                  </a:lnTo>
                  <a:lnTo>
                    <a:pt x="1394" y="442"/>
                  </a:lnTo>
                  <a:lnTo>
                    <a:pt x="1398" y="424"/>
                  </a:lnTo>
                  <a:lnTo>
                    <a:pt x="1398" y="410"/>
                  </a:lnTo>
                  <a:lnTo>
                    <a:pt x="1394" y="396"/>
                  </a:lnTo>
                  <a:lnTo>
                    <a:pt x="1388" y="386"/>
                  </a:lnTo>
                  <a:lnTo>
                    <a:pt x="1378" y="382"/>
                  </a:lnTo>
                  <a:lnTo>
                    <a:pt x="1364" y="384"/>
                  </a:lnTo>
                  <a:lnTo>
                    <a:pt x="1362" y="380"/>
                  </a:lnTo>
                  <a:lnTo>
                    <a:pt x="1360" y="376"/>
                  </a:lnTo>
                  <a:lnTo>
                    <a:pt x="1360" y="374"/>
                  </a:lnTo>
                  <a:lnTo>
                    <a:pt x="1356" y="374"/>
                  </a:lnTo>
                  <a:lnTo>
                    <a:pt x="1352" y="374"/>
                  </a:lnTo>
                  <a:lnTo>
                    <a:pt x="1346" y="374"/>
                  </a:lnTo>
                  <a:lnTo>
                    <a:pt x="1342" y="374"/>
                  </a:lnTo>
                  <a:lnTo>
                    <a:pt x="1338" y="374"/>
                  </a:lnTo>
                  <a:lnTo>
                    <a:pt x="1334" y="372"/>
                  </a:lnTo>
                  <a:lnTo>
                    <a:pt x="1332" y="370"/>
                  </a:lnTo>
                  <a:lnTo>
                    <a:pt x="1330" y="366"/>
                  </a:lnTo>
                  <a:lnTo>
                    <a:pt x="1330" y="362"/>
                  </a:lnTo>
                  <a:lnTo>
                    <a:pt x="1332" y="356"/>
                  </a:lnTo>
                  <a:lnTo>
                    <a:pt x="1340" y="350"/>
                  </a:lnTo>
                  <a:lnTo>
                    <a:pt x="1352" y="346"/>
                  </a:lnTo>
                  <a:lnTo>
                    <a:pt x="1366" y="344"/>
                  </a:lnTo>
                  <a:lnTo>
                    <a:pt x="1376" y="340"/>
                  </a:lnTo>
                  <a:lnTo>
                    <a:pt x="1384" y="334"/>
                  </a:lnTo>
                  <a:lnTo>
                    <a:pt x="1390" y="328"/>
                  </a:lnTo>
                  <a:lnTo>
                    <a:pt x="1396" y="320"/>
                  </a:lnTo>
                  <a:lnTo>
                    <a:pt x="1402" y="312"/>
                  </a:lnTo>
                  <a:lnTo>
                    <a:pt x="1424" y="294"/>
                  </a:lnTo>
                  <a:lnTo>
                    <a:pt x="1446" y="282"/>
                  </a:lnTo>
                  <a:lnTo>
                    <a:pt x="1472" y="278"/>
                  </a:lnTo>
                  <a:lnTo>
                    <a:pt x="1500" y="278"/>
                  </a:lnTo>
                  <a:lnTo>
                    <a:pt x="1498" y="290"/>
                  </a:lnTo>
                  <a:lnTo>
                    <a:pt x="1494" y="300"/>
                  </a:lnTo>
                  <a:lnTo>
                    <a:pt x="1508" y="300"/>
                  </a:lnTo>
                  <a:lnTo>
                    <a:pt x="1518" y="294"/>
                  </a:lnTo>
                  <a:lnTo>
                    <a:pt x="1524" y="284"/>
                  </a:lnTo>
                  <a:lnTo>
                    <a:pt x="1532" y="274"/>
                  </a:lnTo>
                  <a:lnTo>
                    <a:pt x="1540" y="264"/>
                  </a:lnTo>
                  <a:lnTo>
                    <a:pt x="1548" y="260"/>
                  </a:lnTo>
                  <a:lnTo>
                    <a:pt x="1560" y="258"/>
                  </a:lnTo>
                  <a:lnTo>
                    <a:pt x="1570" y="258"/>
                  </a:lnTo>
                  <a:lnTo>
                    <a:pt x="1578" y="262"/>
                  </a:lnTo>
                  <a:lnTo>
                    <a:pt x="1580" y="270"/>
                  </a:lnTo>
                  <a:lnTo>
                    <a:pt x="1588" y="258"/>
                  </a:lnTo>
                  <a:lnTo>
                    <a:pt x="1600" y="246"/>
                  </a:lnTo>
                  <a:lnTo>
                    <a:pt x="1614" y="242"/>
                  </a:lnTo>
                  <a:lnTo>
                    <a:pt x="1614" y="260"/>
                  </a:lnTo>
                  <a:lnTo>
                    <a:pt x="1608" y="274"/>
                  </a:lnTo>
                  <a:lnTo>
                    <a:pt x="1598" y="286"/>
                  </a:lnTo>
                  <a:lnTo>
                    <a:pt x="1584" y="296"/>
                  </a:lnTo>
                  <a:lnTo>
                    <a:pt x="1572" y="306"/>
                  </a:lnTo>
                  <a:lnTo>
                    <a:pt x="1560" y="316"/>
                  </a:lnTo>
                  <a:lnTo>
                    <a:pt x="1550" y="330"/>
                  </a:lnTo>
                  <a:lnTo>
                    <a:pt x="1540" y="358"/>
                  </a:lnTo>
                  <a:lnTo>
                    <a:pt x="1538" y="388"/>
                  </a:lnTo>
                  <a:lnTo>
                    <a:pt x="1544" y="420"/>
                  </a:lnTo>
                  <a:lnTo>
                    <a:pt x="1552" y="406"/>
                  </a:lnTo>
                  <a:lnTo>
                    <a:pt x="1560" y="390"/>
                  </a:lnTo>
                  <a:lnTo>
                    <a:pt x="1568" y="376"/>
                  </a:lnTo>
                  <a:lnTo>
                    <a:pt x="1574" y="372"/>
                  </a:lnTo>
                  <a:lnTo>
                    <a:pt x="1578" y="368"/>
                  </a:lnTo>
                  <a:lnTo>
                    <a:pt x="1584" y="364"/>
                  </a:lnTo>
                  <a:lnTo>
                    <a:pt x="1588" y="358"/>
                  </a:lnTo>
                  <a:lnTo>
                    <a:pt x="1592" y="352"/>
                  </a:lnTo>
                  <a:lnTo>
                    <a:pt x="1598" y="336"/>
                  </a:lnTo>
                  <a:lnTo>
                    <a:pt x="1602" y="322"/>
                  </a:lnTo>
                  <a:lnTo>
                    <a:pt x="1606" y="308"/>
                  </a:lnTo>
                  <a:lnTo>
                    <a:pt x="1614" y="296"/>
                  </a:lnTo>
                  <a:lnTo>
                    <a:pt x="1628" y="284"/>
                  </a:lnTo>
                  <a:lnTo>
                    <a:pt x="1632" y="284"/>
                  </a:lnTo>
                  <a:lnTo>
                    <a:pt x="1638" y="282"/>
                  </a:lnTo>
                  <a:lnTo>
                    <a:pt x="1644" y="282"/>
                  </a:lnTo>
                  <a:lnTo>
                    <a:pt x="1650" y="280"/>
                  </a:lnTo>
                  <a:lnTo>
                    <a:pt x="1654" y="280"/>
                  </a:lnTo>
                  <a:lnTo>
                    <a:pt x="1656" y="278"/>
                  </a:lnTo>
                  <a:lnTo>
                    <a:pt x="1658" y="278"/>
                  </a:lnTo>
                  <a:lnTo>
                    <a:pt x="1660" y="278"/>
                  </a:lnTo>
                  <a:lnTo>
                    <a:pt x="1662" y="278"/>
                  </a:lnTo>
                  <a:lnTo>
                    <a:pt x="1664" y="276"/>
                  </a:lnTo>
                  <a:lnTo>
                    <a:pt x="1666" y="274"/>
                  </a:lnTo>
                  <a:lnTo>
                    <a:pt x="1672" y="270"/>
                  </a:lnTo>
                  <a:lnTo>
                    <a:pt x="1688" y="256"/>
                  </a:lnTo>
                  <a:lnTo>
                    <a:pt x="1700" y="250"/>
                  </a:lnTo>
                  <a:lnTo>
                    <a:pt x="1714" y="248"/>
                  </a:lnTo>
                  <a:lnTo>
                    <a:pt x="1732" y="248"/>
                  </a:lnTo>
                  <a:lnTo>
                    <a:pt x="1732" y="242"/>
                  </a:lnTo>
                  <a:lnTo>
                    <a:pt x="1730" y="238"/>
                  </a:lnTo>
                  <a:lnTo>
                    <a:pt x="1728" y="232"/>
                  </a:lnTo>
                  <a:lnTo>
                    <a:pt x="1724" y="228"/>
                  </a:lnTo>
                  <a:lnTo>
                    <a:pt x="1736" y="226"/>
                  </a:lnTo>
                  <a:lnTo>
                    <a:pt x="1744" y="218"/>
                  </a:lnTo>
                  <a:lnTo>
                    <a:pt x="1746" y="208"/>
                  </a:lnTo>
                  <a:lnTo>
                    <a:pt x="1746" y="194"/>
                  </a:lnTo>
                  <a:lnTo>
                    <a:pt x="1752" y="194"/>
                  </a:lnTo>
                  <a:lnTo>
                    <a:pt x="1758" y="198"/>
                  </a:lnTo>
                  <a:lnTo>
                    <a:pt x="1764" y="202"/>
                  </a:lnTo>
                  <a:lnTo>
                    <a:pt x="1768" y="206"/>
                  </a:lnTo>
                  <a:lnTo>
                    <a:pt x="1774" y="210"/>
                  </a:lnTo>
                  <a:lnTo>
                    <a:pt x="1778" y="214"/>
                  </a:lnTo>
                  <a:lnTo>
                    <a:pt x="1792" y="204"/>
                  </a:lnTo>
                  <a:lnTo>
                    <a:pt x="1796" y="194"/>
                  </a:lnTo>
                  <a:lnTo>
                    <a:pt x="1790" y="184"/>
                  </a:lnTo>
                  <a:lnTo>
                    <a:pt x="1778" y="172"/>
                  </a:lnTo>
                  <a:lnTo>
                    <a:pt x="1764" y="162"/>
                  </a:lnTo>
                  <a:lnTo>
                    <a:pt x="1746" y="154"/>
                  </a:lnTo>
                  <a:lnTo>
                    <a:pt x="1728" y="146"/>
                  </a:lnTo>
                  <a:lnTo>
                    <a:pt x="1712" y="142"/>
                  </a:lnTo>
                  <a:lnTo>
                    <a:pt x="1702" y="140"/>
                  </a:lnTo>
                  <a:close/>
                  <a:moveTo>
                    <a:pt x="818" y="196"/>
                  </a:moveTo>
                  <a:lnTo>
                    <a:pt x="822" y="188"/>
                  </a:lnTo>
                  <a:lnTo>
                    <a:pt x="824" y="182"/>
                  </a:lnTo>
                  <a:lnTo>
                    <a:pt x="828" y="174"/>
                  </a:lnTo>
                  <a:lnTo>
                    <a:pt x="824" y="172"/>
                  </a:lnTo>
                  <a:lnTo>
                    <a:pt x="822" y="170"/>
                  </a:lnTo>
                  <a:lnTo>
                    <a:pt x="818" y="176"/>
                  </a:lnTo>
                  <a:lnTo>
                    <a:pt x="816" y="182"/>
                  </a:lnTo>
                  <a:lnTo>
                    <a:pt x="812" y="188"/>
                  </a:lnTo>
                  <a:lnTo>
                    <a:pt x="808" y="194"/>
                  </a:lnTo>
                  <a:lnTo>
                    <a:pt x="804" y="198"/>
                  </a:lnTo>
                  <a:lnTo>
                    <a:pt x="798" y="200"/>
                  </a:lnTo>
                  <a:lnTo>
                    <a:pt x="792" y="200"/>
                  </a:lnTo>
                  <a:lnTo>
                    <a:pt x="790" y="194"/>
                  </a:lnTo>
                  <a:lnTo>
                    <a:pt x="790" y="190"/>
                  </a:lnTo>
                  <a:lnTo>
                    <a:pt x="792" y="186"/>
                  </a:lnTo>
                  <a:lnTo>
                    <a:pt x="794" y="184"/>
                  </a:lnTo>
                  <a:lnTo>
                    <a:pt x="798" y="182"/>
                  </a:lnTo>
                  <a:lnTo>
                    <a:pt x="802" y="178"/>
                  </a:lnTo>
                  <a:lnTo>
                    <a:pt x="804" y="176"/>
                  </a:lnTo>
                  <a:lnTo>
                    <a:pt x="808" y="170"/>
                  </a:lnTo>
                  <a:lnTo>
                    <a:pt x="810" y="166"/>
                  </a:lnTo>
                  <a:lnTo>
                    <a:pt x="812" y="164"/>
                  </a:lnTo>
                  <a:lnTo>
                    <a:pt x="814" y="160"/>
                  </a:lnTo>
                  <a:lnTo>
                    <a:pt x="814" y="158"/>
                  </a:lnTo>
                  <a:lnTo>
                    <a:pt x="814" y="154"/>
                  </a:lnTo>
                  <a:lnTo>
                    <a:pt x="812" y="148"/>
                  </a:lnTo>
                  <a:lnTo>
                    <a:pt x="826" y="154"/>
                  </a:lnTo>
                  <a:lnTo>
                    <a:pt x="834" y="162"/>
                  </a:lnTo>
                  <a:lnTo>
                    <a:pt x="842" y="172"/>
                  </a:lnTo>
                  <a:lnTo>
                    <a:pt x="844" y="182"/>
                  </a:lnTo>
                  <a:lnTo>
                    <a:pt x="840" y="190"/>
                  </a:lnTo>
                  <a:lnTo>
                    <a:pt x="832" y="196"/>
                  </a:lnTo>
                  <a:lnTo>
                    <a:pt x="818" y="196"/>
                  </a:lnTo>
                  <a:close/>
                </a:path>
              </a:pathLst>
            </a:custGeom>
            <a:grpFill/>
            <a:ln w="0">
              <a:noFill/>
              <a:prstDash val="solid"/>
              <a:round/>
              <a:headEnd/>
              <a:tailEnd/>
            </a:ln>
            <a:extLst/>
          </p:spPr>
          <p:txBody>
            <a:bodyPr/>
            <a:lstStyle/>
            <a:p>
              <a:endParaRPr lang="zh-CN" altLang="en-US">
                <a:solidFill>
                  <a:schemeClr val="accent1"/>
                </a:solidFill>
              </a:endParaRPr>
            </a:p>
          </p:txBody>
        </p:sp>
        <p:sp>
          <p:nvSpPr>
            <p:cNvPr id="42" name="Freeform 91"/>
            <p:cNvSpPr>
              <a:spLocks/>
            </p:cNvSpPr>
            <p:nvPr/>
          </p:nvSpPr>
          <p:spPr bwMode="gray">
            <a:xfrm>
              <a:off x="5784127" y="2042898"/>
              <a:ext cx="4285622" cy="3029648"/>
            </a:xfrm>
            <a:custGeom>
              <a:avLst/>
              <a:gdLst>
                <a:gd name="T0" fmla="*/ 1638 w 1796"/>
                <a:gd name="T1" fmla="*/ 154 h 1416"/>
                <a:gd name="T2" fmla="*/ 1504 w 1796"/>
                <a:gd name="T3" fmla="*/ 120 h 1416"/>
                <a:gd name="T4" fmla="*/ 1376 w 1796"/>
                <a:gd name="T5" fmla="*/ 112 h 1416"/>
                <a:gd name="T6" fmla="*/ 1242 w 1796"/>
                <a:gd name="T7" fmla="*/ 92 h 1416"/>
                <a:gd name="T8" fmla="*/ 1160 w 1796"/>
                <a:gd name="T9" fmla="*/ 66 h 1416"/>
                <a:gd name="T10" fmla="*/ 1118 w 1796"/>
                <a:gd name="T11" fmla="*/ 56 h 1416"/>
                <a:gd name="T12" fmla="*/ 1006 w 1796"/>
                <a:gd name="T13" fmla="*/ 40 h 1416"/>
                <a:gd name="T14" fmla="*/ 876 w 1796"/>
                <a:gd name="T15" fmla="*/ 80 h 1416"/>
                <a:gd name="T16" fmla="*/ 892 w 1796"/>
                <a:gd name="T17" fmla="*/ 146 h 1416"/>
                <a:gd name="T18" fmla="*/ 852 w 1796"/>
                <a:gd name="T19" fmla="*/ 92 h 1416"/>
                <a:gd name="T20" fmla="*/ 824 w 1796"/>
                <a:gd name="T21" fmla="*/ 88 h 1416"/>
                <a:gd name="T22" fmla="*/ 764 w 1796"/>
                <a:gd name="T23" fmla="*/ 148 h 1416"/>
                <a:gd name="T24" fmla="*/ 646 w 1796"/>
                <a:gd name="T25" fmla="*/ 152 h 1416"/>
                <a:gd name="T26" fmla="*/ 544 w 1796"/>
                <a:gd name="T27" fmla="*/ 164 h 1416"/>
                <a:gd name="T28" fmla="*/ 502 w 1796"/>
                <a:gd name="T29" fmla="*/ 220 h 1416"/>
                <a:gd name="T30" fmla="*/ 474 w 1796"/>
                <a:gd name="T31" fmla="*/ 134 h 1416"/>
                <a:gd name="T32" fmla="*/ 320 w 1796"/>
                <a:gd name="T33" fmla="*/ 128 h 1416"/>
                <a:gd name="T34" fmla="*/ 250 w 1796"/>
                <a:gd name="T35" fmla="*/ 220 h 1416"/>
                <a:gd name="T36" fmla="*/ 210 w 1796"/>
                <a:gd name="T37" fmla="*/ 304 h 1416"/>
                <a:gd name="T38" fmla="*/ 286 w 1796"/>
                <a:gd name="T39" fmla="*/ 344 h 1416"/>
                <a:gd name="T40" fmla="*/ 310 w 1796"/>
                <a:gd name="T41" fmla="*/ 224 h 1416"/>
                <a:gd name="T42" fmla="*/ 376 w 1796"/>
                <a:gd name="T43" fmla="*/ 218 h 1416"/>
                <a:gd name="T44" fmla="*/ 432 w 1796"/>
                <a:gd name="T45" fmla="*/ 278 h 1416"/>
                <a:gd name="T46" fmla="*/ 408 w 1796"/>
                <a:gd name="T47" fmla="*/ 292 h 1416"/>
                <a:gd name="T48" fmla="*/ 340 w 1796"/>
                <a:gd name="T49" fmla="*/ 354 h 1416"/>
                <a:gd name="T50" fmla="*/ 196 w 1796"/>
                <a:gd name="T51" fmla="*/ 402 h 1416"/>
                <a:gd name="T52" fmla="*/ 152 w 1796"/>
                <a:gd name="T53" fmla="*/ 506 h 1416"/>
                <a:gd name="T54" fmla="*/ 76 w 1796"/>
                <a:gd name="T55" fmla="*/ 580 h 1416"/>
                <a:gd name="T56" fmla="*/ 240 w 1796"/>
                <a:gd name="T57" fmla="*/ 500 h 1416"/>
                <a:gd name="T58" fmla="*/ 282 w 1796"/>
                <a:gd name="T59" fmla="*/ 594 h 1416"/>
                <a:gd name="T60" fmla="*/ 292 w 1796"/>
                <a:gd name="T61" fmla="*/ 474 h 1416"/>
                <a:gd name="T62" fmla="*/ 378 w 1796"/>
                <a:gd name="T63" fmla="*/ 578 h 1416"/>
                <a:gd name="T64" fmla="*/ 402 w 1796"/>
                <a:gd name="T65" fmla="*/ 586 h 1416"/>
                <a:gd name="T66" fmla="*/ 376 w 1796"/>
                <a:gd name="T67" fmla="*/ 660 h 1416"/>
                <a:gd name="T68" fmla="*/ 194 w 1796"/>
                <a:gd name="T69" fmla="*/ 590 h 1416"/>
                <a:gd name="T70" fmla="*/ 68 w 1796"/>
                <a:gd name="T71" fmla="*/ 658 h 1416"/>
                <a:gd name="T72" fmla="*/ 112 w 1796"/>
                <a:gd name="T73" fmla="*/ 982 h 1416"/>
                <a:gd name="T74" fmla="*/ 250 w 1796"/>
                <a:gd name="T75" fmla="*/ 960 h 1416"/>
                <a:gd name="T76" fmla="*/ 300 w 1796"/>
                <a:gd name="T77" fmla="*/ 1314 h 1416"/>
                <a:gd name="T78" fmla="*/ 458 w 1796"/>
                <a:gd name="T79" fmla="*/ 1292 h 1416"/>
                <a:gd name="T80" fmla="*/ 516 w 1796"/>
                <a:gd name="T81" fmla="*/ 1038 h 1416"/>
                <a:gd name="T82" fmla="*/ 530 w 1796"/>
                <a:gd name="T83" fmla="*/ 878 h 1416"/>
                <a:gd name="T84" fmla="*/ 502 w 1796"/>
                <a:gd name="T85" fmla="*/ 750 h 1416"/>
                <a:gd name="T86" fmla="*/ 678 w 1796"/>
                <a:gd name="T87" fmla="*/ 746 h 1416"/>
                <a:gd name="T88" fmla="*/ 590 w 1796"/>
                <a:gd name="T89" fmla="*/ 672 h 1416"/>
                <a:gd name="T90" fmla="*/ 744 w 1796"/>
                <a:gd name="T91" fmla="*/ 728 h 1416"/>
                <a:gd name="T92" fmla="*/ 822 w 1796"/>
                <a:gd name="T93" fmla="*/ 874 h 1416"/>
                <a:gd name="T94" fmla="*/ 870 w 1796"/>
                <a:gd name="T95" fmla="*/ 830 h 1416"/>
                <a:gd name="T96" fmla="*/ 974 w 1796"/>
                <a:gd name="T97" fmla="*/ 766 h 1416"/>
                <a:gd name="T98" fmla="*/ 1042 w 1796"/>
                <a:gd name="T99" fmla="*/ 940 h 1416"/>
                <a:gd name="T100" fmla="*/ 1042 w 1796"/>
                <a:gd name="T101" fmla="*/ 908 h 1416"/>
                <a:gd name="T102" fmla="*/ 1116 w 1796"/>
                <a:gd name="T103" fmla="*/ 774 h 1416"/>
                <a:gd name="T104" fmla="*/ 1208 w 1796"/>
                <a:gd name="T105" fmla="*/ 742 h 1416"/>
                <a:gd name="T106" fmla="*/ 1196 w 1796"/>
                <a:gd name="T107" fmla="*/ 564 h 1416"/>
                <a:gd name="T108" fmla="*/ 1276 w 1796"/>
                <a:gd name="T109" fmla="*/ 610 h 1416"/>
                <a:gd name="T110" fmla="*/ 1304 w 1796"/>
                <a:gd name="T111" fmla="*/ 526 h 1416"/>
                <a:gd name="T112" fmla="*/ 1394 w 1796"/>
                <a:gd name="T113" fmla="*/ 442 h 1416"/>
                <a:gd name="T114" fmla="*/ 1332 w 1796"/>
                <a:gd name="T115" fmla="*/ 356 h 1416"/>
                <a:gd name="T116" fmla="*/ 1540 w 1796"/>
                <a:gd name="T117" fmla="*/ 264 h 1416"/>
                <a:gd name="T118" fmla="*/ 1552 w 1796"/>
                <a:gd name="T119" fmla="*/ 406 h 1416"/>
                <a:gd name="T120" fmla="*/ 1658 w 1796"/>
                <a:gd name="T121" fmla="*/ 278 h 1416"/>
                <a:gd name="T122" fmla="*/ 1758 w 1796"/>
                <a:gd name="T123" fmla="*/ 198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96" h="1416">
                  <a:moveTo>
                    <a:pt x="1702" y="140"/>
                  </a:moveTo>
                  <a:lnTo>
                    <a:pt x="1696" y="138"/>
                  </a:lnTo>
                  <a:lnTo>
                    <a:pt x="1692" y="136"/>
                  </a:lnTo>
                  <a:lnTo>
                    <a:pt x="1686" y="136"/>
                  </a:lnTo>
                  <a:lnTo>
                    <a:pt x="1680" y="134"/>
                  </a:lnTo>
                  <a:lnTo>
                    <a:pt x="1676" y="134"/>
                  </a:lnTo>
                  <a:lnTo>
                    <a:pt x="1672" y="134"/>
                  </a:lnTo>
                  <a:lnTo>
                    <a:pt x="1668" y="138"/>
                  </a:lnTo>
                  <a:lnTo>
                    <a:pt x="1666" y="140"/>
                  </a:lnTo>
                  <a:lnTo>
                    <a:pt x="1666" y="144"/>
                  </a:lnTo>
                  <a:lnTo>
                    <a:pt x="1666" y="148"/>
                  </a:lnTo>
                  <a:lnTo>
                    <a:pt x="1666" y="150"/>
                  </a:lnTo>
                  <a:lnTo>
                    <a:pt x="1664" y="154"/>
                  </a:lnTo>
                  <a:lnTo>
                    <a:pt x="1664" y="156"/>
                  </a:lnTo>
                  <a:lnTo>
                    <a:pt x="1660" y="158"/>
                  </a:lnTo>
                  <a:lnTo>
                    <a:pt x="1654" y="160"/>
                  </a:lnTo>
                  <a:lnTo>
                    <a:pt x="1648" y="160"/>
                  </a:lnTo>
                  <a:lnTo>
                    <a:pt x="1642" y="158"/>
                  </a:lnTo>
                  <a:lnTo>
                    <a:pt x="1638" y="154"/>
                  </a:lnTo>
                  <a:lnTo>
                    <a:pt x="1632" y="152"/>
                  </a:lnTo>
                  <a:lnTo>
                    <a:pt x="1628" y="148"/>
                  </a:lnTo>
                  <a:lnTo>
                    <a:pt x="1622" y="146"/>
                  </a:lnTo>
                  <a:lnTo>
                    <a:pt x="1604" y="146"/>
                  </a:lnTo>
                  <a:lnTo>
                    <a:pt x="1590" y="152"/>
                  </a:lnTo>
                  <a:lnTo>
                    <a:pt x="1588" y="150"/>
                  </a:lnTo>
                  <a:lnTo>
                    <a:pt x="1584" y="146"/>
                  </a:lnTo>
                  <a:lnTo>
                    <a:pt x="1582" y="144"/>
                  </a:lnTo>
                  <a:lnTo>
                    <a:pt x="1580" y="140"/>
                  </a:lnTo>
                  <a:lnTo>
                    <a:pt x="1580" y="146"/>
                  </a:lnTo>
                  <a:lnTo>
                    <a:pt x="1580" y="154"/>
                  </a:lnTo>
                  <a:lnTo>
                    <a:pt x="1580" y="160"/>
                  </a:lnTo>
                  <a:lnTo>
                    <a:pt x="1570" y="146"/>
                  </a:lnTo>
                  <a:lnTo>
                    <a:pt x="1566" y="136"/>
                  </a:lnTo>
                  <a:lnTo>
                    <a:pt x="1560" y="128"/>
                  </a:lnTo>
                  <a:lnTo>
                    <a:pt x="1552" y="122"/>
                  </a:lnTo>
                  <a:lnTo>
                    <a:pt x="1536" y="118"/>
                  </a:lnTo>
                  <a:lnTo>
                    <a:pt x="1520" y="118"/>
                  </a:lnTo>
                  <a:lnTo>
                    <a:pt x="1504" y="120"/>
                  </a:lnTo>
                  <a:lnTo>
                    <a:pt x="1488" y="118"/>
                  </a:lnTo>
                  <a:lnTo>
                    <a:pt x="1476" y="114"/>
                  </a:lnTo>
                  <a:lnTo>
                    <a:pt x="1470" y="102"/>
                  </a:lnTo>
                  <a:lnTo>
                    <a:pt x="1472" y="100"/>
                  </a:lnTo>
                  <a:lnTo>
                    <a:pt x="1474" y="98"/>
                  </a:lnTo>
                  <a:lnTo>
                    <a:pt x="1476" y="96"/>
                  </a:lnTo>
                  <a:lnTo>
                    <a:pt x="1462" y="98"/>
                  </a:lnTo>
                  <a:lnTo>
                    <a:pt x="1450" y="108"/>
                  </a:lnTo>
                  <a:lnTo>
                    <a:pt x="1442" y="118"/>
                  </a:lnTo>
                  <a:lnTo>
                    <a:pt x="1442" y="112"/>
                  </a:lnTo>
                  <a:lnTo>
                    <a:pt x="1440" y="106"/>
                  </a:lnTo>
                  <a:lnTo>
                    <a:pt x="1440" y="100"/>
                  </a:lnTo>
                  <a:lnTo>
                    <a:pt x="1428" y="98"/>
                  </a:lnTo>
                  <a:lnTo>
                    <a:pt x="1416" y="96"/>
                  </a:lnTo>
                  <a:lnTo>
                    <a:pt x="1402" y="96"/>
                  </a:lnTo>
                  <a:lnTo>
                    <a:pt x="1390" y="96"/>
                  </a:lnTo>
                  <a:lnTo>
                    <a:pt x="1380" y="98"/>
                  </a:lnTo>
                  <a:lnTo>
                    <a:pt x="1376" y="104"/>
                  </a:lnTo>
                  <a:lnTo>
                    <a:pt x="1376" y="112"/>
                  </a:lnTo>
                  <a:lnTo>
                    <a:pt x="1386" y="122"/>
                  </a:lnTo>
                  <a:lnTo>
                    <a:pt x="1374" y="126"/>
                  </a:lnTo>
                  <a:lnTo>
                    <a:pt x="1368" y="124"/>
                  </a:lnTo>
                  <a:lnTo>
                    <a:pt x="1362" y="120"/>
                  </a:lnTo>
                  <a:lnTo>
                    <a:pt x="1358" y="114"/>
                  </a:lnTo>
                  <a:lnTo>
                    <a:pt x="1354" y="106"/>
                  </a:lnTo>
                  <a:lnTo>
                    <a:pt x="1346" y="104"/>
                  </a:lnTo>
                  <a:lnTo>
                    <a:pt x="1340" y="102"/>
                  </a:lnTo>
                  <a:lnTo>
                    <a:pt x="1334" y="104"/>
                  </a:lnTo>
                  <a:lnTo>
                    <a:pt x="1330" y="106"/>
                  </a:lnTo>
                  <a:lnTo>
                    <a:pt x="1328" y="110"/>
                  </a:lnTo>
                  <a:lnTo>
                    <a:pt x="1324" y="116"/>
                  </a:lnTo>
                  <a:lnTo>
                    <a:pt x="1322" y="120"/>
                  </a:lnTo>
                  <a:lnTo>
                    <a:pt x="1320" y="126"/>
                  </a:lnTo>
                  <a:lnTo>
                    <a:pt x="1318" y="130"/>
                  </a:lnTo>
                  <a:lnTo>
                    <a:pt x="1296" y="116"/>
                  </a:lnTo>
                  <a:lnTo>
                    <a:pt x="1274" y="104"/>
                  </a:lnTo>
                  <a:lnTo>
                    <a:pt x="1248" y="94"/>
                  </a:lnTo>
                  <a:lnTo>
                    <a:pt x="1242" y="92"/>
                  </a:lnTo>
                  <a:lnTo>
                    <a:pt x="1238" y="94"/>
                  </a:lnTo>
                  <a:lnTo>
                    <a:pt x="1234" y="94"/>
                  </a:lnTo>
                  <a:lnTo>
                    <a:pt x="1228" y="92"/>
                  </a:lnTo>
                  <a:lnTo>
                    <a:pt x="1224" y="90"/>
                  </a:lnTo>
                  <a:lnTo>
                    <a:pt x="1222" y="86"/>
                  </a:lnTo>
                  <a:lnTo>
                    <a:pt x="1218" y="82"/>
                  </a:lnTo>
                  <a:lnTo>
                    <a:pt x="1216" y="78"/>
                  </a:lnTo>
                  <a:lnTo>
                    <a:pt x="1212" y="76"/>
                  </a:lnTo>
                  <a:lnTo>
                    <a:pt x="1206" y="76"/>
                  </a:lnTo>
                  <a:lnTo>
                    <a:pt x="1200" y="76"/>
                  </a:lnTo>
                  <a:lnTo>
                    <a:pt x="1196" y="76"/>
                  </a:lnTo>
                  <a:lnTo>
                    <a:pt x="1190" y="76"/>
                  </a:lnTo>
                  <a:lnTo>
                    <a:pt x="1186" y="74"/>
                  </a:lnTo>
                  <a:lnTo>
                    <a:pt x="1184" y="72"/>
                  </a:lnTo>
                  <a:lnTo>
                    <a:pt x="1180" y="68"/>
                  </a:lnTo>
                  <a:lnTo>
                    <a:pt x="1176" y="64"/>
                  </a:lnTo>
                  <a:lnTo>
                    <a:pt x="1172" y="62"/>
                  </a:lnTo>
                  <a:lnTo>
                    <a:pt x="1168" y="62"/>
                  </a:lnTo>
                  <a:lnTo>
                    <a:pt x="1160" y="66"/>
                  </a:lnTo>
                  <a:lnTo>
                    <a:pt x="1154" y="76"/>
                  </a:lnTo>
                  <a:lnTo>
                    <a:pt x="1152" y="86"/>
                  </a:lnTo>
                  <a:lnTo>
                    <a:pt x="1152" y="96"/>
                  </a:lnTo>
                  <a:lnTo>
                    <a:pt x="1146" y="92"/>
                  </a:lnTo>
                  <a:lnTo>
                    <a:pt x="1140" y="88"/>
                  </a:lnTo>
                  <a:lnTo>
                    <a:pt x="1136" y="82"/>
                  </a:lnTo>
                  <a:lnTo>
                    <a:pt x="1132" y="76"/>
                  </a:lnTo>
                  <a:lnTo>
                    <a:pt x="1108" y="90"/>
                  </a:lnTo>
                  <a:lnTo>
                    <a:pt x="1082" y="96"/>
                  </a:lnTo>
                  <a:lnTo>
                    <a:pt x="1084" y="90"/>
                  </a:lnTo>
                  <a:lnTo>
                    <a:pt x="1086" y="84"/>
                  </a:lnTo>
                  <a:lnTo>
                    <a:pt x="1088" y="82"/>
                  </a:lnTo>
                  <a:lnTo>
                    <a:pt x="1092" y="78"/>
                  </a:lnTo>
                  <a:lnTo>
                    <a:pt x="1096" y="76"/>
                  </a:lnTo>
                  <a:lnTo>
                    <a:pt x="1100" y="74"/>
                  </a:lnTo>
                  <a:lnTo>
                    <a:pt x="1104" y="70"/>
                  </a:lnTo>
                  <a:lnTo>
                    <a:pt x="1110" y="66"/>
                  </a:lnTo>
                  <a:lnTo>
                    <a:pt x="1114" y="60"/>
                  </a:lnTo>
                  <a:lnTo>
                    <a:pt x="1118" y="56"/>
                  </a:lnTo>
                  <a:lnTo>
                    <a:pt x="1122" y="52"/>
                  </a:lnTo>
                  <a:lnTo>
                    <a:pt x="1138" y="42"/>
                  </a:lnTo>
                  <a:lnTo>
                    <a:pt x="1154" y="38"/>
                  </a:lnTo>
                  <a:lnTo>
                    <a:pt x="1172" y="36"/>
                  </a:lnTo>
                  <a:lnTo>
                    <a:pt x="1160" y="28"/>
                  </a:lnTo>
                  <a:lnTo>
                    <a:pt x="1150" y="18"/>
                  </a:lnTo>
                  <a:lnTo>
                    <a:pt x="1138" y="12"/>
                  </a:lnTo>
                  <a:lnTo>
                    <a:pt x="1126" y="14"/>
                  </a:lnTo>
                  <a:lnTo>
                    <a:pt x="1114" y="18"/>
                  </a:lnTo>
                  <a:lnTo>
                    <a:pt x="1102" y="20"/>
                  </a:lnTo>
                  <a:lnTo>
                    <a:pt x="1094" y="14"/>
                  </a:lnTo>
                  <a:lnTo>
                    <a:pt x="1088" y="6"/>
                  </a:lnTo>
                  <a:lnTo>
                    <a:pt x="1082" y="0"/>
                  </a:lnTo>
                  <a:lnTo>
                    <a:pt x="1066" y="4"/>
                  </a:lnTo>
                  <a:lnTo>
                    <a:pt x="1052" y="12"/>
                  </a:lnTo>
                  <a:lnTo>
                    <a:pt x="1038" y="22"/>
                  </a:lnTo>
                  <a:lnTo>
                    <a:pt x="1030" y="26"/>
                  </a:lnTo>
                  <a:lnTo>
                    <a:pt x="1018" y="32"/>
                  </a:lnTo>
                  <a:lnTo>
                    <a:pt x="1006" y="40"/>
                  </a:lnTo>
                  <a:lnTo>
                    <a:pt x="1008" y="32"/>
                  </a:lnTo>
                  <a:lnTo>
                    <a:pt x="1010" y="24"/>
                  </a:lnTo>
                  <a:lnTo>
                    <a:pt x="1014" y="18"/>
                  </a:lnTo>
                  <a:lnTo>
                    <a:pt x="1000" y="18"/>
                  </a:lnTo>
                  <a:lnTo>
                    <a:pt x="980" y="20"/>
                  </a:lnTo>
                  <a:lnTo>
                    <a:pt x="962" y="24"/>
                  </a:lnTo>
                  <a:lnTo>
                    <a:pt x="946" y="30"/>
                  </a:lnTo>
                  <a:lnTo>
                    <a:pt x="932" y="36"/>
                  </a:lnTo>
                  <a:lnTo>
                    <a:pt x="916" y="38"/>
                  </a:lnTo>
                  <a:lnTo>
                    <a:pt x="918" y="42"/>
                  </a:lnTo>
                  <a:lnTo>
                    <a:pt x="922" y="46"/>
                  </a:lnTo>
                  <a:lnTo>
                    <a:pt x="928" y="50"/>
                  </a:lnTo>
                  <a:lnTo>
                    <a:pt x="932" y="52"/>
                  </a:lnTo>
                  <a:lnTo>
                    <a:pt x="938" y="54"/>
                  </a:lnTo>
                  <a:lnTo>
                    <a:pt x="932" y="60"/>
                  </a:lnTo>
                  <a:lnTo>
                    <a:pt x="920" y="66"/>
                  </a:lnTo>
                  <a:lnTo>
                    <a:pt x="902" y="70"/>
                  </a:lnTo>
                  <a:lnTo>
                    <a:pt x="886" y="74"/>
                  </a:lnTo>
                  <a:lnTo>
                    <a:pt x="876" y="80"/>
                  </a:lnTo>
                  <a:lnTo>
                    <a:pt x="880" y="82"/>
                  </a:lnTo>
                  <a:lnTo>
                    <a:pt x="884" y="84"/>
                  </a:lnTo>
                  <a:lnTo>
                    <a:pt x="890" y="88"/>
                  </a:lnTo>
                  <a:lnTo>
                    <a:pt x="894" y="90"/>
                  </a:lnTo>
                  <a:lnTo>
                    <a:pt x="896" y="94"/>
                  </a:lnTo>
                  <a:lnTo>
                    <a:pt x="898" y="98"/>
                  </a:lnTo>
                  <a:lnTo>
                    <a:pt x="898" y="102"/>
                  </a:lnTo>
                  <a:lnTo>
                    <a:pt x="894" y="106"/>
                  </a:lnTo>
                  <a:lnTo>
                    <a:pt x="886" y="110"/>
                  </a:lnTo>
                  <a:lnTo>
                    <a:pt x="888" y="114"/>
                  </a:lnTo>
                  <a:lnTo>
                    <a:pt x="890" y="120"/>
                  </a:lnTo>
                  <a:lnTo>
                    <a:pt x="894" y="124"/>
                  </a:lnTo>
                  <a:lnTo>
                    <a:pt x="898" y="126"/>
                  </a:lnTo>
                  <a:lnTo>
                    <a:pt x="902" y="128"/>
                  </a:lnTo>
                  <a:lnTo>
                    <a:pt x="904" y="134"/>
                  </a:lnTo>
                  <a:lnTo>
                    <a:pt x="902" y="140"/>
                  </a:lnTo>
                  <a:lnTo>
                    <a:pt x="900" y="144"/>
                  </a:lnTo>
                  <a:lnTo>
                    <a:pt x="896" y="146"/>
                  </a:lnTo>
                  <a:lnTo>
                    <a:pt x="892" y="146"/>
                  </a:lnTo>
                  <a:lnTo>
                    <a:pt x="888" y="146"/>
                  </a:lnTo>
                  <a:lnTo>
                    <a:pt x="884" y="144"/>
                  </a:lnTo>
                  <a:lnTo>
                    <a:pt x="878" y="140"/>
                  </a:lnTo>
                  <a:lnTo>
                    <a:pt x="874" y="136"/>
                  </a:lnTo>
                  <a:lnTo>
                    <a:pt x="872" y="132"/>
                  </a:lnTo>
                  <a:lnTo>
                    <a:pt x="870" y="126"/>
                  </a:lnTo>
                  <a:lnTo>
                    <a:pt x="872" y="122"/>
                  </a:lnTo>
                  <a:lnTo>
                    <a:pt x="872" y="118"/>
                  </a:lnTo>
                  <a:lnTo>
                    <a:pt x="876" y="116"/>
                  </a:lnTo>
                  <a:lnTo>
                    <a:pt x="878" y="114"/>
                  </a:lnTo>
                  <a:lnTo>
                    <a:pt x="880" y="112"/>
                  </a:lnTo>
                  <a:lnTo>
                    <a:pt x="880" y="108"/>
                  </a:lnTo>
                  <a:lnTo>
                    <a:pt x="880" y="104"/>
                  </a:lnTo>
                  <a:lnTo>
                    <a:pt x="876" y="100"/>
                  </a:lnTo>
                  <a:lnTo>
                    <a:pt x="870" y="96"/>
                  </a:lnTo>
                  <a:lnTo>
                    <a:pt x="864" y="94"/>
                  </a:lnTo>
                  <a:lnTo>
                    <a:pt x="858" y="92"/>
                  </a:lnTo>
                  <a:lnTo>
                    <a:pt x="852" y="90"/>
                  </a:lnTo>
                  <a:lnTo>
                    <a:pt x="852" y="92"/>
                  </a:lnTo>
                  <a:lnTo>
                    <a:pt x="850" y="96"/>
                  </a:lnTo>
                  <a:lnTo>
                    <a:pt x="848" y="100"/>
                  </a:lnTo>
                  <a:lnTo>
                    <a:pt x="848" y="104"/>
                  </a:lnTo>
                  <a:lnTo>
                    <a:pt x="844" y="104"/>
                  </a:lnTo>
                  <a:lnTo>
                    <a:pt x="842" y="102"/>
                  </a:lnTo>
                  <a:lnTo>
                    <a:pt x="846" y="106"/>
                  </a:lnTo>
                  <a:lnTo>
                    <a:pt x="850" y="108"/>
                  </a:lnTo>
                  <a:lnTo>
                    <a:pt x="850" y="114"/>
                  </a:lnTo>
                  <a:lnTo>
                    <a:pt x="850" y="118"/>
                  </a:lnTo>
                  <a:lnTo>
                    <a:pt x="840" y="120"/>
                  </a:lnTo>
                  <a:lnTo>
                    <a:pt x="830" y="118"/>
                  </a:lnTo>
                  <a:lnTo>
                    <a:pt x="822" y="114"/>
                  </a:lnTo>
                  <a:lnTo>
                    <a:pt x="816" y="108"/>
                  </a:lnTo>
                  <a:lnTo>
                    <a:pt x="816" y="104"/>
                  </a:lnTo>
                  <a:lnTo>
                    <a:pt x="816" y="102"/>
                  </a:lnTo>
                  <a:lnTo>
                    <a:pt x="818" y="98"/>
                  </a:lnTo>
                  <a:lnTo>
                    <a:pt x="820" y="96"/>
                  </a:lnTo>
                  <a:lnTo>
                    <a:pt x="822" y="92"/>
                  </a:lnTo>
                  <a:lnTo>
                    <a:pt x="824" y="88"/>
                  </a:lnTo>
                  <a:lnTo>
                    <a:pt x="824" y="86"/>
                  </a:lnTo>
                  <a:lnTo>
                    <a:pt x="824" y="82"/>
                  </a:lnTo>
                  <a:lnTo>
                    <a:pt x="822" y="82"/>
                  </a:lnTo>
                  <a:lnTo>
                    <a:pt x="818" y="80"/>
                  </a:lnTo>
                  <a:lnTo>
                    <a:pt x="812" y="80"/>
                  </a:lnTo>
                  <a:lnTo>
                    <a:pt x="806" y="100"/>
                  </a:lnTo>
                  <a:lnTo>
                    <a:pt x="804" y="126"/>
                  </a:lnTo>
                  <a:lnTo>
                    <a:pt x="796" y="114"/>
                  </a:lnTo>
                  <a:lnTo>
                    <a:pt x="792" y="100"/>
                  </a:lnTo>
                  <a:lnTo>
                    <a:pt x="790" y="90"/>
                  </a:lnTo>
                  <a:lnTo>
                    <a:pt x="794" y="78"/>
                  </a:lnTo>
                  <a:lnTo>
                    <a:pt x="780" y="76"/>
                  </a:lnTo>
                  <a:lnTo>
                    <a:pt x="768" y="82"/>
                  </a:lnTo>
                  <a:lnTo>
                    <a:pt x="760" y="92"/>
                  </a:lnTo>
                  <a:lnTo>
                    <a:pt x="754" y="106"/>
                  </a:lnTo>
                  <a:lnTo>
                    <a:pt x="752" y="120"/>
                  </a:lnTo>
                  <a:lnTo>
                    <a:pt x="754" y="128"/>
                  </a:lnTo>
                  <a:lnTo>
                    <a:pt x="760" y="138"/>
                  </a:lnTo>
                  <a:lnTo>
                    <a:pt x="764" y="148"/>
                  </a:lnTo>
                  <a:lnTo>
                    <a:pt x="766" y="156"/>
                  </a:lnTo>
                  <a:lnTo>
                    <a:pt x="762" y="164"/>
                  </a:lnTo>
                  <a:lnTo>
                    <a:pt x="750" y="166"/>
                  </a:lnTo>
                  <a:lnTo>
                    <a:pt x="740" y="160"/>
                  </a:lnTo>
                  <a:lnTo>
                    <a:pt x="730" y="150"/>
                  </a:lnTo>
                  <a:lnTo>
                    <a:pt x="722" y="142"/>
                  </a:lnTo>
                  <a:lnTo>
                    <a:pt x="712" y="138"/>
                  </a:lnTo>
                  <a:lnTo>
                    <a:pt x="704" y="136"/>
                  </a:lnTo>
                  <a:lnTo>
                    <a:pt x="694" y="136"/>
                  </a:lnTo>
                  <a:lnTo>
                    <a:pt x="696" y="140"/>
                  </a:lnTo>
                  <a:lnTo>
                    <a:pt x="696" y="144"/>
                  </a:lnTo>
                  <a:lnTo>
                    <a:pt x="696" y="150"/>
                  </a:lnTo>
                  <a:lnTo>
                    <a:pt x="692" y="158"/>
                  </a:lnTo>
                  <a:lnTo>
                    <a:pt x="684" y="162"/>
                  </a:lnTo>
                  <a:lnTo>
                    <a:pt x="678" y="160"/>
                  </a:lnTo>
                  <a:lnTo>
                    <a:pt x="668" y="156"/>
                  </a:lnTo>
                  <a:lnTo>
                    <a:pt x="660" y="152"/>
                  </a:lnTo>
                  <a:lnTo>
                    <a:pt x="652" y="150"/>
                  </a:lnTo>
                  <a:lnTo>
                    <a:pt x="646" y="152"/>
                  </a:lnTo>
                  <a:lnTo>
                    <a:pt x="638" y="154"/>
                  </a:lnTo>
                  <a:lnTo>
                    <a:pt x="632" y="158"/>
                  </a:lnTo>
                  <a:lnTo>
                    <a:pt x="626" y="162"/>
                  </a:lnTo>
                  <a:lnTo>
                    <a:pt x="628" y="158"/>
                  </a:lnTo>
                  <a:lnTo>
                    <a:pt x="630" y="152"/>
                  </a:lnTo>
                  <a:lnTo>
                    <a:pt x="634" y="148"/>
                  </a:lnTo>
                  <a:lnTo>
                    <a:pt x="618" y="150"/>
                  </a:lnTo>
                  <a:lnTo>
                    <a:pt x="604" y="160"/>
                  </a:lnTo>
                  <a:lnTo>
                    <a:pt x="588" y="174"/>
                  </a:lnTo>
                  <a:lnTo>
                    <a:pt x="572" y="186"/>
                  </a:lnTo>
                  <a:lnTo>
                    <a:pt x="558" y="188"/>
                  </a:lnTo>
                  <a:lnTo>
                    <a:pt x="558" y="182"/>
                  </a:lnTo>
                  <a:lnTo>
                    <a:pt x="560" y="174"/>
                  </a:lnTo>
                  <a:lnTo>
                    <a:pt x="566" y="168"/>
                  </a:lnTo>
                  <a:lnTo>
                    <a:pt x="562" y="162"/>
                  </a:lnTo>
                  <a:lnTo>
                    <a:pt x="558" y="160"/>
                  </a:lnTo>
                  <a:lnTo>
                    <a:pt x="552" y="158"/>
                  </a:lnTo>
                  <a:lnTo>
                    <a:pt x="546" y="158"/>
                  </a:lnTo>
                  <a:lnTo>
                    <a:pt x="544" y="164"/>
                  </a:lnTo>
                  <a:lnTo>
                    <a:pt x="542" y="170"/>
                  </a:lnTo>
                  <a:lnTo>
                    <a:pt x="542" y="174"/>
                  </a:lnTo>
                  <a:lnTo>
                    <a:pt x="540" y="180"/>
                  </a:lnTo>
                  <a:lnTo>
                    <a:pt x="538" y="184"/>
                  </a:lnTo>
                  <a:lnTo>
                    <a:pt x="534" y="188"/>
                  </a:lnTo>
                  <a:lnTo>
                    <a:pt x="536" y="192"/>
                  </a:lnTo>
                  <a:lnTo>
                    <a:pt x="536" y="196"/>
                  </a:lnTo>
                  <a:lnTo>
                    <a:pt x="534" y="198"/>
                  </a:lnTo>
                  <a:lnTo>
                    <a:pt x="530" y="200"/>
                  </a:lnTo>
                  <a:lnTo>
                    <a:pt x="526" y="200"/>
                  </a:lnTo>
                  <a:lnTo>
                    <a:pt x="522" y="200"/>
                  </a:lnTo>
                  <a:lnTo>
                    <a:pt x="518" y="198"/>
                  </a:lnTo>
                  <a:lnTo>
                    <a:pt x="514" y="196"/>
                  </a:lnTo>
                  <a:lnTo>
                    <a:pt x="518" y="204"/>
                  </a:lnTo>
                  <a:lnTo>
                    <a:pt x="518" y="212"/>
                  </a:lnTo>
                  <a:lnTo>
                    <a:pt x="518" y="220"/>
                  </a:lnTo>
                  <a:lnTo>
                    <a:pt x="512" y="222"/>
                  </a:lnTo>
                  <a:lnTo>
                    <a:pt x="506" y="222"/>
                  </a:lnTo>
                  <a:lnTo>
                    <a:pt x="502" y="220"/>
                  </a:lnTo>
                  <a:lnTo>
                    <a:pt x="500" y="218"/>
                  </a:lnTo>
                  <a:lnTo>
                    <a:pt x="500" y="214"/>
                  </a:lnTo>
                  <a:lnTo>
                    <a:pt x="498" y="210"/>
                  </a:lnTo>
                  <a:lnTo>
                    <a:pt x="498" y="206"/>
                  </a:lnTo>
                  <a:lnTo>
                    <a:pt x="496" y="202"/>
                  </a:lnTo>
                  <a:lnTo>
                    <a:pt x="494" y="196"/>
                  </a:lnTo>
                  <a:lnTo>
                    <a:pt x="486" y="204"/>
                  </a:lnTo>
                  <a:lnTo>
                    <a:pt x="476" y="212"/>
                  </a:lnTo>
                  <a:lnTo>
                    <a:pt x="466" y="218"/>
                  </a:lnTo>
                  <a:lnTo>
                    <a:pt x="466" y="206"/>
                  </a:lnTo>
                  <a:lnTo>
                    <a:pt x="462" y="196"/>
                  </a:lnTo>
                  <a:lnTo>
                    <a:pt x="456" y="188"/>
                  </a:lnTo>
                  <a:lnTo>
                    <a:pt x="450" y="180"/>
                  </a:lnTo>
                  <a:lnTo>
                    <a:pt x="444" y="170"/>
                  </a:lnTo>
                  <a:lnTo>
                    <a:pt x="466" y="170"/>
                  </a:lnTo>
                  <a:lnTo>
                    <a:pt x="488" y="174"/>
                  </a:lnTo>
                  <a:lnTo>
                    <a:pt x="510" y="176"/>
                  </a:lnTo>
                  <a:lnTo>
                    <a:pt x="494" y="150"/>
                  </a:lnTo>
                  <a:lnTo>
                    <a:pt x="474" y="134"/>
                  </a:lnTo>
                  <a:lnTo>
                    <a:pt x="448" y="128"/>
                  </a:lnTo>
                  <a:lnTo>
                    <a:pt x="420" y="130"/>
                  </a:lnTo>
                  <a:lnTo>
                    <a:pt x="422" y="126"/>
                  </a:lnTo>
                  <a:lnTo>
                    <a:pt x="424" y="122"/>
                  </a:lnTo>
                  <a:lnTo>
                    <a:pt x="426" y="118"/>
                  </a:lnTo>
                  <a:lnTo>
                    <a:pt x="428" y="114"/>
                  </a:lnTo>
                  <a:lnTo>
                    <a:pt x="418" y="106"/>
                  </a:lnTo>
                  <a:lnTo>
                    <a:pt x="408" y="106"/>
                  </a:lnTo>
                  <a:lnTo>
                    <a:pt x="398" y="112"/>
                  </a:lnTo>
                  <a:lnTo>
                    <a:pt x="388" y="118"/>
                  </a:lnTo>
                  <a:lnTo>
                    <a:pt x="378" y="120"/>
                  </a:lnTo>
                  <a:lnTo>
                    <a:pt x="366" y="120"/>
                  </a:lnTo>
                  <a:lnTo>
                    <a:pt x="360" y="116"/>
                  </a:lnTo>
                  <a:lnTo>
                    <a:pt x="356" y="112"/>
                  </a:lnTo>
                  <a:lnTo>
                    <a:pt x="350" y="110"/>
                  </a:lnTo>
                  <a:lnTo>
                    <a:pt x="338" y="114"/>
                  </a:lnTo>
                  <a:lnTo>
                    <a:pt x="332" y="118"/>
                  </a:lnTo>
                  <a:lnTo>
                    <a:pt x="326" y="122"/>
                  </a:lnTo>
                  <a:lnTo>
                    <a:pt x="320" y="128"/>
                  </a:lnTo>
                  <a:lnTo>
                    <a:pt x="316" y="134"/>
                  </a:lnTo>
                  <a:lnTo>
                    <a:pt x="314" y="140"/>
                  </a:lnTo>
                  <a:lnTo>
                    <a:pt x="312" y="146"/>
                  </a:lnTo>
                  <a:lnTo>
                    <a:pt x="312" y="150"/>
                  </a:lnTo>
                  <a:lnTo>
                    <a:pt x="312" y="156"/>
                  </a:lnTo>
                  <a:lnTo>
                    <a:pt x="312" y="160"/>
                  </a:lnTo>
                  <a:lnTo>
                    <a:pt x="308" y="166"/>
                  </a:lnTo>
                  <a:lnTo>
                    <a:pt x="302" y="168"/>
                  </a:lnTo>
                  <a:lnTo>
                    <a:pt x="298" y="172"/>
                  </a:lnTo>
                  <a:lnTo>
                    <a:pt x="292" y="174"/>
                  </a:lnTo>
                  <a:lnTo>
                    <a:pt x="288" y="176"/>
                  </a:lnTo>
                  <a:lnTo>
                    <a:pt x="282" y="180"/>
                  </a:lnTo>
                  <a:lnTo>
                    <a:pt x="278" y="184"/>
                  </a:lnTo>
                  <a:lnTo>
                    <a:pt x="274" y="190"/>
                  </a:lnTo>
                  <a:lnTo>
                    <a:pt x="272" y="194"/>
                  </a:lnTo>
                  <a:lnTo>
                    <a:pt x="272" y="200"/>
                  </a:lnTo>
                  <a:lnTo>
                    <a:pt x="272" y="210"/>
                  </a:lnTo>
                  <a:lnTo>
                    <a:pt x="260" y="214"/>
                  </a:lnTo>
                  <a:lnTo>
                    <a:pt x="250" y="220"/>
                  </a:lnTo>
                  <a:lnTo>
                    <a:pt x="242" y="228"/>
                  </a:lnTo>
                  <a:lnTo>
                    <a:pt x="232" y="234"/>
                  </a:lnTo>
                  <a:lnTo>
                    <a:pt x="220" y="234"/>
                  </a:lnTo>
                  <a:lnTo>
                    <a:pt x="220" y="240"/>
                  </a:lnTo>
                  <a:lnTo>
                    <a:pt x="220" y="246"/>
                  </a:lnTo>
                  <a:lnTo>
                    <a:pt x="222" y="252"/>
                  </a:lnTo>
                  <a:lnTo>
                    <a:pt x="220" y="260"/>
                  </a:lnTo>
                  <a:lnTo>
                    <a:pt x="220" y="264"/>
                  </a:lnTo>
                  <a:lnTo>
                    <a:pt x="216" y="268"/>
                  </a:lnTo>
                  <a:lnTo>
                    <a:pt x="212" y="272"/>
                  </a:lnTo>
                  <a:lnTo>
                    <a:pt x="208" y="276"/>
                  </a:lnTo>
                  <a:lnTo>
                    <a:pt x="204" y="278"/>
                  </a:lnTo>
                  <a:lnTo>
                    <a:pt x="200" y="282"/>
                  </a:lnTo>
                  <a:lnTo>
                    <a:pt x="198" y="288"/>
                  </a:lnTo>
                  <a:lnTo>
                    <a:pt x="198" y="292"/>
                  </a:lnTo>
                  <a:lnTo>
                    <a:pt x="200" y="296"/>
                  </a:lnTo>
                  <a:lnTo>
                    <a:pt x="202" y="300"/>
                  </a:lnTo>
                  <a:lnTo>
                    <a:pt x="206" y="302"/>
                  </a:lnTo>
                  <a:lnTo>
                    <a:pt x="210" y="304"/>
                  </a:lnTo>
                  <a:lnTo>
                    <a:pt x="214" y="306"/>
                  </a:lnTo>
                  <a:lnTo>
                    <a:pt x="218" y="308"/>
                  </a:lnTo>
                  <a:lnTo>
                    <a:pt x="220" y="310"/>
                  </a:lnTo>
                  <a:lnTo>
                    <a:pt x="220" y="314"/>
                  </a:lnTo>
                  <a:lnTo>
                    <a:pt x="220" y="318"/>
                  </a:lnTo>
                  <a:lnTo>
                    <a:pt x="240" y="302"/>
                  </a:lnTo>
                  <a:lnTo>
                    <a:pt x="262" y="290"/>
                  </a:lnTo>
                  <a:lnTo>
                    <a:pt x="286" y="286"/>
                  </a:lnTo>
                  <a:lnTo>
                    <a:pt x="286" y="298"/>
                  </a:lnTo>
                  <a:lnTo>
                    <a:pt x="282" y="306"/>
                  </a:lnTo>
                  <a:lnTo>
                    <a:pt x="272" y="310"/>
                  </a:lnTo>
                  <a:lnTo>
                    <a:pt x="262" y="310"/>
                  </a:lnTo>
                  <a:lnTo>
                    <a:pt x="252" y="306"/>
                  </a:lnTo>
                  <a:lnTo>
                    <a:pt x="252" y="316"/>
                  </a:lnTo>
                  <a:lnTo>
                    <a:pt x="258" y="324"/>
                  </a:lnTo>
                  <a:lnTo>
                    <a:pt x="266" y="328"/>
                  </a:lnTo>
                  <a:lnTo>
                    <a:pt x="272" y="334"/>
                  </a:lnTo>
                  <a:lnTo>
                    <a:pt x="274" y="344"/>
                  </a:lnTo>
                  <a:lnTo>
                    <a:pt x="286" y="344"/>
                  </a:lnTo>
                  <a:lnTo>
                    <a:pt x="296" y="340"/>
                  </a:lnTo>
                  <a:lnTo>
                    <a:pt x="302" y="332"/>
                  </a:lnTo>
                  <a:lnTo>
                    <a:pt x="304" y="324"/>
                  </a:lnTo>
                  <a:lnTo>
                    <a:pt x="300" y="316"/>
                  </a:lnTo>
                  <a:lnTo>
                    <a:pt x="290" y="310"/>
                  </a:lnTo>
                  <a:lnTo>
                    <a:pt x="298" y="306"/>
                  </a:lnTo>
                  <a:lnTo>
                    <a:pt x="308" y="304"/>
                  </a:lnTo>
                  <a:lnTo>
                    <a:pt x="318" y="300"/>
                  </a:lnTo>
                  <a:lnTo>
                    <a:pt x="328" y="298"/>
                  </a:lnTo>
                  <a:lnTo>
                    <a:pt x="334" y="290"/>
                  </a:lnTo>
                  <a:lnTo>
                    <a:pt x="334" y="278"/>
                  </a:lnTo>
                  <a:lnTo>
                    <a:pt x="316" y="276"/>
                  </a:lnTo>
                  <a:lnTo>
                    <a:pt x="308" y="272"/>
                  </a:lnTo>
                  <a:lnTo>
                    <a:pt x="306" y="264"/>
                  </a:lnTo>
                  <a:lnTo>
                    <a:pt x="310" y="254"/>
                  </a:lnTo>
                  <a:lnTo>
                    <a:pt x="314" y="242"/>
                  </a:lnTo>
                  <a:lnTo>
                    <a:pt x="320" y="228"/>
                  </a:lnTo>
                  <a:lnTo>
                    <a:pt x="314" y="226"/>
                  </a:lnTo>
                  <a:lnTo>
                    <a:pt x="310" y="224"/>
                  </a:lnTo>
                  <a:lnTo>
                    <a:pt x="304" y="224"/>
                  </a:lnTo>
                  <a:lnTo>
                    <a:pt x="316" y="222"/>
                  </a:lnTo>
                  <a:lnTo>
                    <a:pt x="326" y="220"/>
                  </a:lnTo>
                  <a:lnTo>
                    <a:pt x="336" y="222"/>
                  </a:lnTo>
                  <a:lnTo>
                    <a:pt x="344" y="220"/>
                  </a:lnTo>
                  <a:lnTo>
                    <a:pt x="352" y="216"/>
                  </a:lnTo>
                  <a:lnTo>
                    <a:pt x="356" y="208"/>
                  </a:lnTo>
                  <a:lnTo>
                    <a:pt x="356" y="194"/>
                  </a:lnTo>
                  <a:lnTo>
                    <a:pt x="362" y="194"/>
                  </a:lnTo>
                  <a:lnTo>
                    <a:pt x="368" y="194"/>
                  </a:lnTo>
                  <a:lnTo>
                    <a:pt x="374" y="194"/>
                  </a:lnTo>
                  <a:lnTo>
                    <a:pt x="378" y="194"/>
                  </a:lnTo>
                  <a:lnTo>
                    <a:pt x="380" y="194"/>
                  </a:lnTo>
                  <a:lnTo>
                    <a:pt x="382" y="196"/>
                  </a:lnTo>
                  <a:lnTo>
                    <a:pt x="384" y="200"/>
                  </a:lnTo>
                  <a:lnTo>
                    <a:pt x="384" y="206"/>
                  </a:lnTo>
                  <a:lnTo>
                    <a:pt x="382" y="210"/>
                  </a:lnTo>
                  <a:lnTo>
                    <a:pt x="378" y="214"/>
                  </a:lnTo>
                  <a:lnTo>
                    <a:pt x="376" y="218"/>
                  </a:lnTo>
                  <a:lnTo>
                    <a:pt x="372" y="222"/>
                  </a:lnTo>
                  <a:lnTo>
                    <a:pt x="368" y="228"/>
                  </a:lnTo>
                  <a:lnTo>
                    <a:pt x="366" y="230"/>
                  </a:lnTo>
                  <a:lnTo>
                    <a:pt x="364" y="232"/>
                  </a:lnTo>
                  <a:lnTo>
                    <a:pt x="362" y="234"/>
                  </a:lnTo>
                  <a:lnTo>
                    <a:pt x="360" y="238"/>
                  </a:lnTo>
                  <a:lnTo>
                    <a:pt x="358" y="240"/>
                  </a:lnTo>
                  <a:lnTo>
                    <a:pt x="356" y="242"/>
                  </a:lnTo>
                  <a:lnTo>
                    <a:pt x="356" y="244"/>
                  </a:lnTo>
                  <a:lnTo>
                    <a:pt x="356" y="262"/>
                  </a:lnTo>
                  <a:lnTo>
                    <a:pt x="362" y="274"/>
                  </a:lnTo>
                  <a:lnTo>
                    <a:pt x="374" y="280"/>
                  </a:lnTo>
                  <a:lnTo>
                    <a:pt x="388" y="276"/>
                  </a:lnTo>
                  <a:lnTo>
                    <a:pt x="404" y="266"/>
                  </a:lnTo>
                  <a:lnTo>
                    <a:pt x="408" y="270"/>
                  </a:lnTo>
                  <a:lnTo>
                    <a:pt x="414" y="274"/>
                  </a:lnTo>
                  <a:lnTo>
                    <a:pt x="420" y="276"/>
                  </a:lnTo>
                  <a:lnTo>
                    <a:pt x="424" y="278"/>
                  </a:lnTo>
                  <a:lnTo>
                    <a:pt x="432" y="278"/>
                  </a:lnTo>
                  <a:lnTo>
                    <a:pt x="432" y="274"/>
                  </a:lnTo>
                  <a:lnTo>
                    <a:pt x="430" y="270"/>
                  </a:lnTo>
                  <a:lnTo>
                    <a:pt x="428" y="266"/>
                  </a:lnTo>
                  <a:lnTo>
                    <a:pt x="426" y="262"/>
                  </a:lnTo>
                  <a:lnTo>
                    <a:pt x="424" y="258"/>
                  </a:lnTo>
                  <a:lnTo>
                    <a:pt x="424" y="254"/>
                  </a:lnTo>
                  <a:lnTo>
                    <a:pt x="426" y="250"/>
                  </a:lnTo>
                  <a:lnTo>
                    <a:pt x="428" y="246"/>
                  </a:lnTo>
                  <a:lnTo>
                    <a:pt x="434" y="246"/>
                  </a:lnTo>
                  <a:lnTo>
                    <a:pt x="438" y="246"/>
                  </a:lnTo>
                  <a:lnTo>
                    <a:pt x="444" y="250"/>
                  </a:lnTo>
                  <a:lnTo>
                    <a:pt x="448" y="254"/>
                  </a:lnTo>
                  <a:lnTo>
                    <a:pt x="450" y="260"/>
                  </a:lnTo>
                  <a:lnTo>
                    <a:pt x="452" y="264"/>
                  </a:lnTo>
                  <a:lnTo>
                    <a:pt x="452" y="268"/>
                  </a:lnTo>
                  <a:lnTo>
                    <a:pt x="448" y="280"/>
                  </a:lnTo>
                  <a:lnTo>
                    <a:pt x="438" y="286"/>
                  </a:lnTo>
                  <a:lnTo>
                    <a:pt x="424" y="290"/>
                  </a:lnTo>
                  <a:lnTo>
                    <a:pt x="408" y="292"/>
                  </a:lnTo>
                  <a:lnTo>
                    <a:pt x="396" y="294"/>
                  </a:lnTo>
                  <a:lnTo>
                    <a:pt x="396" y="298"/>
                  </a:lnTo>
                  <a:lnTo>
                    <a:pt x="398" y="302"/>
                  </a:lnTo>
                  <a:lnTo>
                    <a:pt x="388" y="304"/>
                  </a:lnTo>
                  <a:lnTo>
                    <a:pt x="376" y="306"/>
                  </a:lnTo>
                  <a:lnTo>
                    <a:pt x="366" y="306"/>
                  </a:lnTo>
                  <a:lnTo>
                    <a:pt x="366" y="308"/>
                  </a:lnTo>
                  <a:lnTo>
                    <a:pt x="364" y="312"/>
                  </a:lnTo>
                  <a:lnTo>
                    <a:pt x="364" y="314"/>
                  </a:lnTo>
                  <a:lnTo>
                    <a:pt x="370" y="314"/>
                  </a:lnTo>
                  <a:lnTo>
                    <a:pt x="374" y="314"/>
                  </a:lnTo>
                  <a:lnTo>
                    <a:pt x="370" y="318"/>
                  </a:lnTo>
                  <a:lnTo>
                    <a:pt x="366" y="320"/>
                  </a:lnTo>
                  <a:lnTo>
                    <a:pt x="360" y="322"/>
                  </a:lnTo>
                  <a:lnTo>
                    <a:pt x="354" y="322"/>
                  </a:lnTo>
                  <a:lnTo>
                    <a:pt x="350" y="324"/>
                  </a:lnTo>
                  <a:lnTo>
                    <a:pt x="346" y="328"/>
                  </a:lnTo>
                  <a:lnTo>
                    <a:pt x="340" y="338"/>
                  </a:lnTo>
                  <a:lnTo>
                    <a:pt x="340" y="354"/>
                  </a:lnTo>
                  <a:lnTo>
                    <a:pt x="340" y="366"/>
                  </a:lnTo>
                  <a:lnTo>
                    <a:pt x="316" y="372"/>
                  </a:lnTo>
                  <a:lnTo>
                    <a:pt x="290" y="372"/>
                  </a:lnTo>
                  <a:lnTo>
                    <a:pt x="264" y="368"/>
                  </a:lnTo>
                  <a:lnTo>
                    <a:pt x="258" y="366"/>
                  </a:lnTo>
                  <a:lnTo>
                    <a:pt x="252" y="366"/>
                  </a:lnTo>
                  <a:lnTo>
                    <a:pt x="250" y="366"/>
                  </a:lnTo>
                  <a:lnTo>
                    <a:pt x="248" y="366"/>
                  </a:lnTo>
                  <a:lnTo>
                    <a:pt x="248" y="368"/>
                  </a:lnTo>
                  <a:lnTo>
                    <a:pt x="246" y="368"/>
                  </a:lnTo>
                  <a:lnTo>
                    <a:pt x="246" y="370"/>
                  </a:lnTo>
                  <a:lnTo>
                    <a:pt x="244" y="372"/>
                  </a:lnTo>
                  <a:lnTo>
                    <a:pt x="242" y="374"/>
                  </a:lnTo>
                  <a:lnTo>
                    <a:pt x="238" y="378"/>
                  </a:lnTo>
                  <a:lnTo>
                    <a:pt x="220" y="388"/>
                  </a:lnTo>
                  <a:lnTo>
                    <a:pt x="200" y="392"/>
                  </a:lnTo>
                  <a:lnTo>
                    <a:pt x="200" y="398"/>
                  </a:lnTo>
                  <a:lnTo>
                    <a:pt x="198" y="400"/>
                  </a:lnTo>
                  <a:lnTo>
                    <a:pt x="196" y="402"/>
                  </a:lnTo>
                  <a:lnTo>
                    <a:pt x="192" y="404"/>
                  </a:lnTo>
                  <a:lnTo>
                    <a:pt x="190" y="406"/>
                  </a:lnTo>
                  <a:lnTo>
                    <a:pt x="186" y="408"/>
                  </a:lnTo>
                  <a:lnTo>
                    <a:pt x="184" y="410"/>
                  </a:lnTo>
                  <a:lnTo>
                    <a:pt x="178" y="412"/>
                  </a:lnTo>
                  <a:lnTo>
                    <a:pt x="172" y="414"/>
                  </a:lnTo>
                  <a:lnTo>
                    <a:pt x="166" y="414"/>
                  </a:lnTo>
                  <a:lnTo>
                    <a:pt x="166" y="418"/>
                  </a:lnTo>
                  <a:lnTo>
                    <a:pt x="166" y="424"/>
                  </a:lnTo>
                  <a:lnTo>
                    <a:pt x="164" y="428"/>
                  </a:lnTo>
                  <a:lnTo>
                    <a:pt x="156" y="434"/>
                  </a:lnTo>
                  <a:lnTo>
                    <a:pt x="144" y="440"/>
                  </a:lnTo>
                  <a:lnTo>
                    <a:pt x="130" y="444"/>
                  </a:lnTo>
                  <a:lnTo>
                    <a:pt x="120" y="450"/>
                  </a:lnTo>
                  <a:lnTo>
                    <a:pt x="134" y="458"/>
                  </a:lnTo>
                  <a:lnTo>
                    <a:pt x="146" y="468"/>
                  </a:lnTo>
                  <a:lnTo>
                    <a:pt x="154" y="480"/>
                  </a:lnTo>
                  <a:lnTo>
                    <a:pt x="156" y="492"/>
                  </a:lnTo>
                  <a:lnTo>
                    <a:pt x="152" y="506"/>
                  </a:lnTo>
                  <a:lnTo>
                    <a:pt x="138" y="516"/>
                  </a:lnTo>
                  <a:lnTo>
                    <a:pt x="126" y="520"/>
                  </a:lnTo>
                  <a:lnTo>
                    <a:pt x="114" y="516"/>
                  </a:lnTo>
                  <a:lnTo>
                    <a:pt x="102" y="512"/>
                  </a:lnTo>
                  <a:lnTo>
                    <a:pt x="92" y="508"/>
                  </a:lnTo>
                  <a:lnTo>
                    <a:pt x="82" y="506"/>
                  </a:lnTo>
                  <a:lnTo>
                    <a:pt x="76" y="512"/>
                  </a:lnTo>
                  <a:lnTo>
                    <a:pt x="74" y="516"/>
                  </a:lnTo>
                  <a:lnTo>
                    <a:pt x="74" y="522"/>
                  </a:lnTo>
                  <a:lnTo>
                    <a:pt x="76" y="526"/>
                  </a:lnTo>
                  <a:lnTo>
                    <a:pt x="78" y="530"/>
                  </a:lnTo>
                  <a:lnTo>
                    <a:pt x="82" y="534"/>
                  </a:lnTo>
                  <a:lnTo>
                    <a:pt x="82" y="538"/>
                  </a:lnTo>
                  <a:lnTo>
                    <a:pt x="82" y="544"/>
                  </a:lnTo>
                  <a:lnTo>
                    <a:pt x="80" y="550"/>
                  </a:lnTo>
                  <a:lnTo>
                    <a:pt x="78" y="554"/>
                  </a:lnTo>
                  <a:lnTo>
                    <a:pt x="76" y="560"/>
                  </a:lnTo>
                  <a:lnTo>
                    <a:pt x="76" y="564"/>
                  </a:lnTo>
                  <a:lnTo>
                    <a:pt x="76" y="580"/>
                  </a:lnTo>
                  <a:lnTo>
                    <a:pt x="82" y="588"/>
                  </a:lnTo>
                  <a:lnTo>
                    <a:pt x="90" y="590"/>
                  </a:lnTo>
                  <a:lnTo>
                    <a:pt x="100" y="588"/>
                  </a:lnTo>
                  <a:lnTo>
                    <a:pt x="112" y="582"/>
                  </a:lnTo>
                  <a:lnTo>
                    <a:pt x="124" y="574"/>
                  </a:lnTo>
                  <a:lnTo>
                    <a:pt x="134" y="566"/>
                  </a:lnTo>
                  <a:lnTo>
                    <a:pt x="144" y="556"/>
                  </a:lnTo>
                  <a:lnTo>
                    <a:pt x="150" y="550"/>
                  </a:lnTo>
                  <a:lnTo>
                    <a:pt x="160" y="536"/>
                  </a:lnTo>
                  <a:lnTo>
                    <a:pt x="168" y="518"/>
                  </a:lnTo>
                  <a:lnTo>
                    <a:pt x="176" y="508"/>
                  </a:lnTo>
                  <a:lnTo>
                    <a:pt x="188" y="502"/>
                  </a:lnTo>
                  <a:lnTo>
                    <a:pt x="200" y="502"/>
                  </a:lnTo>
                  <a:lnTo>
                    <a:pt x="212" y="500"/>
                  </a:lnTo>
                  <a:lnTo>
                    <a:pt x="222" y="490"/>
                  </a:lnTo>
                  <a:lnTo>
                    <a:pt x="226" y="494"/>
                  </a:lnTo>
                  <a:lnTo>
                    <a:pt x="230" y="498"/>
                  </a:lnTo>
                  <a:lnTo>
                    <a:pt x="234" y="500"/>
                  </a:lnTo>
                  <a:lnTo>
                    <a:pt x="240" y="500"/>
                  </a:lnTo>
                  <a:lnTo>
                    <a:pt x="244" y="502"/>
                  </a:lnTo>
                  <a:lnTo>
                    <a:pt x="248" y="506"/>
                  </a:lnTo>
                  <a:lnTo>
                    <a:pt x="252" y="512"/>
                  </a:lnTo>
                  <a:lnTo>
                    <a:pt x="256" y="516"/>
                  </a:lnTo>
                  <a:lnTo>
                    <a:pt x="258" y="522"/>
                  </a:lnTo>
                  <a:lnTo>
                    <a:pt x="262" y="528"/>
                  </a:lnTo>
                  <a:lnTo>
                    <a:pt x="266" y="530"/>
                  </a:lnTo>
                  <a:lnTo>
                    <a:pt x="270" y="534"/>
                  </a:lnTo>
                  <a:lnTo>
                    <a:pt x="274" y="536"/>
                  </a:lnTo>
                  <a:lnTo>
                    <a:pt x="278" y="538"/>
                  </a:lnTo>
                  <a:lnTo>
                    <a:pt x="282" y="542"/>
                  </a:lnTo>
                  <a:lnTo>
                    <a:pt x="286" y="548"/>
                  </a:lnTo>
                  <a:lnTo>
                    <a:pt x="288" y="554"/>
                  </a:lnTo>
                  <a:lnTo>
                    <a:pt x="290" y="562"/>
                  </a:lnTo>
                  <a:lnTo>
                    <a:pt x="290" y="572"/>
                  </a:lnTo>
                  <a:lnTo>
                    <a:pt x="272" y="576"/>
                  </a:lnTo>
                  <a:lnTo>
                    <a:pt x="254" y="580"/>
                  </a:lnTo>
                  <a:lnTo>
                    <a:pt x="268" y="588"/>
                  </a:lnTo>
                  <a:lnTo>
                    <a:pt x="282" y="594"/>
                  </a:lnTo>
                  <a:lnTo>
                    <a:pt x="298" y="598"/>
                  </a:lnTo>
                  <a:lnTo>
                    <a:pt x="310" y="596"/>
                  </a:lnTo>
                  <a:lnTo>
                    <a:pt x="314" y="590"/>
                  </a:lnTo>
                  <a:lnTo>
                    <a:pt x="314" y="582"/>
                  </a:lnTo>
                  <a:lnTo>
                    <a:pt x="308" y="572"/>
                  </a:lnTo>
                  <a:lnTo>
                    <a:pt x="304" y="564"/>
                  </a:lnTo>
                  <a:lnTo>
                    <a:pt x="300" y="554"/>
                  </a:lnTo>
                  <a:lnTo>
                    <a:pt x="306" y="552"/>
                  </a:lnTo>
                  <a:lnTo>
                    <a:pt x="312" y="550"/>
                  </a:lnTo>
                  <a:lnTo>
                    <a:pt x="320" y="548"/>
                  </a:lnTo>
                  <a:lnTo>
                    <a:pt x="304" y="538"/>
                  </a:lnTo>
                  <a:lnTo>
                    <a:pt x="288" y="524"/>
                  </a:lnTo>
                  <a:lnTo>
                    <a:pt x="270" y="510"/>
                  </a:lnTo>
                  <a:lnTo>
                    <a:pt x="252" y="500"/>
                  </a:lnTo>
                  <a:lnTo>
                    <a:pt x="234" y="496"/>
                  </a:lnTo>
                  <a:lnTo>
                    <a:pt x="250" y="492"/>
                  </a:lnTo>
                  <a:lnTo>
                    <a:pt x="266" y="488"/>
                  </a:lnTo>
                  <a:lnTo>
                    <a:pt x="280" y="484"/>
                  </a:lnTo>
                  <a:lnTo>
                    <a:pt x="292" y="474"/>
                  </a:lnTo>
                  <a:lnTo>
                    <a:pt x="298" y="488"/>
                  </a:lnTo>
                  <a:lnTo>
                    <a:pt x="306" y="500"/>
                  </a:lnTo>
                  <a:lnTo>
                    <a:pt x="316" y="512"/>
                  </a:lnTo>
                  <a:lnTo>
                    <a:pt x="322" y="520"/>
                  </a:lnTo>
                  <a:lnTo>
                    <a:pt x="330" y="526"/>
                  </a:lnTo>
                  <a:lnTo>
                    <a:pt x="336" y="532"/>
                  </a:lnTo>
                  <a:lnTo>
                    <a:pt x="340" y="542"/>
                  </a:lnTo>
                  <a:lnTo>
                    <a:pt x="348" y="558"/>
                  </a:lnTo>
                  <a:lnTo>
                    <a:pt x="350" y="574"/>
                  </a:lnTo>
                  <a:lnTo>
                    <a:pt x="346" y="592"/>
                  </a:lnTo>
                  <a:lnTo>
                    <a:pt x="350" y="592"/>
                  </a:lnTo>
                  <a:lnTo>
                    <a:pt x="356" y="592"/>
                  </a:lnTo>
                  <a:lnTo>
                    <a:pt x="362" y="592"/>
                  </a:lnTo>
                  <a:lnTo>
                    <a:pt x="368" y="592"/>
                  </a:lnTo>
                  <a:lnTo>
                    <a:pt x="372" y="590"/>
                  </a:lnTo>
                  <a:lnTo>
                    <a:pt x="378" y="586"/>
                  </a:lnTo>
                  <a:lnTo>
                    <a:pt x="380" y="584"/>
                  </a:lnTo>
                  <a:lnTo>
                    <a:pt x="380" y="580"/>
                  </a:lnTo>
                  <a:lnTo>
                    <a:pt x="378" y="578"/>
                  </a:lnTo>
                  <a:lnTo>
                    <a:pt x="376" y="576"/>
                  </a:lnTo>
                  <a:lnTo>
                    <a:pt x="374" y="572"/>
                  </a:lnTo>
                  <a:lnTo>
                    <a:pt x="372" y="568"/>
                  </a:lnTo>
                  <a:lnTo>
                    <a:pt x="370" y="566"/>
                  </a:lnTo>
                  <a:lnTo>
                    <a:pt x="368" y="562"/>
                  </a:lnTo>
                  <a:lnTo>
                    <a:pt x="364" y="560"/>
                  </a:lnTo>
                  <a:lnTo>
                    <a:pt x="362" y="556"/>
                  </a:lnTo>
                  <a:lnTo>
                    <a:pt x="360" y="552"/>
                  </a:lnTo>
                  <a:lnTo>
                    <a:pt x="360" y="548"/>
                  </a:lnTo>
                  <a:lnTo>
                    <a:pt x="362" y="544"/>
                  </a:lnTo>
                  <a:lnTo>
                    <a:pt x="366" y="540"/>
                  </a:lnTo>
                  <a:lnTo>
                    <a:pt x="370" y="538"/>
                  </a:lnTo>
                  <a:lnTo>
                    <a:pt x="376" y="536"/>
                  </a:lnTo>
                  <a:lnTo>
                    <a:pt x="382" y="538"/>
                  </a:lnTo>
                  <a:lnTo>
                    <a:pt x="388" y="540"/>
                  </a:lnTo>
                  <a:lnTo>
                    <a:pt x="398" y="548"/>
                  </a:lnTo>
                  <a:lnTo>
                    <a:pt x="400" y="560"/>
                  </a:lnTo>
                  <a:lnTo>
                    <a:pt x="400" y="574"/>
                  </a:lnTo>
                  <a:lnTo>
                    <a:pt x="402" y="586"/>
                  </a:lnTo>
                  <a:lnTo>
                    <a:pt x="404" y="596"/>
                  </a:lnTo>
                  <a:lnTo>
                    <a:pt x="414" y="604"/>
                  </a:lnTo>
                  <a:lnTo>
                    <a:pt x="426" y="606"/>
                  </a:lnTo>
                  <a:lnTo>
                    <a:pt x="438" y="604"/>
                  </a:lnTo>
                  <a:lnTo>
                    <a:pt x="448" y="600"/>
                  </a:lnTo>
                  <a:lnTo>
                    <a:pt x="458" y="602"/>
                  </a:lnTo>
                  <a:lnTo>
                    <a:pt x="466" y="610"/>
                  </a:lnTo>
                  <a:lnTo>
                    <a:pt x="470" y="608"/>
                  </a:lnTo>
                  <a:lnTo>
                    <a:pt x="474" y="606"/>
                  </a:lnTo>
                  <a:lnTo>
                    <a:pt x="478" y="604"/>
                  </a:lnTo>
                  <a:lnTo>
                    <a:pt x="484" y="620"/>
                  </a:lnTo>
                  <a:lnTo>
                    <a:pt x="478" y="638"/>
                  </a:lnTo>
                  <a:lnTo>
                    <a:pt x="468" y="652"/>
                  </a:lnTo>
                  <a:lnTo>
                    <a:pt x="452" y="664"/>
                  </a:lnTo>
                  <a:lnTo>
                    <a:pt x="438" y="672"/>
                  </a:lnTo>
                  <a:lnTo>
                    <a:pt x="420" y="674"/>
                  </a:lnTo>
                  <a:lnTo>
                    <a:pt x="404" y="672"/>
                  </a:lnTo>
                  <a:lnTo>
                    <a:pt x="390" y="666"/>
                  </a:lnTo>
                  <a:lnTo>
                    <a:pt x="376" y="660"/>
                  </a:lnTo>
                  <a:lnTo>
                    <a:pt x="362" y="654"/>
                  </a:lnTo>
                  <a:lnTo>
                    <a:pt x="346" y="654"/>
                  </a:lnTo>
                  <a:lnTo>
                    <a:pt x="342" y="664"/>
                  </a:lnTo>
                  <a:lnTo>
                    <a:pt x="332" y="668"/>
                  </a:lnTo>
                  <a:lnTo>
                    <a:pt x="320" y="666"/>
                  </a:lnTo>
                  <a:lnTo>
                    <a:pt x="306" y="662"/>
                  </a:lnTo>
                  <a:lnTo>
                    <a:pt x="290" y="656"/>
                  </a:lnTo>
                  <a:lnTo>
                    <a:pt x="276" y="648"/>
                  </a:lnTo>
                  <a:lnTo>
                    <a:pt x="264" y="644"/>
                  </a:lnTo>
                  <a:lnTo>
                    <a:pt x="254" y="642"/>
                  </a:lnTo>
                  <a:lnTo>
                    <a:pt x="250" y="622"/>
                  </a:lnTo>
                  <a:lnTo>
                    <a:pt x="252" y="604"/>
                  </a:lnTo>
                  <a:lnTo>
                    <a:pt x="254" y="608"/>
                  </a:lnTo>
                  <a:lnTo>
                    <a:pt x="254" y="602"/>
                  </a:lnTo>
                  <a:lnTo>
                    <a:pt x="254" y="598"/>
                  </a:lnTo>
                  <a:lnTo>
                    <a:pt x="254" y="592"/>
                  </a:lnTo>
                  <a:lnTo>
                    <a:pt x="236" y="590"/>
                  </a:lnTo>
                  <a:lnTo>
                    <a:pt x="214" y="590"/>
                  </a:lnTo>
                  <a:lnTo>
                    <a:pt x="194" y="590"/>
                  </a:lnTo>
                  <a:lnTo>
                    <a:pt x="174" y="592"/>
                  </a:lnTo>
                  <a:lnTo>
                    <a:pt x="162" y="594"/>
                  </a:lnTo>
                  <a:lnTo>
                    <a:pt x="156" y="596"/>
                  </a:lnTo>
                  <a:lnTo>
                    <a:pt x="148" y="602"/>
                  </a:lnTo>
                  <a:lnTo>
                    <a:pt x="140" y="606"/>
                  </a:lnTo>
                  <a:lnTo>
                    <a:pt x="126" y="608"/>
                  </a:lnTo>
                  <a:lnTo>
                    <a:pt x="114" y="604"/>
                  </a:lnTo>
                  <a:lnTo>
                    <a:pt x="104" y="606"/>
                  </a:lnTo>
                  <a:lnTo>
                    <a:pt x="102" y="608"/>
                  </a:lnTo>
                  <a:lnTo>
                    <a:pt x="98" y="612"/>
                  </a:lnTo>
                  <a:lnTo>
                    <a:pt x="96" y="618"/>
                  </a:lnTo>
                  <a:lnTo>
                    <a:pt x="92" y="624"/>
                  </a:lnTo>
                  <a:lnTo>
                    <a:pt x="90" y="628"/>
                  </a:lnTo>
                  <a:lnTo>
                    <a:pt x="88" y="632"/>
                  </a:lnTo>
                  <a:lnTo>
                    <a:pt x="84" y="638"/>
                  </a:lnTo>
                  <a:lnTo>
                    <a:pt x="78" y="642"/>
                  </a:lnTo>
                  <a:lnTo>
                    <a:pt x="74" y="646"/>
                  </a:lnTo>
                  <a:lnTo>
                    <a:pt x="72" y="652"/>
                  </a:lnTo>
                  <a:lnTo>
                    <a:pt x="68" y="658"/>
                  </a:lnTo>
                  <a:lnTo>
                    <a:pt x="58" y="676"/>
                  </a:lnTo>
                  <a:lnTo>
                    <a:pt x="46" y="690"/>
                  </a:lnTo>
                  <a:lnTo>
                    <a:pt x="32" y="708"/>
                  </a:lnTo>
                  <a:lnTo>
                    <a:pt x="20" y="726"/>
                  </a:lnTo>
                  <a:lnTo>
                    <a:pt x="8" y="746"/>
                  </a:lnTo>
                  <a:lnTo>
                    <a:pt x="2" y="766"/>
                  </a:lnTo>
                  <a:lnTo>
                    <a:pt x="2" y="790"/>
                  </a:lnTo>
                  <a:lnTo>
                    <a:pt x="4" y="812"/>
                  </a:lnTo>
                  <a:lnTo>
                    <a:pt x="4" y="832"/>
                  </a:lnTo>
                  <a:lnTo>
                    <a:pt x="2" y="848"/>
                  </a:lnTo>
                  <a:lnTo>
                    <a:pt x="0" y="864"/>
                  </a:lnTo>
                  <a:lnTo>
                    <a:pt x="4" y="880"/>
                  </a:lnTo>
                  <a:lnTo>
                    <a:pt x="16" y="898"/>
                  </a:lnTo>
                  <a:lnTo>
                    <a:pt x="30" y="920"/>
                  </a:lnTo>
                  <a:lnTo>
                    <a:pt x="48" y="942"/>
                  </a:lnTo>
                  <a:lnTo>
                    <a:pt x="64" y="960"/>
                  </a:lnTo>
                  <a:lnTo>
                    <a:pt x="80" y="972"/>
                  </a:lnTo>
                  <a:lnTo>
                    <a:pt x="96" y="978"/>
                  </a:lnTo>
                  <a:lnTo>
                    <a:pt x="112" y="982"/>
                  </a:lnTo>
                  <a:lnTo>
                    <a:pt x="126" y="978"/>
                  </a:lnTo>
                  <a:lnTo>
                    <a:pt x="130" y="976"/>
                  </a:lnTo>
                  <a:lnTo>
                    <a:pt x="132" y="972"/>
                  </a:lnTo>
                  <a:lnTo>
                    <a:pt x="134" y="968"/>
                  </a:lnTo>
                  <a:lnTo>
                    <a:pt x="138" y="962"/>
                  </a:lnTo>
                  <a:lnTo>
                    <a:pt x="140" y="960"/>
                  </a:lnTo>
                  <a:lnTo>
                    <a:pt x="146" y="958"/>
                  </a:lnTo>
                  <a:lnTo>
                    <a:pt x="150" y="958"/>
                  </a:lnTo>
                  <a:lnTo>
                    <a:pt x="156" y="958"/>
                  </a:lnTo>
                  <a:lnTo>
                    <a:pt x="162" y="958"/>
                  </a:lnTo>
                  <a:lnTo>
                    <a:pt x="174" y="952"/>
                  </a:lnTo>
                  <a:lnTo>
                    <a:pt x="186" y="944"/>
                  </a:lnTo>
                  <a:lnTo>
                    <a:pt x="198" y="942"/>
                  </a:lnTo>
                  <a:lnTo>
                    <a:pt x="210" y="948"/>
                  </a:lnTo>
                  <a:lnTo>
                    <a:pt x="218" y="962"/>
                  </a:lnTo>
                  <a:lnTo>
                    <a:pt x="220" y="976"/>
                  </a:lnTo>
                  <a:lnTo>
                    <a:pt x="230" y="972"/>
                  </a:lnTo>
                  <a:lnTo>
                    <a:pt x="240" y="968"/>
                  </a:lnTo>
                  <a:lnTo>
                    <a:pt x="250" y="960"/>
                  </a:lnTo>
                  <a:lnTo>
                    <a:pt x="250" y="980"/>
                  </a:lnTo>
                  <a:lnTo>
                    <a:pt x="250" y="998"/>
                  </a:lnTo>
                  <a:lnTo>
                    <a:pt x="246" y="1018"/>
                  </a:lnTo>
                  <a:lnTo>
                    <a:pt x="244" y="1032"/>
                  </a:lnTo>
                  <a:lnTo>
                    <a:pt x="248" y="1044"/>
                  </a:lnTo>
                  <a:lnTo>
                    <a:pt x="254" y="1056"/>
                  </a:lnTo>
                  <a:lnTo>
                    <a:pt x="264" y="1072"/>
                  </a:lnTo>
                  <a:lnTo>
                    <a:pt x="270" y="1086"/>
                  </a:lnTo>
                  <a:lnTo>
                    <a:pt x="272" y="1096"/>
                  </a:lnTo>
                  <a:lnTo>
                    <a:pt x="270" y="1108"/>
                  </a:lnTo>
                  <a:lnTo>
                    <a:pt x="268" y="1120"/>
                  </a:lnTo>
                  <a:lnTo>
                    <a:pt x="268" y="1134"/>
                  </a:lnTo>
                  <a:lnTo>
                    <a:pt x="270" y="1154"/>
                  </a:lnTo>
                  <a:lnTo>
                    <a:pt x="272" y="1174"/>
                  </a:lnTo>
                  <a:lnTo>
                    <a:pt x="270" y="1194"/>
                  </a:lnTo>
                  <a:lnTo>
                    <a:pt x="272" y="1222"/>
                  </a:lnTo>
                  <a:lnTo>
                    <a:pt x="280" y="1254"/>
                  </a:lnTo>
                  <a:lnTo>
                    <a:pt x="290" y="1284"/>
                  </a:lnTo>
                  <a:lnTo>
                    <a:pt x="300" y="1314"/>
                  </a:lnTo>
                  <a:lnTo>
                    <a:pt x="310" y="1346"/>
                  </a:lnTo>
                  <a:lnTo>
                    <a:pt x="318" y="1380"/>
                  </a:lnTo>
                  <a:lnTo>
                    <a:pt x="322" y="1416"/>
                  </a:lnTo>
                  <a:lnTo>
                    <a:pt x="346" y="1412"/>
                  </a:lnTo>
                  <a:lnTo>
                    <a:pt x="366" y="1404"/>
                  </a:lnTo>
                  <a:lnTo>
                    <a:pt x="382" y="1394"/>
                  </a:lnTo>
                  <a:lnTo>
                    <a:pt x="400" y="1382"/>
                  </a:lnTo>
                  <a:lnTo>
                    <a:pt x="418" y="1370"/>
                  </a:lnTo>
                  <a:lnTo>
                    <a:pt x="424" y="1366"/>
                  </a:lnTo>
                  <a:lnTo>
                    <a:pt x="430" y="1364"/>
                  </a:lnTo>
                  <a:lnTo>
                    <a:pt x="436" y="1360"/>
                  </a:lnTo>
                  <a:lnTo>
                    <a:pt x="440" y="1358"/>
                  </a:lnTo>
                  <a:lnTo>
                    <a:pt x="442" y="1354"/>
                  </a:lnTo>
                  <a:lnTo>
                    <a:pt x="446" y="1350"/>
                  </a:lnTo>
                  <a:lnTo>
                    <a:pt x="448" y="1342"/>
                  </a:lnTo>
                  <a:lnTo>
                    <a:pt x="448" y="1326"/>
                  </a:lnTo>
                  <a:lnTo>
                    <a:pt x="446" y="1310"/>
                  </a:lnTo>
                  <a:lnTo>
                    <a:pt x="446" y="1294"/>
                  </a:lnTo>
                  <a:lnTo>
                    <a:pt x="458" y="1292"/>
                  </a:lnTo>
                  <a:lnTo>
                    <a:pt x="466" y="1286"/>
                  </a:lnTo>
                  <a:lnTo>
                    <a:pt x="468" y="1276"/>
                  </a:lnTo>
                  <a:lnTo>
                    <a:pt x="468" y="1264"/>
                  </a:lnTo>
                  <a:lnTo>
                    <a:pt x="466" y="1252"/>
                  </a:lnTo>
                  <a:lnTo>
                    <a:pt x="466" y="1240"/>
                  </a:lnTo>
                  <a:lnTo>
                    <a:pt x="468" y="1224"/>
                  </a:lnTo>
                  <a:lnTo>
                    <a:pt x="476" y="1214"/>
                  </a:lnTo>
                  <a:lnTo>
                    <a:pt x="486" y="1208"/>
                  </a:lnTo>
                  <a:lnTo>
                    <a:pt x="496" y="1204"/>
                  </a:lnTo>
                  <a:lnTo>
                    <a:pt x="508" y="1200"/>
                  </a:lnTo>
                  <a:lnTo>
                    <a:pt x="518" y="1192"/>
                  </a:lnTo>
                  <a:lnTo>
                    <a:pt x="526" y="1180"/>
                  </a:lnTo>
                  <a:lnTo>
                    <a:pt x="530" y="1160"/>
                  </a:lnTo>
                  <a:lnTo>
                    <a:pt x="526" y="1140"/>
                  </a:lnTo>
                  <a:lnTo>
                    <a:pt x="518" y="1118"/>
                  </a:lnTo>
                  <a:lnTo>
                    <a:pt x="508" y="1096"/>
                  </a:lnTo>
                  <a:lnTo>
                    <a:pt x="504" y="1076"/>
                  </a:lnTo>
                  <a:lnTo>
                    <a:pt x="506" y="1056"/>
                  </a:lnTo>
                  <a:lnTo>
                    <a:pt x="516" y="1038"/>
                  </a:lnTo>
                  <a:lnTo>
                    <a:pt x="530" y="1020"/>
                  </a:lnTo>
                  <a:lnTo>
                    <a:pt x="548" y="1002"/>
                  </a:lnTo>
                  <a:lnTo>
                    <a:pt x="564" y="986"/>
                  </a:lnTo>
                  <a:lnTo>
                    <a:pt x="580" y="970"/>
                  </a:lnTo>
                  <a:lnTo>
                    <a:pt x="586" y="960"/>
                  </a:lnTo>
                  <a:lnTo>
                    <a:pt x="596" y="948"/>
                  </a:lnTo>
                  <a:lnTo>
                    <a:pt x="606" y="932"/>
                  </a:lnTo>
                  <a:lnTo>
                    <a:pt x="616" y="918"/>
                  </a:lnTo>
                  <a:lnTo>
                    <a:pt x="620" y="904"/>
                  </a:lnTo>
                  <a:lnTo>
                    <a:pt x="618" y="892"/>
                  </a:lnTo>
                  <a:lnTo>
                    <a:pt x="608" y="884"/>
                  </a:lnTo>
                  <a:lnTo>
                    <a:pt x="594" y="882"/>
                  </a:lnTo>
                  <a:lnTo>
                    <a:pt x="580" y="886"/>
                  </a:lnTo>
                  <a:lnTo>
                    <a:pt x="564" y="892"/>
                  </a:lnTo>
                  <a:lnTo>
                    <a:pt x="550" y="894"/>
                  </a:lnTo>
                  <a:lnTo>
                    <a:pt x="536" y="890"/>
                  </a:lnTo>
                  <a:lnTo>
                    <a:pt x="534" y="888"/>
                  </a:lnTo>
                  <a:lnTo>
                    <a:pt x="532" y="884"/>
                  </a:lnTo>
                  <a:lnTo>
                    <a:pt x="530" y="878"/>
                  </a:lnTo>
                  <a:lnTo>
                    <a:pt x="530" y="874"/>
                  </a:lnTo>
                  <a:lnTo>
                    <a:pt x="528" y="870"/>
                  </a:lnTo>
                  <a:lnTo>
                    <a:pt x="524" y="862"/>
                  </a:lnTo>
                  <a:lnTo>
                    <a:pt x="518" y="856"/>
                  </a:lnTo>
                  <a:lnTo>
                    <a:pt x="514" y="850"/>
                  </a:lnTo>
                  <a:lnTo>
                    <a:pt x="504" y="830"/>
                  </a:lnTo>
                  <a:lnTo>
                    <a:pt x="496" y="810"/>
                  </a:lnTo>
                  <a:lnTo>
                    <a:pt x="488" y="794"/>
                  </a:lnTo>
                  <a:lnTo>
                    <a:pt x="478" y="780"/>
                  </a:lnTo>
                  <a:lnTo>
                    <a:pt x="468" y="766"/>
                  </a:lnTo>
                  <a:lnTo>
                    <a:pt x="462" y="742"/>
                  </a:lnTo>
                  <a:lnTo>
                    <a:pt x="456" y="718"/>
                  </a:lnTo>
                  <a:lnTo>
                    <a:pt x="446" y="694"/>
                  </a:lnTo>
                  <a:lnTo>
                    <a:pt x="458" y="688"/>
                  </a:lnTo>
                  <a:lnTo>
                    <a:pt x="468" y="690"/>
                  </a:lnTo>
                  <a:lnTo>
                    <a:pt x="474" y="698"/>
                  </a:lnTo>
                  <a:lnTo>
                    <a:pt x="480" y="708"/>
                  </a:lnTo>
                  <a:lnTo>
                    <a:pt x="484" y="720"/>
                  </a:lnTo>
                  <a:lnTo>
                    <a:pt x="502" y="750"/>
                  </a:lnTo>
                  <a:lnTo>
                    <a:pt x="518" y="780"/>
                  </a:lnTo>
                  <a:lnTo>
                    <a:pt x="520" y="788"/>
                  </a:lnTo>
                  <a:lnTo>
                    <a:pt x="520" y="794"/>
                  </a:lnTo>
                  <a:lnTo>
                    <a:pt x="520" y="800"/>
                  </a:lnTo>
                  <a:lnTo>
                    <a:pt x="522" y="806"/>
                  </a:lnTo>
                  <a:lnTo>
                    <a:pt x="524" y="810"/>
                  </a:lnTo>
                  <a:lnTo>
                    <a:pt x="526" y="814"/>
                  </a:lnTo>
                  <a:lnTo>
                    <a:pt x="528" y="818"/>
                  </a:lnTo>
                  <a:lnTo>
                    <a:pt x="532" y="824"/>
                  </a:lnTo>
                  <a:lnTo>
                    <a:pt x="540" y="850"/>
                  </a:lnTo>
                  <a:lnTo>
                    <a:pt x="548" y="876"/>
                  </a:lnTo>
                  <a:lnTo>
                    <a:pt x="590" y="856"/>
                  </a:lnTo>
                  <a:lnTo>
                    <a:pt x="634" y="830"/>
                  </a:lnTo>
                  <a:lnTo>
                    <a:pt x="672" y="800"/>
                  </a:lnTo>
                  <a:lnTo>
                    <a:pt x="684" y="790"/>
                  </a:lnTo>
                  <a:lnTo>
                    <a:pt x="692" y="778"/>
                  </a:lnTo>
                  <a:lnTo>
                    <a:pt x="694" y="766"/>
                  </a:lnTo>
                  <a:lnTo>
                    <a:pt x="686" y="752"/>
                  </a:lnTo>
                  <a:lnTo>
                    <a:pt x="678" y="746"/>
                  </a:lnTo>
                  <a:lnTo>
                    <a:pt x="670" y="742"/>
                  </a:lnTo>
                  <a:lnTo>
                    <a:pt x="664" y="740"/>
                  </a:lnTo>
                  <a:lnTo>
                    <a:pt x="660" y="732"/>
                  </a:lnTo>
                  <a:lnTo>
                    <a:pt x="656" y="720"/>
                  </a:lnTo>
                  <a:lnTo>
                    <a:pt x="652" y="718"/>
                  </a:lnTo>
                  <a:lnTo>
                    <a:pt x="646" y="718"/>
                  </a:lnTo>
                  <a:lnTo>
                    <a:pt x="644" y="718"/>
                  </a:lnTo>
                  <a:lnTo>
                    <a:pt x="642" y="720"/>
                  </a:lnTo>
                  <a:lnTo>
                    <a:pt x="638" y="724"/>
                  </a:lnTo>
                  <a:lnTo>
                    <a:pt x="636" y="728"/>
                  </a:lnTo>
                  <a:lnTo>
                    <a:pt x="634" y="732"/>
                  </a:lnTo>
                  <a:lnTo>
                    <a:pt x="632" y="734"/>
                  </a:lnTo>
                  <a:lnTo>
                    <a:pt x="630" y="738"/>
                  </a:lnTo>
                  <a:lnTo>
                    <a:pt x="626" y="740"/>
                  </a:lnTo>
                  <a:lnTo>
                    <a:pt x="612" y="726"/>
                  </a:lnTo>
                  <a:lnTo>
                    <a:pt x="596" y="712"/>
                  </a:lnTo>
                  <a:lnTo>
                    <a:pt x="584" y="696"/>
                  </a:lnTo>
                  <a:lnTo>
                    <a:pt x="576" y="676"/>
                  </a:lnTo>
                  <a:lnTo>
                    <a:pt x="590" y="672"/>
                  </a:lnTo>
                  <a:lnTo>
                    <a:pt x="600" y="676"/>
                  </a:lnTo>
                  <a:lnTo>
                    <a:pt x="608" y="684"/>
                  </a:lnTo>
                  <a:lnTo>
                    <a:pt x="614" y="694"/>
                  </a:lnTo>
                  <a:lnTo>
                    <a:pt x="620" y="704"/>
                  </a:lnTo>
                  <a:lnTo>
                    <a:pt x="630" y="710"/>
                  </a:lnTo>
                  <a:lnTo>
                    <a:pt x="642" y="712"/>
                  </a:lnTo>
                  <a:lnTo>
                    <a:pt x="656" y="708"/>
                  </a:lnTo>
                  <a:lnTo>
                    <a:pt x="668" y="706"/>
                  </a:lnTo>
                  <a:lnTo>
                    <a:pt x="672" y="720"/>
                  </a:lnTo>
                  <a:lnTo>
                    <a:pt x="680" y="726"/>
                  </a:lnTo>
                  <a:lnTo>
                    <a:pt x="690" y="728"/>
                  </a:lnTo>
                  <a:lnTo>
                    <a:pt x="704" y="726"/>
                  </a:lnTo>
                  <a:lnTo>
                    <a:pt x="718" y="724"/>
                  </a:lnTo>
                  <a:lnTo>
                    <a:pt x="730" y="724"/>
                  </a:lnTo>
                  <a:lnTo>
                    <a:pt x="736" y="724"/>
                  </a:lnTo>
                  <a:lnTo>
                    <a:pt x="740" y="726"/>
                  </a:lnTo>
                  <a:lnTo>
                    <a:pt x="742" y="726"/>
                  </a:lnTo>
                  <a:lnTo>
                    <a:pt x="744" y="726"/>
                  </a:lnTo>
                  <a:lnTo>
                    <a:pt x="744" y="728"/>
                  </a:lnTo>
                  <a:lnTo>
                    <a:pt x="744" y="730"/>
                  </a:lnTo>
                  <a:lnTo>
                    <a:pt x="746" y="732"/>
                  </a:lnTo>
                  <a:lnTo>
                    <a:pt x="748" y="736"/>
                  </a:lnTo>
                  <a:lnTo>
                    <a:pt x="750" y="742"/>
                  </a:lnTo>
                  <a:lnTo>
                    <a:pt x="760" y="752"/>
                  </a:lnTo>
                  <a:lnTo>
                    <a:pt x="772" y="760"/>
                  </a:lnTo>
                  <a:lnTo>
                    <a:pt x="786" y="760"/>
                  </a:lnTo>
                  <a:lnTo>
                    <a:pt x="786" y="766"/>
                  </a:lnTo>
                  <a:lnTo>
                    <a:pt x="784" y="770"/>
                  </a:lnTo>
                  <a:lnTo>
                    <a:pt x="780" y="774"/>
                  </a:lnTo>
                  <a:lnTo>
                    <a:pt x="776" y="776"/>
                  </a:lnTo>
                  <a:lnTo>
                    <a:pt x="780" y="780"/>
                  </a:lnTo>
                  <a:lnTo>
                    <a:pt x="786" y="784"/>
                  </a:lnTo>
                  <a:lnTo>
                    <a:pt x="792" y="784"/>
                  </a:lnTo>
                  <a:lnTo>
                    <a:pt x="800" y="786"/>
                  </a:lnTo>
                  <a:lnTo>
                    <a:pt x="800" y="810"/>
                  </a:lnTo>
                  <a:lnTo>
                    <a:pt x="804" y="834"/>
                  </a:lnTo>
                  <a:lnTo>
                    <a:pt x="812" y="858"/>
                  </a:lnTo>
                  <a:lnTo>
                    <a:pt x="822" y="874"/>
                  </a:lnTo>
                  <a:lnTo>
                    <a:pt x="832" y="892"/>
                  </a:lnTo>
                  <a:lnTo>
                    <a:pt x="840" y="910"/>
                  </a:lnTo>
                  <a:lnTo>
                    <a:pt x="844" y="928"/>
                  </a:lnTo>
                  <a:lnTo>
                    <a:pt x="848" y="926"/>
                  </a:lnTo>
                  <a:lnTo>
                    <a:pt x="852" y="924"/>
                  </a:lnTo>
                  <a:lnTo>
                    <a:pt x="854" y="922"/>
                  </a:lnTo>
                  <a:lnTo>
                    <a:pt x="858" y="916"/>
                  </a:lnTo>
                  <a:lnTo>
                    <a:pt x="856" y="928"/>
                  </a:lnTo>
                  <a:lnTo>
                    <a:pt x="858" y="938"/>
                  </a:lnTo>
                  <a:lnTo>
                    <a:pt x="864" y="950"/>
                  </a:lnTo>
                  <a:lnTo>
                    <a:pt x="874" y="958"/>
                  </a:lnTo>
                  <a:lnTo>
                    <a:pt x="876" y="942"/>
                  </a:lnTo>
                  <a:lnTo>
                    <a:pt x="872" y="926"/>
                  </a:lnTo>
                  <a:lnTo>
                    <a:pt x="866" y="910"/>
                  </a:lnTo>
                  <a:lnTo>
                    <a:pt x="864" y="890"/>
                  </a:lnTo>
                  <a:lnTo>
                    <a:pt x="864" y="870"/>
                  </a:lnTo>
                  <a:lnTo>
                    <a:pt x="866" y="850"/>
                  </a:lnTo>
                  <a:lnTo>
                    <a:pt x="866" y="836"/>
                  </a:lnTo>
                  <a:lnTo>
                    <a:pt x="870" y="830"/>
                  </a:lnTo>
                  <a:lnTo>
                    <a:pt x="874" y="826"/>
                  </a:lnTo>
                  <a:lnTo>
                    <a:pt x="884" y="824"/>
                  </a:lnTo>
                  <a:lnTo>
                    <a:pt x="896" y="818"/>
                  </a:lnTo>
                  <a:lnTo>
                    <a:pt x="908" y="806"/>
                  </a:lnTo>
                  <a:lnTo>
                    <a:pt x="918" y="792"/>
                  </a:lnTo>
                  <a:lnTo>
                    <a:pt x="930" y="780"/>
                  </a:lnTo>
                  <a:lnTo>
                    <a:pt x="932" y="776"/>
                  </a:lnTo>
                  <a:lnTo>
                    <a:pt x="938" y="772"/>
                  </a:lnTo>
                  <a:lnTo>
                    <a:pt x="944" y="766"/>
                  </a:lnTo>
                  <a:lnTo>
                    <a:pt x="948" y="762"/>
                  </a:lnTo>
                  <a:lnTo>
                    <a:pt x="954" y="758"/>
                  </a:lnTo>
                  <a:lnTo>
                    <a:pt x="958" y="756"/>
                  </a:lnTo>
                  <a:lnTo>
                    <a:pt x="964" y="754"/>
                  </a:lnTo>
                  <a:lnTo>
                    <a:pt x="968" y="754"/>
                  </a:lnTo>
                  <a:lnTo>
                    <a:pt x="970" y="754"/>
                  </a:lnTo>
                  <a:lnTo>
                    <a:pt x="972" y="756"/>
                  </a:lnTo>
                  <a:lnTo>
                    <a:pt x="974" y="760"/>
                  </a:lnTo>
                  <a:lnTo>
                    <a:pt x="974" y="762"/>
                  </a:lnTo>
                  <a:lnTo>
                    <a:pt x="974" y="766"/>
                  </a:lnTo>
                  <a:lnTo>
                    <a:pt x="974" y="772"/>
                  </a:lnTo>
                  <a:lnTo>
                    <a:pt x="974" y="776"/>
                  </a:lnTo>
                  <a:lnTo>
                    <a:pt x="976" y="780"/>
                  </a:lnTo>
                  <a:lnTo>
                    <a:pt x="982" y="792"/>
                  </a:lnTo>
                  <a:lnTo>
                    <a:pt x="988" y="800"/>
                  </a:lnTo>
                  <a:lnTo>
                    <a:pt x="994" y="810"/>
                  </a:lnTo>
                  <a:lnTo>
                    <a:pt x="998" y="820"/>
                  </a:lnTo>
                  <a:lnTo>
                    <a:pt x="996" y="834"/>
                  </a:lnTo>
                  <a:lnTo>
                    <a:pt x="1004" y="834"/>
                  </a:lnTo>
                  <a:lnTo>
                    <a:pt x="1012" y="832"/>
                  </a:lnTo>
                  <a:lnTo>
                    <a:pt x="1018" y="828"/>
                  </a:lnTo>
                  <a:lnTo>
                    <a:pt x="1020" y="850"/>
                  </a:lnTo>
                  <a:lnTo>
                    <a:pt x="1026" y="868"/>
                  </a:lnTo>
                  <a:lnTo>
                    <a:pt x="1032" y="888"/>
                  </a:lnTo>
                  <a:lnTo>
                    <a:pt x="1032" y="902"/>
                  </a:lnTo>
                  <a:lnTo>
                    <a:pt x="1032" y="916"/>
                  </a:lnTo>
                  <a:lnTo>
                    <a:pt x="1034" y="930"/>
                  </a:lnTo>
                  <a:lnTo>
                    <a:pt x="1038" y="936"/>
                  </a:lnTo>
                  <a:lnTo>
                    <a:pt x="1042" y="940"/>
                  </a:lnTo>
                  <a:lnTo>
                    <a:pt x="1048" y="946"/>
                  </a:lnTo>
                  <a:lnTo>
                    <a:pt x="1052" y="950"/>
                  </a:lnTo>
                  <a:lnTo>
                    <a:pt x="1054" y="956"/>
                  </a:lnTo>
                  <a:lnTo>
                    <a:pt x="1056" y="962"/>
                  </a:lnTo>
                  <a:lnTo>
                    <a:pt x="1056" y="970"/>
                  </a:lnTo>
                  <a:lnTo>
                    <a:pt x="1058" y="976"/>
                  </a:lnTo>
                  <a:lnTo>
                    <a:pt x="1058" y="980"/>
                  </a:lnTo>
                  <a:lnTo>
                    <a:pt x="1060" y="986"/>
                  </a:lnTo>
                  <a:lnTo>
                    <a:pt x="1062" y="990"/>
                  </a:lnTo>
                  <a:lnTo>
                    <a:pt x="1064" y="994"/>
                  </a:lnTo>
                  <a:lnTo>
                    <a:pt x="1068" y="996"/>
                  </a:lnTo>
                  <a:lnTo>
                    <a:pt x="1074" y="998"/>
                  </a:lnTo>
                  <a:lnTo>
                    <a:pt x="1080" y="996"/>
                  </a:lnTo>
                  <a:lnTo>
                    <a:pt x="1080" y="980"/>
                  </a:lnTo>
                  <a:lnTo>
                    <a:pt x="1074" y="966"/>
                  </a:lnTo>
                  <a:lnTo>
                    <a:pt x="1064" y="954"/>
                  </a:lnTo>
                  <a:lnTo>
                    <a:pt x="1054" y="942"/>
                  </a:lnTo>
                  <a:lnTo>
                    <a:pt x="1048" y="928"/>
                  </a:lnTo>
                  <a:lnTo>
                    <a:pt x="1042" y="908"/>
                  </a:lnTo>
                  <a:lnTo>
                    <a:pt x="1042" y="886"/>
                  </a:lnTo>
                  <a:lnTo>
                    <a:pt x="1044" y="866"/>
                  </a:lnTo>
                  <a:lnTo>
                    <a:pt x="1056" y="864"/>
                  </a:lnTo>
                  <a:lnTo>
                    <a:pt x="1066" y="870"/>
                  </a:lnTo>
                  <a:lnTo>
                    <a:pt x="1074" y="880"/>
                  </a:lnTo>
                  <a:lnTo>
                    <a:pt x="1080" y="894"/>
                  </a:lnTo>
                  <a:lnTo>
                    <a:pt x="1086" y="906"/>
                  </a:lnTo>
                  <a:lnTo>
                    <a:pt x="1090" y="918"/>
                  </a:lnTo>
                  <a:lnTo>
                    <a:pt x="1104" y="902"/>
                  </a:lnTo>
                  <a:lnTo>
                    <a:pt x="1114" y="884"/>
                  </a:lnTo>
                  <a:lnTo>
                    <a:pt x="1118" y="862"/>
                  </a:lnTo>
                  <a:lnTo>
                    <a:pt x="1112" y="842"/>
                  </a:lnTo>
                  <a:lnTo>
                    <a:pt x="1104" y="832"/>
                  </a:lnTo>
                  <a:lnTo>
                    <a:pt x="1096" y="824"/>
                  </a:lnTo>
                  <a:lnTo>
                    <a:pt x="1090" y="816"/>
                  </a:lnTo>
                  <a:lnTo>
                    <a:pt x="1090" y="804"/>
                  </a:lnTo>
                  <a:lnTo>
                    <a:pt x="1094" y="792"/>
                  </a:lnTo>
                  <a:lnTo>
                    <a:pt x="1104" y="782"/>
                  </a:lnTo>
                  <a:lnTo>
                    <a:pt x="1116" y="774"/>
                  </a:lnTo>
                  <a:lnTo>
                    <a:pt x="1128" y="768"/>
                  </a:lnTo>
                  <a:lnTo>
                    <a:pt x="1130" y="774"/>
                  </a:lnTo>
                  <a:lnTo>
                    <a:pt x="1128" y="784"/>
                  </a:lnTo>
                  <a:lnTo>
                    <a:pt x="1124" y="794"/>
                  </a:lnTo>
                  <a:lnTo>
                    <a:pt x="1120" y="804"/>
                  </a:lnTo>
                  <a:lnTo>
                    <a:pt x="1118" y="812"/>
                  </a:lnTo>
                  <a:lnTo>
                    <a:pt x="1118" y="818"/>
                  </a:lnTo>
                  <a:lnTo>
                    <a:pt x="1124" y="820"/>
                  </a:lnTo>
                  <a:lnTo>
                    <a:pt x="1134" y="818"/>
                  </a:lnTo>
                  <a:lnTo>
                    <a:pt x="1146" y="810"/>
                  </a:lnTo>
                  <a:lnTo>
                    <a:pt x="1148" y="800"/>
                  </a:lnTo>
                  <a:lnTo>
                    <a:pt x="1148" y="786"/>
                  </a:lnTo>
                  <a:lnTo>
                    <a:pt x="1148" y="774"/>
                  </a:lnTo>
                  <a:lnTo>
                    <a:pt x="1152" y="764"/>
                  </a:lnTo>
                  <a:lnTo>
                    <a:pt x="1160" y="756"/>
                  </a:lnTo>
                  <a:lnTo>
                    <a:pt x="1172" y="752"/>
                  </a:lnTo>
                  <a:lnTo>
                    <a:pt x="1184" y="750"/>
                  </a:lnTo>
                  <a:lnTo>
                    <a:pt x="1196" y="748"/>
                  </a:lnTo>
                  <a:lnTo>
                    <a:pt x="1208" y="742"/>
                  </a:lnTo>
                  <a:lnTo>
                    <a:pt x="1216" y="730"/>
                  </a:lnTo>
                  <a:lnTo>
                    <a:pt x="1218" y="716"/>
                  </a:lnTo>
                  <a:lnTo>
                    <a:pt x="1218" y="700"/>
                  </a:lnTo>
                  <a:lnTo>
                    <a:pt x="1224" y="688"/>
                  </a:lnTo>
                  <a:lnTo>
                    <a:pt x="1232" y="674"/>
                  </a:lnTo>
                  <a:lnTo>
                    <a:pt x="1232" y="660"/>
                  </a:lnTo>
                  <a:lnTo>
                    <a:pt x="1228" y="652"/>
                  </a:lnTo>
                  <a:lnTo>
                    <a:pt x="1222" y="644"/>
                  </a:lnTo>
                  <a:lnTo>
                    <a:pt x="1216" y="634"/>
                  </a:lnTo>
                  <a:lnTo>
                    <a:pt x="1212" y="624"/>
                  </a:lnTo>
                  <a:lnTo>
                    <a:pt x="1214" y="610"/>
                  </a:lnTo>
                  <a:lnTo>
                    <a:pt x="1222" y="598"/>
                  </a:lnTo>
                  <a:lnTo>
                    <a:pt x="1232" y="588"/>
                  </a:lnTo>
                  <a:lnTo>
                    <a:pt x="1222" y="586"/>
                  </a:lnTo>
                  <a:lnTo>
                    <a:pt x="1212" y="588"/>
                  </a:lnTo>
                  <a:lnTo>
                    <a:pt x="1204" y="590"/>
                  </a:lnTo>
                  <a:lnTo>
                    <a:pt x="1196" y="586"/>
                  </a:lnTo>
                  <a:lnTo>
                    <a:pt x="1194" y="576"/>
                  </a:lnTo>
                  <a:lnTo>
                    <a:pt x="1196" y="564"/>
                  </a:lnTo>
                  <a:lnTo>
                    <a:pt x="1206" y="552"/>
                  </a:lnTo>
                  <a:lnTo>
                    <a:pt x="1218" y="542"/>
                  </a:lnTo>
                  <a:lnTo>
                    <a:pt x="1230" y="536"/>
                  </a:lnTo>
                  <a:lnTo>
                    <a:pt x="1242" y="534"/>
                  </a:lnTo>
                  <a:lnTo>
                    <a:pt x="1242" y="542"/>
                  </a:lnTo>
                  <a:lnTo>
                    <a:pt x="1240" y="548"/>
                  </a:lnTo>
                  <a:lnTo>
                    <a:pt x="1236" y="556"/>
                  </a:lnTo>
                  <a:lnTo>
                    <a:pt x="1232" y="562"/>
                  </a:lnTo>
                  <a:lnTo>
                    <a:pt x="1238" y="562"/>
                  </a:lnTo>
                  <a:lnTo>
                    <a:pt x="1248" y="560"/>
                  </a:lnTo>
                  <a:lnTo>
                    <a:pt x="1256" y="558"/>
                  </a:lnTo>
                  <a:lnTo>
                    <a:pt x="1264" y="558"/>
                  </a:lnTo>
                  <a:lnTo>
                    <a:pt x="1270" y="560"/>
                  </a:lnTo>
                  <a:lnTo>
                    <a:pt x="1272" y="566"/>
                  </a:lnTo>
                  <a:lnTo>
                    <a:pt x="1268" y="578"/>
                  </a:lnTo>
                  <a:lnTo>
                    <a:pt x="1280" y="582"/>
                  </a:lnTo>
                  <a:lnTo>
                    <a:pt x="1282" y="590"/>
                  </a:lnTo>
                  <a:lnTo>
                    <a:pt x="1282" y="600"/>
                  </a:lnTo>
                  <a:lnTo>
                    <a:pt x="1276" y="610"/>
                  </a:lnTo>
                  <a:lnTo>
                    <a:pt x="1272" y="620"/>
                  </a:lnTo>
                  <a:lnTo>
                    <a:pt x="1270" y="628"/>
                  </a:lnTo>
                  <a:lnTo>
                    <a:pt x="1278" y="626"/>
                  </a:lnTo>
                  <a:lnTo>
                    <a:pt x="1284" y="624"/>
                  </a:lnTo>
                  <a:lnTo>
                    <a:pt x="1292" y="618"/>
                  </a:lnTo>
                  <a:lnTo>
                    <a:pt x="1296" y="610"/>
                  </a:lnTo>
                  <a:lnTo>
                    <a:pt x="1300" y="600"/>
                  </a:lnTo>
                  <a:lnTo>
                    <a:pt x="1300" y="592"/>
                  </a:lnTo>
                  <a:lnTo>
                    <a:pt x="1296" y="588"/>
                  </a:lnTo>
                  <a:lnTo>
                    <a:pt x="1290" y="580"/>
                  </a:lnTo>
                  <a:lnTo>
                    <a:pt x="1286" y="572"/>
                  </a:lnTo>
                  <a:lnTo>
                    <a:pt x="1284" y="562"/>
                  </a:lnTo>
                  <a:lnTo>
                    <a:pt x="1288" y="556"/>
                  </a:lnTo>
                  <a:lnTo>
                    <a:pt x="1294" y="550"/>
                  </a:lnTo>
                  <a:lnTo>
                    <a:pt x="1300" y="546"/>
                  </a:lnTo>
                  <a:lnTo>
                    <a:pt x="1306" y="536"/>
                  </a:lnTo>
                  <a:lnTo>
                    <a:pt x="1306" y="532"/>
                  </a:lnTo>
                  <a:lnTo>
                    <a:pt x="1306" y="528"/>
                  </a:lnTo>
                  <a:lnTo>
                    <a:pt x="1304" y="526"/>
                  </a:lnTo>
                  <a:lnTo>
                    <a:pt x="1304" y="522"/>
                  </a:lnTo>
                  <a:lnTo>
                    <a:pt x="1304" y="518"/>
                  </a:lnTo>
                  <a:lnTo>
                    <a:pt x="1306" y="514"/>
                  </a:lnTo>
                  <a:lnTo>
                    <a:pt x="1310" y="510"/>
                  </a:lnTo>
                  <a:lnTo>
                    <a:pt x="1314" y="506"/>
                  </a:lnTo>
                  <a:lnTo>
                    <a:pt x="1320" y="502"/>
                  </a:lnTo>
                  <a:lnTo>
                    <a:pt x="1326" y="500"/>
                  </a:lnTo>
                  <a:lnTo>
                    <a:pt x="1330" y="494"/>
                  </a:lnTo>
                  <a:lnTo>
                    <a:pt x="1330" y="500"/>
                  </a:lnTo>
                  <a:lnTo>
                    <a:pt x="1330" y="504"/>
                  </a:lnTo>
                  <a:lnTo>
                    <a:pt x="1334" y="508"/>
                  </a:lnTo>
                  <a:lnTo>
                    <a:pt x="1336" y="512"/>
                  </a:lnTo>
                  <a:lnTo>
                    <a:pt x="1340" y="516"/>
                  </a:lnTo>
                  <a:lnTo>
                    <a:pt x="1346" y="518"/>
                  </a:lnTo>
                  <a:lnTo>
                    <a:pt x="1352" y="502"/>
                  </a:lnTo>
                  <a:lnTo>
                    <a:pt x="1364" y="486"/>
                  </a:lnTo>
                  <a:lnTo>
                    <a:pt x="1376" y="472"/>
                  </a:lnTo>
                  <a:lnTo>
                    <a:pt x="1386" y="458"/>
                  </a:lnTo>
                  <a:lnTo>
                    <a:pt x="1394" y="442"/>
                  </a:lnTo>
                  <a:lnTo>
                    <a:pt x="1398" y="424"/>
                  </a:lnTo>
                  <a:lnTo>
                    <a:pt x="1398" y="410"/>
                  </a:lnTo>
                  <a:lnTo>
                    <a:pt x="1394" y="396"/>
                  </a:lnTo>
                  <a:lnTo>
                    <a:pt x="1388" y="386"/>
                  </a:lnTo>
                  <a:lnTo>
                    <a:pt x="1378" y="382"/>
                  </a:lnTo>
                  <a:lnTo>
                    <a:pt x="1364" y="384"/>
                  </a:lnTo>
                  <a:lnTo>
                    <a:pt x="1362" y="380"/>
                  </a:lnTo>
                  <a:lnTo>
                    <a:pt x="1360" y="376"/>
                  </a:lnTo>
                  <a:lnTo>
                    <a:pt x="1360" y="374"/>
                  </a:lnTo>
                  <a:lnTo>
                    <a:pt x="1356" y="374"/>
                  </a:lnTo>
                  <a:lnTo>
                    <a:pt x="1352" y="374"/>
                  </a:lnTo>
                  <a:lnTo>
                    <a:pt x="1346" y="374"/>
                  </a:lnTo>
                  <a:lnTo>
                    <a:pt x="1342" y="374"/>
                  </a:lnTo>
                  <a:lnTo>
                    <a:pt x="1338" y="374"/>
                  </a:lnTo>
                  <a:lnTo>
                    <a:pt x="1334" y="372"/>
                  </a:lnTo>
                  <a:lnTo>
                    <a:pt x="1332" y="370"/>
                  </a:lnTo>
                  <a:lnTo>
                    <a:pt x="1330" y="366"/>
                  </a:lnTo>
                  <a:lnTo>
                    <a:pt x="1330" y="362"/>
                  </a:lnTo>
                  <a:lnTo>
                    <a:pt x="1332" y="356"/>
                  </a:lnTo>
                  <a:lnTo>
                    <a:pt x="1340" y="350"/>
                  </a:lnTo>
                  <a:lnTo>
                    <a:pt x="1352" y="346"/>
                  </a:lnTo>
                  <a:lnTo>
                    <a:pt x="1366" y="344"/>
                  </a:lnTo>
                  <a:lnTo>
                    <a:pt x="1376" y="340"/>
                  </a:lnTo>
                  <a:lnTo>
                    <a:pt x="1384" y="334"/>
                  </a:lnTo>
                  <a:lnTo>
                    <a:pt x="1390" y="328"/>
                  </a:lnTo>
                  <a:lnTo>
                    <a:pt x="1396" y="320"/>
                  </a:lnTo>
                  <a:lnTo>
                    <a:pt x="1402" y="312"/>
                  </a:lnTo>
                  <a:lnTo>
                    <a:pt x="1424" y="294"/>
                  </a:lnTo>
                  <a:lnTo>
                    <a:pt x="1446" y="282"/>
                  </a:lnTo>
                  <a:lnTo>
                    <a:pt x="1472" y="278"/>
                  </a:lnTo>
                  <a:lnTo>
                    <a:pt x="1500" y="278"/>
                  </a:lnTo>
                  <a:lnTo>
                    <a:pt x="1498" y="290"/>
                  </a:lnTo>
                  <a:lnTo>
                    <a:pt x="1494" y="300"/>
                  </a:lnTo>
                  <a:lnTo>
                    <a:pt x="1508" y="300"/>
                  </a:lnTo>
                  <a:lnTo>
                    <a:pt x="1518" y="294"/>
                  </a:lnTo>
                  <a:lnTo>
                    <a:pt x="1524" y="284"/>
                  </a:lnTo>
                  <a:lnTo>
                    <a:pt x="1532" y="274"/>
                  </a:lnTo>
                  <a:lnTo>
                    <a:pt x="1540" y="264"/>
                  </a:lnTo>
                  <a:lnTo>
                    <a:pt x="1548" y="260"/>
                  </a:lnTo>
                  <a:lnTo>
                    <a:pt x="1560" y="258"/>
                  </a:lnTo>
                  <a:lnTo>
                    <a:pt x="1570" y="258"/>
                  </a:lnTo>
                  <a:lnTo>
                    <a:pt x="1578" y="262"/>
                  </a:lnTo>
                  <a:lnTo>
                    <a:pt x="1580" y="270"/>
                  </a:lnTo>
                  <a:lnTo>
                    <a:pt x="1588" y="258"/>
                  </a:lnTo>
                  <a:lnTo>
                    <a:pt x="1600" y="246"/>
                  </a:lnTo>
                  <a:lnTo>
                    <a:pt x="1614" y="242"/>
                  </a:lnTo>
                  <a:lnTo>
                    <a:pt x="1614" y="260"/>
                  </a:lnTo>
                  <a:lnTo>
                    <a:pt x="1608" y="274"/>
                  </a:lnTo>
                  <a:lnTo>
                    <a:pt x="1598" y="286"/>
                  </a:lnTo>
                  <a:lnTo>
                    <a:pt x="1584" y="296"/>
                  </a:lnTo>
                  <a:lnTo>
                    <a:pt x="1572" y="306"/>
                  </a:lnTo>
                  <a:lnTo>
                    <a:pt x="1560" y="316"/>
                  </a:lnTo>
                  <a:lnTo>
                    <a:pt x="1550" y="330"/>
                  </a:lnTo>
                  <a:lnTo>
                    <a:pt x="1540" y="358"/>
                  </a:lnTo>
                  <a:lnTo>
                    <a:pt x="1538" y="388"/>
                  </a:lnTo>
                  <a:lnTo>
                    <a:pt x="1544" y="420"/>
                  </a:lnTo>
                  <a:lnTo>
                    <a:pt x="1552" y="406"/>
                  </a:lnTo>
                  <a:lnTo>
                    <a:pt x="1560" y="390"/>
                  </a:lnTo>
                  <a:lnTo>
                    <a:pt x="1568" y="376"/>
                  </a:lnTo>
                  <a:lnTo>
                    <a:pt x="1574" y="372"/>
                  </a:lnTo>
                  <a:lnTo>
                    <a:pt x="1578" y="368"/>
                  </a:lnTo>
                  <a:lnTo>
                    <a:pt x="1584" y="364"/>
                  </a:lnTo>
                  <a:lnTo>
                    <a:pt x="1588" y="358"/>
                  </a:lnTo>
                  <a:lnTo>
                    <a:pt x="1592" y="352"/>
                  </a:lnTo>
                  <a:lnTo>
                    <a:pt x="1598" y="336"/>
                  </a:lnTo>
                  <a:lnTo>
                    <a:pt x="1602" y="322"/>
                  </a:lnTo>
                  <a:lnTo>
                    <a:pt x="1606" y="308"/>
                  </a:lnTo>
                  <a:lnTo>
                    <a:pt x="1614" y="296"/>
                  </a:lnTo>
                  <a:lnTo>
                    <a:pt x="1628" y="284"/>
                  </a:lnTo>
                  <a:lnTo>
                    <a:pt x="1632" y="284"/>
                  </a:lnTo>
                  <a:lnTo>
                    <a:pt x="1638" y="282"/>
                  </a:lnTo>
                  <a:lnTo>
                    <a:pt x="1644" y="282"/>
                  </a:lnTo>
                  <a:lnTo>
                    <a:pt x="1650" y="280"/>
                  </a:lnTo>
                  <a:lnTo>
                    <a:pt x="1654" y="280"/>
                  </a:lnTo>
                  <a:lnTo>
                    <a:pt x="1656" y="278"/>
                  </a:lnTo>
                  <a:lnTo>
                    <a:pt x="1658" y="278"/>
                  </a:lnTo>
                  <a:lnTo>
                    <a:pt x="1660" y="278"/>
                  </a:lnTo>
                  <a:lnTo>
                    <a:pt x="1662" y="278"/>
                  </a:lnTo>
                  <a:lnTo>
                    <a:pt x="1664" y="276"/>
                  </a:lnTo>
                  <a:lnTo>
                    <a:pt x="1666" y="274"/>
                  </a:lnTo>
                  <a:lnTo>
                    <a:pt x="1672" y="270"/>
                  </a:lnTo>
                  <a:lnTo>
                    <a:pt x="1688" y="256"/>
                  </a:lnTo>
                  <a:lnTo>
                    <a:pt x="1700" y="250"/>
                  </a:lnTo>
                  <a:lnTo>
                    <a:pt x="1714" y="248"/>
                  </a:lnTo>
                  <a:lnTo>
                    <a:pt x="1732" y="248"/>
                  </a:lnTo>
                  <a:lnTo>
                    <a:pt x="1732" y="242"/>
                  </a:lnTo>
                  <a:lnTo>
                    <a:pt x="1730" y="238"/>
                  </a:lnTo>
                  <a:lnTo>
                    <a:pt x="1728" y="232"/>
                  </a:lnTo>
                  <a:lnTo>
                    <a:pt x="1724" y="228"/>
                  </a:lnTo>
                  <a:lnTo>
                    <a:pt x="1736" y="226"/>
                  </a:lnTo>
                  <a:lnTo>
                    <a:pt x="1744" y="218"/>
                  </a:lnTo>
                  <a:lnTo>
                    <a:pt x="1746" y="208"/>
                  </a:lnTo>
                  <a:lnTo>
                    <a:pt x="1746" y="194"/>
                  </a:lnTo>
                  <a:lnTo>
                    <a:pt x="1752" y="194"/>
                  </a:lnTo>
                  <a:lnTo>
                    <a:pt x="1758" y="198"/>
                  </a:lnTo>
                  <a:lnTo>
                    <a:pt x="1764" y="202"/>
                  </a:lnTo>
                  <a:lnTo>
                    <a:pt x="1768" y="206"/>
                  </a:lnTo>
                  <a:lnTo>
                    <a:pt x="1774" y="210"/>
                  </a:lnTo>
                  <a:lnTo>
                    <a:pt x="1778" y="214"/>
                  </a:lnTo>
                  <a:lnTo>
                    <a:pt x="1792" y="204"/>
                  </a:lnTo>
                  <a:lnTo>
                    <a:pt x="1796" y="194"/>
                  </a:lnTo>
                  <a:lnTo>
                    <a:pt x="1790" y="184"/>
                  </a:lnTo>
                  <a:lnTo>
                    <a:pt x="1778" y="172"/>
                  </a:lnTo>
                  <a:lnTo>
                    <a:pt x="1764" y="162"/>
                  </a:lnTo>
                  <a:lnTo>
                    <a:pt x="1746" y="154"/>
                  </a:lnTo>
                  <a:lnTo>
                    <a:pt x="1728" y="146"/>
                  </a:lnTo>
                  <a:lnTo>
                    <a:pt x="1712" y="142"/>
                  </a:lnTo>
                  <a:lnTo>
                    <a:pt x="1702" y="140"/>
                  </a:lnTo>
                </a:path>
              </a:pathLst>
            </a:custGeom>
            <a:grpFill/>
            <a:ln w="12700">
              <a:noFill/>
              <a:prstDash val="solid"/>
              <a:round/>
              <a:headEnd/>
              <a:tailEnd/>
            </a:ln>
            <a:extLst/>
          </p:spPr>
          <p:txBody>
            <a:bodyPr/>
            <a:lstStyle/>
            <a:p>
              <a:endParaRPr lang="zh-CN" altLang="en-US">
                <a:solidFill>
                  <a:schemeClr val="accent1"/>
                </a:solidFill>
              </a:endParaRPr>
            </a:p>
          </p:txBody>
        </p:sp>
        <p:sp>
          <p:nvSpPr>
            <p:cNvPr id="43" name="Freeform 92"/>
            <p:cNvSpPr>
              <a:spLocks/>
            </p:cNvSpPr>
            <p:nvPr/>
          </p:nvSpPr>
          <p:spPr bwMode="gray">
            <a:xfrm>
              <a:off x="7669228" y="2359556"/>
              <a:ext cx="128855" cy="111258"/>
            </a:xfrm>
            <a:custGeom>
              <a:avLst/>
              <a:gdLst>
                <a:gd name="T0" fmla="*/ 28 w 54"/>
                <a:gd name="T1" fmla="*/ 48 h 52"/>
                <a:gd name="T2" fmla="*/ 32 w 54"/>
                <a:gd name="T3" fmla="*/ 40 h 52"/>
                <a:gd name="T4" fmla="*/ 34 w 54"/>
                <a:gd name="T5" fmla="*/ 34 h 52"/>
                <a:gd name="T6" fmla="*/ 38 w 54"/>
                <a:gd name="T7" fmla="*/ 26 h 52"/>
                <a:gd name="T8" fmla="*/ 34 w 54"/>
                <a:gd name="T9" fmla="*/ 24 h 52"/>
                <a:gd name="T10" fmla="*/ 32 w 54"/>
                <a:gd name="T11" fmla="*/ 22 h 52"/>
                <a:gd name="T12" fmla="*/ 28 w 54"/>
                <a:gd name="T13" fmla="*/ 28 h 52"/>
                <a:gd name="T14" fmla="*/ 26 w 54"/>
                <a:gd name="T15" fmla="*/ 34 h 52"/>
                <a:gd name="T16" fmla="*/ 22 w 54"/>
                <a:gd name="T17" fmla="*/ 40 h 52"/>
                <a:gd name="T18" fmla="*/ 18 w 54"/>
                <a:gd name="T19" fmla="*/ 46 h 52"/>
                <a:gd name="T20" fmla="*/ 14 w 54"/>
                <a:gd name="T21" fmla="*/ 50 h 52"/>
                <a:gd name="T22" fmla="*/ 8 w 54"/>
                <a:gd name="T23" fmla="*/ 52 h 52"/>
                <a:gd name="T24" fmla="*/ 2 w 54"/>
                <a:gd name="T25" fmla="*/ 52 h 52"/>
                <a:gd name="T26" fmla="*/ 0 w 54"/>
                <a:gd name="T27" fmla="*/ 46 h 52"/>
                <a:gd name="T28" fmla="*/ 0 w 54"/>
                <a:gd name="T29" fmla="*/ 42 h 52"/>
                <a:gd name="T30" fmla="*/ 2 w 54"/>
                <a:gd name="T31" fmla="*/ 38 h 52"/>
                <a:gd name="T32" fmla="*/ 4 w 54"/>
                <a:gd name="T33" fmla="*/ 36 h 52"/>
                <a:gd name="T34" fmla="*/ 8 w 54"/>
                <a:gd name="T35" fmla="*/ 34 h 52"/>
                <a:gd name="T36" fmla="*/ 12 w 54"/>
                <a:gd name="T37" fmla="*/ 30 h 52"/>
                <a:gd name="T38" fmla="*/ 14 w 54"/>
                <a:gd name="T39" fmla="*/ 28 h 52"/>
                <a:gd name="T40" fmla="*/ 18 w 54"/>
                <a:gd name="T41" fmla="*/ 22 h 52"/>
                <a:gd name="T42" fmla="*/ 20 w 54"/>
                <a:gd name="T43" fmla="*/ 18 h 52"/>
                <a:gd name="T44" fmla="*/ 22 w 54"/>
                <a:gd name="T45" fmla="*/ 16 h 52"/>
                <a:gd name="T46" fmla="*/ 24 w 54"/>
                <a:gd name="T47" fmla="*/ 12 h 52"/>
                <a:gd name="T48" fmla="*/ 24 w 54"/>
                <a:gd name="T49" fmla="*/ 10 h 52"/>
                <a:gd name="T50" fmla="*/ 24 w 54"/>
                <a:gd name="T51" fmla="*/ 6 h 52"/>
                <a:gd name="T52" fmla="*/ 22 w 54"/>
                <a:gd name="T53" fmla="*/ 0 h 52"/>
                <a:gd name="T54" fmla="*/ 36 w 54"/>
                <a:gd name="T55" fmla="*/ 6 h 52"/>
                <a:gd name="T56" fmla="*/ 44 w 54"/>
                <a:gd name="T57" fmla="*/ 14 h 52"/>
                <a:gd name="T58" fmla="*/ 52 w 54"/>
                <a:gd name="T59" fmla="*/ 24 h 52"/>
                <a:gd name="T60" fmla="*/ 54 w 54"/>
                <a:gd name="T61" fmla="*/ 34 h 52"/>
                <a:gd name="T62" fmla="*/ 50 w 54"/>
                <a:gd name="T63" fmla="*/ 42 h 52"/>
                <a:gd name="T64" fmla="*/ 42 w 54"/>
                <a:gd name="T65" fmla="*/ 48 h 52"/>
                <a:gd name="T66" fmla="*/ 28 w 54"/>
                <a:gd name="T67"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2">
                  <a:moveTo>
                    <a:pt x="28" y="48"/>
                  </a:moveTo>
                  <a:lnTo>
                    <a:pt x="32" y="40"/>
                  </a:lnTo>
                  <a:lnTo>
                    <a:pt x="34" y="34"/>
                  </a:lnTo>
                  <a:lnTo>
                    <a:pt x="38" y="26"/>
                  </a:lnTo>
                  <a:lnTo>
                    <a:pt x="34" y="24"/>
                  </a:lnTo>
                  <a:lnTo>
                    <a:pt x="32" y="22"/>
                  </a:lnTo>
                  <a:lnTo>
                    <a:pt x="28" y="28"/>
                  </a:lnTo>
                  <a:lnTo>
                    <a:pt x="26" y="34"/>
                  </a:lnTo>
                  <a:lnTo>
                    <a:pt x="22" y="40"/>
                  </a:lnTo>
                  <a:lnTo>
                    <a:pt x="18" y="46"/>
                  </a:lnTo>
                  <a:lnTo>
                    <a:pt x="14" y="50"/>
                  </a:lnTo>
                  <a:lnTo>
                    <a:pt x="8" y="52"/>
                  </a:lnTo>
                  <a:lnTo>
                    <a:pt x="2" y="52"/>
                  </a:lnTo>
                  <a:lnTo>
                    <a:pt x="0" y="46"/>
                  </a:lnTo>
                  <a:lnTo>
                    <a:pt x="0" y="42"/>
                  </a:lnTo>
                  <a:lnTo>
                    <a:pt x="2" y="38"/>
                  </a:lnTo>
                  <a:lnTo>
                    <a:pt x="4" y="36"/>
                  </a:lnTo>
                  <a:lnTo>
                    <a:pt x="8" y="34"/>
                  </a:lnTo>
                  <a:lnTo>
                    <a:pt x="12" y="30"/>
                  </a:lnTo>
                  <a:lnTo>
                    <a:pt x="14" y="28"/>
                  </a:lnTo>
                  <a:lnTo>
                    <a:pt x="18" y="22"/>
                  </a:lnTo>
                  <a:lnTo>
                    <a:pt x="20" y="18"/>
                  </a:lnTo>
                  <a:lnTo>
                    <a:pt x="22" y="16"/>
                  </a:lnTo>
                  <a:lnTo>
                    <a:pt x="24" y="12"/>
                  </a:lnTo>
                  <a:lnTo>
                    <a:pt x="24" y="10"/>
                  </a:lnTo>
                  <a:lnTo>
                    <a:pt x="24" y="6"/>
                  </a:lnTo>
                  <a:lnTo>
                    <a:pt x="22" y="0"/>
                  </a:lnTo>
                  <a:lnTo>
                    <a:pt x="36" y="6"/>
                  </a:lnTo>
                  <a:lnTo>
                    <a:pt x="44" y="14"/>
                  </a:lnTo>
                  <a:lnTo>
                    <a:pt x="52" y="24"/>
                  </a:lnTo>
                  <a:lnTo>
                    <a:pt x="54" y="34"/>
                  </a:lnTo>
                  <a:lnTo>
                    <a:pt x="50" y="42"/>
                  </a:lnTo>
                  <a:lnTo>
                    <a:pt x="42" y="48"/>
                  </a:lnTo>
                  <a:lnTo>
                    <a:pt x="28" y="48"/>
                  </a:lnTo>
                </a:path>
              </a:pathLst>
            </a:custGeom>
            <a:grpFill/>
            <a:ln w="12700">
              <a:noFill/>
              <a:prstDash val="solid"/>
              <a:round/>
              <a:headEnd/>
              <a:tailEnd/>
            </a:ln>
            <a:extLst/>
          </p:spPr>
          <p:txBody>
            <a:bodyPr/>
            <a:lstStyle/>
            <a:p>
              <a:endParaRPr lang="zh-CN" altLang="en-US">
                <a:solidFill>
                  <a:schemeClr val="accent1"/>
                </a:solidFill>
              </a:endParaRPr>
            </a:p>
          </p:txBody>
        </p:sp>
        <p:sp>
          <p:nvSpPr>
            <p:cNvPr id="44" name="Freeform 93"/>
            <p:cNvSpPr>
              <a:spLocks/>
            </p:cNvSpPr>
            <p:nvPr/>
          </p:nvSpPr>
          <p:spPr bwMode="gray">
            <a:xfrm>
              <a:off x="8876647" y="2821706"/>
              <a:ext cx="429517" cy="663270"/>
            </a:xfrm>
            <a:custGeom>
              <a:avLst/>
              <a:gdLst>
                <a:gd name="T0" fmla="*/ 118 w 180"/>
                <a:gd name="T1" fmla="*/ 116 h 310"/>
                <a:gd name="T2" fmla="*/ 122 w 180"/>
                <a:gd name="T3" fmla="*/ 96 h 310"/>
                <a:gd name="T4" fmla="*/ 144 w 180"/>
                <a:gd name="T5" fmla="*/ 86 h 310"/>
                <a:gd name="T6" fmla="*/ 126 w 180"/>
                <a:gd name="T7" fmla="*/ 28 h 310"/>
                <a:gd name="T8" fmla="*/ 110 w 180"/>
                <a:gd name="T9" fmla="*/ 10 h 310"/>
                <a:gd name="T10" fmla="*/ 102 w 180"/>
                <a:gd name="T11" fmla="*/ 34 h 310"/>
                <a:gd name="T12" fmla="*/ 106 w 180"/>
                <a:gd name="T13" fmla="*/ 38 h 310"/>
                <a:gd name="T14" fmla="*/ 106 w 180"/>
                <a:gd name="T15" fmla="*/ 42 h 310"/>
                <a:gd name="T16" fmla="*/ 108 w 180"/>
                <a:gd name="T17" fmla="*/ 56 h 310"/>
                <a:gd name="T18" fmla="*/ 102 w 180"/>
                <a:gd name="T19" fmla="*/ 90 h 310"/>
                <a:gd name="T20" fmla="*/ 102 w 180"/>
                <a:gd name="T21" fmla="*/ 114 h 310"/>
                <a:gd name="T22" fmla="*/ 102 w 180"/>
                <a:gd name="T23" fmla="*/ 140 h 310"/>
                <a:gd name="T24" fmla="*/ 98 w 180"/>
                <a:gd name="T25" fmla="*/ 148 h 310"/>
                <a:gd name="T26" fmla="*/ 94 w 180"/>
                <a:gd name="T27" fmla="*/ 152 h 310"/>
                <a:gd name="T28" fmla="*/ 92 w 180"/>
                <a:gd name="T29" fmla="*/ 156 h 310"/>
                <a:gd name="T30" fmla="*/ 94 w 180"/>
                <a:gd name="T31" fmla="*/ 164 h 310"/>
                <a:gd name="T32" fmla="*/ 96 w 180"/>
                <a:gd name="T33" fmla="*/ 172 h 310"/>
                <a:gd name="T34" fmla="*/ 100 w 180"/>
                <a:gd name="T35" fmla="*/ 180 h 310"/>
                <a:gd name="T36" fmla="*/ 100 w 180"/>
                <a:gd name="T37" fmla="*/ 190 h 310"/>
                <a:gd name="T38" fmla="*/ 96 w 180"/>
                <a:gd name="T39" fmla="*/ 200 h 310"/>
                <a:gd name="T40" fmla="*/ 92 w 180"/>
                <a:gd name="T41" fmla="*/ 212 h 310"/>
                <a:gd name="T42" fmla="*/ 88 w 180"/>
                <a:gd name="T43" fmla="*/ 222 h 310"/>
                <a:gd name="T44" fmla="*/ 52 w 180"/>
                <a:gd name="T45" fmla="*/ 248 h 310"/>
                <a:gd name="T46" fmla="*/ 10 w 180"/>
                <a:gd name="T47" fmla="*/ 258 h 310"/>
                <a:gd name="T48" fmla="*/ 0 w 180"/>
                <a:gd name="T49" fmla="*/ 310 h 310"/>
                <a:gd name="T50" fmla="*/ 8 w 180"/>
                <a:gd name="T51" fmla="*/ 310 h 310"/>
                <a:gd name="T52" fmla="*/ 10 w 180"/>
                <a:gd name="T53" fmla="*/ 292 h 310"/>
                <a:gd name="T54" fmla="*/ 12 w 180"/>
                <a:gd name="T55" fmla="*/ 282 h 310"/>
                <a:gd name="T56" fmla="*/ 24 w 180"/>
                <a:gd name="T57" fmla="*/ 272 h 310"/>
                <a:gd name="T58" fmla="*/ 32 w 180"/>
                <a:gd name="T59" fmla="*/ 270 h 310"/>
                <a:gd name="T60" fmla="*/ 38 w 180"/>
                <a:gd name="T61" fmla="*/ 268 h 310"/>
                <a:gd name="T62" fmla="*/ 44 w 180"/>
                <a:gd name="T63" fmla="*/ 260 h 310"/>
                <a:gd name="T64" fmla="*/ 48 w 180"/>
                <a:gd name="T65" fmla="*/ 268 h 310"/>
                <a:gd name="T66" fmla="*/ 52 w 180"/>
                <a:gd name="T67" fmla="*/ 274 h 310"/>
                <a:gd name="T68" fmla="*/ 76 w 180"/>
                <a:gd name="T69" fmla="*/ 264 h 310"/>
                <a:gd name="T70" fmla="*/ 98 w 180"/>
                <a:gd name="T71" fmla="*/ 256 h 310"/>
                <a:gd name="T72" fmla="*/ 108 w 180"/>
                <a:gd name="T73" fmla="*/ 232 h 310"/>
                <a:gd name="T74" fmla="*/ 114 w 180"/>
                <a:gd name="T75" fmla="*/ 204 h 310"/>
                <a:gd name="T76" fmla="*/ 118 w 180"/>
                <a:gd name="T77" fmla="*/ 194 h 310"/>
                <a:gd name="T78" fmla="*/ 120 w 180"/>
                <a:gd name="T79" fmla="*/ 182 h 310"/>
                <a:gd name="T80" fmla="*/ 118 w 180"/>
                <a:gd name="T81" fmla="*/ 176 h 310"/>
                <a:gd name="T82" fmla="*/ 112 w 180"/>
                <a:gd name="T83" fmla="*/ 168 h 310"/>
                <a:gd name="T84" fmla="*/ 108 w 180"/>
                <a:gd name="T85" fmla="*/ 162 h 310"/>
                <a:gd name="T86" fmla="*/ 104 w 180"/>
                <a:gd name="T87" fmla="*/ 160 h 310"/>
                <a:gd name="T88" fmla="*/ 122 w 180"/>
                <a:gd name="T89" fmla="*/ 154 h 310"/>
                <a:gd name="T90" fmla="*/ 140 w 180"/>
                <a:gd name="T91" fmla="*/ 138 h 310"/>
                <a:gd name="T92" fmla="*/ 166 w 180"/>
                <a:gd name="T93" fmla="*/ 128 h 310"/>
                <a:gd name="T94" fmla="*/ 180 w 180"/>
                <a:gd name="T95" fmla="*/ 106 h 310"/>
                <a:gd name="T96" fmla="*/ 154 w 180"/>
                <a:gd name="T97" fmla="*/ 124 h 310"/>
                <a:gd name="T98" fmla="*/ 126 w 180"/>
                <a:gd name="T99" fmla="*/ 126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 h="310">
                  <a:moveTo>
                    <a:pt x="126" y="126"/>
                  </a:moveTo>
                  <a:lnTo>
                    <a:pt x="118" y="116"/>
                  </a:lnTo>
                  <a:lnTo>
                    <a:pt x="116" y="106"/>
                  </a:lnTo>
                  <a:lnTo>
                    <a:pt x="122" y="96"/>
                  </a:lnTo>
                  <a:lnTo>
                    <a:pt x="132" y="88"/>
                  </a:lnTo>
                  <a:lnTo>
                    <a:pt x="144" y="86"/>
                  </a:lnTo>
                  <a:lnTo>
                    <a:pt x="132" y="58"/>
                  </a:lnTo>
                  <a:lnTo>
                    <a:pt x="126" y="28"/>
                  </a:lnTo>
                  <a:lnTo>
                    <a:pt x="118" y="0"/>
                  </a:lnTo>
                  <a:lnTo>
                    <a:pt x="110" y="10"/>
                  </a:lnTo>
                  <a:lnTo>
                    <a:pt x="104" y="22"/>
                  </a:lnTo>
                  <a:lnTo>
                    <a:pt x="102" y="34"/>
                  </a:lnTo>
                  <a:lnTo>
                    <a:pt x="104" y="36"/>
                  </a:lnTo>
                  <a:lnTo>
                    <a:pt x="106" y="38"/>
                  </a:lnTo>
                  <a:lnTo>
                    <a:pt x="106" y="40"/>
                  </a:lnTo>
                  <a:lnTo>
                    <a:pt x="106" y="42"/>
                  </a:lnTo>
                  <a:lnTo>
                    <a:pt x="110" y="42"/>
                  </a:lnTo>
                  <a:lnTo>
                    <a:pt x="108" y="56"/>
                  </a:lnTo>
                  <a:lnTo>
                    <a:pt x="106" y="74"/>
                  </a:lnTo>
                  <a:lnTo>
                    <a:pt x="102" y="90"/>
                  </a:lnTo>
                  <a:lnTo>
                    <a:pt x="100" y="102"/>
                  </a:lnTo>
                  <a:lnTo>
                    <a:pt x="102" y="114"/>
                  </a:lnTo>
                  <a:lnTo>
                    <a:pt x="104" y="128"/>
                  </a:lnTo>
                  <a:lnTo>
                    <a:pt x="102" y="140"/>
                  </a:lnTo>
                  <a:lnTo>
                    <a:pt x="100" y="146"/>
                  </a:lnTo>
                  <a:lnTo>
                    <a:pt x="98" y="148"/>
                  </a:lnTo>
                  <a:lnTo>
                    <a:pt x="96" y="150"/>
                  </a:lnTo>
                  <a:lnTo>
                    <a:pt x="94" y="152"/>
                  </a:lnTo>
                  <a:lnTo>
                    <a:pt x="94" y="154"/>
                  </a:lnTo>
                  <a:lnTo>
                    <a:pt x="92" y="156"/>
                  </a:lnTo>
                  <a:lnTo>
                    <a:pt x="92" y="160"/>
                  </a:lnTo>
                  <a:lnTo>
                    <a:pt x="94" y="164"/>
                  </a:lnTo>
                  <a:lnTo>
                    <a:pt x="94" y="168"/>
                  </a:lnTo>
                  <a:lnTo>
                    <a:pt x="96" y="172"/>
                  </a:lnTo>
                  <a:lnTo>
                    <a:pt x="98" y="176"/>
                  </a:lnTo>
                  <a:lnTo>
                    <a:pt x="100" y="180"/>
                  </a:lnTo>
                  <a:lnTo>
                    <a:pt x="100" y="184"/>
                  </a:lnTo>
                  <a:lnTo>
                    <a:pt x="100" y="190"/>
                  </a:lnTo>
                  <a:lnTo>
                    <a:pt x="98" y="194"/>
                  </a:lnTo>
                  <a:lnTo>
                    <a:pt x="96" y="200"/>
                  </a:lnTo>
                  <a:lnTo>
                    <a:pt x="94" y="206"/>
                  </a:lnTo>
                  <a:lnTo>
                    <a:pt x="92" y="212"/>
                  </a:lnTo>
                  <a:lnTo>
                    <a:pt x="90" y="218"/>
                  </a:lnTo>
                  <a:lnTo>
                    <a:pt x="88" y="222"/>
                  </a:lnTo>
                  <a:lnTo>
                    <a:pt x="74" y="236"/>
                  </a:lnTo>
                  <a:lnTo>
                    <a:pt x="52" y="248"/>
                  </a:lnTo>
                  <a:lnTo>
                    <a:pt x="30" y="256"/>
                  </a:lnTo>
                  <a:lnTo>
                    <a:pt x="10" y="258"/>
                  </a:lnTo>
                  <a:lnTo>
                    <a:pt x="2" y="284"/>
                  </a:lnTo>
                  <a:lnTo>
                    <a:pt x="0" y="310"/>
                  </a:lnTo>
                  <a:lnTo>
                    <a:pt x="4" y="310"/>
                  </a:lnTo>
                  <a:lnTo>
                    <a:pt x="8" y="310"/>
                  </a:lnTo>
                  <a:lnTo>
                    <a:pt x="10" y="300"/>
                  </a:lnTo>
                  <a:lnTo>
                    <a:pt x="10" y="292"/>
                  </a:lnTo>
                  <a:lnTo>
                    <a:pt x="10" y="288"/>
                  </a:lnTo>
                  <a:lnTo>
                    <a:pt x="12" y="282"/>
                  </a:lnTo>
                  <a:lnTo>
                    <a:pt x="20" y="274"/>
                  </a:lnTo>
                  <a:lnTo>
                    <a:pt x="24" y="272"/>
                  </a:lnTo>
                  <a:lnTo>
                    <a:pt x="28" y="270"/>
                  </a:lnTo>
                  <a:lnTo>
                    <a:pt x="32" y="270"/>
                  </a:lnTo>
                  <a:lnTo>
                    <a:pt x="34" y="270"/>
                  </a:lnTo>
                  <a:lnTo>
                    <a:pt x="38" y="268"/>
                  </a:lnTo>
                  <a:lnTo>
                    <a:pt x="40" y="266"/>
                  </a:lnTo>
                  <a:lnTo>
                    <a:pt x="44" y="260"/>
                  </a:lnTo>
                  <a:lnTo>
                    <a:pt x="46" y="264"/>
                  </a:lnTo>
                  <a:lnTo>
                    <a:pt x="48" y="268"/>
                  </a:lnTo>
                  <a:lnTo>
                    <a:pt x="50" y="270"/>
                  </a:lnTo>
                  <a:lnTo>
                    <a:pt x="52" y="274"/>
                  </a:lnTo>
                  <a:lnTo>
                    <a:pt x="64" y="266"/>
                  </a:lnTo>
                  <a:lnTo>
                    <a:pt x="76" y="264"/>
                  </a:lnTo>
                  <a:lnTo>
                    <a:pt x="86" y="262"/>
                  </a:lnTo>
                  <a:lnTo>
                    <a:pt x="98" y="256"/>
                  </a:lnTo>
                  <a:lnTo>
                    <a:pt x="104" y="246"/>
                  </a:lnTo>
                  <a:lnTo>
                    <a:pt x="108" y="232"/>
                  </a:lnTo>
                  <a:lnTo>
                    <a:pt x="112" y="216"/>
                  </a:lnTo>
                  <a:lnTo>
                    <a:pt x="114" y="204"/>
                  </a:lnTo>
                  <a:lnTo>
                    <a:pt x="116" y="198"/>
                  </a:lnTo>
                  <a:lnTo>
                    <a:pt x="118" y="194"/>
                  </a:lnTo>
                  <a:lnTo>
                    <a:pt x="120" y="188"/>
                  </a:lnTo>
                  <a:lnTo>
                    <a:pt x="120" y="182"/>
                  </a:lnTo>
                  <a:lnTo>
                    <a:pt x="120" y="180"/>
                  </a:lnTo>
                  <a:lnTo>
                    <a:pt x="118" y="176"/>
                  </a:lnTo>
                  <a:lnTo>
                    <a:pt x="114" y="172"/>
                  </a:lnTo>
                  <a:lnTo>
                    <a:pt x="112" y="168"/>
                  </a:lnTo>
                  <a:lnTo>
                    <a:pt x="108" y="164"/>
                  </a:lnTo>
                  <a:lnTo>
                    <a:pt x="108" y="162"/>
                  </a:lnTo>
                  <a:lnTo>
                    <a:pt x="106" y="160"/>
                  </a:lnTo>
                  <a:lnTo>
                    <a:pt x="104" y="160"/>
                  </a:lnTo>
                  <a:lnTo>
                    <a:pt x="112" y="158"/>
                  </a:lnTo>
                  <a:lnTo>
                    <a:pt x="122" y="154"/>
                  </a:lnTo>
                  <a:lnTo>
                    <a:pt x="132" y="148"/>
                  </a:lnTo>
                  <a:lnTo>
                    <a:pt x="140" y="138"/>
                  </a:lnTo>
                  <a:lnTo>
                    <a:pt x="152" y="136"/>
                  </a:lnTo>
                  <a:lnTo>
                    <a:pt x="166" y="128"/>
                  </a:lnTo>
                  <a:lnTo>
                    <a:pt x="176" y="120"/>
                  </a:lnTo>
                  <a:lnTo>
                    <a:pt x="180" y="106"/>
                  </a:lnTo>
                  <a:lnTo>
                    <a:pt x="166" y="116"/>
                  </a:lnTo>
                  <a:lnTo>
                    <a:pt x="154" y="124"/>
                  </a:lnTo>
                  <a:lnTo>
                    <a:pt x="138" y="128"/>
                  </a:lnTo>
                  <a:lnTo>
                    <a:pt x="126" y="126"/>
                  </a:lnTo>
                  <a:close/>
                </a:path>
              </a:pathLst>
            </a:custGeom>
            <a:grpFill/>
            <a:ln w="0">
              <a:noFill/>
              <a:prstDash val="solid"/>
              <a:round/>
              <a:headEnd/>
              <a:tailEnd/>
            </a:ln>
            <a:extLst/>
          </p:spPr>
          <p:txBody>
            <a:bodyPr/>
            <a:lstStyle/>
            <a:p>
              <a:endParaRPr lang="zh-CN" altLang="en-US">
                <a:solidFill>
                  <a:schemeClr val="accent1"/>
                </a:solidFill>
              </a:endParaRPr>
            </a:p>
          </p:txBody>
        </p:sp>
        <p:sp>
          <p:nvSpPr>
            <p:cNvPr id="45" name="Freeform 94"/>
            <p:cNvSpPr>
              <a:spLocks/>
            </p:cNvSpPr>
            <p:nvPr/>
          </p:nvSpPr>
          <p:spPr bwMode="gray">
            <a:xfrm>
              <a:off x="8876647" y="2821706"/>
              <a:ext cx="429517" cy="663270"/>
            </a:xfrm>
            <a:custGeom>
              <a:avLst/>
              <a:gdLst>
                <a:gd name="T0" fmla="*/ 118 w 180"/>
                <a:gd name="T1" fmla="*/ 116 h 310"/>
                <a:gd name="T2" fmla="*/ 122 w 180"/>
                <a:gd name="T3" fmla="*/ 96 h 310"/>
                <a:gd name="T4" fmla="*/ 144 w 180"/>
                <a:gd name="T5" fmla="*/ 86 h 310"/>
                <a:gd name="T6" fmla="*/ 126 w 180"/>
                <a:gd name="T7" fmla="*/ 28 h 310"/>
                <a:gd name="T8" fmla="*/ 110 w 180"/>
                <a:gd name="T9" fmla="*/ 10 h 310"/>
                <a:gd name="T10" fmla="*/ 102 w 180"/>
                <a:gd name="T11" fmla="*/ 34 h 310"/>
                <a:gd name="T12" fmla="*/ 106 w 180"/>
                <a:gd name="T13" fmla="*/ 38 h 310"/>
                <a:gd name="T14" fmla="*/ 106 w 180"/>
                <a:gd name="T15" fmla="*/ 42 h 310"/>
                <a:gd name="T16" fmla="*/ 108 w 180"/>
                <a:gd name="T17" fmla="*/ 56 h 310"/>
                <a:gd name="T18" fmla="*/ 102 w 180"/>
                <a:gd name="T19" fmla="*/ 90 h 310"/>
                <a:gd name="T20" fmla="*/ 102 w 180"/>
                <a:gd name="T21" fmla="*/ 114 h 310"/>
                <a:gd name="T22" fmla="*/ 102 w 180"/>
                <a:gd name="T23" fmla="*/ 140 h 310"/>
                <a:gd name="T24" fmla="*/ 98 w 180"/>
                <a:gd name="T25" fmla="*/ 148 h 310"/>
                <a:gd name="T26" fmla="*/ 94 w 180"/>
                <a:gd name="T27" fmla="*/ 152 h 310"/>
                <a:gd name="T28" fmla="*/ 92 w 180"/>
                <a:gd name="T29" fmla="*/ 156 h 310"/>
                <a:gd name="T30" fmla="*/ 94 w 180"/>
                <a:gd name="T31" fmla="*/ 164 h 310"/>
                <a:gd name="T32" fmla="*/ 96 w 180"/>
                <a:gd name="T33" fmla="*/ 172 h 310"/>
                <a:gd name="T34" fmla="*/ 100 w 180"/>
                <a:gd name="T35" fmla="*/ 180 h 310"/>
                <a:gd name="T36" fmla="*/ 100 w 180"/>
                <a:gd name="T37" fmla="*/ 190 h 310"/>
                <a:gd name="T38" fmla="*/ 96 w 180"/>
                <a:gd name="T39" fmla="*/ 200 h 310"/>
                <a:gd name="T40" fmla="*/ 92 w 180"/>
                <a:gd name="T41" fmla="*/ 212 h 310"/>
                <a:gd name="T42" fmla="*/ 88 w 180"/>
                <a:gd name="T43" fmla="*/ 222 h 310"/>
                <a:gd name="T44" fmla="*/ 52 w 180"/>
                <a:gd name="T45" fmla="*/ 248 h 310"/>
                <a:gd name="T46" fmla="*/ 10 w 180"/>
                <a:gd name="T47" fmla="*/ 258 h 310"/>
                <a:gd name="T48" fmla="*/ 0 w 180"/>
                <a:gd name="T49" fmla="*/ 310 h 310"/>
                <a:gd name="T50" fmla="*/ 8 w 180"/>
                <a:gd name="T51" fmla="*/ 310 h 310"/>
                <a:gd name="T52" fmla="*/ 10 w 180"/>
                <a:gd name="T53" fmla="*/ 292 h 310"/>
                <a:gd name="T54" fmla="*/ 12 w 180"/>
                <a:gd name="T55" fmla="*/ 282 h 310"/>
                <a:gd name="T56" fmla="*/ 24 w 180"/>
                <a:gd name="T57" fmla="*/ 272 h 310"/>
                <a:gd name="T58" fmla="*/ 32 w 180"/>
                <a:gd name="T59" fmla="*/ 270 h 310"/>
                <a:gd name="T60" fmla="*/ 38 w 180"/>
                <a:gd name="T61" fmla="*/ 268 h 310"/>
                <a:gd name="T62" fmla="*/ 44 w 180"/>
                <a:gd name="T63" fmla="*/ 260 h 310"/>
                <a:gd name="T64" fmla="*/ 48 w 180"/>
                <a:gd name="T65" fmla="*/ 268 h 310"/>
                <a:gd name="T66" fmla="*/ 52 w 180"/>
                <a:gd name="T67" fmla="*/ 274 h 310"/>
                <a:gd name="T68" fmla="*/ 76 w 180"/>
                <a:gd name="T69" fmla="*/ 264 h 310"/>
                <a:gd name="T70" fmla="*/ 98 w 180"/>
                <a:gd name="T71" fmla="*/ 256 h 310"/>
                <a:gd name="T72" fmla="*/ 108 w 180"/>
                <a:gd name="T73" fmla="*/ 232 h 310"/>
                <a:gd name="T74" fmla="*/ 114 w 180"/>
                <a:gd name="T75" fmla="*/ 204 h 310"/>
                <a:gd name="T76" fmla="*/ 118 w 180"/>
                <a:gd name="T77" fmla="*/ 194 h 310"/>
                <a:gd name="T78" fmla="*/ 120 w 180"/>
                <a:gd name="T79" fmla="*/ 182 h 310"/>
                <a:gd name="T80" fmla="*/ 118 w 180"/>
                <a:gd name="T81" fmla="*/ 176 h 310"/>
                <a:gd name="T82" fmla="*/ 112 w 180"/>
                <a:gd name="T83" fmla="*/ 168 h 310"/>
                <a:gd name="T84" fmla="*/ 108 w 180"/>
                <a:gd name="T85" fmla="*/ 162 h 310"/>
                <a:gd name="T86" fmla="*/ 104 w 180"/>
                <a:gd name="T87" fmla="*/ 160 h 310"/>
                <a:gd name="T88" fmla="*/ 122 w 180"/>
                <a:gd name="T89" fmla="*/ 154 h 310"/>
                <a:gd name="T90" fmla="*/ 140 w 180"/>
                <a:gd name="T91" fmla="*/ 138 h 310"/>
                <a:gd name="T92" fmla="*/ 166 w 180"/>
                <a:gd name="T93" fmla="*/ 128 h 310"/>
                <a:gd name="T94" fmla="*/ 180 w 180"/>
                <a:gd name="T95" fmla="*/ 106 h 310"/>
                <a:gd name="T96" fmla="*/ 154 w 180"/>
                <a:gd name="T97" fmla="*/ 124 h 310"/>
                <a:gd name="T98" fmla="*/ 126 w 180"/>
                <a:gd name="T99" fmla="*/ 126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 h="310">
                  <a:moveTo>
                    <a:pt x="126" y="126"/>
                  </a:moveTo>
                  <a:lnTo>
                    <a:pt x="118" y="116"/>
                  </a:lnTo>
                  <a:lnTo>
                    <a:pt x="116" y="106"/>
                  </a:lnTo>
                  <a:lnTo>
                    <a:pt x="122" y="96"/>
                  </a:lnTo>
                  <a:lnTo>
                    <a:pt x="132" y="88"/>
                  </a:lnTo>
                  <a:lnTo>
                    <a:pt x="144" y="86"/>
                  </a:lnTo>
                  <a:lnTo>
                    <a:pt x="132" y="58"/>
                  </a:lnTo>
                  <a:lnTo>
                    <a:pt x="126" y="28"/>
                  </a:lnTo>
                  <a:lnTo>
                    <a:pt x="118" y="0"/>
                  </a:lnTo>
                  <a:lnTo>
                    <a:pt x="110" y="10"/>
                  </a:lnTo>
                  <a:lnTo>
                    <a:pt x="104" y="22"/>
                  </a:lnTo>
                  <a:lnTo>
                    <a:pt x="102" y="34"/>
                  </a:lnTo>
                  <a:lnTo>
                    <a:pt x="104" y="36"/>
                  </a:lnTo>
                  <a:lnTo>
                    <a:pt x="106" y="38"/>
                  </a:lnTo>
                  <a:lnTo>
                    <a:pt x="106" y="40"/>
                  </a:lnTo>
                  <a:lnTo>
                    <a:pt x="106" y="42"/>
                  </a:lnTo>
                  <a:lnTo>
                    <a:pt x="110" y="42"/>
                  </a:lnTo>
                  <a:lnTo>
                    <a:pt x="108" y="56"/>
                  </a:lnTo>
                  <a:lnTo>
                    <a:pt x="106" y="74"/>
                  </a:lnTo>
                  <a:lnTo>
                    <a:pt x="102" y="90"/>
                  </a:lnTo>
                  <a:lnTo>
                    <a:pt x="100" y="102"/>
                  </a:lnTo>
                  <a:lnTo>
                    <a:pt x="102" y="114"/>
                  </a:lnTo>
                  <a:lnTo>
                    <a:pt x="104" y="128"/>
                  </a:lnTo>
                  <a:lnTo>
                    <a:pt x="102" y="140"/>
                  </a:lnTo>
                  <a:lnTo>
                    <a:pt x="100" y="146"/>
                  </a:lnTo>
                  <a:lnTo>
                    <a:pt x="98" y="148"/>
                  </a:lnTo>
                  <a:lnTo>
                    <a:pt x="96" y="150"/>
                  </a:lnTo>
                  <a:lnTo>
                    <a:pt x="94" y="152"/>
                  </a:lnTo>
                  <a:lnTo>
                    <a:pt x="94" y="154"/>
                  </a:lnTo>
                  <a:lnTo>
                    <a:pt x="92" y="156"/>
                  </a:lnTo>
                  <a:lnTo>
                    <a:pt x="92" y="160"/>
                  </a:lnTo>
                  <a:lnTo>
                    <a:pt x="94" y="164"/>
                  </a:lnTo>
                  <a:lnTo>
                    <a:pt x="94" y="168"/>
                  </a:lnTo>
                  <a:lnTo>
                    <a:pt x="96" y="172"/>
                  </a:lnTo>
                  <a:lnTo>
                    <a:pt x="98" y="176"/>
                  </a:lnTo>
                  <a:lnTo>
                    <a:pt x="100" y="180"/>
                  </a:lnTo>
                  <a:lnTo>
                    <a:pt x="100" y="184"/>
                  </a:lnTo>
                  <a:lnTo>
                    <a:pt x="100" y="190"/>
                  </a:lnTo>
                  <a:lnTo>
                    <a:pt x="98" y="194"/>
                  </a:lnTo>
                  <a:lnTo>
                    <a:pt x="96" y="200"/>
                  </a:lnTo>
                  <a:lnTo>
                    <a:pt x="94" y="206"/>
                  </a:lnTo>
                  <a:lnTo>
                    <a:pt x="92" y="212"/>
                  </a:lnTo>
                  <a:lnTo>
                    <a:pt x="90" y="218"/>
                  </a:lnTo>
                  <a:lnTo>
                    <a:pt x="88" y="222"/>
                  </a:lnTo>
                  <a:lnTo>
                    <a:pt x="74" y="236"/>
                  </a:lnTo>
                  <a:lnTo>
                    <a:pt x="52" y="248"/>
                  </a:lnTo>
                  <a:lnTo>
                    <a:pt x="30" y="256"/>
                  </a:lnTo>
                  <a:lnTo>
                    <a:pt x="10" y="258"/>
                  </a:lnTo>
                  <a:lnTo>
                    <a:pt x="2" y="284"/>
                  </a:lnTo>
                  <a:lnTo>
                    <a:pt x="0" y="310"/>
                  </a:lnTo>
                  <a:lnTo>
                    <a:pt x="4" y="310"/>
                  </a:lnTo>
                  <a:lnTo>
                    <a:pt x="8" y="310"/>
                  </a:lnTo>
                  <a:lnTo>
                    <a:pt x="10" y="300"/>
                  </a:lnTo>
                  <a:lnTo>
                    <a:pt x="10" y="292"/>
                  </a:lnTo>
                  <a:lnTo>
                    <a:pt x="10" y="288"/>
                  </a:lnTo>
                  <a:lnTo>
                    <a:pt x="12" y="282"/>
                  </a:lnTo>
                  <a:lnTo>
                    <a:pt x="20" y="274"/>
                  </a:lnTo>
                  <a:lnTo>
                    <a:pt x="24" y="272"/>
                  </a:lnTo>
                  <a:lnTo>
                    <a:pt x="28" y="270"/>
                  </a:lnTo>
                  <a:lnTo>
                    <a:pt x="32" y="270"/>
                  </a:lnTo>
                  <a:lnTo>
                    <a:pt x="34" y="270"/>
                  </a:lnTo>
                  <a:lnTo>
                    <a:pt x="38" y="268"/>
                  </a:lnTo>
                  <a:lnTo>
                    <a:pt x="40" y="266"/>
                  </a:lnTo>
                  <a:lnTo>
                    <a:pt x="44" y="260"/>
                  </a:lnTo>
                  <a:lnTo>
                    <a:pt x="46" y="264"/>
                  </a:lnTo>
                  <a:lnTo>
                    <a:pt x="48" y="268"/>
                  </a:lnTo>
                  <a:lnTo>
                    <a:pt x="50" y="270"/>
                  </a:lnTo>
                  <a:lnTo>
                    <a:pt x="52" y="274"/>
                  </a:lnTo>
                  <a:lnTo>
                    <a:pt x="64" y="266"/>
                  </a:lnTo>
                  <a:lnTo>
                    <a:pt x="76" y="264"/>
                  </a:lnTo>
                  <a:lnTo>
                    <a:pt x="86" y="262"/>
                  </a:lnTo>
                  <a:lnTo>
                    <a:pt x="98" y="256"/>
                  </a:lnTo>
                  <a:lnTo>
                    <a:pt x="104" y="246"/>
                  </a:lnTo>
                  <a:lnTo>
                    <a:pt x="108" y="232"/>
                  </a:lnTo>
                  <a:lnTo>
                    <a:pt x="112" y="216"/>
                  </a:lnTo>
                  <a:lnTo>
                    <a:pt x="114" y="204"/>
                  </a:lnTo>
                  <a:lnTo>
                    <a:pt x="116" y="198"/>
                  </a:lnTo>
                  <a:lnTo>
                    <a:pt x="118" y="194"/>
                  </a:lnTo>
                  <a:lnTo>
                    <a:pt x="120" y="188"/>
                  </a:lnTo>
                  <a:lnTo>
                    <a:pt x="120" y="182"/>
                  </a:lnTo>
                  <a:lnTo>
                    <a:pt x="120" y="180"/>
                  </a:lnTo>
                  <a:lnTo>
                    <a:pt x="118" y="176"/>
                  </a:lnTo>
                  <a:lnTo>
                    <a:pt x="114" y="172"/>
                  </a:lnTo>
                  <a:lnTo>
                    <a:pt x="112" y="168"/>
                  </a:lnTo>
                  <a:lnTo>
                    <a:pt x="108" y="164"/>
                  </a:lnTo>
                  <a:lnTo>
                    <a:pt x="108" y="162"/>
                  </a:lnTo>
                  <a:lnTo>
                    <a:pt x="106" y="160"/>
                  </a:lnTo>
                  <a:lnTo>
                    <a:pt x="104" y="160"/>
                  </a:lnTo>
                  <a:lnTo>
                    <a:pt x="112" y="158"/>
                  </a:lnTo>
                  <a:lnTo>
                    <a:pt x="122" y="154"/>
                  </a:lnTo>
                  <a:lnTo>
                    <a:pt x="132" y="148"/>
                  </a:lnTo>
                  <a:lnTo>
                    <a:pt x="140" y="138"/>
                  </a:lnTo>
                  <a:lnTo>
                    <a:pt x="152" y="136"/>
                  </a:lnTo>
                  <a:lnTo>
                    <a:pt x="166" y="128"/>
                  </a:lnTo>
                  <a:lnTo>
                    <a:pt x="176" y="120"/>
                  </a:lnTo>
                  <a:lnTo>
                    <a:pt x="180" y="106"/>
                  </a:lnTo>
                  <a:lnTo>
                    <a:pt x="166" y="116"/>
                  </a:lnTo>
                  <a:lnTo>
                    <a:pt x="154" y="124"/>
                  </a:lnTo>
                  <a:lnTo>
                    <a:pt x="138" y="128"/>
                  </a:lnTo>
                  <a:lnTo>
                    <a:pt x="126" y="126"/>
                  </a:lnTo>
                </a:path>
              </a:pathLst>
            </a:custGeom>
            <a:grpFill/>
            <a:ln w="12700">
              <a:noFill/>
              <a:prstDash val="solid"/>
              <a:round/>
              <a:headEnd/>
              <a:tailEnd/>
            </a:ln>
            <a:extLst/>
          </p:spPr>
          <p:txBody>
            <a:bodyPr/>
            <a:lstStyle/>
            <a:p>
              <a:endParaRPr lang="zh-CN" altLang="en-US">
                <a:solidFill>
                  <a:schemeClr val="accent1"/>
                </a:solidFill>
              </a:endParaRPr>
            </a:p>
          </p:txBody>
        </p:sp>
        <p:sp>
          <p:nvSpPr>
            <p:cNvPr id="46" name="Freeform 95"/>
            <p:cNvSpPr>
              <a:spLocks/>
            </p:cNvSpPr>
            <p:nvPr/>
          </p:nvSpPr>
          <p:spPr bwMode="gray">
            <a:xfrm>
              <a:off x="8504399" y="3626189"/>
              <a:ext cx="372248" cy="736016"/>
            </a:xfrm>
            <a:custGeom>
              <a:avLst/>
              <a:gdLst>
                <a:gd name="T0" fmla="*/ 116 w 156"/>
                <a:gd name="T1" fmla="*/ 82 h 344"/>
                <a:gd name="T2" fmla="*/ 116 w 156"/>
                <a:gd name="T3" fmla="*/ 108 h 344"/>
                <a:gd name="T4" fmla="*/ 124 w 156"/>
                <a:gd name="T5" fmla="*/ 130 h 344"/>
                <a:gd name="T6" fmla="*/ 148 w 156"/>
                <a:gd name="T7" fmla="*/ 146 h 344"/>
                <a:gd name="T8" fmla="*/ 150 w 156"/>
                <a:gd name="T9" fmla="*/ 170 h 344"/>
                <a:gd name="T10" fmla="*/ 152 w 156"/>
                <a:gd name="T11" fmla="*/ 196 h 344"/>
                <a:gd name="T12" fmla="*/ 154 w 156"/>
                <a:gd name="T13" fmla="*/ 224 h 344"/>
                <a:gd name="T14" fmla="*/ 136 w 156"/>
                <a:gd name="T15" fmla="*/ 216 h 344"/>
                <a:gd name="T16" fmla="*/ 118 w 156"/>
                <a:gd name="T17" fmla="*/ 208 h 344"/>
                <a:gd name="T18" fmla="*/ 122 w 156"/>
                <a:gd name="T19" fmla="*/ 198 h 344"/>
                <a:gd name="T20" fmla="*/ 126 w 156"/>
                <a:gd name="T21" fmla="*/ 188 h 344"/>
                <a:gd name="T22" fmla="*/ 132 w 156"/>
                <a:gd name="T23" fmla="*/ 168 h 344"/>
                <a:gd name="T24" fmla="*/ 132 w 156"/>
                <a:gd name="T25" fmla="*/ 150 h 344"/>
                <a:gd name="T26" fmla="*/ 118 w 156"/>
                <a:gd name="T27" fmla="*/ 152 h 344"/>
                <a:gd name="T28" fmla="*/ 100 w 156"/>
                <a:gd name="T29" fmla="*/ 176 h 344"/>
                <a:gd name="T30" fmla="*/ 88 w 156"/>
                <a:gd name="T31" fmla="*/ 196 h 344"/>
                <a:gd name="T32" fmla="*/ 92 w 156"/>
                <a:gd name="T33" fmla="*/ 218 h 344"/>
                <a:gd name="T34" fmla="*/ 100 w 156"/>
                <a:gd name="T35" fmla="*/ 238 h 344"/>
                <a:gd name="T36" fmla="*/ 100 w 156"/>
                <a:gd name="T37" fmla="*/ 250 h 344"/>
                <a:gd name="T38" fmla="*/ 96 w 156"/>
                <a:gd name="T39" fmla="*/ 256 h 344"/>
                <a:gd name="T40" fmla="*/ 86 w 156"/>
                <a:gd name="T41" fmla="*/ 266 h 344"/>
                <a:gd name="T42" fmla="*/ 76 w 156"/>
                <a:gd name="T43" fmla="*/ 282 h 344"/>
                <a:gd name="T44" fmla="*/ 82 w 156"/>
                <a:gd name="T45" fmla="*/ 296 h 344"/>
                <a:gd name="T46" fmla="*/ 86 w 156"/>
                <a:gd name="T47" fmla="*/ 320 h 344"/>
                <a:gd name="T48" fmla="*/ 74 w 156"/>
                <a:gd name="T49" fmla="*/ 336 h 344"/>
                <a:gd name="T50" fmla="*/ 44 w 156"/>
                <a:gd name="T51" fmla="*/ 330 h 344"/>
                <a:gd name="T52" fmla="*/ 10 w 156"/>
                <a:gd name="T53" fmla="*/ 296 h 344"/>
                <a:gd name="T54" fmla="*/ 18 w 156"/>
                <a:gd name="T55" fmla="*/ 272 h 344"/>
                <a:gd name="T56" fmla="*/ 44 w 156"/>
                <a:gd name="T57" fmla="*/ 248 h 344"/>
                <a:gd name="T58" fmla="*/ 74 w 156"/>
                <a:gd name="T59" fmla="*/ 226 h 344"/>
                <a:gd name="T60" fmla="*/ 82 w 156"/>
                <a:gd name="T61" fmla="*/ 184 h 344"/>
                <a:gd name="T62" fmla="*/ 106 w 156"/>
                <a:gd name="T63" fmla="*/ 144 h 344"/>
                <a:gd name="T64" fmla="*/ 128 w 156"/>
                <a:gd name="T65" fmla="*/ 72 h 344"/>
                <a:gd name="T66" fmla="*/ 132 w 156"/>
                <a:gd name="T67" fmla="*/ 46 h 344"/>
                <a:gd name="T68" fmla="*/ 130 w 156"/>
                <a:gd name="T69" fmla="*/ 18 h 344"/>
                <a:gd name="T70" fmla="*/ 120 w 156"/>
                <a:gd name="T71" fmla="*/ 2 h 344"/>
                <a:gd name="T72" fmla="*/ 92 w 156"/>
                <a:gd name="T73" fmla="*/ 8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6" h="344">
                  <a:moveTo>
                    <a:pt x="110" y="82"/>
                  </a:moveTo>
                  <a:lnTo>
                    <a:pt x="116" y="82"/>
                  </a:lnTo>
                  <a:lnTo>
                    <a:pt x="124" y="84"/>
                  </a:lnTo>
                  <a:lnTo>
                    <a:pt x="116" y="108"/>
                  </a:lnTo>
                  <a:lnTo>
                    <a:pt x="108" y="130"/>
                  </a:lnTo>
                  <a:lnTo>
                    <a:pt x="124" y="130"/>
                  </a:lnTo>
                  <a:lnTo>
                    <a:pt x="136" y="136"/>
                  </a:lnTo>
                  <a:lnTo>
                    <a:pt x="148" y="146"/>
                  </a:lnTo>
                  <a:lnTo>
                    <a:pt x="156" y="158"/>
                  </a:lnTo>
                  <a:lnTo>
                    <a:pt x="150" y="170"/>
                  </a:lnTo>
                  <a:lnTo>
                    <a:pt x="150" y="184"/>
                  </a:lnTo>
                  <a:lnTo>
                    <a:pt x="152" y="196"/>
                  </a:lnTo>
                  <a:lnTo>
                    <a:pt x="156" y="210"/>
                  </a:lnTo>
                  <a:lnTo>
                    <a:pt x="154" y="224"/>
                  </a:lnTo>
                  <a:lnTo>
                    <a:pt x="146" y="220"/>
                  </a:lnTo>
                  <a:lnTo>
                    <a:pt x="136" y="216"/>
                  </a:lnTo>
                  <a:lnTo>
                    <a:pt x="126" y="212"/>
                  </a:lnTo>
                  <a:lnTo>
                    <a:pt x="118" y="208"/>
                  </a:lnTo>
                  <a:lnTo>
                    <a:pt x="118" y="198"/>
                  </a:lnTo>
                  <a:lnTo>
                    <a:pt x="122" y="198"/>
                  </a:lnTo>
                  <a:lnTo>
                    <a:pt x="126" y="196"/>
                  </a:lnTo>
                  <a:lnTo>
                    <a:pt x="126" y="188"/>
                  </a:lnTo>
                  <a:lnTo>
                    <a:pt x="128" y="178"/>
                  </a:lnTo>
                  <a:lnTo>
                    <a:pt x="132" y="168"/>
                  </a:lnTo>
                  <a:lnTo>
                    <a:pt x="134" y="158"/>
                  </a:lnTo>
                  <a:lnTo>
                    <a:pt x="132" y="150"/>
                  </a:lnTo>
                  <a:lnTo>
                    <a:pt x="124" y="148"/>
                  </a:lnTo>
                  <a:lnTo>
                    <a:pt x="118" y="152"/>
                  </a:lnTo>
                  <a:lnTo>
                    <a:pt x="108" y="162"/>
                  </a:lnTo>
                  <a:lnTo>
                    <a:pt x="100" y="176"/>
                  </a:lnTo>
                  <a:lnTo>
                    <a:pt x="92" y="188"/>
                  </a:lnTo>
                  <a:lnTo>
                    <a:pt x="88" y="196"/>
                  </a:lnTo>
                  <a:lnTo>
                    <a:pt x="88" y="208"/>
                  </a:lnTo>
                  <a:lnTo>
                    <a:pt x="92" y="218"/>
                  </a:lnTo>
                  <a:lnTo>
                    <a:pt x="98" y="226"/>
                  </a:lnTo>
                  <a:lnTo>
                    <a:pt x="100" y="238"/>
                  </a:lnTo>
                  <a:lnTo>
                    <a:pt x="100" y="244"/>
                  </a:lnTo>
                  <a:lnTo>
                    <a:pt x="100" y="250"/>
                  </a:lnTo>
                  <a:lnTo>
                    <a:pt x="98" y="252"/>
                  </a:lnTo>
                  <a:lnTo>
                    <a:pt x="96" y="256"/>
                  </a:lnTo>
                  <a:lnTo>
                    <a:pt x="92" y="260"/>
                  </a:lnTo>
                  <a:lnTo>
                    <a:pt x="86" y="266"/>
                  </a:lnTo>
                  <a:lnTo>
                    <a:pt x="78" y="276"/>
                  </a:lnTo>
                  <a:lnTo>
                    <a:pt x="76" y="282"/>
                  </a:lnTo>
                  <a:lnTo>
                    <a:pt x="78" y="288"/>
                  </a:lnTo>
                  <a:lnTo>
                    <a:pt x="82" y="296"/>
                  </a:lnTo>
                  <a:lnTo>
                    <a:pt x="86" y="308"/>
                  </a:lnTo>
                  <a:lnTo>
                    <a:pt x="86" y="320"/>
                  </a:lnTo>
                  <a:lnTo>
                    <a:pt x="82" y="330"/>
                  </a:lnTo>
                  <a:lnTo>
                    <a:pt x="74" y="336"/>
                  </a:lnTo>
                  <a:lnTo>
                    <a:pt x="60" y="344"/>
                  </a:lnTo>
                  <a:lnTo>
                    <a:pt x="44" y="330"/>
                  </a:lnTo>
                  <a:lnTo>
                    <a:pt x="26" y="314"/>
                  </a:lnTo>
                  <a:lnTo>
                    <a:pt x="10" y="296"/>
                  </a:lnTo>
                  <a:lnTo>
                    <a:pt x="0" y="278"/>
                  </a:lnTo>
                  <a:lnTo>
                    <a:pt x="18" y="272"/>
                  </a:lnTo>
                  <a:lnTo>
                    <a:pt x="32" y="260"/>
                  </a:lnTo>
                  <a:lnTo>
                    <a:pt x="44" y="248"/>
                  </a:lnTo>
                  <a:lnTo>
                    <a:pt x="56" y="234"/>
                  </a:lnTo>
                  <a:lnTo>
                    <a:pt x="74" y="226"/>
                  </a:lnTo>
                  <a:lnTo>
                    <a:pt x="72" y="204"/>
                  </a:lnTo>
                  <a:lnTo>
                    <a:pt x="82" y="184"/>
                  </a:lnTo>
                  <a:lnTo>
                    <a:pt x="94" y="164"/>
                  </a:lnTo>
                  <a:lnTo>
                    <a:pt x="106" y="144"/>
                  </a:lnTo>
                  <a:lnTo>
                    <a:pt x="120" y="110"/>
                  </a:lnTo>
                  <a:lnTo>
                    <a:pt x="128" y="72"/>
                  </a:lnTo>
                  <a:lnTo>
                    <a:pt x="130" y="60"/>
                  </a:lnTo>
                  <a:lnTo>
                    <a:pt x="132" y="46"/>
                  </a:lnTo>
                  <a:lnTo>
                    <a:pt x="132" y="32"/>
                  </a:lnTo>
                  <a:lnTo>
                    <a:pt x="130" y="18"/>
                  </a:lnTo>
                  <a:lnTo>
                    <a:pt x="126" y="8"/>
                  </a:lnTo>
                  <a:lnTo>
                    <a:pt x="120" y="2"/>
                  </a:lnTo>
                  <a:lnTo>
                    <a:pt x="108" y="0"/>
                  </a:lnTo>
                  <a:lnTo>
                    <a:pt x="92" y="8"/>
                  </a:lnTo>
                  <a:lnTo>
                    <a:pt x="110" y="82"/>
                  </a:lnTo>
                  <a:close/>
                </a:path>
              </a:pathLst>
            </a:custGeom>
            <a:grpFill/>
            <a:ln w="0">
              <a:noFill/>
              <a:prstDash val="solid"/>
              <a:round/>
              <a:headEnd/>
              <a:tailEnd/>
            </a:ln>
            <a:extLst/>
          </p:spPr>
          <p:txBody>
            <a:bodyPr/>
            <a:lstStyle/>
            <a:p>
              <a:endParaRPr lang="zh-CN" altLang="en-US">
                <a:solidFill>
                  <a:schemeClr val="accent1"/>
                </a:solidFill>
              </a:endParaRPr>
            </a:p>
          </p:txBody>
        </p:sp>
        <p:sp>
          <p:nvSpPr>
            <p:cNvPr id="47" name="Freeform 96"/>
            <p:cNvSpPr>
              <a:spLocks/>
            </p:cNvSpPr>
            <p:nvPr/>
          </p:nvSpPr>
          <p:spPr bwMode="gray">
            <a:xfrm>
              <a:off x="8504399" y="3626189"/>
              <a:ext cx="372248" cy="736016"/>
            </a:xfrm>
            <a:custGeom>
              <a:avLst/>
              <a:gdLst>
                <a:gd name="T0" fmla="*/ 116 w 156"/>
                <a:gd name="T1" fmla="*/ 82 h 344"/>
                <a:gd name="T2" fmla="*/ 116 w 156"/>
                <a:gd name="T3" fmla="*/ 108 h 344"/>
                <a:gd name="T4" fmla="*/ 124 w 156"/>
                <a:gd name="T5" fmla="*/ 130 h 344"/>
                <a:gd name="T6" fmla="*/ 148 w 156"/>
                <a:gd name="T7" fmla="*/ 146 h 344"/>
                <a:gd name="T8" fmla="*/ 150 w 156"/>
                <a:gd name="T9" fmla="*/ 170 h 344"/>
                <a:gd name="T10" fmla="*/ 152 w 156"/>
                <a:gd name="T11" fmla="*/ 196 h 344"/>
                <a:gd name="T12" fmla="*/ 154 w 156"/>
                <a:gd name="T13" fmla="*/ 224 h 344"/>
                <a:gd name="T14" fmla="*/ 136 w 156"/>
                <a:gd name="T15" fmla="*/ 216 h 344"/>
                <a:gd name="T16" fmla="*/ 118 w 156"/>
                <a:gd name="T17" fmla="*/ 208 h 344"/>
                <a:gd name="T18" fmla="*/ 122 w 156"/>
                <a:gd name="T19" fmla="*/ 198 h 344"/>
                <a:gd name="T20" fmla="*/ 126 w 156"/>
                <a:gd name="T21" fmla="*/ 188 h 344"/>
                <a:gd name="T22" fmla="*/ 132 w 156"/>
                <a:gd name="T23" fmla="*/ 168 h 344"/>
                <a:gd name="T24" fmla="*/ 132 w 156"/>
                <a:gd name="T25" fmla="*/ 150 h 344"/>
                <a:gd name="T26" fmla="*/ 118 w 156"/>
                <a:gd name="T27" fmla="*/ 152 h 344"/>
                <a:gd name="T28" fmla="*/ 100 w 156"/>
                <a:gd name="T29" fmla="*/ 176 h 344"/>
                <a:gd name="T30" fmla="*/ 88 w 156"/>
                <a:gd name="T31" fmla="*/ 196 h 344"/>
                <a:gd name="T32" fmla="*/ 92 w 156"/>
                <a:gd name="T33" fmla="*/ 218 h 344"/>
                <a:gd name="T34" fmla="*/ 100 w 156"/>
                <a:gd name="T35" fmla="*/ 238 h 344"/>
                <a:gd name="T36" fmla="*/ 100 w 156"/>
                <a:gd name="T37" fmla="*/ 250 h 344"/>
                <a:gd name="T38" fmla="*/ 96 w 156"/>
                <a:gd name="T39" fmla="*/ 256 h 344"/>
                <a:gd name="T40" fmla="*/ 86 w 156"/>
                <a:gd name="T41" fmla="*/ 266 h 344"/>
                <a:gd name="T42" fmla="*/ 76 w 156"/>
                <a:gd name="T43" fmla="*/ 282 h 344"/>
                <a:gd name="T44" fmla="*/ 82 w 156"/>
                <a:gd name="T45" fmla="*/ 296 h 344"/>
                <a:gd name="T46" fmla="*/ 86 w 156"/>
                <a:gd name="T47" fmla="*/ 320 h 344"/>
                <a:gd name="T48" fmla="*/ 74 w 156"/>
                <a:gd name="T49" fmla="*/ 336 h 344"/>
                <a:gd name="T50" fmla="*/ 44 w 156"/>
                <a:gd name="T51" fmla="*/ 330 h 344"/>
                <a:gd name="T52" fmla="*/ 10 w 156"/>
                <a:gd name="T53" fmla="*/ 296 h 344"/>
                <a:gd name="T54" fmla="*/ 18 w 156"/>
                <a:gd name="T55" fmla="*/ 272 h 344"/>
                <a:gd name="T56" fmla="*/ 44 w 156"/>
                <a:gd name="T57" fmla="*/ 248 h 344"/>
                <a:gd name="T58" fmla="*/ 74 w 156"/>
                <a:gd name="T59" fmla="*/ 226 h 344"/>
                <a:gd name="T60" fmla="*/ 82 w 156"/>
                <a:gd name="T61" fmla="*/ 184 h 344"/>
                <a:gd name="T62" fmla="*/ 106 w 156"/>
                <a:gd name="T63" fmla="*/ 144 h 344"/>
                <a:gd name="T64" fmla="*/ 128 w 156"/>
                <a:gd name="T65" fmla="*/ 72 h 344"/>
                <a:gd name="T66" fmla="*/ 132 w 156"/>
                <a:gd name="T67" fmla="*/ 46 h 344"/>
                <a:gd name="T68" fmla="*/ 130 w 156"/>
                <a:gd name="T69" fmla="*/ 18 h 344"/>
                <a:gd name="T70" fmla="*/ 120 w 156"/>
                <a:gd name="T71" fmla="*/ 2 h 344"/>
                <a:gd name="T72" fmla="*/ 92 w 156"/>
                <a:gd name="T73" fmla="*/ 8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6" h="344">
                  <a:moveTo>
                    <a:pt x="110" y="82"/>
                  </a:moveTo>
                  <a:lnTo>
                    <a:pt x="116" y="82"/>
                  </a:lnTo>
                  <a:lnTo>
                    <a:pt x="124" y="84"/>
                  </a:lnTo>
                  <a:lnTo>
                    <a:pt x="116" y="108"/>
                  </a:lnTo>
                  <a:lnTo>
                    <a:pt x="108" y="130"/>
                  </a:lnTo>
                  <a:lnTo>
                    <a:pt x="124" y="130"/>
                  </a:lnTo>
                  <a:lnTo>
                    <a:pt x="136" y="136"/>
                  </a:lnTo>
                  <a:lnTo>
                    <a:pt x="148" y="146"/>
                  </a:lnTo>
                  <a:lnTo>
                    <a:pt x="156" y="158"/>
                  </a:lnTo>
                  <a:lnTo>
                    <a:pt x="150" y="170"/>
                  </a:lnTo>
                  <a:lnTo>
                    <a:pt x="150" y="184"/>
                  </a:lnTo>
                  <a:lnTo>
                    <a:pt x="152" y="196"/>
                  </a:lnTo>
                  <a:lnTo>
                    <a:pt x="156" y="210"/>
                  </a:lnTo>
                  <a:lnTo>
                    <a:pt x="154" y="224"/>
                  </a:lnTo>
                  <a:lnTo>
                    <a:pt x="146" y="220"/>
                  </a:lnTo>
                  <a:lnTo>
                    <a:pt x="136" y="216"/>
                  </a:lnTo>
                  <a:lnTo>
                    <a:pt x="126" y="212"/>
                  </a:lnTo>
                  <a:lnTo>
                    <a:pt x="118" y="208"/>
                  </a:lnTo>
                  <a:lnTo>
                    <a:pt x="118" y="198"/>
                  </a:lnTo>
                  <a:lnTo>
                    <a:pt x="122" y="198"/>
                  </a:lnTo>
                  <a:lnTo>
                    <a:pt x="126" y="196"/>
                  </a:lnTo>
                  <a:lnTo>
                    <a:pt x="126" y="188"/>
                  </a:lnTo>
                  <a:lnTo>
                    <a:pt x="128" y="178"/>
                  </a:lnTo>
                  <a:lnTo>
                    <a:pt x="132" y="168"/>
                  </a:lnTo>
                  <a:lnTo>
                    <a:pt x="134" y="158"/>
                  </a:lnTo>
                  <a:lnTo>
                    <a:pt x="132" y="150"/>
                  </a:lnTo>
                  <a:lnTo>
                    <a:pt x="124" y="148"/>
                  </a:lnTo>
                  <a:lnTo>
                    <a:pt x="118" y="152"/>
                  </a:lnTo>
                  <a:lnTo>
                    <a:pt x="108" y="162"/>
                  </a:lnTo>
                  <a:lnTo>
                    <a:pt x="100" y="176"/>
                  </a:lnTo>
                  <a:lnTo>
                    <a:pt x="92" y="188"/>
                  </a:lnTo>
                  <a:lnTo>
                    <a:pt x="88" y="196"/>
                  </a:lnTo>
                  <a:lnTo>
                    <a:pt x="88" y="208"/>
                  </a:lnTo>
                  <a:lnTo>
                    <a:pt x="92" y="218"/>
                  </a:lnTo>
                  <a:lnTo>
                    <a:pt x="98" y="226"/>
                  </a:lnTo>
                  <a:lnTo>
                    <a:pt x="100" y="238"/>
                  </a:lnTo>
                  <a:lnTo>
                    <a:pt x="100" y="244"/>
                  </a:lnTo>
                  <a:lnTo>
                    <a:pt x="100" y="250"/>
                  </a:lnTo>
                  <a:lnTo>
                    <a:pt x="98" y="252"/>
                  </a:lnTo>
                  <a:lnTo>
                    <a:pt x="96" y="256"/>
                  </a:lnTo>
                  <a:lnTo>
                    <a:pt x="92" y="260"/>
                  </a:lnTo>
                  <a:lnTo>
                    <a:pt x="86" y="266"/>
                  </a:lnTo>
                  <a:lnTo>
                    <a:pt x="78" y="276"/>
                  </a:lnTo>
                  <a:lnTo>
                    <a:pt x="76" y="282"/>
                  </a:lnTo>
                  <a:lnTo>
                    <a:pt x="78" y="288"/>
                  </a:lnTo>
                  <a:lnTo>
                    <a:pt x="82" y="296"/>
                  </a:lnTo>
                  <a:lnTo>
                    <a:pt x="86" y="308"/>
                  </a:lnTo>
                  <a:lnTo>
                    <a:pt x="86" y="320"/>
                  </a:lnTo>
                  <a:lnTo>
                    <a:pt x="82" y="330"/>
                  </a:lnTo>
                  <a:lnTo>
                    <a:pt x="74" y="336"/>
                  </a:lnTo>
                  <a:lnTo>
                    <a:pt x="60" y="344"/>
                  </a:lnTo>
                  <a:lnTo>
                    <a:pt x="44" y="330"/>
                  </a:lnTo>
                  <a:lnTo>
                    <a:pt x="26" y="314"/>
                  </a:lnTo>
                  <a:lnTo>
                    <a:pt x="10" y="296"/>
                  </a:lnTo>
                  <a:lnTo>
                    <a:pt x="0" y="278"/>
                  </a:lnTo>
                  <a:lnTo>
                    <a:pt x="18" y="272"/>
                  </a:lnTo>
                  <a:lnTo>
                    <a:pt x="32" y="260"/>
                  </a:lnTo>
                  <a:lnTo>
                    <a:pt x="44" y="248"/>
                  </a:lnTo>
                  <a:lnTo>
                    <a:pt x="56" y="234"/>
                  </a:lnTo>
                  <a:lnTo>
                    <a:pt x="74" y="226"/>
                  </a:lnTo>
                  <a:lnTo>
                    <a:pt x="72" y="204"/>
                  </a:lnTo>
                  <a:lnTo>
                    <a:pt x="82" y="184"/>
                  </a:lnTo>
                  <a:lnTo>
                    <a:pt x="94" y="164"/>
                  </a:lnTo>
                  <a:lnTo>
                    <a:pt x="106" y="144"/>
                  </a:lnTo>
                  <a:lnTo>
                    <a:pt x="120" y="110"/>
                  </a:lnTo>
                  <a:lnTo>
                    <a:pt x="128" y="72"/>
                  </a:lnTo>
                  <a:lnTo>
                    <a:pt x="130" y="60"/>
                  </a:lnTo>
                  <a:lnTo>
                    <a:pt x="132" y="46"/>
                  </a:lnTo>
                  <a:lnTo>
                    <a:pt x="132" y="32"/>
                  </a:lnTo>
                  <a:lnTo>
                    <a:pt x="130" y="18"/>
                  </a:lnTo>
                  <a:lnTo>
                    <a:pt x="126" y="8"/>
                  </a:lnTo>
                  <a:lnTo>
                    <a:pt x="120" y="2"/>
                  </a:lnTo>
                  <a:lnTo>
                    <a:pt x="108" y="0"/>
                  </a:lnTo>
                  <a:lnTo>
                    <a:pt x="92" y="8"/>
                  </a:lnTo>
                </a:path>
              </a:pathLst>
            </a:custGeom>
            <a:grpFill/>
            <a:ln w="12700">
              <a:noFill/>
              <a:prstDash val="solid"/>
              <a:round/>
              <a:headEnd/>
              <a:tailEnd/>
            </a:ln>
            <a:extLst/>
          </p:spPr>
          <p:txBody>
            <a:bodyPr/>
            <a:lstStyle/>
            <a:p>
              <a:endParaRPr lang="zh-CN" altLang="en-US">
                <a:solidFill>
                  <a:schemeClr val="accent1"/>
                </a:solidFill>
              </a:endParaRPr>
            </a:p>
          </p:txBody>
        </p:sp>
        <p:sp>
          <p:nvSpPr>
            <p:cNvPr id="48" name="Freeform 97"/>
            <p:cNvSpPr>
              <a:spLocks/>
            </p:cNvSpPr>
            <p:nvPr/>
          </p:nvSpPr>
          <p:spPr bwMode="gray">
            <a:xfrm>
              <a:off x="8151241" y="4062663"/>
              <a:ext cx="639503" cy="393683"/>
            </a:xfrm>
            <a:custGeom>
              <a:avLst/>
              <a:gdLst>
                <a:gd name="T0" fmla="*/ 6 w 268"/>
                <a:gd name="T1" fmla="*/ 2 h 184"/>
                <a:gd name="T2" fmla="*/ 22 w 268"/>
                <a:gd name="T3" fmla="*/ 4 h 184"/>
                <a:gd name="T4" fmla="*/ 40 w 268"/>
                <a:gd name="T5" fmla="*/ 24 h 184"/>
                <a:gd name="T6" fmla="*/ 54 w 268"/>
                <a:gd name="T7" fmla="*/ 44 h 184"/>
                <a:gd name="T8" fmla="*/ 74 w 268"/>
                <a:gd name="T9" fmla="*/ 62 h 184"/>
                <a:gd name="T10" fmla="*/ 102 w 268"/>
                <a:gd name="T11" fmla="*/ 84 h 184"/>
                <a:gd name="T12" fmla="*/ 108 w 268"/>
                <a:gd name="T13" fmla="*/ 104 h 184"/>
                <a:gd name="T14" fmla="*/ 106 w 268"/>
                <a:gd name="T15" fmla="*/ 120 h 184"/>
                <a:gd name="T16" fmla="*/ 102 w 268"/>
                <a:gd name="T17" fmla="*/ 124 h 184"/>
                <a:gd name="T18" fmla="*/ 100 w 268"/>
                <a:gd name="T19" fmla="*/ 130 h 184"/>
                <a:gd name="T20" fmla="*/ 102 w 268"/>
                <a:gd name="T21" fmla="*/ 134 h 184"/>
                <a:gd name="T22" fmla="*/ 114 w 268"/>
                <a:gd name="T23" fmla="*/ 140 h 184"/>
                <a:gd name="T24" fmla="*/ 144 w 268"/>
                <a:gd name="T25" fmla="*/ 140 h 184"/>
                <a:gd name="T26" fmla="*/ 164 w 268"/>
                <a:gd name="T27" fmla="*/ 148 h 184"/>
                <a:gd name="T28" fmla="*/ 176 w 268"/>
                <a:gd name="T29" fmla="*/ 156 h 184"/>
                <a:gd name="T30" fmla="*/ 190 w 268"/>
                <a:gd name="T31" fmla="*/ 164 h 184"/>
                <a:gd name="T32" fmla="*/ 218 w 268"/>
                <a:gd name="T33" fmla="*/ 164 h 184"/>
                <a:gd name="T34" fmla="*/ 240 w 268"/>
                <a:gd name="T35" fmla="*/ 162 h 184"/>
                <a:gd name="T36" fmla="*/ 260 w 268"/>
                <a:gd name="T37" fmla="*/ 164 h 184"/>
                <a:gd name="T38" fmla="*/ 268 w 268"/>
                <a:gd name="T39" fmla="*/ 176 h 184"/>
                <a:gd name="T40" fmla="*/ 250 w 268"/>
                <a:gd name="T41" fmla="*/ 184 h 184"/>
                <a:gd name="T42" fmla="*/ 222 w 268"/>
                <a:gd name="T43" fmla="*/ 184 h 184"/>
                <a:gd name="T44" fmla="*/ 198 w 268"/>
                <a:gd name="T45" fmla="*/ 182 h 184"/>
                <a:gd name="T46" fmla="*/ 176 w 268"/>
                <a:gd name="T47" fmla="*/ 174 h 184"/>
                <a:gd name="T48" fmla="*/ 148 w 268"/>
                <a:gd name="T49" fmla="*/ 162 h 184"/>
                <a:gd name="T50" fmla="*/ 114 w 268"/>
                <a:gd name="T51" fmla="*/ 158 h 184"/>
                <a:gd name="T52" fmla="*/ 86 w 268"/>
                <a:gd name="T53" fmla="*/ 146 h 184"/>
                <a:gd name="T54" fmla="*/ 84 w 268"/>
                <a:gd name="T55" fmla="*/ 136 h 184"/>
                <a:gd name="T56" fmla="*/ 82 w 268"/>
                <a:gd name="T57" fmla="*/ 128 h 184"/>
                <a:gd name="T58" fmla="*/ 78 w 268"/>
                <a:gd name="T59" fmla="*/ 120 h 184"/>
                <a:gd name="T60" fmla="*/ 70 w 268"/>
                <a:gd name="T61" fmla="*/ 116 h 184"/>
                <a:gd name="T62" fmla="*/ 56 w 268"/>
                <a:gd name="T63" fmla="*/ 96 h 184"/>
                <a:gd name="T64" fmla="*/ 38 w 268"/>
                <a:gd name="T65" fmla="*/ 66 h 184"/>
                <a:gd name="T66" fmla="*/ 18 w 268"/>
                <a:gd name="T67" fmla="*/ 40 h 184"/>
                <a:gd name="T68" fmla="*/ 4 w 268"/>
                <a:gd name="T69" fmla="*/ 16 h 184"/>
                <a:gd name="T70" fmla="*/ 12 w 268"/>
                <a:gd name="T71" fmla="*/ 8 h 184"/>
                <a:gd name="T72" fmla="*/ 16 w 268"/>
                <a:gd name="T73"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8" h="184">
                  <a:moveTo>
                    <a:pt x="0" y="12"/>
                  </a:moveTo>
                  <a:lnTo>
                    <a:pt x="6" y="2"/>
                  </a:lnTo>
                  <a:lnTo>
                    <a:pt x="14" y="0"/>
                  </a:lnTo>
                  <a:lnTo>
                    <a:pt x="22" y="4"/>
                  </a:lnTo>
                  <a:lnTo>
                    <a:pt x="30" y="12"/>
                  </a:lnTo>
                  <a:lnTo>
                    <a:pt x="40" y="24"/>
                  </a:lnTo>
                  <a:lnTo>
                    <a:pt x="46" y="36"/>
                  </a:lnTo>
                  <a:lnTo>
                    <a:pt x="54" y="44"/>
                  </a:lnTo>
                  <a:lnTo>
                    <a:pt x="58" y="50"/>
                  </a:lnTo>
                  <a:lnTo>
                    <a:pt x="74" y="62"/>
                  </a:lnTo>
                  <a:lnTo>
                    <a:pt x="92" y="74"/>
                  </a:lnTo>
                  <a:lnTo>
                    <a:pt x="102" y="84"/>
                  </a:lnTo>
                  <a:lnTo>
                    <a:pt x="106" y="94"/>
                  </a:lnTo>
                  <a:lnTo>
                    <a:pt x="108" y="104"/>
                  </a:lnTo>
                  <a:lnTo>
                    <a:pt x="108" y="116"/>
                  </a:lnTo>
                  <a:lnTo>
                    <a:pt x="106" y="120"/>
                  </a:lnTo>
                  <a:lnTo>
                    <a:pt x="104" y="122"/>
                  </a:lnTo>
                  <a:lnTo>
                    <a:pt x="102" y="124"/>
                  </a:lnTo>
                  <a:lnTo>
                    <a:pt x="102" y="128"/>
                  </a:lnTo>
                  <a:lnTo>
                    <a:pt x="100" y="130"/>
                  </a:lnTo>
                  <a:lnTo>
                    <a:pt x="100" y="132"/>
                  </a:lnTo>
                  <a:lnTo>
                    <a:pt x="102" y="134"/>
                  </a:lnTo>
                  <a:lnTo>
                    <a:pt x="106" y="138"/>
                  </a:lnTo>
                  <a:lnTo>
                    <a:pt x="114" y="140"/>
                  </a:lnTo>
                  <a:lnTo>
                    <a:pt x="128" y="140"/>
                  </a:lnTo>
                  <a:lnTo>
                    <a:pt x="144" y="140"/>
                  </a:lnTo>
                  <a:lnTo>
                    <a:pt x="158" y="144"/>
                  </a:lnTo>
                  <a:lnTo>
                    <a:pt x="164" y="148"/>
                  </a:lnTo>
                  <a:lnTo>
                    <a:pt x="170" y="152"/>
                  </a:lnTo>
                  <a:lnTo>
                    <a:pt x="176" y="156"/>
                  </a:lnTo>
                  <a:lnTo>
                    <a:pt x="182" y="160"/>
                  </a:lnTo>
                  <a:lnTo>
                    <a:pt x="190" y="164"/>
                  </a:lnTo>
                  <a:lnTo>
                    <a:pt x="204" y="166"/>
                  </a:lnTo>
                  <a:lnTo>
                    <a:pt x="218" y="164"/>
                  </a:lnTo>
                  <a:lnTo>
                    <a:pt x="232" y="162"/>
                  </a:lnTo>
                  <a:lnTo>
                    <a:pt x="240" y="162"/>
                  </a:lnTo>
                  <a:lnTo>
                    <a:pt x="250" y="162"/>
                  </a:lnTo>
                  <a:lnTo>
                    <a:pt x="260" y="164"/>
                  </a:lnTo>
                  <a:lnTo>
                    <a:pt x="268" y="168"/>
                  </a:lnTo>
                  <a:lnTo>
                    <a:pt x="268" y="176"/>
                  </a:lnTo>
                  <a:lnTo>
                    <a:pt x="262" y="180"/>
                  </a:lnTo>
                  <a:lnTo>
                    <a:pt x="250" y="184"/>
                  </a:lnTo>
                  <a:lnTo>
                    <a:pt x="236" y="184"/>
                  </a:lnTo>
                  <a:lnTo>
                    <a:pt x="222" y="184"/>
                  </a:lnTo>
                  <a:lnTo>
                    <a:pt x="212" y="184"/>
                  </a:lnTo>
                  <a:lnTo>
                    <a:pt x="198" y="182"/>
                  </a:lnTo>
                  <a:lnTo>
                    <a:pt x="186" y="180"/>
                  </a:lnTo>
                  <a:lnTo>
                    <a:pt x="176" y="174"/>
                  </a:lnTo>
                  <a:lnTo>
                    <a:pt x="162" y="166"/>
                  </a:lnTo>
                  <a:lnTo>
                    <a:pt x="148" y="162"/>
                  </a:lnTo>
                  <a:lnTo>
                    <a:pt x="132" y="160"/>
                  </a:lnTo>
                  <a:lnTo>
                    <a:pt x="114" y="158"/>
                  </a:lnTo>
                  <a:lnTo>
                    <a:pt x="98" y="154"/>
                  </a:lnTo>
                  <a:lnTo>
                    <a:pt x="86" y="146"/>
                  </a:lnTo>
                  <a:lnTo>
                    <a:pt x="84" y="142"/>
                  </a:lnTo>
                  <a:lnTo>
                    <a:pt x="84" y="136"/>
                  </a:lnTo>
                  <a:lnTo>
                    <a:pt x="82" y="132"/>
                  </a:lnTo>
                  <a:lnTo>
                    <a:pt x="82" y="128"/>
                  </a:lnTo>
                  <a:lnTo>
                    <a:pt x="80" y="124"/>
                  </a:lnTo>
                  <a:lnTo>
                    <a:pt x="78" y="120"/>
                  </a:lnTo>
                  <a:lnTo>
                    <a:pt x="74" y="118"/>
                  </a:lnTo>
                  <a:lnTo>
                    <a:pt x="70" y="116"/>
                  </a:lnTo>
                  <a:lnTo>
                    <a:pt x="66" y="114"/>
                  </a:lnTo>
                  <a:lnTo>
                    <a:pt x="56" y="96"/>
                  </a:lnTo>
                  <a:lnTo>
                    <a:pt x="46" y="76"/>
                  </a:lnTo>
                  <a:lnTo>
                    <a:pt x="38" y="66"/>
                  </a:lnTo>
                  <a:lnTo>
                    <a:pt x="28" y="54"/>
                  </a:lnTo>
                  <a:lnTo>
                    <a:pt x="18" y="40"/>
                  </a:lnTo>
                  <a:lnTo>
                    <a:pt x="8" y="28"/>
                  </a:lnTo>
                  <a:lnTo>
                    <a:pt x="4" y="16"/>
                  </a:lnTo>
                  <a:lnTo>
                    <a:pt x="10" y="10"/>
                  </a:lnTo>
                  <a:lnTo>
                    <a:pt x="12" y="8"/>
                  </a:lnTo>
                  <a:lnTo>
                    <a:pt x="14" y="6"/>
                  </a:lnTo>
                  <a:lnTo>
                    <a:pt x="16" y="6"/>
                  </a:lnTo>
                  <a:lnTo>
                    <a:pt x="0" y="12"/>
                  </a:lnTo>
                  <a:close/>
                </a:path>
              </a:pathLst>
            </a:custGeom>
            <a:grpFill/>
            <a:ln w="0">
              <a:noFill/>
              <a:prstDash val="solid"/>
              <a:round/>
              <a:headEnd/>
              <a:tailEnd/>
            </a:ln>
            <a:extLst/>
          </p:spPr>
          <p:txBody>
            <a:bodyPr/>
            <a:lstStyle/>
            <a:p>
              <a:endParaRPr lang="zh-CN" altLang="en-US">
                <a:solidFill>
                  <a:schemeClr val="accent1"/>
                </a:solidFill>
              </a:endParaRPr>
            </a:p>
          </p:txBody>
        </p:sp>
        <p:sp>
          <p:nvSpPr>
            <p:cNvPr id="49" name="Freeform 98"/>
            <p:cNvSpPr>
              <a:spLocks/>
            </p:cNvSpPr>
            <p:nvPr/>
          </p:nvSpPr>
          <p:spPr bwMode="gray">
            <a:xfrm>
              <a:off x="8151241" y="4062663"/>
              <a:ext cx="639503" cy="393683"/>
            </a:xfrm>
            <a:custGeom>
              <a:avLst/>
              <a:gdLst>
                <a:gd name="T0" fmla="*/ 6 w 268"/>
                <a:gd name="T1" fmla="*/ 2 h 184"/>
                <a:gd name="T2" fmla="*/ 22 w 268"/>
                <a:gd name="T3" fmla="*/ 4 h 184"/>
                <a:gd name="T4" fmla="*/ 40 w 268"/>
                <a:gd name="T5" fmla="*/ 24 h 184"/>
                <a:gd name="T6" fmla="*/ 54 w 268"/>
                <a:gd name="T7" fmla="*/ 44 h 184"/>
                <a:gd name="T8" fmla="*/ 74 w 268"/>
                <a:gd name="T9" fmla="*/ 62 h 184"/>
                <a:gd name="T10" fmla="*/ 102 w 268"/>
                <a:gd name="T11" fmla="*/ 84 h 184"/>
                <a:gd name="T12" fmla="*/ 108 w 268"/>
                <a:gd name="T13" fmla="*/ 104 h 184"/>
                <a:gd name="T14" fmla="*/ 106 w 268"/>
                <a:gd name="T15" fmla="*/ 120 h 184"/>
                <a:gd name="T16" fmla="*/ 102 w 268"/>
                <a:gd name="T17" fmla="*/ 124 h 184"/>
                <a:gd name="T18" fmla="*/ 100 w 268"/>
                <a:gd name="T19" fmla="*/ 130 h 184"/>
                <a:gd name="T20" fmla="*/ 102 w 268"/>
                <a:gd name="T21" fmla="*/ 134 h 184"/>
                <a:gd name="T22" fmla="*/ 114 w 268"/>
                <a:gd name="T23" fmla="*/ 140 h 184"/>
                <a:gd name="T24" fmla="*/ 144 w 268"/>
                <a:gd name="T25" fmla="*/ 140 h 184"/>
                <a:gd name="T26" fmla="*/ 164 w 268"/>
                <a:gd name="T27" fmla="*/ 148 h 184"/>
                <a:gd name="T28" fmla="*/ 176 w 268"/>
                <a:gd name="T29" fmla="*/ 156 h 184"/>
                <a:gd name="T30" fmla="*/ 190 w 268"/>
                <a:gd name="T31" fmla="*/ 164 h 184"/>
                <a:gd name="T32" fmla="*/ 218 w 268"/>
                <a:gd name="T33" fmla="*/ 164 h 184"/>
                <a:gd name="T34" fmla="*/ 240 w 268"/>
                <a:gd name="T35" fmla="*/ 162 h 184"/>
                <a:gd name="T36" fmla="*/ 260 w 268"/>
                <a:gd name="T37" fmla="*/ 164 h 184"/>
                <a:gd name="T38" fmla="*/ 268 w 268"/>
                <a:gd name="T39" fmla="*/ 176 h 184"/>
                <a:gd name="T40" fmla="*/ 250 w 268"/>
                <a:gd name="T41" fmla="*/ 184 h 184"/>
                <a:gd name="T42" fmla="*/ 222 w 268"/>
                <a:gd name="T43" fmla="*/ 184 h 184"/>
                <a:gd name="T44" fmla="*/ 198 w 268"/>
                <a:gd name="T45" fmla="*/ 182 h 184"/>
                <a:gd name="T46" fmla="*/ 176 w 268"/>
                <a:gd name="T47" fmla="*/ 174 h 184"/>
                <a:gd name="T48" fmla="*/ 148 w 268"/>
                <a:gd name="T49" fmla="*/ 162 h 184"/>
                <a:gd name="T50" fmla="*/ 114 w 268"/>
                <a:gd name="T51" fmla="*/ 158 h 184"/>
                <a:gd name="T52" fmla="*/ 86 w 268"/>
                <a:gd name="T53" fmla="*/ 146 h 184"/>
                <a:gd name="T54" fmla="*/ 84 w 268"/>
                <a:gd name="T55" fmla="*/ 136 h 184"/>
                <a:gd name="T56" fmla="*/ 82 w 268"/>
                <a:gd name="T57" fmla="*/ 128 h 184"/>
                <a:gd name="T58" fmla="*/ 78 w 268"/>
                <a:gd name="T59" fmla="*/ 120 h 184"/>
                <a:gd name="T60" fmla="*/ 70 w 268"/>
                <a:gd name="T61" fmla="*/ 116 h 184"/>
                <a:gd name="T62" fmla="*/ 56 w 268"/>
                <a:gd name="T63" fmla="*/ 96 h 184"/>
                <a:gd name="T64" fmla="*/ 38 w 268"/>
                <a:gd name="T65" fmla="*/ 66 h 184"/>
                <a:gd name="T66" fmla="*/ 18 w 268"/>
                <a:gd name="T67" fmla="*/ 40 h 184"/>
                <a:gd name="T68" fmla="*/ 4 w 268"/>
                <a:gd name="T69" fmla="*/ 16 h 184"/>
                <a:gd name="T70" fmla="*/ 12 w 268"/>
                <a:gd name="T71" fmla="*/ 8 h 184"/>
                <a:gd name="T72" fmla="*/ 16 w 268"/>
                <a:gd name="T73"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8" h="184">
                  <a:moveTo>
                    <a:pt x="0" y="12"/>
                  </a:moveTo>
                  <a:lnTo>
                    <a:pt x="6" y="2"/>
                  </a:lnTo>
                  <a:lnTo>
                    <a:pt x="14" y="0"/>
                  </a:lnTo>
                  <a:lnTo>
                    <a:pt x="22" y="4"/>
                  </a:lnTo>
                  <a:lnTo>
                    <a:pt x="30" y="12"/>
                  </a:lnTo>
                  <a:lnTo>
                    <a:pt x="40" y="24"/>
                  </a:lnTo>
                  <a:lnTo>
                    <a:pt x="46" y="36"/>
                  </a:lnTo>
                  <a:lnTo>
                    <a:pt x="54" y="44"/>
                  </a:lnTo>
                  <a:lnTo>
                    <a:pt x="58" y="50"/>
                  </a:lnTo>
                  <a:lnTo>
                    <a:pt x="74" y="62"/>
                  </a:lnTo>
                  <a:lnTo>
                    <a:pt x="92" y="74"/>
                  </a:lnTo>
                  <a:lnTo>
                    <a:pt x="102" y="84"/>
                  </a:lnTo>
                  <a:lnTo>
                    <a:pt x="106" y="94"/>
                  </a:lnTo>
                  <a:lnTo>
                    <a:pt x="108" y="104"/>
                  </a:lnTo>
                  <a:lnTo>
                    <a:pt x="108" y="116"/>
                  </a:lnTo>
                  <a:lnTo>
                    <a:pt x="106" y="120"/>
                  </a:lnTo>
                  <a:lnTo>
                    <a:pt x="104" y="122"/>
                  </a:lnTo>
                  <a:lnTo>
                    <a:pt x="102" y="124"/>
                  </a:lnTo>
                  <a:lnTo>
                    <a:pt x="102" y="128"/>
                  </a:lnTo>
                  <a:lnTo>
                    <a:pt x="100" y="130"/>
                  </a:lnTo>
                  <a:lnTo>
                    <a:pt x="100" y="132"/>
                  </a:lnTo>
                  <a:lnTo>
                    <a:pt x="102" y="134"/>
                  </a:lnTo>
                  <a:lnTo>
                    <a:pt x="106" y="138"/>
                  </a:lnTo>
                  <a:lnTo>
                    <a:pt x="114" y="140"/>
                  </a:lnTo>
                  <a:lnTo>
                    <a:pt x="128" y="140"/>
                  </a:lnTo>
                  <a:lnTo>
                    <a:pt x="144" y="140"/>
                  </a:lnTo>
                  <a:lnTo>
                    <a:pt x="158" y="144"/>
                  </a:lnTo>
                  <a:lnTo>
                    <a:pt x="164" y="148"/>
                  </a:lnTo>
                  <a:lnTo>
                    <a:pt x="170" y="152"/>
                  </a:lnTo>
                  <a:lnTo>
                    <a:pt x="176" y="156"/>
                  </a:lnTo>
                  <a:lnTo>
                    <a:pt x="182" y="160"/>
                  </a:lnTo>
                  <a:lnTo>
                    <a:pt x="190" y="164"/>
                  </a:lnTo>
                  <a:lnTo>
                    <a:pt x="204" y="166"/>
                  </a:lnTo>
                  <a:lnTo>
                    <a:pt x="218" y="164"/>
                  </a:lnTo>
                  <a:lnTo>
                    <a:pt x="232" y="162"/>
                  </a:lnTo>
                  <a:lnTo>
                    <a:pt x="240" y="162"/>
                  </a:lnTo>
                  <a:lnTo>
                    <a:pt x="250" y="162"/>
                  </a:lnTo>
                  <a:lnTo>
                    <a:pt x="260" y="164"/>
                  </a:lnTo>
                  <a:lnTo>
                    <a:pt x="268" y="168"/>
                  </a:lnTo>
                  <a:lnTo>
                    <a:pt x="268" y="176"/>
                  </a:lnTo>
                  <a:lnTo>
                    <a:pt x="262" y="180"/>
                  </a:lnTo>
                  <a:lnTo>
                    <a:pt x="250" y="184"/>
                  </a:lnTo>
                  <a:lnTo>
                    <a:pt x="236" y="184"/>
                  </a:lnTo>
                  <a:lnTo>
                    <a:pt x="222" y="184"/>
                  </a:lnTo>
                  <a:lnTo>
                    <a:pt x="212" y="184"/>
                  </a:lnTo>
                  <a:lnTo>
                    <a:pt x="198" y="182"/>
                  </a:lnTo>
                  <a:lnTo>
                    <a:pt x="186" y="180"/>
                  </a:lnTo>
                  <a:lnTo>
                    <a:pt x="176" y="174"/>
                  </a:lnTo>
                  <a:lnTo>
                    <a:pt x="162" y="166"/>
                  </a:lnTo>
                  <a:lnTo>
                    <a:pt x="148" y="162"/>
                  </a:lnTo>
                  <a:lnTo>
                    <a:pt x="132" y="160"/>
                  </a:lnTo>
                  <a:lnTo>
                    <a:pt x="114" y="158"/>
                  </a:lnTo>
                  <a:lnTo>
                    <a:pt x="98" y="154"/>
                  </a:lnTo>
                  <a:lnTo>
                    <a:pt x="86" y="146"/>
                  </a:lnTo>
                  <a:lnTo>
                    <a:pt x="84" y="142"/>
                  </a:lnTo>
                  <a:lnTo>
                    <a:pt x="84" y="136"/>
                  </a:lnTo>
                  <a:lnTo>
                    <a:pt x="82" y="132"/>
                  </a:lnTo>
                  <a:lnTo>
                    <a:pt x="82" y="128"/>
                  </a:lnTo>
                  <a:lnTo>
                    <a:pt x="80" y="124"/>
                  </a:lnTo>
                  <a:lnTo>
                    <a:pt x="78" y="120"/>
                  </a:lnTo>
                  <a:lnTo>
                    <a:pt x="74" y="118"/>
                  </a:lnTo>
                  <a:lnTo>
                    <a:pt x="70" y="116"/>
                  </a:lnTo>
                  <a:lnTo>
                    <a:pt x="66" y="114"/>
                  </a:lnTo>
                  <a:lnTo>
                    <a:pt x="56" y="96"/>
                  </a:lnTo>
                  <a:lnTo>
                    <a:pt x="46" y="76"/>
                  </a:lnTo>
                  <a:lnTo>
                    <a:pt x="38" y="66"/>
                  </a:lnTo>
                  <a:lnTo>
                    <a:pt x="28" y="54"/>
                  </a:lnTo>
                  <a:lnTo>
                    <a:pt x="18" y="40"/>
                  </a:lnTo>
                  <a:lnTo>
                    <a:pt x="8" y="28"/>
                  </a:lnTo>
                  <a:lnTo>
                    <a:pt x="4" y="16"/>
                  </a:lnTo>
                  <a:lnTo>
                    <a:pt x="10" y="10"/>
                  </a:lnTo>
                  <a:lnTo>
                    <a:pt x="12" y="8"/>
                  </a:lnTo>
                  <a:lnTo>
                    <a:pt x="14" y="6"/>
                  </a:lnTo>
                  <a:lnTo>
                    <a:pt x="16" y="6"/>
                  </a:lnTo>
                </a:path>
              </a:pathLst>
            </a:custGeom>
            <a:grpFill/>
            <a:ln w="12700">
              <a:noFill/>
              <a:prstDash val="solid"/>
              <a:round/>
              <a:headEnd/>
              <a:tailEnd/>
            </a:ln>
            <a:extLst/>
          </p:spPr>
          <p:txBody>
            <a:bodyPr/>
            <a:lstStyle/>
            <a:p>
              <a:endParaRPr lang="zh-CN" altLang="en-US">
                <a:solidFill>
                  <a:schemeClr val="accent1"/>
                </a:solidFill>
              </a:endParaRPr>
            </a:p>
          </p:txBody>
        </p:sp>
        <p:sp>
          <p:nvSpPr>
            <p:cNvPr id="50" name="Freeform 99"/>
            <p:cNvSpPr>
              <a:spLocks/>
            </p:cNvSpPr>
            <p:nvPr/>
          </p:nvSpPr>
          <p:spPr bwMode="gray">
            <a:xfrm>
              <a:off x="8561668" y="4152526"/>
              <a:ext cx="801764" cy="1133979"/>
            </a:xfrm>
            <a:custGeom>
              <a:avLst/>
              <a:gdLst>
                <a:gd name="T0" fmla="*/ 268 w 336"/>
                <a:gd name="T1" fmla="*/ 126 h 530"/>
                <a:gd name="T2" fmla="*/ 236 w 336"/>
                <a:gd name="T3" fmla="*/ 164 h 530"/>
                <a:gd name="T4" fmla="*/ 218 w 336"/>
                <a:gd name="T5" fmla="*/ 228 h 530"/>
                <a:gd name="T6" fmla="*/ 184 w 336"/>
                <a:gd name="T7" fmla="*/ 180 h 530"/>
                <a:gd name="T8" fmla="*/ 190 w 336"/>
                <a:gd name="T9" fmla="*/ 166 h 530"/>
                <a:gd name="T10" fmla="*/ 148 w 336"/>
                <a:gd name="T11" fmla="*/ 160 h 530"/>
                <a:gd name="T12" fmla="*/ 134 w 336"/>
                <a:gd name="T13" fmla="*/ 174 h 530"/>
                <a:gd name="T14" fmla="*/ 118 w 336"/>
                <a:gd name="T15" fmla="*/ 186 h 530"/>
                <a:gd name="T16" fmla="*/ 142 w 336"/>
                <a:gd name="T17" fmla="*/ 208 h 530"/>
                <a:gd name="T18" fmla="*/ 110 w 336"/>
                <a:gd name="T19" fmla="*/ 190 h 530"/>
                <a:gd name="T20" fmla="*/ 76 w 336"/>
                <a:gd name="T21" fmla="*/ 210 h 530"/>
                <a:gd name="T22" fmla="*/ 52 w 336"/>
                <a:gd name="T23" fmla="*/ 236 h 530"/>
                <a:gd name="T24" fmla="*/ 28 w 336"/>
                <a:gd name="T25" fmla="*/ 258 h 530"/>
                <a:gd name="T26" fmla="*/ 14 w 336"/>
                <a:gd name="T27" fmla="*/ 296 h 530"/>
                <a:gd name="T28" fmla="*/ 4 w 336"/>
                <a:gd name="T29" fmla="*/ 334 h 530"/>
                <a:gd name="T30" fmla="*/ 10 w 336"/>
                <a:gd name="T31" fmla="*/ 392 h 530"/>
                <a:gd name="T32" fmla="*/ 22 w 336"/>
                <a:gd name="T33" fmla="*/ 414 h 530"/>
                <a:gd name="T34" fmla="*/ 34 w 336"/>
                <a:gd name="T35" fmla="*/ 400 h 530"/>
                <a:gd name="T36" fmla="*/ 72 w 336"/>
                <a:gd name="T37" fmla="*/ 402 h 530"/>
                <a:gd name="T38" fmla="*/ 98 w 336"/>
                <a:gd name="T39" fmla="*/ 384 h 530"/>
                <a:gd name="T40" fmla="*/ 140 w 336"/>
                <a:gd name="T41" fmla="*/ 372 h 530"/>
                <a:gd name="T42" fmla="*/ 182 w 336"/>
                <a:gd name="T43" fmla="*/ 408 h 530"/>
                <a:gd name="T44" fmla="*/ 202 w 336"/>
                <a:gd name="T45" fmla="*/ 402 h 530"/>
                <a:gd name="T46" fmla="*/ 236 w 336"/>
                <a:gd name="T47" fmla="*/ 454 h 530"/>
                <a:gd name="T48" fmla="*/ 272 w 336"/>
                <a:gd name="T49" fmla="*/ 470 h 530"/>
                <a:gd name="T50" fmla="*/ 262 w 336"/>
                <a:gd name="T51" fmla="*/ 502 h 530"/>
                <a:gd name="T52" fmla="*/ 286 w 336"/>
                <a:gd name="T53" fmla="*/ 526 h 530"/>
                <a:gd name="T54" fmla="*/ 286 w 336"/>
                <a:gd name="T55" fmla="*/ 496 h 530"/>
                <a:gd name="T56" fmla="*/ 270 w 336"/>
                <a:gd name="T57" fmla="*/ 486 h 530"/>
                <a:gd name="T58" fmla="*/ 268 w 336"/>
                <a:gd name="T59" fmla="*/ 468 h 530"/>
                <a:gd name="T60" fmla="*/ 280 w 336"/>
                <a:gd name="T61" fmla="*/ 462 h 530"/>
                <a:gd name="T62" fmla="*/ 298 w 336"/>
                <a:gd name="T63" fmla="*/ 450 h 530"/>
                <a:gd name="T64" fmla="*/ 308 w 336"/>
                <a:gd name="T65" fmla="*/ 428 h 530"/>
                <a:gd name="T66" fmla="*/ 306 w 336"/>
                <a:gd name="T67" fmla="*/ 404 h 530"/>
                <a:gd name="T68" fmla="*/ 324 w 336"/>
                <a:gd name="T69" fmla="*/ 384 h 530"/>
                <a:gd name="T70" fmla="*/ 316 w 336"/>
                <a:gd name="T71" fmla="*/ 298 h 530"/>
                <a:gd name="T72" fmla="*/ 278 w 336"/>
                <a:gd name="T73" fmla="*/ 236 h 530"/>
                <a:gd name="T74" fmla="*/ 258 w 336"/>
                <a:gd name="T75" fmla="*/ 168 h 530"/>
                <a:gd name="T76" fmla="*/ 194 w 336"/>
                <a:gd name="T77" fmla="*/ 132 h 530"/>
                <a:gd name="T78" fmla="*/ 198 w 336"/>
                <a:gd name="T79" fmla="*/ 90 h 530"/>
                <a:gd name="T80" fmla="*/ 162 w 336"/>
                <a:gd name="T81" fmla="*/ 64 h 530"/>
                <a:gd name="T82" fmla="*/ 132 w 336"/>
                <a:gd name="T83" fmla="*/ 36 h 530"/>
                <a:gd name="T84" fmla="*/ 116 w 336"/>
                <a:gd name="T85" fmla="*/ 0 h 530"/>
                <a:gd name="T86" fmla="*/ 142 w 336"/>
                <a:gd name="T87" fmla="*/ 18 h 530"/>
                <a:gd name="T88" fmla="*/ 152 w 336"/>
                <a:gd name="T89" fmla="*/ 26 h 530"/>
                <a:gd name="T90" fmla="*/ 162 w 336"/>
                <a:gd name="T91" fmla="*/ 28 h 530"/>
                <a:gd name="T92" fmla="*/ 176 w 336"/>
                <a:gd name="T93" fmla="*/ 36 h 530"/>
                <a:gd name="T94" fmla="*/ 178 w 336"/>
                <a:gd name="T95" fmla="*/ 48 h 530"/>
                <a:gd name="T96" fmla="*/ 184 w 336"/>
                <a:gd name="T97" fmla="*/ 66 h 530"/>
                <a:gd name="T98" fmla="*/ 200 w 336"/>
                <a:gd name="T99" fmla="*/ 70 h 530"/>
                <a:gd name="T100" fmla="*/ 206 w 336"/>
                <a:gd name="T101" fmla="*/ 48 h 530"/>
                <a:gd name="T102" fmla="*/ 228 w 336"/>
                <a:gd name="T103" fmla="*/ 54 h 530"/>
                <a:gd name="T104" fmla="*/ 260 w 336"/>
                <a:gd name="T105" fmla="*/ 80 h 530"/>
                <a:gd name="T106" fmla="*/ 270 w 336"/>
                <a:gd name="T107" fmla="*/ 98 h 530"/>
                <a:gd name="T108" fmla="*/ 290 w 336"/>
                <a:gd name="T109" fmla="*/ 116 h 530"/>
                <a:gd name="T110" fmla="*/ 302 w 336"/>
                <a:gd name="T111" fmla="*/ 152 h 530"/>
                <a:gd name="T112" fmla="*/ 296 w 336"/>
                <a:gd name="T113" fmla="*/ 15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6" h="530">
                  <a:moveTo>
                    <a:pt x="300" y="138"/>
                  </a:moveTo>
                  <a:lnTo>
                    <a:pt x="288" y="136"/>
                  </a:lnTo>
                  <a:lnTo>
                    <a:pt x="278" y="132"/>
                  </a:lnTo>
                  <a:lnTo>
                    <a:pt x="268" y="126"/>
                  </a:lnTo>
                  <a:lnTo>
                    <a:pt x="260" y="124"/>
                  </a:lnTo>
                  <a:lnTo>
                    <a:pt x="252" y="128"/>
                  </a:lnTo>
                  <a:lnTo>
                    <a:pt x="244" y="142"/>
                  </a:lnTo>
                  <a:lnTo>
                    <a:pt x="236" y="164"/>
                  </a:lnTo>
                  <a:lnTo>
                    <a:pt x="234" y="188"/>
                  </a:lnTo>
                  <a:lnTo>
                    <a:pt x="234" y="210"/>
                  </a:lnTo>
                  <a:lnTo>
                    <a:pt x="236" y="234"/>
                  </a:lnTo>
                  <a:lnTo>
                    <a:pt x="218" y="228"/>
                  </a:lnTo>
                  <a:lnTo>
                    <a:pt x="202" y="216"/>
                  </a:lnTo>
                  <a:lnTo>
                    <a:pt x="190" y="200"/>
                  </a:lnTo>
                  <a:lnTo>
                    <a:pt x="184" y="182"/>
                  </a:lnTo>
                  <a:lnTo>
                    <a:pt x="184" y="180"/>
                  </a:lnTo>
                  <a:lnTo>
                    <a:pt x="186" y="176"/>
                  </a:lnTo>
                  <a:lnTo>
                    <a:pt x="190" y="172"/>
                  </a:lnTo>
                  <a:lnTo>
                    <a:pt x="190" y="170"/>
                  </a:lnTo>
                  <a:lnTo>
                    <a:pt x="190" y="166"/>
                  </a:lnTo>
                  <a:lnTo>
                    <a:pt x="184" y="158"/>
                  </a:lnTo>
                  <a:lnTo>
                    <a:pt x="172" y="156"/>
                  </a:lnTo>
                  <a:lnTo>
                    <a:pt x="158" y="156"/>
                  </a:lnTo>
                  <a:lnTo>
                    <a:pt x="148" y="160"/>
                  </a:lnTo>
                  <a:lnTo>
                    <a:pt x="142" y="162"/>
                  </a:lnTo>
                  <a:lnTo>
                    <a:pt x="140" y="166"/>
                  </a:lnTo>
                  <a:lnTo>
                    <a:pt x="136" y="170"/>
                  </a:lnTo>
                  <a:lnTo>
                    <a:pt x="134" y="174"/>
                  </a:lnTo>
                  <a:lnTo>
                    <a:pt x="132" y="178"/>
                  </a:lnTo>
                  <a:lnTo>
                    <a:pt x="128" y="182"/>
                  </a:lnTo>
                  <a:lnTo>
                    <a:pt x="124" y="184"/>
                  </a:lnTo>
                  <a:lnTo>
                    <a:pt x="118" y="186"/>
                  </a:lnTo>
                  <a:lnTo>
                    <a:pt x="132" y="190"/>
                  </a:lnTo>
                  <a:lnTo>
                    <a:pt x="144" y="194"/>
                  </a:lnTo>
                  <a:lnTo>
                    <a:pt x="154" y="202"/>
                  </a:lnTo>
                  <a:lnTo>
                    <a:pt x="142" y="208"/>
                  </a:lnTo>
                  <a:lnTo>
                    <a:pt x="132" y="206"/>
                  </a:lnTo>
                  <a:lnTo>
                    <a:pt x="124" y="202"/>
                  </a:lnTo>
                  <a:lnTo>
                    <a:pt x="118" y="196"/>
                  </a:lnTo>
                  <a:lnTo>
                    <a:pt x="110" y="190"/>
                  </a:lnTo>
                  <a:lnTo>
                    <a:pt x="100" y="188"/>
                  </a:lnTo>
                  <a:lnTo>
                    <a:pt x="88" y="192"/>
                  </a:lnTo>
                  <a:lnTo>
                    <a:pt x="82" y="200"/>
                  </a:lnTo>
                  <a:lnTo>
                    <a:pt x="76" y="210"/>
                  </a:lnTo>
                  <a:lnTo>
                    <a:pt x="70" y="220"/>
                  </a:lnTo>
                  <a:lnTo>
                    <a:pt x="60" y="228"/>
                  </a:lnTo>
                  <a:lnTo>
                    <a:pt x="48" y="230"/>
                  </a:lnTo>
                  <a:lnTo>
                    <a:pt x="52" y="236"/>
                  </a:lnTo>
                  <a:lnTo>
                    <a:pt x="54" y="242"/>
                  </a:lnTo>
                  <a:lnTo>
                    <a:pt x="56" y="250"/>
                  </a:lnTo>
                  <a:lnTo>
                    <a:pt x="42" y="254"/>
                  </a:lnTo>
                  <a:lnTo>
                    <a:pt x="28" y="258"/>
                  </a:lnTo>
                  <a:lnTo>
                    <a:pt x="18" y="262"/>
                  </a:lnTo>
                  <a:lnTo>
                    <a:pt x="12" y="270"/>
                  </a:lnTo>
                  <a:lnTo>
                    <a:pt x="10" y="280"/>
                  </a:lnTo>
                  <a:lnTo>
                    <a:pt x="14" y="296"/>
                  </a:lnTo>
                  <a:lnTo>
                    <a:pt x="4" y="300"/>
                  </a:lnTo>
                  <a:lnTo>
                    <a:pt x="0" y="310"/>
                  </a:lnTo>
                  <a:lnTo>
                    <a:pt x="0" y="322"/>
                  </a:lnTo>
                  <a:lnTo>
                    <a:pt x="4" y="334"/>
                  </a:lnTo>
                  <a:lnTo>
                    <a:pt x="6" y="346"/>
                  </a:lnTo>
                  <a:lnTo>
                    <a:pt x="8" y="356"/>
                  </a:lnTo>
                  <a:lnTo>
                    <a:pt x="8" y="372"/>
                  </a:lnTo>
                  <a:lnTo>
                    <a:pt x="10" y="392"/>
                  </a:lnTo>
                  <a:lnTo>
                    <a:pt x="12" y="406"/>
                  </a:lnTo>
                  <a:lnTo>
                    <a:pt x="12" y="414"/>
                  </a:lnTo>
                  <a:lnTo>
                    <a:pt x="18" y="414"/>
                  </a:lnTo>
                  <a:lnTo>
                    <a:pt x="22" y="414"/>
                  </a:lnTo>
                  <a:lnTo>
                    <a:pt x="24" y="410"/>
                  </a:lnTo>
                  <a:lnTo>
                    <a:pt x="28" y="408"/>
                  </a:lnTo>
                  <a:lnTo>
                    <a:pt x="32" y="404"/>
                  </a:lnTo>
                  <a:lnTo>
                    <a:pt x="34" y="400"/>
                  </a:lnTo>
                  <a:lnTo>
                    <a:pt x="38" y="398"/>
                  </a:lnTo>
                  <a:lnTo>
                    <a:pt x="50" y="398"/>
                  </a:lnTo>
                  <a:lnTo>
                    <a:pt x="60" y="400"/>
                  </a:lnTo>
                  <a:lnTo>
                    <a:pt x="72" y="402"/>
                  </a:lnTo>
                  <a:lnTo>
                    <a:pt x="86" y="396"/>
                  </a:lnTo>
                  <a:lnTo>
                    <a:pt x="90" y="392"/>
                  </a:lnTo>
                  <a:lnTo>
                    <a:pt x="94" y="388"/>
                  </a:lnTo>
                  <a:lnTo>
                    <a:pt x="98" y="384"/>
                  </a:lnTo>
                  <a:lnTo>
                    <a:pt x="102" y="378"/>
                  </a:lnTo>
                  <a:lnTo>
                    <a:pt x="108" y="374"/>
                  </a:lnTo>
                  <a:lnTo>
                    <a:pt x="124" y="372"/>
                  </a:lnTo>
                  <a:lnTo>
                    <a:pt x="140" y="372"/>
                  </a:lnTo>
                  <a:lnTo>
                    <a:pt x="156" y="372"/>
                  </a:lnTo>
                  <a:lnTo>
                    <a:pt x="164" y="388"/>
                  </a:lnTo>
                  <a:lnTo>
                    <a:pt x="174" y="396"/>
                  </a:lnTo>
                  <a:lnTo>
                    <a:pt x="182" y="408"/>
                  </a:lnTo>
                  <a:lnTo>
                    <a:pt x="188" y="400"/>
                  </a:lnTo>
                  <a:lnTo>
                    <a:pt x="194" y="392"/>
                  </a:lnTo>
                  <a:lnTo>
                    <a:pt x="200" y="384"/>
                  </a:lnTo>
                  <a:lnTo>
                    <a:pt x="202" y="402"/>
                  </a:lnTo>
                  <a:lnTo>
                    <a:pt x="200" y="418"/>
                  </a:lnTo>
                  <a:lnTo>
                    <a:pt x="210" y="428"/>
                  </a:lnTo>
                  <a:lnTo>
                    <a:pt x="224" y="440"/>
                  </a:lnTo>
                  <a:lnTo>
                    <a:pt x="236" y="454"/>
                  </a:lnTo>
                  <a:lnTo>
                    <a:pt x="248" y="464"/>
                  </a:lnTo>
                  <a:lnTo>
                    <a:pt x="260" y="468"/>
                  </a:lnTo>
                  <a:lnTo>
                    <a:pt x="272" y="462"/>
                  </a:lnTo>
                  <a:lnTo>
                    <a:pt x="272" y="470"/>
                  </a:lnTo>
                  <a:lnTo>
                    <a:pt x="268" y="478"/>
                  </a:lnTo>
                  <a:lnTo>
                    <a:pt x="262" y="486"/>
                  </a:lnTo>
                  <a:lnTo>
                    <a:pt x="258" y="496"/>
                  </a:lnTo>
                  <a:lnTo>
                    <a:pt x="262" y="502"/>
                  </a:lnTo>
                  <a:lnTo>
                    <a:pt x="266" y="512"/>
                  </a:lnTo>
                  <a:lnTo>
                    <a:pt x="274" y="522"/>
                  </a:lnTo>
                  <a:lnTo>
                    <a:pt x="278" y="530"/>
                  </a:lnTo>
                  <a:lnTo>
                    <a:pt x="286" y="526"/>
                  </a:lnTo>
                  <a:lnTo>
                    <a:pt x="290" y="516"/>
                  </a:lnTo>
                  <a:lnTo>
                    <a:pt x="292" y="506"/>
                  </a:lnTo>
                  <a:lnTo>
                    <a:pt x="292" y="496"/>
                  </a:lnTo>
                  <a:lnTo>
                    <a:pt x="286" y="496"/>
                  </a:lnTo>
                  <a:lnTo>
                    <a:pt x="280" y="496"/>
                  </a:lnTo>
                  <a:lnTo>
                    <a:pt x="276" y="494"/>
                  </a:lnTo>
                  <a:lnTo>
                    <a:pt x="272" y="490"/>
                  </a:lnTo>
                  <a:lnTo>
                    <a:pt x="270" y="486"/>
                  </a:lnTo>
                  <a:lnTo>
                    <a:pt x="268" y="480"/>
                  </a:lnTo>
                  <a:lnTo>
                    <a:pt x="266" y="474"/>
                  </a:lnTo>
                  <a:lnTo>
                    <a:pt x="268" y="470"/>
                  </a:lnTo>
                  <a:lnTo>
                    <a:pt x="268" y="468"/>
                  </a:lnTo>
                  <a:lnTo>
                    <a:pt x="270" y="466"/>
                  </a:lnTo>
                  <a:lnTo>
                    <a:pt x="274" y="464"/>
                  </a:lnTo>
                  <a:lnTo>
                    <a:pt x="276" y="464"/>
                  </a:lnTo>
                  <a:lnTo>
                    <a:pt x="280" y="462"/>
                  </a:lnTo>
                  <a:lnTo>
                    <a:pt x="284" y="460"/>
                  </a:lnTo>
                  <a:lnTo>
                    <a:pt x="290" y="456"/>
                  </a:lnTo>
                  <a:lnTo>
                    <a:pt x="294" y="452"/>
                  </a:lnTo>
                  <a:lnTo>
                    <a:pt x="298" y="450"/>
                  </a:lnTo>
                  <a:lnTo>
                    <a:pt x="302" y="446"/>
                  </a:lnTo>
                  <a:lnTo>
                    <a:pt x="306" y="440"/>
                  </a:lnTo>
                  <a:lnTo>
                    <a:pt x="308" y="432"/>
                  </a:lnTo>
                  <a:lnTo>
                    <a:pt x="308" y="428"/>
                  </a:lnTo>
                  <a:lnTo>
                    <a:pt x="308" y="422"/>
                  </a:lnTo>
                  <a:lnTo>
                    <a:pt x="306" y="416"/>
                  </a:lnTo>
                  <a:lnTo>
                    <a:pt x="306" y="410"/>
                  </a:lnTo>
                  <a:lnTo>
                    <a:pt x="306" y="404"/>
                  </a:lnTo>
                  <a:lnTo>
                    <a:pt x="310" y="398"/>
                  </a:lnTo>
                  <a:lnTo>
                    <a:pt x="314" y="394"/>
                  </a:lnTo>
                  <a:lnTo>
                    <a:pt x="320" y="390"/>
                  </a:lnTo>
                  <a:lnTo>
                    <a:pt x="324" y="384"/>
                  </a:lnTo>
                  <a:lnTo>
                    <a:pt x="336" y="362"/>
                  </a:lnTo>
                  <a:lnTo>
                    <a:pt x="336" y="340"/>
                  </a:lnTo>
                  <a:lnTo>
                    <a:pt x="328" y="318"/>
                  </a:lnTo>
                  <a:lnTo>
                    <a:pt x="316" y="298"/>
                  </a:lnTo>
                  <a:lnTo>
                    <a:pt x="300" y="278"/>
                  </a:lnTo>
                  <a:lnTo>
                    <a:pt x="288" y="262"/>
                  </a:lnTo>
                  <a:lnTo>
                    <a:pt x="280" y="250"/>
                  </a:lnTo>
                  <a:lnTo>
                    <a:pt x="278" y="236"/>
                  </a:lnTo>
                  <a:lnTo>
                    <a:pt x="276" y="220"/>
                  </a:lnTo>
                  <a:lnTo>
                    <a:pt x="274" y="200"/>
                  </a:lnTo>
                  <a:lnTo>
                    <a:pt x="268" y="182"/>
                  </a:lnTo>
                  <a:lnTo>
                    <a:pt x="258" y="168"/>
                  </a:lnTo>
                  <a:lnTo>
                    <a:pt x="242" y="156"/>
                  </a:lnTo>
                  <a:lnTo>
                    <a:pt x="226" y="150"/>
                  </a:lnTo>
                  <a:lnTo>
                    <a:pt x="208" y="142"/>
                  </a:lnTo>
                  <a:lnTo>
                    <a:pt x="194" y="132"/>
                  </a:lnTo>
                  <a:lnTo>
                    <a:pt x="188" y="120"/>
                  </a:lnTo>
                  <a:lnTo>
                    <a:pt x="190" y="110"/>
                  </a:lnTo>
                  <a:lnTo>
                    <a:pt x="194" y="100"/>
                  </a:lnTo>
                  <a:lnTo>
                    <a:pt x="198" y="90"/>
                  </a:lnTo>
                  <a:lnTo>
                    <a:pt x="198" y="80"/>
                  </a:lnTo>
                  <a:lnTo>
                    <a:pt x="190" y="76"/>
                  </a:lnTo>
                  <a:lnTo>
                    <a:pt x="178" y="70"/>
                  </a:lnTo>
                  <a:lnTo>
                    <a:pt x="162" y="64"/>
                  </a:lnTo>
                  <a:lnTo>
                    <a:pt x="150" y="56"/>
                  </a:lnTo>
                  <a:lnTo>
                    <a:pt x="144" y="48"/>
                  </a:lnTo>
                  <a:lnTo>
                    <a:pt x="146" y="40"/>
                  </a:lnTo>
                  <a:lnTo>
                    <a:pt x="132" y="36"/>
                  </a:lnTo>
                  <a:lnTo>
                    <a:pt x="120" y="28"/>
                  </a:lnTo>
                  <a:lnTo>
                    <a:pt x="110" y="18"/>
                  </a:lnTo>
                  <a:lnTo>
                    <a:pt x="104" y="4"/>
                  </a:lnTo>
                  <a:lnTo>
                    <a:pt x="116" y="0"/>
                  </a:lnTo>
                  <a:lnTo>
                    <a:pt x="124" y="0"/>
                  </a:lnTo>
                  <a:lnTo>
                    <a:pt x="130" y="4"/>
                  </a:lnTo>
                  <a:lnTo>
                    <a:pt x="136" y="10"/>
                  </a:lnTo>
                  <a:lnTo>
                    <a:pt x="142" y="18"/>
                  </a:lnTo>
                  <a:lnTo>
                    <a:pt x="146" y="22"/>
                  </a:lnTo>
                  <a:lnTo>
                    <a:pt x="148" y="24"/>
                  </a:lnTo>
                  <a:lnTo>
                    <a:pt x="150" y="26"/>
                  </a:lnTo>
                  <a:lnTo>
                    <a:pt x="152" y="26"/>
                  </a:lnTo>
                  <a:lnTo>
                    <a:pt x="154" y="26"/>
                  </a:lnTo>
                  <a:lnTo>
                    <a:pt x="156" y="26"/>
                  </a:lnTo>
                  <a:lnTo>
                    <a:pt x="158" y="28"/>
                  </a:lnTo>
                  <a:lnTo>
                    <a:pt x="162" y="28"/>
                  </a:lnTo>
                  <a:lnTo>
                    <a:pt x="168" y="30"/>
                  </a:lnTo>
                  <a:lnTo>
                    <a:pt x="172" y="32"/>
                  </a:lnTo>
                  <a:lnTo>
                    <a:pt x="174" y="34"/>
                  </a:lnTo>
                  <a:lnTo>
                    <a:pt x="176" y="36"/>
                  </a:lnTo>
                  <a:lnTo>
                    <a:pt x="176" y="38"/>
                  </a:lnTo>
                  <a:lnTo>
                    <a:pt x="176" y="42"/>
                  </a:lnTo>
                  <a:lnTo>
                    <a:pt x="176" y="44"/>
                  </a:lnTo>
                  <a:lnTo>
                    <a:pt x="178" y="48"/>
                  </a:lnTo>
                  <a:lnTo>
                    <a:pt x="180" y="54"/>
                  </a:lnTo>
                  <a:lnTo>
                    <a:pt x="180" y="58"/>
                  </a:lnTo>
                  <a:lnTo>
                    <a:pt x="182" y="62"/>
                  </a:lnTo>
                  <a:lnTo>
                    <a:pt x="184" y="66"/>
                  </a:lnTo>
                  <a:lnTo>
                    <a:pt x="186" y="68"/>
                  </a:lnTo>
                  <a:lnTo>
                    <a:pt x="190" y="70"/>
                  </a:lnTo>
                  <a:lnTo>
                    <a:pt x="194" y="70"/>
                  </a:lnTo>
                  <a:lnTo>
                    <a:pt x="200" y="70"/>
                  </a:lnTo>
                  <a:lnTo>
                    <a:pt x="200" y="62"/>
                  </a:lnTo>
                  <a:lnTo>
                    <a:pt x="200" y="56"/>
                  </a:lnTo>
                  <a:lnTo>
                    <a:pt x="202" y="50"/>
                  </a:lnTo>
                  <a:lnTo>
                    <a:pt x="206" y="48"/>
                  </a:lnTo>
                  <a:lnTo>
                    <a:pt x="208" y="46"/>
                  </a:lnTo>
                  <a:lnTo>
                    <a:pt x="214" y="48"/>
                  </a:lnTo>
                  <a:lnTo>
                    <a:pt x="220" y="50"/>
                  </a:lnTo>
                  <a:lnTo>
                    <a:pt x="228" y="54"/>
                  </a:lnTo>
                  <a:lnTo>
                    <a:pt x="240" y="62"/>
                  </a:lnTo>
                  <a:lnTo>
                    <a:pt x="250" y="68"/>
                  </a:lnTo>
                  <a:lnTo>
                    <a:pt x="256" y="74"/>
                  </a:lnTo>
                  <a:lnTo>
                    <a:pt x="260" y="80"/>
                  </a:lnTo>
                  <a:lnTo>
                    <a:pt x="262" y="86"/>
                  </a:lnTo>
                  <a:lnTo>
                    <a:pt x="264" y="92"/>
                  </a:lnTo>
                  <a:lnTo>
                    <a:pt x="268" y="96"/>
                  </a:lnTo>
                  <a:lnTo>
                    <a:pt x="270" y="98"/>
                  </a:lnTo>
                  <a:lnTo>
                    <a:pt x="274" y="98"/>
                  </a:lnTo>
                  <a:lnTo>
                    <a:pt x="276" y="100"/>
                  </a:lnTo>
                  <a:lnTo>
                    <a:pt x="280" y="100"/>
                  </a:lnTo>
                  <a:lnTo>
                    <a:pt x="290" y="116"/>
                  </a:lnTo>
                  <a:lnTo>
                    <a:pt x="302" y="132"/>
                  </a:lnTo>
                  <a:lnTo>
                    <a:pt x="316" y="146"/>
                  </a:lnTo>
                  <a:lnTo>
                    <a:pt x="310" y="150"/>
                  </a:lnTo>
                  <a:lnTo>
                    <a:pt x="302" y="152"/>
                  </a:lnTo>
                  <a:lnTo>
                    <a:pt x="294" y="152"/>
                  </a:lnTo>
                  <a:lnTo>
                    <a:pt x="294" y="152"/>
                  </a:lnTo>
                  <a:lnTo>
                    <a:pt x="294" y="152"/>
                  </a:lnTo>
                  <a:lnTo>
                    <a:pt x="296" y="150"/>
                  </a:lnTo>
                  <a:lnTo>
                    <a:pt x="298" y="150"/>
                  </a:lnTo>
                  <a:lnTo>
                    <a:pt x="300" y="138"/>
                  </a:lnTo>
                  <a:close/>
                </a:path>
              </a:pathLst>
            </a:custGeom>
            <a:grpFill/>
            <a:ln w="0">
              <a:noFill/>
              <a:prstDash val="solid"/>
              <a:round/>
              <a:headEnd/>
              <a:tailEnd/>
            </a:ln>
            <a:extLst/>
          </p:spPr>
          <p:txBody>
            <a:bodyPr/>
            <a:lstStyle/>
            <a:p>
              <a:endParaRPr lang="zh-CN" altLang="en-US">
                <a:solidFill>
                  <a:schemeClr val="accent1"/>
                </a:solidFill>
              </a:endParaRPr>
            </a:p>
          </p:txBody>
        </p:sp>
        <p:sp>
          <p:nvSpPr>
            <p:cNvPr id="51" name="Freeform 100"/>
            <p:cNvSpPr>
              <a:spLocks/>
            </p:cNvSpPr>
            <p:nvPr/>
          </p:nvSpPr>
          <p:spPr bwMode="gray">
            <a:xfrm>
              <a:off x="8561668" y="4152526"/>
              <a:ext cx="801764" cy="1133979"/>
            </a:xfrm>
            <a:custGeom>
              <a:avLst/>
              <a:gdLst>
                <a:gd name="T0" fmla="*/ 268 w 336"/>
                <a:gd name="T1" fmla="*/ 126 h 530"/>
                <a:gd name="T2" fmla="*/ 236 w 336"/>
                <a:gd name="T3" fmla="*/ 164 h 530"/>
                <a:gd name="T4" fmla="*/ 218 w 336"/>
                <a:gd name="T5" fmla="*/ 228 h 530"/>
                <a:gd name="T6" fmla="*/ 184 w 336"/>
                <a:gd name="T7" fmla="*/ 180 h 530"/>
                <a:gd name="T8" fmla="*/ 190 w 336"/>
                <a:gd name="T9" fmla="*/ 166 h 530"/>
                <a:gd name="T10" fmla="*/ 148 w 336"/>
                <a:gd name="T11" fmla="*/ 160 h 530"/>
                <a:gd name="T12" fmla="*/ 134 w 336"/>
                <a:gd name="T13" fmla="*/ 174 h 530"/>
                <a:gd name="T14" fmla="*/ 118 w 336"/>
                <a:gd name="T15" fmla="*/ 186 h 530"/>
                <a:gd name="T16" fmla="*/ 142 w 336"/>
                <a:gd name="T17" fmla="*/ 208 h 530"/>
                <a:gd name="T18" fmla="*/ 110 w 336"/>
                <a:gd name="T19" fmla="*/ 190 h 530"/>
                <a:gd name="T20" fmla="*/ 76 w 336"/>
                <a:gd name="T21" fmla="*/ 210 h 530"/>
                <a:gd name="T22" fmla="*/ 52 w 336"/>
                <a:gd name="T23" fmla="*/ 236 h 530"/>
                <a:gd name="T24" fmla="*/ 28 w 336"/>
                <a:gd name="T25" fmla="*/ 258 h 530"/>
                <a:gd name="T26" fmla="*/ 14 w 336"/>
                <a:gd name="T27" fmla="*/ 296 h 530"/>
                <a:gd name="T28" fmla="*/ 4 w 336"/>
                <a:gd name="T29" fmla="*/ 334 h 530"/>
                <a:gd name="T30" fmla="*/ 10 w 336"/>
                <a:gd name="T31" fmla="*/ 392 h 530"/>
                <a:gd name="T32" fmla="*/ 22 w 336"/>
                <a:gd name="T33" fmla="*/ 414 h 530"/>
                <a:gd name="T34" fmla="*/ 34 w 336"/>
                <a:gd name="T35" fmla="*/ 400 h 530"/>
                <a:gd name="T36" fmla="*/ 72 w 336"/>
                <a:gd name="T37" fmla="*/ 402 h 530"/>
                <a:gd name="T38" fmla="*/ 98 w 336"/>
                <a:gd name="T39" fmla="*/ 384 h 530"/>
                <a:gd name="T40" fmla="*/ 140 w 336"/>
                <a:gd name="T41" fmla="*/ 372 h 530"/>
                <a:gd name="T42" fmla="*/ 182 w 336"/>
                <a:gd name="T43" fmla="*/ 408 h 530"/>
                <a:gd name="T44" fmla="*/ 202 w 336"/>
                <a:gd name="T45" fmla="*/ 402 h 530"/>
                <a:gd name="T46" fmla="*/ 236 w 336"/>
                <a:gd name="T47" fmla="*/ 454 h 530"/>
                <a:gd name="T48" fmla="*/ 272 w 336"/>
                <a:gd name="T49" fmla="*/ 470 h 530"/>
                <a:gd name="T50" fmla="*/ 262 w 336"/>
                <a:gd name="T51" fmla="*/ 502 h 530"/>
                <a:gd name="T52" fmla="*/ 286 w 336"/>
                <a:gd name="T53" fmla="*/ 526 h 530"/>
                <a:gd name="T54" fmla="*/ 286 w 336"/>
                <a:gd name="T55" fmla="*/ 496 h 530"/>
                <a:gd name="T56" fmla="*/ 270 w 336"/>
                <a:gd name="T57" fmla="*/ 486 h 530"/>
                <a:gd name="T58" fmla="*/ 268 w 336"/>
                <a:gd name="T59" fmla="*/ 468 h 530"/>
                <a:gd name="T60" fmla="*/ 280 w 336"/>
                <a:gd name="T61" fmla="*/ 462 h 530"/>
                <a:gd name="T62" fmla="*/ 298 w 336"/>
                <a:gd name="T63" fmla="*/ 450 h 530"/>
                <a:gd name="T64" fmla="*/ 308 w 336"/>
                <a:gd name="T65" fmla="*/ 428 h 530"/>
                <a:gd name="T66" fmla="*/ 306 w 336"/>
                <a:gd name="T67" fmla="*/ 404 h 530"/>
                <a:gd name="T68" fmla="*/ 324 w 336"/>
                <a:gd name="T69" fmla="*/ 384 h 530"/>
                <a:gd name="T70" fmla="*/ 316 w 336"/>
                <a:gd name="T71" fmla="*/ 298 h 530"/>
                <a:gd name="T72" fmla="*/ 278 w 336"/>
                <a:gd name="T73" fmla="*/ 236 h 530"/>
                <a:gd name="T74" fmla="*/ 258 w 336"/>
                <a:gd name="T75" fmla="*/ 168 h 530"/>
                <a:gd name="T76" fmla="*/ 194 w 336"/>
                <a:gd name="T77" fmla="*/ 132 h 530"/>
                <a:gd name="T78" fmla="*/ 198 w 336"/>
                <a:gd name="T79" fmla="*/ 90 h 530"/>
                <a:gd name="T80" fmla="*/ 162 w 336"/>
                <a:gd name="T81" fmla="*/ 64 h 530"/>
                <a:gd name="T82" fmla="*/ 132 w 336"/>
                <a:gd name="T83" fmla="*/ 36 h 530"/>
                <a:gd name="T84" fmla="*/ 116 w 336"/>
                <a:gd name="T85" fmla="*/ 0 h 530"/>
                <a:gd name="T86" fmla="*/ 142 w 336"/>
                <a:gd name="T87" fmla="*/ 18 h 530"/>
                <a:gd name="T88" fmla="*/ 152 w 336"/>
                <a:gd name="T89" fmla="*/ 26 h 530"/>
                <a:gd name="T90" fmla="*/ 162 w 336"/>
                <a:gd name="T91" fmla="*/ 28 h 530"/>
                <a:gd name="T92" fmla="*/ 176 w 336"/>
                <a:gd name="T93" fmla="*/ 36 h 530"/>
                <a:gd name="T94" fmla="*/ 178 w 336"/>
                <a:gd name="T95" fmla="*/ 48 h 530"/>
                <a:gd name="T96" fmla="*/ 184 w 336"/>
                <a:gd name="T97" fmla="*/ 66 h 530"/>
                <a:gd name="T98" fmla="*/ 200 w 336"/>
                <a:gd name="T99" fmla="*/ 70 h 530"/>
                <a:gd name="T100" fmla="*/ 206 w 336"/>
                <a:gd name="T101" fmla="*/ 48 h 530"/>
                <a:gd name="T102" fmla="*/ 228 w 336"/>
                <a:gd name="T103" fmla="*/ 54 h 530"/>
                <a:gd name="T104" fmla="*/ 260 w 336"/>
                <a:gd name="T105" fmla="*/ 80 h 530"/>
                <a:gd name="T106" fmla="*/ 270 w 336"/>
                <a:gd name="T107" fmla="*/ 98 h 530"/>
                <a:gd name="T108" fmla="*/ 290 w 336"/>
                <a:gd name="T109" fmla="*/ 116 h 530"/>
                <a:gd name="T110" fmla="*/ 302 w 336"/>
                <a:gd name="T111" fmla="*/ 152 h 530"/>
                <a:gd name="T112" fmla="*/ 296 w 336"/>
                <a:gd name="T113" fmla="*/ 15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6" h="530">
                  <a:moveTo>
                    <a:pt x="300" y="138"/>
                  </a:moveTo>
                  <a:lnTo>
                    <a:pt x="288" y="136"/>
                  </a:lnTo>
                  <a:lnTo>
                    <a:pt x="278" y="132"/>
                  </a:lnTo>
                  <a:lnTo>
                    <a:pt x="268" y="126"/>
                  </a:lnTo>
                  <a:lnTo>
                    <a:pt x="260" y="124"/>
                  </a:lnTo>
                  <a:lnTo>
                    <a:pt x="252" y="128"/>
                  </a:lnTo>
                  <a:lnTo>
                    <a:pt x="244" y="142"/>
                  </a:lnTo>
                  <a:lnTo>
                    <a:pt x="236" y="164"/>
                  </a:lnTo>
                  <a:lnTo>
                    <a:pt x="234" y="188"/>
                  </a:lnTo>
                  <a:lnTo>
                    <a:pt x="234" y="210"/>
                  </a:lnTo>
                  <a:lnTo>
                    <a:pt x="236" y="234"/>
                  </a:lnTo>
                  <a:lnTo>
                    <a:pt x="218" y="228"/>
                  </a:lnTo>
                  <a:lnTo>
                    <a:pt x="202" y="216"/>
                  </a:lnTo>
                  <a:lnTo>
                    <a:pt x="190" y="200"/>
                  </a:lnTo>
                  <a:lnTo>
                    <a:pt x="184" y="182"/>
                  </a:lnTo>
                  <a:lnTo>
                    <a:pt x="184" y="180"/>
                  </a:lnTo>
                  <a:lnTo>
                    <a:pt x="186" y="176"/>
                  </a:lnTo>
                  <a:lnTo>
                    <a:pt x="190" y="172"/>
                  </a:lnTo>
                  <a:lnTo>
                    <a:pt x="190" y="170"/>
                  </a:lnTo>
                  <a:lnTo>
                    <a:pt x="190" y="166"/>
                  </a:lnTo>
                  <a:lnTo>
                    <a:pt x="184" y="158"/>
                  </a:lnTo>
                  <a:lnTo>
                    <a:pt x="172" y="156"/>
                  </a:lnTo>
                  <a:lnTo>
                    <a:pt x="158" y="156"/>
                  </a:lnTo>
                  <a:lnTo>
                    <a:pt x="148" y="160"/>
                  </a:lnTo>
                  <a:lnTo>
                    <a:pt x="142" y="162"/>
                  </a:lnTo>
                  <a:lnTo>
                    <a:pt x="140" y="166"/>
                  </a:lnTo>
                  <a:lnTo>
                    <a:pt x="136" y="170"/>
                  </a:lnTo>
                  <a:lnTo>
                    <a:pt x="134" y="174"/>
                  </a:lnTo>
                  <a:lnTo>
                    <a:pt x="132" y="178"/>
                  </a:lnTo>
                  <a:lnTo>
                    <a:pt x="128" y="182"/>
                  </a:lnTo>
                  <a:lnTo>
                    <a:pt x="124" y="184"/>
                  </a:lnTo>
                  <a:lnTo>
                    <a:pt x="118" y="186"/>
                  </a:lnTo>
                  <a:lnTo>
                    <a:pt x="132" y="190"/>
                  </a:lnTo>
                  <a:lnTo>
                    <a:pt x="144" y="194"/>
                  </a:lnTo>
                  <a:lnTo>
                    <a:pt x="154" y="202"/>
                  </a:lnTo>
                  <a:lnTo>
                    <a:pt x="142" y="208"/>
                  </a:lnTo>
                  <a:lnTo>
                    <a:pt x="132" y="206"/>
                  </a:lnTo>
                  <a:lnTo>
                    <a:pt x="124" y="202"/>
                  </a:lnTo>
                  <a:lnTo>
                    <a:pt x="118" y="196"/>
                  </a:lnTo>
                  <a:lnTo>
                    <a:pt x="110" y="190"/>
                  </a:lnTo>
                  <a:lnTo>
                    <a:pt x="100" y="188"/>
                  </a:lnTo>
                  <a:lnTo>
                    <a:pt x="88" y="192"/>
                  </a:lnTo>
                  <a:lnTo>
                    <a:pt x="82" y="200"/>
                  </a:lnTo>
                  <a:lnTo>
                    <a:pt x="76" y="210"/>
                  </a:lnTo>
                  <a:lnTo>
                    <a:pt x="70" y="220"/>
                  </a:lnTo>
                  <a:lnTo>
                    <a:pt x="60" y="228"/>
                  </a:lnTo>
                  <a:lnTo>
                    <a:pt x="48" y="230"/>
                  </a:lnTo>
                  <a:lnTo>
                    <a:pt x="52" y="236"/>
                  </a:lnTo>
                  <a:lnTo>
                    <a:pt x="54" y="242"/>
                  </a:lnTo>
                  <a:lnTo>
                    <a:pt x="56" y="250"/>
                  </a:lnTo>
                  <a:lnTo>
                    <a:pt x="42" y="254"/>
                  </a:lnTo>
                  <a:lnTo>
                    <a:pt x="28" y="258"/>
                  </a:lnTo>
                  <a:lnTo>
                    <a:pt x="18" y="262"/>
                  </a:lnTo>
                  <a:lnTo>
                    <a:pt x="12" y="270"/>
                  </a:lnTo>
                  <a:lnTo>
                    <a:pt x="10" y="280"/>
                  </a:lnTo>
                  <a:lnTo>
                    <a:pt x="14" y="296"/>
                  </a:lnTo>
                  <a:lnTo>
                    <a:pt x="4" y="300"/>
                  </a:lnTo>
                  <a:lnTo>
                    <a:pt x="0" y="310"/>
                  </a:lnTo>
                  <a:lnTo>
                    <a:pt x="0" y="322"/>
                  </a:lnTo>
                  <a:lnTo>
                    <a:pt x="4" y="334"/>
                  </a:lnTo>
                  <a:lnTo>
                    <a:pt x="6" y="346"/>
                  </a:lnTo>
                  <a:lnTo>
                    <a:pt x="8" y="356"/>
                  </a:lnTo>
                  <a:lnTo>
                    <a:pt x="8" y="372"/>
                  </a:lnTo>
                  <a:lnTo>
                    <a:pt x="10" y="392"/>
                  </a:lnTo>
                  <a:lnTo>
                    <a:pt x="12" y="406"/>
                  </a:lnTo>
                  <a:lnTo>
                    <a:pt x="12" y="414"/>
                  </a:lnTo>
                  <a:lnTo>
                    <a:pt x="18" y="414"/>
                  </a:lnTo>
                  <a:lnTo>
                    <a:pt x="22" y="414"/>
                  </a:lnTo>
                  <a:lnTo>
                    <a:pt x="24" y="410"/>
                  </a:lnTo>
                  <a:lnTo>
                    <a:pt x="28" y="408"/>
                  </a:lnTo>
                  <a:lnTo>
                    <a:pt x="32" y="404"/>
                  </a:lnTo>
                  <a:lnTo>
                    <a:pt x="34" y="400"/>
                  </a:lnTo>
                  <a:lnTo>
                    <a:pt x="38" y="398"/>
                  </a:lnTo>
                  <a:lnTo>
                    <a:pt x="50" y="398"/>
                  </a:lnTo>
                  <a:lnTo>
                    <a:pt x="60" y="400"/>
                  </a:lnTo>
                  <a:lnTo>
                    <a:pt x="72" y="402"/>
                  </a:lnTo>
                  <a:lnTo>
                    <a:pt x="86" y="396"/>
                  </a:lnTo>
                  <a:lnTo>
                    <a:pt x="90" y="392"/>
                  </a:lnTo>
                  <a:lnTo>
                    <a:pt x="94" y="388"/>
                  </a:lnTo>
                  <a:lnTo>
                    <a:pt x="98" y="384"/>
                  </a:lnTo>
                  <a:lnTo>
                    <a:pt x="102" y="378"/>
                  </a:lnTo>
                  <a:lnTo>
                    <a:pt x="108" y="374"/>
                  </a:lnTo>
                  <a:lnTo>
                    <a:pt x="124" y="372"/>
                  </a:lnTo>
                  <a:lnTo>
                    <a:pt x="140" y="372"/>
                  </a:lnTo>
                  <a:lnTo>
                    <a:pt x="156" y="372"/>
                  </a:lnTo>
                  <a:lnTo>
                    <a:pt x="164" y="388"/>
                  </a:lnTo>
                  <a:lnTo>
                    <a:pt x="174" y="396"/>
                  </a:lnTo>
                  <a:lnTo>
                    <a:pt x="182" y="408"/>
                  </a:lnTo>
                  <a:lnTo>
                    <a:pt x="188" y="400"/>
                  </a:lnTo>
                  <a:lnTo>
                    <a:pt x="194" y="392"/>
                  </a:lnTo>
                  <a:lnTo>
                    <a:pt x="200" y="384"/>
                  </a:lnTo>
                  <a:lnTo>
                    <a:pt x="202" y="402"/>
                  </a:lnTo>
                  <a:lnTo>
                    <a:pt x="200" y="418"/>
                  </a:lnTo>
                  <a:lnTo>
                    <a:pt x="210" y="428"/>
                  </a:lnTo>
                  <a:lnTo>
                    <a:pt x="224" y="440"/>
                  </a:lnTo>
                  <a:lnTo>
                    <a:pt x="236" y="454"/>
                  </a:lnTo>
                  <a:lnTo>
                    <a:pt x="248" y="464"/>
                  </a:lnTo>
                  <a:lnTo>
                    <a:pt x="260" y="468"/>
                  </a:lnTo>
                  <a:lnTo>
                    <a:pt x="272" y="462"/>
                  </a:lnTo>
                  <a:lnTo>
                    <a:pt x="272" y="470"/>
                  </a:lnTo>
                  <a:lnTo>
                    <a:pt x="268" y="478"/>
                  </a:lnTo>
                  <a:lnTo>
                    <a:pt x="262" y="486"/>
                  </a:lnTo>
                  <a:lnTo>
                    <a:pt x="258" y="496"/>
                  </a:lnTo>
                  <a:lnTo>
                    <a:pt x="262" y="502"/>
                  </a:lnTo>
                  <a:lnTo>
                    <a:pt x="266" y="512"/>
                  </a:lnTo>
                  <a:lnTo>
                    <a:pt x="274" y="522"/>
                  </a:lnTo>
                  <a:lnTo>
                    <a:pt x="278" y="530"/>
                  </a:lnTo>
                  <a:lnTo>
                    <a:pt x="286" y="526"/>
                  </a:lnTo>
                  <a:lnTo>
                    <a:pt x="290" y="516"/>
                  </a:lnTo>
                  <a:lnTo>
                    <a:pt x="292" y="506"/>
                  </a:lnTo>
                  <a:lnTo>
                    <a:pt x="292" y="496"/>
                  </a:lnTo>
                  <a:lnTo>
                    <a:pt x="286" y="496"/>
                  </a:lnTo>
                  <a:lnTo>
                    <a:pt x="280" y="496"/>
                  </a:lnTo>
                  <a:lnTo>
                    <a:pt x="276" y="494"/>
                  </a:lnTo>
                  <a:lnTo>
                    <a:pt x="272" y="490"/>
                  </a:lnTo>
                  <a:lnTo>
                    <a:pt x="270" y="486"/>
                  </a:lnTo>
                  <a:lnTo>
                    <a:pt x="268" y="480"/>
                  </a:lnTo>
                  <a:lnTo>
                    <a:pt x="266" y="474"/>
                  </a:lnTo>
                  <a:lnTo>
                    <a:pt x="268" y="470"/>
                  </a:lnTo>
                  <a:lnTo>
                    <a:pt x="268" y="468"/>
                  </a:lnTo>
                  <a:lnTo>
                    <a:pt x="270" y="466"/>
                  </a:lnTo>
                  <a:lnTo>
                    <a:pt x="274" y="464"/>
                  </a:lnTo>
                  <a:lnTo>
                    <a:pt x="276" y="464"/>
                  </a:lnTo>
                  <a:lnTo>
                    <a:pt x="280" y="462"/>
                  </a:lnTo>
                  <a:lnTo>
                    <a:pt x="284" y="460"/>
                  </a:lnTo>
                  <a:lnTo>
                    <a:pt x="290" y="456"/>
                  </a:lnTo>
                  <a:lnTo>
                    <a:pt x="294" y="452"/>
                  </a:lnTo>
                  <a:lnTo>
                    <a:pt x="298" y="450"/>
                  </a:lnTo>
                  <a:lnTo>
                    <a:pt x="302" y="446"/>
                  </a:lnTo>
                  <a:lnTo>
                    <a:pt x="306" y="440"/>
                  </a:lnTo>
                  <a:lnTo>
                    <a:pt x="308" y="432"/>
                  </a:lnTo>
                  <a:lnTo>
                    <a:pt x="308" y="428"/>
                  </a:lnTo>
                  <a:lnTo>
                    <a:pt x="308" y="422"/>
                  </a:lnTo>
                  <a:lnTo>
                    <a:pt x="306" y="416"/>
                  </a:lnTo>
                  <a:lnTo>
                    <a:pt x="306" y="410"/>
                  </a:lnTo>
                  <a:lnTo>
                    <a:pt x="306" y="404"/>
                  </a:lnTo>
                  <a:lnTo>
                    <a:pt x="310" y="398"/>
                  </a:lnTo>
                  <a:lnTo>
                    <a:pt x="314" y="394"/>
                  </a:lnTo>
                  <a:lnTo>
                    <a:pt x="320" y="390"/>
                  </a:lnTo>
                  <a:lnTo>
                    <a:pt x="324" y="384"/>
                  </a:lnTo>
                  <a:lnTo>
                    <a:pt x="336" y="362"/>
                  </a:lnTo>
                  <a:lnTo>
                    <a:pt x="336" y="340"/>
                  </a:lnTo>
                  <a:lnTo>
                    <a:pt x="328" y="318"/>
                  </a:lnTo>
                  <a:lnTo>
                    <a:pt x="316" y="298"/>
                  </a:lnTo>
                  <a:lnTo>
                    <a:pt x="300" y="278"/>
                  </a:lnTo>
                  <a:lnTo>
                    <a:pt x="288" y="262"/>
                  </a:lnTo>
                  <a:lnTo>
                    <a:pt x="280" y="250"/>
                  </a:lnTo>
                  <a:lnTo>
                    <a:pt x="278" y="236"/>
                  </a:lnTo>
                  <a:lnTo>
                    <a:pt x="276" y="220"/>
                  </a:lnTo>
                  <a:lnTo>
                    <a:pt x="274" y="200"/>
                  </a:lnTo>
                  <a:lnTo>
                    <a:pt x="268" y="182"/>
                  </a:lnTo>
                  <a:lnTo>
                    <a:pt x="258" y="168"/>
                  </a:lnTo>
                  <a:lnTo>
                    <a:pt x="242" y="156"/>
                  </a:lnTo>
                  <a:lnTo>
                    <a:pt x="226" y="150"/>
                  </a:lnTo>
                  <a:lnTo>
                    <a:pt x="208" y="142"/>
                  </a:lnTo>
                  <a:lnTo>
                    <a:pt x="194" y="132"/>
                  </a:lnTo>
                  <a:lnTo>
                    <a:pt x="188" y="120"/>
                  </a:lnTo>
                  <a:lnTo>
                    <a:pt x="190" y="110"/>
                  </a:lnTo>
                  <a:lnTo>
                    <a:pt x="194" y="100"/>
                  </a:lnTo>
                  <a:lnTo>
                    <a:pt x="198" y="90"/>
                  </a:lnTo>
                  <a:lnTo>
                    <a:pt x="198" y="80"/>
                  </a:lnTo>
                  <a:lnTo>
                    <a:pt x="190" y="76"/>
                  </a:lnTo>
                  <a:lnTo>
                    <a:pt x="178" y="70"/>
                  </a:lnTo>
                  <a:lnTo>
                    <a:pt x="162" y="64"/>
                  </a:lnTo>
                  <a:lnTo>
                    <a:pt x="150" y="56"/>
                  </a:lnTo>
                  <a:lnTo>
                    <a:pt x="144" y="48"/>
                  </a:lnTo>
                  <a:lnTo>
                    <a:pt x="146" y="40"/>
                  </a:lnTo>
                  <a:lnTo>
                    <a:pt x="132" y="36"/>
                  </a:lnTo>
                  <a:lnTo>
                    <a:pt x="120" y="28"/>
                  </a:lnTo>
                  <a:lnTo>
                    <a:pt x="110" y="18"/>
                  </a:lnTo>
                  <a:lnTo>
                    <a:pt x="104" y="4"/>
                  </a:lnTo>
                  <a:lnTo>
                    <a:pt x="116" y="0"/>
                  </a:lnTo>
                  <a:lnTo>
                    <a:pt x="124" y="0"/>
                  </a:lnTo>
                  <a:lnTo>
                    <a:pt x="130" y="4"/>
                  </a:lnTo>
                  <a:lnTo>
                    <a:pt x="136" y="10"/>
                  </a:lnTo>
                  <a:lnTo>
                    <a:pt x="142" y="18"/>
                  </a:lnTo>
                  <a:lnTo>
                    <a:pt x="146" y="22"/>
                  </a:lnTo>
                  <a:lnTo>
                    <a:pt x="148" y="24"/>
                  </a:lnTo>
                  <a:lnTo>
                    <a:pt x="150" y="26"/>
                  </a:lnTo>
                  <a:lnTo>
                    <a:pt x="152" y="26"/>
                  </a:lnTo>
                  <a:lnTo>
                    <a:pt x="154" y="26"/>
                  </a:lnTo>
                  <a:lnTo>
                    <a:pt x="156" y="26"/>
                  </a:lnTo>
                  <a:lnTo>
                    <a:pt x="158" y="28"/>
                  </a:lnTo>
                  <a:lnTo>
                    <a:pt x="162" y="28"/>
                  </a:lnTo>
                  <a:lnTo>
                    <a:pt x="168" y="30"/>
                  </a:lnTo>
                  <a:lnTo>
                    <a:pt x="172" y="32"/>
                  </a:lnTo>
                  <a:lnTo>
                    <a:pt x="174" y="34"/>
                  </a:lnTo>
                  <a:lnTo>
                    <a:pt x="176" y="36"/>
                  </a:lnTo>
                  <a:lnTo>
                    <a:pt x="176" y="38"/>
                  </a:lnTo>
                  <a:lnTo>
                    <a:pt x="176" y="42"/>
                  </a:lnTo>
                  <a:lnTo>
                    <a:pt x="176" y="44"/>
                  </a:lnTo>
                  <a:lnTo>
                    <a:pt x="178" y="48"/>
                  </a:lnTo>
                  <a:lnTo>
                    <a:pt x="180" y="54"/>
                  </a:lnTo>
                  <a:lnTo>
                    <a:pt x="180" y="58"/>
                  </a:lnTo>
                  <a:lnTo>
                    <a:pt x="182" y="62"/>
                  </a:lnTo>
                  <a:lnTo>
                    <a:pt x="184" y="66"/>
                  </a:lnTo>
                  <a:lnTo>
                    <a:pt x="186" y="68"/>
                  </a:lnTo>
                  <a:lnTo>
                    <a:pt x="190" y="70"/>
                  </a:lnTo>
                  <a:lnTo>
                    <a:pt x="194" y="70"/>
                  </a:lnTo>
                  <a:lnTo>
                    <a:pt x="200" y="70"/>
                  </a:lnTo>
                  <a:lnTo>
                    <a:pt x="200" y="62"/>
                  </a:lnTo>
                  <a:lnTo>
                    <a:pt x="200" y="56"/>
                  </a:lnTo>
                  <a:lnTo>
                    <a:pt x="202" y="50"/>
                  </a:lnTo>
                  <a:lnTo>
                    <a:pt x="206" y="48"/>
                  </a:lnTo>
                  <a:lnTo>
                    <a:pt x="208" y="46"/>
                  </a:lnTo>
                  <a:lnTo>
                    <a:pt x="214" y="48"/>
                  </a:lnTo>
                  <a:lnTo>
                    <a:pt x="220" y="50"/>
                  </a:lnTo>
                  <a:lnTo>
                    <a:pt x="228" y="54"/>
                  </a:lnTo>
                  <a:lnTo>
                    <a:pt x="240" y="62"/>
                  </a:lnTo>
                  <a:lnTo>
                    <a:pt x="250" y="68"/>
                  </a:lnTo>
                  <a:lnTo>
                    <a:pt x="256" y="74"/>
                  </a:lnTo>
                  <a:lnTo>
                    <a:pt x="260" y="80"/>
                  </a:lnTo>
                  <a:lnTo>
                    <a:pt x="262" y="86"/>
                  </a:lnTo>
                  <a:lnTo>
                    <a:pt x="264" y="92"/>
                  </a:lnTo>
                  <a:lnTo>
                    <a:pt x="268" y="96"/>
                  </a:lnTo>
                  <a:lnTo>
                    <a:pt x="270" y="98"/>
                  </a:lnTo>
                  <a:lnTo>
                    <a:pt x="274" y="98"/>
                  </a:lnTo>
                  <a:lnTo>
                    <a:pt x="276" y="100"/>
                  </a:lnTo>
                  <a:lnTo>
                    <a:pt x="280" y="100"/>
                  </a:lnTo>
                  <a:lnTo>
                    <a:pt x="290" y="116"/>
                  </a:lnTo>
                  <a:lnTo>
                    <a:pt x="302" y="132"/>
                  </a:lnTo>
                  <a:lnTo>
                    <a:pt x="316" y="146"/>
                  </a:lnTo>
                  <a:lnTo>
                    <a:pt x="310" y="150"/>
                  </a:lnTo>
                  <a:lnTo>
                    <a:pt x="302" y="152"/>
                  </a:lnTo>
                  <a:lnTo>
                    <a:pt x="294" y="152"/>
                  </a:lnTo>
                  <a:lnTo>
                    <a:pt x="294" y="152"/>
                  </a:lnTo>
                  <a:lnTo>
                    <a:pt x="294" y="152"/>
                  </a:lnTo>
                  <a:lnTo>
                    <a:pt x="296" y="150"/>
                  </a:lnTo>
                  <a:lnTo>
                    <a:pt x="298" y="150"/>
                  </a:lnTo>
                </a:path>
              </a:pathLst>
            </a:custGeom>
            <a:grpFill/>
            <a:ln w="12700">
              <a:noFill/>
              <a:prstDash val="solid"/>
              <a:round/>
              <a:headEnd/>
              <a:tailEnd/>
            </a:ln>
            <a:extLst/>
          </p:spPr>
          <p:txBody>
            <a:bodyPr/>
            <a:lstStyle/>
            <a:p>
              <a:endParaRPr lang="zh-CN" altLang="en-US">
                <a:solidFill>
                  <a:schemeClr val="accent1"/>
                </a:solidFill>
              </a:endParaRPr>
            </a:p>
          </p:txBody>
        </p:sp>
        <p:sp>
          <p:nvSpPr>
            <p:cNvPr id="52" name="Freeform 101"/>
            <p:cNvSpPr>
              <a:spLocks/>
            </p:cNvSpPr>
            <p:nvPr/>
          </p:nvSpPr>
          <p:spPr bwMode="gray">
            <a:xfrm>
              <a:off x="7048815" y="4503417"/>
              <a:ext cx="162262" cy="329496"/>
            </a:xfrm>
            <a:custGeom>
              <a:avLst/>
              <a:gdLst>
                <a:gd name="T0" fmla="*/ 68 w 68"/>
                <a:gd name="T1" fmla="*/ 0 h 154"/>
                <a:gd name="T2" fmla="*/ 64 w 68"/>
                <a:gd name="T3" fmla="*/ 2 h 154"/>
                <a:gd name="T4" fmla="*/ 60 w 68"/>
                <a:gd name="T5" fmla="*/ 4 h 154"/>
                <a:gd name="T6" fmla="*/ 56 w 68"/>
                <a:gd name="T7" fmla="*/ 8 h 154"/>
                <a:gd name="T8" fmla="*/ 50 w 68"/>
                <a:gd name="T9" fmla="*/ 12 h 154"/>
                <a:gd name="T10" fmla="*/ 46 w 68"/>
                <a:gd name="T11" fmla="*/ 16 h 154"/>
                <a:gd name="T12" fmla="*/ 44 w 68"/>
                <a:gd name="T13" fmla="*/ 20 h 154"/>
                <a:gd name="T14" fmla="*/ 44 w 68"/>
                <a:gd name="T15" fmla="*/ 24 h 154"/>
                <a:gd name="T16" fmla="*/ 42 w 68"/>
                <a:gd name="T17" fmla="*/ 30 h 154"/>
                <a:gd name="T18" fmla="*/ 42 w 68"/>
                <a:gd name="T19" fmla="*/ 34 h 154"/>
                <a:gd name="T20" fmla="*/ 40 w 68"/>
                <a:gd name="T21" fmla="*/ 36 h 154"/>
                <a:gd name="T22" fmla="*/ 34 w 68"/>
                <a:gd name="T23" fmla="*/ 42 h 154"/>
                <a:gd name="T24" fmla="*/ 28 w 68"/>
                <a:gd name="T25" fmla="*/ 44 h 154"/>
                <a:gd name="T26" fmla="*/ 24 w 68"/>
                <a:gd name="T27" fmla="*/ 48 h 154"/>
                <a:gd name="T28" fmla="*/ 18 w 68"/>
                <a:gd name="T29" fmla="*/ 50 h 154"/>
                <a:gd name="T30" fmla="*/ 14 w 68"/>
                <a:gd name="T31" fmla="*/ 54 h 154"/>
                <a:gd name="T32" fmla="*/ 10 w 68"/>
                <a:gd name="T33" fmla="*/ 60 h 154"/>
                <a:gd name="T34" fmla="*/ 6 w 68"/>
                <a:gd name="T35" fmla="*/ 70 h 154"/>
                <a:gd name="T36" fmla="*/ 6 w 68"/>
                <a:gd name="T37" fmla="*/ 80 h 154"/>
                <a:gd name="T38" fmla="*/ 8 w 68"/>
                <a:gd name="T39" fmla="*/ 88 h 154"/>
                <a:gd name="T40" fmla="*/ 12 w 68"/>
                <a:gd name="T41" fmla="*/ 100 h 154"/>
                <a:gd name="T42" fmla="*/ 14 w 68"/>
                <a:gd name="T43" fmla="*/ 104 h 154"/>
                <a:gd name="T44" fmla="*/ 16 w 68"/>
                <a:gd name="T45" fmla="*/ 106 h 154"/>
                <a:gd name="T46" fmla="*/ 16 w 68"/>
                <a:gd name="T47" fmla="*/ 108 h 154"/>
                <a:gd name="T48" fmla="*/ 18 w 68"/>
                <a:gd name="T49" fmla="*/ 108 h 154"/>
                <a:gd name="T50" fmla="*/ 18 w 68"/>
                <a:gd name="T51" fmla="*/ 110 h 154"/>
                <a:gd name="T52" fmla="*/ 16 w 68"/>
                <a:gd name="T53" fmla="*/ 114 h 154"/>
                <a:gd name="T54" fmla="*/ 14 w 68"/>
                <a:gd name="T55" fmla="*/ 118 h 154"/>
                <a:gd name="T56" fmla="*/ 12 w 68"/>
                <a:gd name="T57" fmla="*/ 120 h 154"/>
                <a:gd name="T58" fmla="*/ 8 w 68"/>
                <a:gd name="T59" fmla="*/ 124 h 154"/>
                <a:gd name="T60" fmla="*/ 4 w 68"/>
                <a:gd name="T61" fmla="*/ 126 h 154"/>
                <a:gd name="T62" fmla="*/ 0 w 68"/>
                <a:gd name="T63" fmla="*/ 128 h 154"/>
                <a:gd name="T64" fmla="*/ 0 w 68"/>
                <a:gd name="T65" fmla="*/ 132 h 154"/>
                <a:gd name="T66" fmla="*/ 0 w 68"/>
                <a:gd name="T67" fmla="*/ 136 h 154"/>
                <a:gd name="T68" fmla="*/ 2 w 68"/>
                <a:gd name="T69" fmla="*/ 140 h 154"/>
                <a:gd name="T70" fmla="*/ 8 w 68"/>
                <a:gd name="T71" fmla="*/ 144 h 154"/>
                <a:gd name="T72" fmla="*/ 12 w 68"/>
                <a:gd name="T73" fmla="*/ 148 h 154"/>
                <a:gd name="T74" fmla="*/ 18 w 68"/>
                <a:gd name="T75" fmla="*/ 152 h 154"/>
                <a:gd name="T76" fmla="*/ 24 w 68"/>
                <a:gd name="T77" fmla="*/ 154 h 154"/>
                <a:gd name="T78" fmla="*/ 28 w 68"/>
                <a:gd name="T79" fmla="*/ 154 h 154"/>
                <a:gd name="T80" fmla="*/ 38 w 68"/>
                <a:gd name="T81" fmla="*/ 148 h 154"/>
                <a:gd name="T82" fmla="*/ 44 w 68"/>
                <a:gd name="T83" fmla="*/ 132 h 154"/>
                <a:gd name="T84" fmla="*/ 48 w 68"/>
                <a:gd name="T85" fmla="*/ 114 h 154"/>
                <a:gd name="T86" fmla="*/ 50 w 68"/>
                <a:gd name="T87" fmla="*/ 96 h 154"/>
                <a:gd name="T88" fmla="*/ 54 w 68"/>
                <a:gd name="T89" fmla="*/ 82 h 154"/>
                <a:gd name="T90" fmla="*/ 56 w 68"/>
                <a:gd name="T91" fmla="*/ 74 h 154"/>
                <a:gd name="T92" fmla="*/ 60 w 68"/>
                <a:gd name="T93" fmla="*/ 62 h 154"/>
                <a:gd name="T94" fmla="*/ 62 w 68"/>
                <a:gd name="T95" fmla="*/ 50 h 154"/>
                <a:gd name="T96" fmla="*/ 66 w 68"/>
                <a:gd name="T97" fmla="*/ 36 h 154"/>
                <a:gd name="T98" fmla="*/ 66 w 68"/>
                <a:gd name="T99" fmla="*/ 24 h 154"/>
                <a:gd name="T100" fmla="*/ 64 w 68"/>
                <a:gd name="T101" fmla="*/ 14 h 154"/>
                <a:gd name="T102" fmla="*/ 60 w 68"/>
                <a:gd name="T103" fmla="*/ 6 h 154"/>
                <a:gd name="T104" fmla="*/ 52 w 68"/>
                <a:gd name="T105" fmla="*/ 6 h 154"/>
                <a:gd name="T106" fmla="*/ 38 w 68"/>
                <a:gd name="T107" fmla="*/ 12 h 154"/>
                <a:gd name="T108" fmla="*/ 68 w 68"/>
                <a:gd name="T10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 h="154">
                  <a:moveTo>
                    <a:pt x="68" y="0"/>
                  </a:moveTo>
                  <a:lnTo>
                    <a:pt x="64" y="2"/>
                  </a:lnTo>
                  <a:lnTo>
                    <a:pt x="60" y="4"/>
                  </a:lnTo>
                  <a:lnTo>
                    <a:pt x="56" y="8"/>
                  </a:lnTo>
                  <a:lnTo>
                    <a:pt x="50" y="12"/>
                  </a:lnTo>
                  <a:lnTo>
                    <a:pt x="46" y="16"/>
                  </a:lnTo>
                  <a:lnTo>
                    <a:pt x="44" y="20"/>
                  </a:lnTo>
                  <a:lnTo>
                    <a:pt x="44" y="24"/>
                  </a:lnTo>
                  <a:lnTo>
                    <a:pt x="42" y="30"/>
                  </a:lnTo>
                  <a:lnTo>
                    <a:pt x="42" y="34"/>
                  </a:lnTo>
                  <a:lnTo>
                    <a:pt x="40" y="36"/>
                  </a:lnTo>
                  <a:lnTo>
                    <a:pt x="34" y="42"/>
                  </a:lnTo>
                  <a:lnTo>
                    <a:pt x="28" y="44"/>
                  </a:lnTo>
                  <a:lnTo>
                    <a:pt x="24" y="48"/>
                  </a:lnTo>
                  <a:lnTo>
                    <a:pt x="18" y="50"/>
                  </a:lnTo>
                  <a:lnTo>
                    <a:pt x="14" y="54"/>
                  </a:lnTo>
                  <a:lnTo>
                    <a:pt x="10" y="60"/>
                  </a:lnTo>
                  <a:lnTo>
                    <a:pt x="6" y="70"/>
                  </a:lnTo>
                  <a:lnTo>
                    <a:pt x="6" y="80"/>
                  </a:lnTo>
                  <a:lnTo>
                    <a:pt x="8" y="88"/>
                  </a:lnTo>
                  <a:lnTo>
                    <a:pt x="12" y="100"/>
                  </a:lnTo>
                  <a:lnTo>
                    <a:pt x="14" y="104"/>
                  </a:lnTo>
                  <a:lnTo>
                    <a:pt x="16" y="106"/>
                  </a:lnTo>
                  <a:lnTo>
                    <a:pt x="16" y="108"/>
                  </a:lnTo>
                  <a:lnTo>
                    <a:pt x="18" y="108"/>
                  </a:lnTo>
                  <a:lnTo>
                    <a:pt x="18" y="110"/>
                  </a:lnTo>
                  <a:lnTo>
                    <a:pt x="16" y="114"/>
                  </a:lnTo>
                  <a:lnTo>
                    <a:pt x="14" y="118"/>
                  </a:lnTo>
                  <a:lnTo>
                    <a:pt x="12" y="120"/>
                  </a:lnTo>
                  <a:lnTo>
                    <a:pt x="8" y="124"/>
                  </a:lnTo>
                  <a:lnTo>
                    <a:pt x="4" y="126"/>
                  </a:lnTo>
                  <a:lnTo>
                    <a:pt x="0" y="128"/>
                  </a:lnTo>
                  <a:lnTo>
                    <a:pt x="0" y="132"/>
                  </a:lnTo>
                  <a:lnTo>
                    <a:pt x="0" y="136"/>
                  </a:lnTo>
                  <a:lnTo>
                    <a:pt x="2" y="140"/>
                  </a:lnTo>
                  <a:lnTo>
                    <a:pt x="8" y="144"/>
                  </a:lnTo>
                  <a:lnTo>
                    <a:pt x="12" y="148"/>
                  </a:lnTo>
                  <a:lnTo>
                    <a:pt x="18" y="152"/>
                  </a:lnTo>
                  <a:lnTo>
                    <a:pt x="24" y="154"/>
                  </a:lnTo>
                  <a:lnTo>
                    <a:pt x="28" y="154"/>
                  </a:lnTo>
                  <a:lnTo>
                    <a:pt x="38" y="148"/>
                  </a:lnTo>
                  <a:lnTo>
                    <a:pt x="44" y="132"/>
                  </a:lnTo>
                  <a:lnTo>
                    <a:pt x="48" y="114"/>
                  </a:lnTo>
                  <a:lnTo>
                    <a:pt x="50" y="96"/>
                  </a:lnTo>
                  <a:lnTo>
                    <a:pt x="54" y="82"/>
                  </a:lnTo>
                  <a:lnTo>
                    <a:pt x="56" y="74"/>
                  </a:lnTo>
                  <a:lnTo>
                    <a:pt x="60" y="62"/>
                  </a:lnTo>
                  <a:lnTo>
                    <a:pt x="62" y="50"/>
                  </a:lnTo>
                  <a:lnTo>
                    <a:pt x="66" y="36"/>
                  </a:lnTo>
                  <a:lnTo>
                    <a:pt x="66" y="24"/>
                  </a:lnTo>
                  <a:lnTo>
                    <a:pt x="64" y="14"/>
                  </a:lnTo>
                  <a:lnTo>
                    <a:pt x="60" y="6"/>
                  </a:lnTo>
                  <a:lnTo>
                    <a:pt x="52" y="6"/>
                  </a:lnTo>
                  <a:lnTo>
                    <a:pt x="38" y="12"/>
                  </a:lnTo>
                  <a:lnTo>
                    <a:pt x="68" y="0"/>
                  </a:lnTo>
                  <a:close/>
                </a:path>
              </a:pathLst>
            </a:custGeom>
            <a:grpFill/>
            <a:ln w="0">
              <a:noFill/>
              <a:prstDash val="solid"/>
              <a:round/>
              <a:headEnd/>
              <a:tailEnd/>
            </a:ln>
            <a:extLst/>
          </p:spPr>
          <p:txBody>
            <a:bodyPr/>
            <a:lstStyle/>
            <a:p>
              <a:endParaRPr lang="zh-CN" altLang="en-US">
                <a:solidFill>
                  <a:schemeClr val="accent1"/>
                </a:solidFill>
              </a:endParaRPr>
            </a:p>
          </p:txBody>
        </p:sp>
        <p:sp>
          <p:nvSpPr>
            <p:cNvPr id="53" name="Freeform 102"/>
            <p:cNvSpPr>
              <a:spLocks/>
            </p:cNvSpPr>
            <p:nvPr/>
          </p:nvSpPr>
          <p:spPr bwMode="gray">
            <a:xfrm>
              <a:off x="7048815" y="4503417"/>
              <a:ext cx="162262" cy="329496"/>
            </a:xfrm>
            <a:custGeom>
              <a:avLst/>
              <a:gdLst>
                <a:gd name="T0" fmla="*/ 68 w 68"/>
                <a:gd name="T1" fmla="*/ 0 h 154"/>
                <a:gd name="T2" fmla="*/ 64 w 68"/>
                <a:gd name="T3" fmla="*/ 2 h 154"/>
                <a:gd name="T4" fmla="*/ 60 w 68"/>
                <a:gd name="T5" fmla="*/ 4 h 154"/>
                <a:gd name="T6" fmla="*/ 56 w 68"/>
                <a:gd name="T7" fmla="*/ 8 h 154"/>
                <a:gd name="T8" fmla="*/ 50 w 68"/>
                <a:gd name="T9" fmla="*/ 12 h 154"/>
                <a:gd name="T10" fmla="*/ 46 w 68"/>
                <a:gd name="T11" fmla="*/ 16 h 154"/>
                <a:gd name="T12" fmla="*/ 44 w 68"/>
                <a:gd name="T13" fmla="*/ 20 h 154"/>
                <a:gd name="T14" fmla="*/ 44 w 68"/>
                <a:gd name="T15" fmla="*/ 24 h 154"/>
                <a:gd name="T16" fmla="*/ 42 w 68"/>
                <a:gd name="T17" fmla="*/ 30 h 154"/>
                <a:gd name="T18" fmla="*/ 42 w 68"/>
                <a:gd name="T19" fmla="*/ 34 h 154"/>
                <a:gd name="T20" fmla="*/ 40 w 68"/>
                <a:gd name="T21" fmla="*/ 36 h 154"/>
                <a:gd name="T22" fmla="*/ 34 w 68"/>
                <a:gd name="T23" fmla="*/ 42 h 154"/>
                <a:gd name="T24" fmla="*/ 28 w 68"/>
                <a:gd name="T25" fmla="*/ 44 h 154"/>
                <a:gd name="T26" fmla="*/ 24 w 68"/>
                <a:gd name="T27" fmla="*/ 48 h 154"/>
                <a:gd name="T28" fmla="*/ 18 w 68"/>
                <a:gd name="T29" fmla="*/ 50 h 154"/>
                <a:gd name="T30" fmla="*/ 14 w 68"/>
                <a:gd name="T31" fmla="*/ 54 h 154"/>
                <a:gd name="T32" fmla="*/ 10 w 68"/>
                <a:gd name="T33" fmla="*/ 60 h 154"/>
                <a:gd name="T34" fmla="*/ 6 w 68"/>
                <a:gd name="T35" fmla="*/ 70 h 154"/>
                <a:gd name="T36" fmla="*/ 6 w 68"/>
                <a:gd name="T37" fmla="*/ 80 h 154"/>
                <a:gd name="T38" fmla="*/ 8 w 68"/>
                <a:gd name="T39" fmla="*/ 88 h 154"/>
                <a:gd name="T40" fmla="*/ 12 w 68"/>
                <a:gd name="T41" fmla="*/ 100 h 154"/>
                <a:gd name="T42" fmla="*/ 14 w 68"/>
                <a:gd name="T43" fmla="*/ 104 h 154"/>
                <a:gd name="T44" fmla="*/ 16 w 68"/>
                <a:gd name="T45" fmla="*/ 106 h 154"/>
                <a:gd name="T46" fmla="*/ 16 w 68"/>
                <a:gd name="T47" fmla="*/ 108 h 154"/>
                <a:gd name="T48" fmla="*/ 18 w 68"/>
                <a:gd name="T49" fmla="*/ 108 h 154"/>
                <a:gd name="T50" fmla="*/ 18 w 68"/>
                <a:gd name="T51" fmla="*/ 110 h 154"/>
                <a:gd name="T52" fmla="*/ 16 w 68"/>
                <a:gd name="T53" fmla="*/ 114 h 154"/>
                <a:gd name="T54" fmla="*/ 14 w 68"/>
                <a:gd name="T55" fmla="*/ 118 h 154"/>
                <a:gd name="T56" fmla="*/ 12 w 68"/>
                <a:gd name="T57" fmla="*/ 120 h 154"/>
                <a:gd name="T58" fmla="*/ 8 w 68"/>
                <a:gd name="T59" fmla="*/ 124 h 154"/>
                <a:gd name="T60" fmla="*/ 4 w 68"/>
                <a:gd name="T61" fmla="*/ 126 h 154"/>
                <a:gd name="T62" fmla="*/ 0 w 68"/>
                <a:gd name="T63" fmla="*/ 128 h 154"/>
                <a:gd name="T64" fmla="*/ 0 w 68"/>
                <a:gd name="T65" fmla="*/ 132 h 154"/>
                <a:gd name="T66" fmla="*/ 0 w 68"/>
                <a:gd name="T67" fmla="*/ 136 h 154"/>
                <a:gd name="T68" fmla="*/ 2 w 68"/>
                <a:gd name="T69" fmla="*/ 140 h 154"/>
                <a:gd name="T70" fmla="*/ 8 w 68"/>
                <a:gd name="T71" fmla="*/ 144 h 154"/>
                <a:gd name="T72" fmla="*/ 12 w 68"/>
                <a:gd name="T73" fmla="*/ 148 h 154"/>
                <a:gd name="T74" fmla="*/ 18 w 68"/>
                <a:gd name="T75" fmla="*/ 152 h 154"/>
                <a:gd name="T76" fmla="*/ 24 w 68"/>
                <a:gd name="T77" fmla="*/ 154 h 154"/>
                <a:gd name="T78" fmla="*/ 28 w 68"/>
                <a:gd name="T79" fmla="*/ 154 h 154"/>
                <a:gd name="T80" fmla="*/ 38 w 68"/>
                <a:gd name="T81" fmla="*/ 148 h 154"/>
                <a:gd name="T82" fmla="*/ 44 w 68"/>
                <a:gd name="T83" fmla="*/ 132 h 154"/>
                <a:gd name="T84" fmla="*/ 48 w 68"/>
                <a:gd name="T85" fmla="*/ 114 h 154"/>
                <a:gd name="T86" fmla="*/ 50 w 68"/>
                <a:gd name="T87" fmla="*/ 96 h 154"/>
                <a:gd name="T88" fmla="*/ 54 w 68"/>
                <a:gd name="T89" fmla="*/ 82 h 154"/>
                <a:gd name="T90" fmla="*/ 56 w 68"/>
                <a:gd name="T91" fmla="*/ 74 h 154"/>
                <a:gd name="T92" fmla="*/ 60 w 68"/>
                <a:gd name="T93" fmla="*/ 62 h 154"/>
                <a:gd name="T94" fmla="*/ 62 w 68"/>
                <a:gd name="T95" fmla="*/ 50 h 154"/>
                <a:gd name="T96" fmla="*/ 66 w 68"/>
                <a:gd name="T97" fmla="*/ 36 h 154"/>
                <a:gd name="T98" fmla="*/ 66 w 68"/>
                <a:gd name="T99" fmla="*/ 24 h 154"/>
                <a:gd name="T100" fmla="*/ 64 w 68"/>
                <a:gd name="T101" fmla="*/ 14 h 154"/>
                <a:gd name="T102" fmla="*/ 60 w 68"/>
                <a:gd name="T103" fmla="*/ 6 h 154"/>
                <a:gd name="T104" fmla="*/ 52 w 68"/>
                <a:gd name="T105" fmla="*/ 6 h 154"/>
                <a:gd name="T106" fmla="*/ 38 w 68"/>
                <a:gd name="T107" fmla="*/ 1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154">
                  <a:moveTo>
                    <a:pt x="68" y="0"/>
                  </a:moveTo>
                  <a:lnTo>
                    <a:pt x="64" y="2"/>
                  </a:lnTo>
                  <a:lnTo>
                    <a:pt x="60" y="4"/>
                  </a:lnTo>
                  <a:lnTo>
                    <a:pt x="56" y="8"/>
                  </a:lnTo>
                  <a:lnTo>
                    <a:pt x="50" y="12"/>
                  </a:lnTo>
                  <a:lnTo>
                    <a:pt x="46" y="16"/>
                  </a:lnTo>
                  <a:lnTo>
                    <a:pt x="44" y="20"/>
                  </a:lnTo>
                  <a:lnTo>
                    <a:pt x="44" y="24"/>
                  </a:lnTo>
                  <a:lnTo>
                    <a:pt x="42" y="30"/>
                  </a:lnTo>
                  <a:lnTo>
                    <a:pt x="42" y="34"/>
                  </a:lnTo>
                  <a:lnTo>
                    <a:pt x="40" y="36"/>
                  </a:lnTo>
                  <a:lnTo>
                    <a:pt x="34" y="42"/>
                  </a:lnTo>
                  <a:lnTo>
                    <a:pt x="28" y="44"/>
                  </a:lnTo>
                  <a:lnTo>
                    <a:pt x="24" y="48"/>
                  </a:lnTo>
                  <a:lnTo>
                    <a:pt x="18" y="50"/>
                  </a:lnTo>
                  <a:lnTo>
                    <a:pt x="14" y="54"/>
                  </a:lnTo>
                  <a:lnTo>
                    <a:pt x="10" y="60"/>
                  </a:lnTo>
                  <a:lnTo>
                    <a:pt x="6" y="70"/>
                  </a:lnTo>
                  <a:lnTo>
                    <a:pt x="6" y="80"/>
                  </a:lnTo>
                  <a:lnTo>
                    <a:pt x="8" y="88"/>
                  </a:lnTo>
                  <a:lnTo>
                    <a:pt x="12" y="100"/>
                  </a:lnTo>
                  <a:lnTo>
                    <a:pt x="14" y="104"/>
                  </a:lnTo>
                  <a:lnTo>
                    <a:pt x="16" y="106"/>
                  </a:lnTo>
                  <a:lnTo>
                    <a:pt x="16" y="108"/>
                  </a:lnTo>
                  <a:lnTo>
                    <a:pt x="18" y="108"/>
                  </a:lnTo>
                  <a:lnTo>
                    <a:pt x="18" y="110"/>
                  </a:lnTo>
                  <a:lnTo>
                    <a:pt x="16" y="114"/>
                  </a:lnTo>
                  <a:lnTo>
                    <a:pt x="14" y="118"/>
                  </a:lnTo>
                  <a:lnTo>
                    <a:pt x="12" y="120"/>
                  </a:lnTo>
                  <a:lnTo>
                    <a:pt x="8" y="124"/>
                  </a:lnTo>
                  <a:lnTo>
                    <a:pt x="4" y="126"/>
                  </a:lnTo>
                  <a:lnTo>
                    <a:pt x="0" y="128"/>
                  </a:lnTo>
                  <a:lnTo>
                    <a:pt x="0" y="132"/>
                  </a:lnTo>
                  <a:lnTo>
                    <a:pt x="0" y="136"/>
                  </a:lnTo>
                  <a:lnTo>
                    <a:pt x="2" y="140"/>
                  </a:lnTo>
                  <a:lnTo>
                    <a:pt x="8" y="144"/>
                  </a:lnTo>
                  <a:lnTo>
                    <a:pt x="12" y="148"/>
                  </a:lnTo>
                  <a:lnTo>
                    <a:pt x="18" y="152"/>
                  </a:lnTo>
                  <a:lnTo>
                    <a:pt x="24" y="154"/>
                  </a:lnTo>
                  <a:lnTo>
                    <a:pt x="28" y="154"/>
                  </a:lnTo>
                  <a:lnTo>
                    <a:pt x="38" y="148"/>
                  </a:lnTo>
                  <a:lnTo>
                    <a:pt x="44" y="132"/>
                  </a:lnTo>
                  <a:lnTo>
                    <a:pt x="48" y="114"/>
                  </a:lnTo>
                  <a:lnTo>
                    <a:pt x="50" y="96"/>
                  </a:lnTo>
                  <a:lnTo>
                    <a:pt x="54" y="82"/>
                  </a:lnTo>
                  <a:lnTo>
                    <a:pt x="56" y="74"/>
                  </a:lnTo>
                  <a:lnTo>
                    <a:pt x="60" y="62"/>
                  </a:lnTo>
                  <a:lnTo>
                    <a:pt x="62" y="50"/>
                  </a:lnTo>
                  <a:lnTo>
                    <a:pt x="66" y="36"/>
                  </a:lnTo>
                  <a:lnTo>
                    <a:pt x="66" y="24"/>
                  </a:lnTo>
                  <a:lnTo>
                    <a:pt x="64" y="14"/>
                  </a:lnTo>
                  <a:lnTo>
                    <a:pt x="60" y="6"/>
                  </a:lnTo>
                  <a:lnTo>
                    <a:pt x="52" y="6"/>
                  </a:lnTo>
                  <a:lnTo>
                    <a:pt x="38" y="12"/>
                  </a:lnTo>
                </a:path>
              </a:pathLst>
            </a:custGeom>
            <a:grpFill/>
            <a:ln w="12700">
              <a:noFill/>
              <a:prstDash val="solid"/>
              <a:round/>
              <a:headEnd/>
              <a:tailEnd/>
            </a:ln>
            <a:extLst/>
          </p:spPr>
          <p:txBody>
            <a:bodyPr/>
            <a:lstStyle/>
            <a:p>
              <a:endParaRPr lang="zh-CN" altLang="en-US">
                <a:solidFill>
                  <a:schemeClr val="accent1"/>
                </a:solidFill>
              </a:endParaRPr>
            </a:p>
          </p:txBody>
        </p:sp>
        <p:sp>
          <p:nvSpPr>
            <p:cNvPr id="54" name="Freeform 103"/>
            <p:cNvSpPr>
              <a:spLocks/>
            </p:cNvSpPr>
            <p:nvPr/>
          </p:nvSpPr>
          <p:spPr bwMode="gray">
            <a:xfrm>
              <a:off x="9711818" y="5389204"/>
              <a:ext cx="14317" cy="17117"/>
            </a:xfrm>
            <a:custGeom>
              <a:avLst/>
              <a:gdLst>
                <a:gd name="T0" fmla="*/ 4 w 6"/>
                <a:gd name="T1" fmla="*/ 8 h 8"/>
                <a:gd name="T2" fmla="*/ 4 w 6"/>
                <a:gd name="T3" fmla="*/ 4 h 8"/>
                <a:gd name="T4" fmla="*/ 6 w 6"/>
                <a:gd name="T5" fmla="*/ 0 h 8"/>
                <a:gd name="T6" fmla="*/ 2 w 6"/>
                <a:gd name="T7" fmla="*/ 4 h 8"/>
                <a:gd name="T8" fmla="*/ 0 w 6"/>
                <a:gd name="T9" fmla="*/ 6 h 8"/>
                <a:gd name="T10" fmla="*/ 4 w 6"/>
                <a:gd name="T11" fmla="*/ 8 h 8"/>
              </a:gdLst>
              <a:ahLst/>
              <a:cxnLst>
                <a:cxn ang="0">
                  <a:pos x="T0" y="T1"/>
                </a:cxn>
                <a:cxn ang="0">
                  <a:pos x="T2" y="T3"/>
                </a:cxn>
                <a:cxn ang="0">
                  <a:pos x="T4" y="T5"/>
                </a:cxn>
                <a:cxn ang="0">
                  <a:pos x="T6" y="T7"/>
                </a:cxn>
                <a:cxn ang="0">
                  <a:pos x="T8" y="T9"/>
                </a:cxn>
                <a:cxn ang="0">
                  <a:pos x="T10" y="T11"/>
                </a:cxn>
              </a:cxnLst>
              <a:rect l="0" t="0" r="r" b="b"/>
              <a:pathLst>
                <a:path w="6" h="8">
                  <a:moveTo>
                    <a:pt x="4" y="8"/>
                  </a:moveTo>
                  <a:lnTo>
                    <a:pt x="4" y="4"/>
                  </a:lnTo>
                  <a:lnTo>
                    <a:pt x="6" y="0"/>
                  </a:lnTo>
                  <a:lnTo>
                    <a:pt x="2" y="4"/>
                  </a:lnTo>
                  <a:lnTo>
                    <a:pt x="0" y="6"/>
                  </a:lnTo>
                  <a:lnTo>
                    <a:pt x="4" y="8"/>
                  </a:lnTo>
                  <a:close/>
                </a:path>
              </a:pathLst>
            </a:custGeom>
            <a:grpFill/>
            <a:ln w="0">
              <a:noFill/>
              <a:prstDash val="solid"/>
              <a:round/>
              <a:headEnd/>
              <a:tailEnd/>
            </a:ln>
            <a:extLst/>
          </p:spPr>
          <p:txBody>
            <a:bodyPr/>
            <a:lstStyle/>
            <a:p>
              <a:endParaRPr lang="zh-CN" altLang="en-US">
                <a:solidFill>
                  <a:schemeClr val="accent1"/>
                </a:solidFill>
              </a:endParaRPr>
            </a:p>
          </p:txBody>
        </p:sp>
        <p:sp>
          <p:nvSpPr>
            <p:cNvPr id="55" name="Freeform 104"/>
            <p:cNvSpPr>
              <a:spLocks/>
            </p:cNvSpPr>
            <p:nvPr/>
          </p:nvSpPr>
          <p:spPr bwMode="gray">
            <a:xfrm>
              <a:off x="9711818" y="5389204"/>
              <a:ext cx="14317" cy="17117"/>
            </a:xfrm>
            <a:custGeom>
              <a:avLst/>
              <a:gdLst>
                <a:gd name="T0" fmla="*/ 4 w 6"/>
                <a:gd name="T1" fmla="*/ 8 h 8"/>
                <a:gd name="T2" fmla="*/ 4 w 6"/>
                <a:gd name="T3" fmla="*/ 4 h 8"/>
                <a:gd name="T4" fmla="*/ 6 w 6"/>
                <a:gd name="T5" fmla="*/ 0 h 8"/>
                <a:gd name="T6" fmla="*/ 2 w 6"/>
                <a:gd name="T7" fmla="*/ 4 h 8"/>
                <a:gd name="T8" fmla="*/ 0 w 6"/>
                <a:gd name="T9" fmla="*/ 6 h 8"/>
                <a:gd name="T10" fmla="*/ 4 w 6"/>
                <a:gd name="T11" fmla="*/ 8 h 8"/>
              </a:gdLst>
              <a:ahLst/>
              <a:cxnLst>
                <a:cxn ang="0">
                  <a:pos x="T0" y="T1"/>
                </a:cxn>
                <a:cxn ang="0">
                  <a:pos x="T2" y="T3"/>
                </a:cxn>
                <a:cxn ang="0">
                  <a:pos x="T4" y="T5"/>
                </a:cxn>
                <a:cxn ang="0">
                  <a:pos x="T6" y="T7"/>
                </a:cxn>
                <a:cxn ang="0">
                  <a:pos x="T8" y="T9"/>
                </a:cxn>
                <a:cxn ang="0">
                  <a:pos x="T10" y="T11"/>
                </a:cxn>
              </a:cxnLst>
              <a:rect l="0" t="0" r="r" b="b"/>
              <a:pathLst>
                <a:path w="6" h="8">
                  <a:moveTo>
                    <a:pt x="4" y="8"/>
                  </a:moveTo>
                  <a:lnTo>
                    <a:pt x="4" y="4"/>
                  </a:lnTo>
                  <a:lnTo>
                    <a:pt x="6" y="0"/>
                  </a:lnTo>
                  <a:lnTo>
                    <a:pt x="2" y="4"/>
                  </a:lnTo>
                  <a:lnTo>
                    <a:pt x="0" y="6"/>
                  </a:lnTo>
                  <a:lnTo>
                    <a:pt x="4" y="8"/>
                  </a:lnTo>
                </a:path>
              </a:pathLst>
            </a:custGeom>
            <a:grpFill/>
            <a:ln w="12700">
              <a:noFill/>
              <a:prstDash val="solid"/>
              <a:round/>
              <a:headEnd/>
              <a:tailEnd/>
            </a:ln>
            <a:extLst/>
          </p:spPr>
          <p:txBody>
            <a:bodyPr/>
            <a:lstStyle/>
            <a:p>
              <a:endParaRPr lang="zh-CN" altLang="en-US">
                <a:solidFill>
                  <a:schemeClr val="accent1"/>
                </a:solidFill>
              </a:endParaRPr>
            </a:p>
          </p:txBody>
        </p:sp>
        <p:sp>
          <p:nvSpPr>
            <p:cNvPr id="56" name="Freeform 105"/>
            <p:cNvSpPr>
              <a:spLocks/>
            </p:cNvSpPr>
            <p:nvPr/>
          </p:nvSpPr>
          <p:spPr bwMode="gray">
            <a:xfrm>
              <a:off x="9726136" y="5055430"/>
              <a:ext cx="162262" cy="333775"/>
            </a:xfrm>
            <a:custGeom>
              <a:avLst/>
              <a:gdLst>
                <a:gd name="T0" fmla="*/ 68 w 68"/>
                <a:gd name="T1" fmla="*/ 30 h 156"/>
                <a:gd name="T2" fmla="*/ 54 w 68"/>
                <a:gd name="T3" fmla="*/ 28 h 156"/>
                <a:gd name="T4" fmla="*/ 46 w 68"/>
                <a:gd name="T5" fmla="*/ 22 h 156"/>
                <a:gd name="T6" fmla="*/ 40 w 68"/>
                <a:gd name="T7" fmla="*/ 14 h 156"/>
                <a:gd name="T8" fmla="*/ 36 w 68"/>
                <a:gd name="T9" fmla="*/ 0 h 156"/>
                <a:gd name="T10" fmla="*/ 32 w 68"/>
                <a:gd name="T11" fmla="*/ 0 h 156"/>
                <a:gd name="T12" fmla="*/ 26 w 68"/>
                <a:gd name="T13" fmla="*/ 2 h 156"/>
                <a:gd name="T14" fmla="*/ 22 w 68"/>
                <a:gd name="T15" fmla="*/ 6 h 156"/>
                <a:gd name="T16" fmla="*/ 28 w 68"/>
                <a:gd name="T17" fmla="*/ 22 h 156"/>
                <a:gd name="T18" fmla="*/ 28 w 68"/>
                <a:gd name="T19" fmla="*/ 40 h 156"/>
                <a:gd name="T20" fmla="*/ 24 w 68"/>
                <a:gd name="T21" fmla="*/ 60 h 156"/>
                <a:gd name="T22" fmla="*/ 18 w 68"/>
                <a:gd name="T23" fmla="*/ 78 h 156"/>
                <a:gd name="T24" fmla="*/ 14 w 68"/>
                <a:gd name="T25" fmla="*/ 96 h 156"/>
                <a:gd name="T26" fmla="*/ 8 w 68"/>
                <a:gd name="T27" fmla="*/ 118 h 156"/>
                <a:gd name="T28" fmla="*/ 4 w 68"/>
                <a:gd name="T29" fmla="*/ 136 h 156"/>
                <a:gd name="T30" fmla="*/ 0 w 68"/>
                <a:gd name="T31" fmla="*/ 156 h 156"/>
                <a:gd name="T32" fmla="*/ 12 w 68"/>
                <a:gd name="T33" fmla="*/ 144 h 156"/>
                <a:gd name="T34" fmla="*/ 24 w 68"/>
                <a:gd name="T35" fmla="*/ 126 h 156"/>
                <a:gd name="T36" fmla="*/ 38 w 68"/>
                <a:gd name="T37" fmla="*/ 104 h 156"/>
                <a:gd name="T38" fmla="*/ 50 w 68"/>
                <a:gd name="T39" fmla="*/ 84 h 156"/>
                <a:gd name="T40" fmla="*/ 60 w 68"/>
                <a:gd name="T41" fmla="*/ 62 h 156"/>
                <a:gd name="T42" fmla="*/ 66 w 68"/>
                <a:gd name="T43" fmla="*/ 44 h 156"/>
                <a:gd name="T44" fmla="*/ 68 w 68"/>
                <a:gd name="T45" fmla="*/ 3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56">
                  <a:moveTo>
                    <a:pt x="68" y="30"/>
                  </a:moveTo>
                  <a:lnTo>
                    <a:pt x="54" y="28"/>
                  </a:lnTo>
                  <a:lnTo>
                    <a:pt x="46" y="22"/>
                  </a:lnTo>
                  <a:lnTo>
                    <a:pt x="40" y="14"/>
                  </a:lnTo>
                  <a:lnTo>
                    <a:pt x="36" y="0"/>
                  </a:lnTo>
                  <a:lnTo>
                    <a:pt x="32" y="0"/>
                  </a:lnTo>
                  <a:lnTo>
                    <a:pt x="26" y="2"/>
                  </a:lnTo>
                  <a:lnTo>
                    <a:pt x="22" y="6"/>
                  </a:lnTo>
                  <a:lnTo>
                    <a:pt x="28" y="22"/>
                  </a:lnTo>
                  <a:lnTo>
                    <a:pt x="28" y="40"/>
                  </a:lnTo>
                  <a:lnTo>
                    <a:pt x="24" y="60"/>
                  </a:lnTo>
                  <a:lnTo>
                    <a:pt x="18" y="78"/>
                  </a:lnTo>
                  <a:lnTo>
                    <a:pt x="14" y="96"/>
                  </a:lnTo>
                  <a:lnTo>
                    <a:pt x="8" y="118"/>
                  </a:lnTo>
                  <a:lnTo>
                    <a:pt x="4" y="136"/>
                  </a:lnTo>
                  <a:lnTo>
                    <a:pt x="0" y="156"/>
                  </a:lnTo>
                  <a:lnTo>
                    <a:pt x="12" y="144"/>
                  </a:lnTo>
                  <a:lnTo>
                    <a:pt x="24" y="126"/>
                  </a:lnTo>
                  <a:lnTo>
                    <a:pt x="38" y="104"/>
                  </a:lnTo>
                  <a:lnTo>
                    <a:pt x="50" y="84"/>
                  </a:lnTo>
                  <a:lnTo>
                    <a:pt x="60" y="62"/>
                  </a:lnTo>
                  <a:lnTo>
                    <a:pt x="66" y="44"/>
                  </a:lnTo>
                  <a:lnTo>
                    <a:pt x="68" y="30"/>
                  </a:lnTo>
                  <a:close/>
                </a:path>
              </a:pathLst>
            </a:custGeom>
            <a:grpFill/>
            <a:ln w="0">
              <a:noFill/>
              <a:prstDash val="solid"/>
              <a:round/>
              <a:headEnd/>
              <a:tailEnd/>
            </a:ln>
            <a:extLst/>
          </p:spPr>
          <p:txBody>
            <a:bodyPr/>
            <a:lstStyle/>
            <a:p>
              <a:endParaRPr lang="zh-CN" altLang="en-US">
                <a:solidFill>
                  <a:schemeClr val="accent1"/>
                </a:solidFill>
              </a:endParaRPr>
            </a:p>
          </p:txBody>
        </p:sp>
        <p:sp>
          <p:nvSpPr>
            <p:cNvPr id="57" name="Freeform 106"/>
            <p:cNvSpPr>
              <a:spLocks/>
            </p:cNvSpPr>
            <p:nvPr/>
          </p:nvSpPr>
          <p:spPr bwMode="gray">
            <a:xfrm>
              <a:off x="9726136" y="5055430"/>
              <a:ext cx="162262" cy="333775"/>
            </a:xfrm>
            <a:custGeom>
              <a:avLst/>
              <a:gdLst>
                <a:gd name="T0" fmla="*/ 68 w 68"/>
                <a:gd name="T1" fmla="*/ 30 h 156"/>
                <a:gd name="T2" fmla="*/ 54 w 68"/>
                <a:gd name="T3" fmla="*/ 28 h 156"/>
                <a:gd name="T4" fmla="*/ 46 w 68"/>
                <a:gd name="T5" fmla="*/ 22 h 156"/>
                <a:gd name="T6" fmla="*/ 40 w 68"/>
                <a:gd name="T7" fmla="*/ 14 h 156"/>
                <a:gd name="T8" fmla="*/ 36 w 68"/>
                <a:gd name="T9" fmla="*/ 0 h 156"/>
                <a:gd name="T10" fmla="*/ 32 w 68"/>
                <a:gd name="T11" fmla="*/ 0 h 156"/>
                <a:gd name="T12" fmla="*/ 26 w 68"/>
                <a:gd name="T13" fmla="*/ 2 h 156"/>
                <a:gd name="T14" fmla="*/ 22 w 68"/>
                <a:gd name="T15" fmla="*/ 6 h 156"/>
                <a:gd name="T16" fmla="*/ 28 w 68"/>
                <a:gd name="T17" fmla="*/ 22 h 156"/>
                <a:gd name="T18" fmla="*/ 28 w 68"/>
                <a:gd name="T19" fmla="*/ 40 h 156"/>
                <a:gd name="T20" fmla="*/ 24 w 68"/>
                <a:gd name="T21" fmla="*/ 60 h 156"/>
                <a:gd name="T22" fmla="*/ 18 w 68"/>
                <a:gd name="T23" fmla="*/ 78 h 156"/>
                <a:gd name="T24" fmla="*/ 14 w 68"/>
                <a:gd name="T25" fmla="*/ 96 h 156"/>
                <a:gd name="T26" fmla="*/ 8 w 68"/>
                <a:gd name="T27" fmla="*/ 118 h 156"/>
                <a:gd name="T28" fmla="*/ 4 w 68"/>
                <a:gd name="T29" fmla="*/ 136 h 156"/>
                <a:gd name="T30" fmla="*/ 0 w 68"/>
                <a:gd name="T31" fmla="*/ 156 h 156"/>
                <a:gd name="T32" fmla="*/ 12 w 68"/>
                <a:gd name="T33" fmla="*/ 144 h 156"/>
                <a:gd name="T34" fmla="*/ 24 w 68"/>
                <a:gd name="T35" fmla="*/ 126 h 156"/>
                <a:gd name="T36" fmla="*/ 38 w 68"/>
                <a:gd name="T37" fmla="*/ 104 h 156"/>
                <a:gd name="T38" fmla="*/ 50 w 68"/>
                <a:gd name="T39" fmla="*/ 84 h 156"/>
                <a:gd name="T40" fmla="*/ 60 w 68"/>
                <a:gd name="T41" fmla="*/ 62 h 156"/>
                <a:gd name="T42" fmla="*/ 66 w 68"/>
                <a:gd name="T43" fmla="*/ 44 h 156"/>
                <a:gd name="T44" fmla="*/ 68 w 68"/>
                <a:gd name="T45" fmla="*/ 3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56">
                  <a:moveTo>
                    <a:pt x="68" y="30"/>
                  </a:moveTo>
                  <a:lnTo>
                    <a:pt x="54" y="28"/>
                  </a:lnTo>
                  <a:lnTo>
                    <a:pt x="46" y="22"/>
                  </a:lnTo>
                  <a:lnTo>
                    <a:pt x="40" y="14"/>
                  </a:lnTo>
                  <a:lnTo>
                    <a:pt x="36" y="0"/>
                  </a:lnTo>
                  <a:lnTo>
                    <a:pt x="32" y="0"/>
                  </a:lnTo>
                  <a:lnTo>
                    <a:pt x="26" y="2"/>
                  </a:lnTo>
                  <a:lnTo>
                    <a:pt x="22" y="6"/>
                  </a:lnTo>
                  <a:lnTo>
                    <a:pt x="28" y="22"/>
                  </a:lnTo>
                  <a:lnTo>
                    <a:pt x="28" y="40"/>
                  </a:lnTo>
                  <a:lnTo>
                    <a:pt x="24" y="60"/>
                  </a:lnTo>
                  <a:lnTo>
                    <a:pt x="18" y="78"/>
                  </a:lnTo>
                  <a:lnTo>
                    <a:pt x="14" y="96"/>
                  </a:lnTo>
                  <a:lnTo>
                    <a:pt x="8" y="118"/>
                  </a:lnTo>
                  <a:lnTo>
                    <a:pt x="4" y="136"/>
                  </a:lnTo>
                  <a:lnTo>
                    <a:pt x="0" y="156"/>
                  </a:lnTo>
                  <a:lnTo>
                    <a:pt x="12" y="144"/>
                  </a:lnTo>
                  <a:lnTo>
                    <a:pt x="24" y="126"/>
                  </a:lnTo>
                  <a:lnTo>
                    <a:pt x="38" y="104"/>
                  </a:lnTo>
                  <a:lnTo>
                    <a:pt x="50" y="84"/>
                  </a:lnTo>
                  <a:lnTo>
                    <a:pt x="60" y="62"/>
                  </a:lnTo>
                  <a:lnTo>
                    <a:pt x="66" y="44"/>
                  </a:lnTo>
                  <a:lnTo>
                    <a:pt x="68" y="30"/>
                  </a:lnTo>
                </a:path>
              </a:pathLst>
            </a:custGeom>
            <a:grpFill/>
            <a:ln w="12700">
              <a:noFill/>
              <a:prstDash val="solid"/>
              <a:round/>
              <a:headEnd/>
              <a:tailEnd/>
            </a:ln>
            <a:extLst/>
          </p:spPr>
          <p:txBody>
            <a:bodyPr/>
            <a:lstStyle/>
            <a:p>
              <a:endParaRPr lang="zh-CN" altLang="en-US">
                <a:solidFill>
                  <a:schemeClr val="accent1"/>
                </a:solidFill>
              </a:endParaRPr>
            </a:p>
          </p:txBody>
        </p:sp>
        <p:sp>
          <p:nvSpPr>
            <p:cNvPr id="58" name="Freeform 107"/>
            <p:cNvSpPr>
              <a:spLocks/>
            </p:cNvSpPr>
            <p:nvPr/>
          </p:nvSpPr>
          <p:spPr bwMode="gray">
            <a:xfrm>
              <a:off x="4772376" y="3061339"/>
              <a:ext cx="23862" cy="4279"/>
            </a:xfrm>
            <a:custGeom>
              <a:avLst/>
              <a:gdLst>
                <a:gd name="T0" fmla="*/ 10 w 10"/>
                <a:gd name="T1" fmla="*/ 2 h 2"/>
                <a:gd name="T2" fmla="*/ 4 w 10"/>
                <a:gd name="T3" fmla="*/ 0 h 2"/>
                <a:gd name="T4" fmla="*/ 0 w 10"/>
                <a:gd name="T5" fmla="*/ 0 h 2"/>
                <a:gd name="T6" fmla="*/ 10 w 10"/>
                <a:gd name="T7" fmla="*/ 2 h 2"/>
              </a:gdLst>
              <a:ahLst/>
              <a:cxnLst>
                <a:cxn ang="0">
                  <a:pos x="T0" y="T1"/>
                </a:cxn>
                <a:cxn ang="0">
                  <a:pos x="T2" y="T3"/>
                </a:cxn>
                <a:cxn ang="0">
                  <a:pos x="T4" y="T5"/>
                </a:cxn>
                <a:cxn ang="0">
                  <a:pos x="T6" y="T7"/>
                </a:cxn>
              </a:cxnLst>
              <a:rect l="0" t="0" r="r" b="b"/>
              <a:pathLst>
                <a:path w="10" h="2">
                  <a:moveTo>
                    <a:pt x="10" y="2"/>
                  </a:moveTo>
                  <a:lnTo>
                    <a:pt x="4" y="0"/>
                  </a:lnTo>
                  <a:lnTo>
                    <a:pt x="0" y="0"/>
                  </a:lnTo>
                  <a:lnTo>
                    <a:pt x="10" y="2"/>
                  </a:lnTo>
                  <a:close/>
                </a:path>
              </a:pathLst>
            </a:custGeom>
            <a:grpFill/>
            <a:ln w="0">
              <a:noFill/>
              <a:prstDash val="solid"/>
              <a:round/>
              <a:headEnd/>
              <a:tailEnd/>
            </a:ln>
            <a:extLst/>
          </p:spPr>
          <p:txBody>
            <a:bodyPr/>
            <a:lstStyle/>
            <a:p>
              <a:endParaRPr lang="zh-CN" altLang="en-US">
                <a:solidFill>
                  <a:schemeClr val="accent1"/>
                </a:solidFill>
              </a:endParaRPr>
            </a:p>
          </p:txBody>
        </p:sp>
        <p:sp>
          <p:nvSpPr>
            <p:cNvPr id="59" name="Freeform 108"/>
            <p:cNvSpPr>
              <a:spLocks/>
            </p:cNvSpPr>
            <p:nvPr/>
          </p:nvSpPr>
          <p:spPr bwMode="gray">
            <a:xfrm>
              <a:off x="4772376" y="3061339"/>
              <a:ext cx="23862" cy="4279"/>
            </a:xfrm>
            <a:custGeom>
              <a:avLst/>
              <a:gdLst>
                <a:gd name="T0" fmla="*/ 10 w 10"/>
                <a:gd name="T1" fmla="*/ 2 h 2"/>
                <a:gd name="T2" fmla="*/ 4 w 10"/>
                <a:gd name="T3" fmla="*/ 0 h 2"/>
                <a:gd name="T4" fmla="*/ 0 w 10"/>
                <a:gd name="T5" fmla="*/ 0 h 2"/>
                <a:gd name="T6" fmla="*/ 10 w 10"/>
                <a:gd name="T7" fmla="*/ 2 h 2"/>
              </a:gdLst>
              <a:ahLst/>
              <a:cxnLst>
                <a:cxn ang="0">
                  <a:pos x="T0" y="T1"/>
                </a:cxn>
                <a:cxn ang="0">
                  <a:pos x="T2" y="T3"/>
                </a:cxn>
                <a:cxn ang="0">
                  <a:pos x="T4" y="T5"/>
                </a:cxn>
                <a:cxn ang="0">
                  <a:pos x="T6" y="T7"/>
                </a:cxn>
              </a:cxnLst>
              <a:rect l="0" t="0" r="r" b="b"/>
              <a:pathLst>
                <a:path w="10" h="2">
                  <a:moveTo>
                    <a:pt x="10" y="2"/>
                  </a:moveTo>
                  <a:lnTo>
                    <a:pt x="4" y="0"/>
                  </a:lnTo>
                  <a:lnTo>
                    <a:pt x="0" y="0"/>
                  </a:lnTo>
                  <a:lnTo>
                    <a:pt x="10" y="2"/>
                  </a:lnTo>
                </a:path>
              </a:pathLst>
            </a:custGeom>
            <a:grpFill/>
            <a:ln w="12700">
              <a:noFill/>
              <a:prstDash val="solid"/>
              <a:round/>
              <a:headEnd/>
              <a:tailEnd/>
            </a:ln>
            <a:extLst/>
          </p:spPr>
          <p:txBody>
            <a:bodyPr/>
            <a:lstStyle/>
            <a:p>
              <a:endParaRPr lang="zh-CN" altLang="en-US">
                <a:solidFill>
                  <a:schemeClr val="accent1"/>
                </a:solidFill>
              </a:endParaRPr>
            </a:p>
          </p:txBody>
        </p:sp>
      </p:grpSp>
      <p:sp>
        <p:nvSpPr>
          <p:cNvPr id="81" name="椭圆 80"/>
          <p:cNvSpPr/>
          <p:nvPr/>
        </p:nvSpPr>
        <p:spPr>
          <a:xfrm>
            <a:off x="3424259" y="2133331"/>
            <a:ext cx="838012" cy="838012"/>
          </a:xfrm>
          <a:prstGeom prst="ellipse">
            <a:avLst/>
          </a:prstGeom>
          <a:solidFill>
            <a:schemeClr val="accent1">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flipV="1">
            <a:off x="8180961" y="3424789"/>
            <a:ext cx="3207763" cy="395331"/>
          </a:xfrm>
          <a:custGeom>
            <a:avLst/>
            <a:gdLst>
              <a:gd name="connsiteX0" fmla="*/ 0 w 3180944"/>
              <a:gd name="connsiteY0" fmla="*/ 408562 h 408562"/>
              <a:gd name="connsiteX1" fmla="*/ 136187 w 3180944"/>
              <a:gd name="connsiteY1" fmla="*/ 0 h 408562"/>
              <a:gd name="connsiteX2" fmla="*/ 3180944 w 3180944"/>
              <a:gd name="connsiteY2" fmla="*/ 0 h 408562"/>
            </a:gdLst>
            <a:ahLst/>
            <a:cxnLst>
              <a:cxn ang="0">
                <a:pos x="connsiteX0" y="connsiteY0"/>
              </a:cxn>
              <a:cxn ang="0">
                <a:pos x="connsiteX1" y="connsiteY1"/>
              </a:cxn>
              <a:cxn ang="0">
                <a:pos x="connsiteX2" y="connsiteY2"/>
              </a:cxn>
            </a:cxnLst>
            <a:rect l="l" t="t" r="r" b="b"/>
            <a:pathLst>
              <a:path w="3180944" h="408562">
                <a:moveTo>
                  <a:pt x="0" y="408562"/>
                </a:moveTo>
                <a:lnTo>
                  <a:pt x="136187" y="0"/>
                </a:lnTo>
                <a:lnTo>
                  <a:pt x="3180944" y="0"/>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70" name="文本框 69"/>
          <p:cNvSpPr txBox="1"/>
          <p:nvPr/>
        </p:nvSpPr>
        <p:spPr>
          <a:xfrm>
            <a:off x="9281967" y="3428040"/>
            <a:ext cx="2215775" cy="400110"/>
          </a:xfrm>
          <a:prstGeom prst="rect">
            <a:avLst/>
          </a:prstGeom>
          <a:noFill/>
        </p:spPr>
        <p:txBody>
          <a:bodyPr wrap="square" rtlCol="0">
            <a:spAutoFit/>
          </a:bodyPr>
          <a:lstStyle/>
          <a:p>
            <a:pPr algn="r"/>
            <a:r>
              <a:rPr lang="en-US" altLang="zh-CN" sz="2000" dirty="0">
                <a:solidFill>
                  <a:schemeClr val="accent2"/>
                </a:solidFill>
                <a:latin typeface="华文细黑" panose="02010600040101010101" pitchFamily="2" charset="-122"/>
                <a:ea typeface="华文细黑" panose="02010600040101010101" pitchFamily="2" charset="-122"/>
              </a:rPr>
              <a:t>China</a:t>
            </a:r>
            <a:endParaRPr lang="zh-CN" altLang="en-US" sz="2000" dirty="0">
              <a:solidFill>
                <a:schemeClr val="accent2"/>
              </a:solidFill>
              <a:latin typeface="华文细黑" panose="02010600040101010101" pitchFamily="2" charset="-122"/>
              <a:ea typeface="华文细黑" panose="02010600040101010101" pitchFamily="2" charset="-122"/>
            </a:endParaRPr>
          </a:p>
        </p:txBody>
      </p:sp>
      <p:sp>
        <p:nvSpPr>
          <p:cNvPr id="71" name="矩形 70"/>
          <p:cNvSpPr/>
          <p:nvPr/>
        </p:nvSpPr>
        <p:spPr>
          <a:xfrm>
            <a:off x="8686138" y="3832820"/>
            <a:ext cx="2811604" cy="789127"/>
          </a:xfrm>
          <a:prstGeom prst="rect">
            <a:avLst/>
          </a:prstGeom>
        </p:spPr>
        <p:txBody>
          <a:bodyPr wrap="square">
            <a:spAutoFit/>
          </a:bodyPr>
          <a:lstStyle/>
          <a:p>
            <a:pPr algn="r">
              <a:lnSpc>
                <a:spcPct val="13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73" name="任意多边形 72"/>
          <p:cNvSpPr/>
          <p:nvPr/>
        </p:nvSpPr>
        <p:spPr>
          <a:xfrm>
            <a:off x="5641540" y="2647786"/>
            <a:ext cx="340468" cy="2300324"/>
          </a:xfrm>
          <a:custGeom>
            <a:avLst/>
            <a:gdLst>
              <a:gd name="connsiteX0" fmla="*/ 340468 w 340468"/>
              <a:gd name="connsiteY0" fmla="*/ 0 h 2675107"/>
              <a:gd name="connsiteX1" fmla="*/ 0 w 340468"/>
              <a:gd name="connsiteY1" fmla="*/ 48638 h 2675107"/>
              <a:gd name="connsiteX2" fmla="*/ 0 w 340468"/>
              <a:gd name="connsiteY2" fmla="*/ 2675107 h 2675107"/>
            </a:gdLst>
            <a:ahLst/>
            <a:cxnLst>
              <a:cxn ang="0">
                <a:pos x="connsiteX0" y="connsiteY0"/>
              </a:cxn>
              <a:cxn ang="0">
                <a:pos x="connsiteX1" y="connsiteY1"/>
              </a:cxn>
              <a:cxn ang="0">
                <a:pos x="connsiteX2" y="connsiteY2"/>
              </a:cxn>
            </a:cxnLst>
            <a:rect l="l" t="t" r="r" b="b"/>
            <a:pathLst>
              <a:path w="340468" h="2675107">
                <a:moveTo>
                  <a:pt x="340468" y="0"/>
                </a:moveTo>
                <a:lnTo>
                  <a:pt x="0" y="48638"/>
                </a:lnTo>
                <a:lnTo>
                  <a:pt x="0" y="2675107"/>
                </a:ln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74" name="文本框 73"/>
          <p:cNvSpPr txBox="1"/>
          <p:nvPr/>
        </p:nvSpPr>
        <p:spPr>
          <a:xfrm>
            <a:off x="4526117" y="4959075"/>
            <a:ext cx="2215775" cy="400110"/>
          </a:xfrm>
          <a:prstGeom prst="rect">
            <a:avLst/>
          </a:prstGeom>
          <a:noFill/>
        </p:spPr>
        <p:txBody>
          <a:bodyPr wrap="square" rtlCol="0">
            <a:spAutoFit/>
          </a:bodyPr>
          <a:lstStyle/>
          <a:p>
            <a:pPr algn="ctr"/>
            <a:r>
              <a:rPr lang="en-US" altLang="zh-CN" sz="2000" dirty="0">
                <a:solidFill>
                  <a:schemeClr val="accent4"/>
                </a:solidFill>
                <a:latin typeface="华文细黑" panose="02010600040101010101" pitchFamily="2" charset="-122"/>
                <a:ea typeface="华文细黑" panose="02010600040101010101" pitchFamily="2" charset="-122"/>
              </a:rPr>
              <a:t>European</a:t>
            </a:r>
            <a:endParaRPr lang="zh-CN" altLang="en-US" sz="2000" dirty="0">
              <a:solidFill>
                <a:schemeClr val="accent4"/>
              </a:solidFill>
              <a:latin typeface="华文细黑" panose="02010600040101010101" pitchFamily="2" charset="-122"/>
              <a:ea typeface="华文细黑" panose="02010600040101010101" pitchFamily="2" charset="-122"/>
            </a:endParaRPr>
          </a:p>
        </p:txBody>
      </p:sp>
      <p:sp>
        <p:nvSpPr>
          <p:cNvPr id="75" name="矩形 74"/>
          <p:cNvSpPr/>
          <p:nvPr/>
        </p:nvSpPr>
        <p:spPr>
          <a:xfrm>
            <a:off x="4161262" y="5320874"/>
            <a:ext cx="2945484" cy="789127"/>
          </a:xfrm>
          <a:prstGeom prst="rect">
            <a:avLst/>
          </a:prstGeom>
        </p:spPr>
        <p:txBody>
          <a:bodyPr wrap="square">
            <a:spAutoFit/>
          </a:bodyPr>
          <a:lstStyle/>
          <a:p>
            <a:pPr algn="ctr">
              <a:lnSpc>
                <a:spcPct val="13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77" name="任意多边形 76"/>
          <p:cNvSpPr/>
          <p:nvPr/>
        </p:nvSpPr>
        <p:spPr>
          <a:xfrm>
            <a:off x="817919" y="3048506"/>
            <a:ext cx="2912690" cy="398834"/>
          </a:xfrm>
          <a:custGeom>
            <a:avLst/>
            <a:gdLst>
              <a:gd name="connsiteX0" fmla="*/ 3005847 w 3005847"/>
              <a:gd name="connsiteY0" fmla="*/ 0 h 398834"/>
              <a:gd name="connsiteX1" fmla="*/ 2879387 w 3005847"/>
              <a:gd name="connsiteY1" fmla="*/ 398834 h 398834"/>
              <a:gd name="connsiteX2" fmla="*/ 0 w 3005847"/>
              <a:gd name="connsiteY2" fmla="*/ 398834 h 398834"/>
            </a:gdLst>
            <a:ahLst/>
            <a:cxnLst>
              <a:cxn ang="0">
                <a:pos x="connsiteX0" y="connsiteY0"/>
              </a:cxn>
              <a:cxn ang="0">
                <a:pos x="connsiteX1" y="connsiteY1"/>
              </a:cxn>
              <a:cxn ang="0">
                <a:pos x="connsiteX2" y="connsiteY2"/>
              </a:cxn>
            </a:cxnLst>
            <a:rect l="l" t="t" r="r" b="b"/>
            <a:pathLst>
              <a:path w="3005847" h="398834">
                <a:moveTo>
                  <a:pt x="3005847" y="0"/>
                </a:moveTo>
                <a:lnTo>
                  <a:pt x="2879387" y="398834"/>
                </a:lnTo>
                <a:lnTo>
                  <a:pt x="0" y="398834"/>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 </a:t>
            </a:r>
            <a:endParaRPr lang="zh-CN" altLang="en-US" dirty="0">
              <a:solidFill>
                <a:schemeClr val="accent1"/>
              </a:solidFill>
            </a:endParaRPr>
          </a:p>
        </p:txBody>
      </p:sp>
      <p:sp>
        <p:nvSpPr>
          <p:cNvPr id="78" name="文本框 77"/>
          <p:cNvSpPr txBox="1"/>
          <p:nvPr/>
        </p:nvSpPr>
        <p:spPr>
          <a:xfrm>
            <a:off x="733172" y="3054296"/>
            <a:ext cx="2366685" cy="400110"/>
          </a:xfrm>
          <a:prstGeom prst="rect">
            <a:avLst/>
          </a:prstGeom>
          <a:noFill/>
        </p:spPr>
        <p:txBody>
          <a:bodyPr wrap="square" rtlCol="0">
            <a:spAutoFit/>
          </a:bodyPr>
          <a:lstStyle/>
          <a:p>
            <a:r>
              <a:rPr lang="zh-CN" altLang="en-US" sz="2000" dirty="0">
                <a:solidFill>
                  <a:schemeClr val="accent1"/>
                </a:solidFill>
                <a:latin typeface="华文细黑" panose="02010600040101010101" pitchFamily="2" charset="-122"/>
                <a:ea typeface="华文细黑" panose="02010600040101010101" pitchFamily="2" charset="-122"/>
              </a:rPr>
              <a:t>North America</a:t>
            </a:r>
          </a:p>
        </p:txBody>
      </p:sp>
      <p:sp>
        <p:nvSpPr>
          <p:cNvPr id="79" name="矩形 78"/>
          <p:cNvSpPr/>
          <p:nvPr/>
        </p:nvSpPr>
        <p:spPr>
          <a:xfrm>
            <a:off x="733172" y="3445279"/>
            <a:ext cx="2844854" cy="789127"/>
          </a:xfrm>
          <a:prstGeom prst="rect">
            <a:avLst/>
          </a:prstGeom>
        </p:spPr>
        <p:txBody>
          <a:bodyPr wrap="square">
            <a:spAutoFit/>
          </a:bodyPr>
          <a:lstStyle/>
          <a:p>
            <a:pPr>
              <a:lnSpc>
                <a:spcPct val="13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0" name="文本框 79"/>
          <p:cNvSpPr txBox="1"/>
          <p:nvPr/>
        </p:nvSpPr>
        <p:spPr>
          <a:xfrm>
            <a:off x="3304825" y="2367671"/>
            <a:ext cx="1076880" cy="3693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000" dirty="0">
                <a:solidFill>
                  <a:schemeClr val="bg1"/>
                </a:solidFill>
              </a:rPr>
              <a:t>18.2</a:t>
            </a:r>
            <a:r>
              <a:rPr lang="en-US" altLang="zh-CN" sz="1200" dirty="0">
                <a:solidFill>
                  <a:schemeClr val="bg1"/>
                </a:solidFill>
              </a:rPr>
              <a:t>%</a:t>
            </a:r>
            <a:endParaRPr lang="zh-CN" altLang="en-US" sz="1200" dirty="0">
              <a:solidFill>
                <a:schemeClr val="bg1"/>
              </a:solidFill>
            </a:endParaRPr>
          </a:p>
        </p:txBody>
      </p:sp>
      <p:sp>
        <p:nvSpPr>
          <p:cNvPr id="82" name="椭圆 81"/>
          <p:cNvSpPr/>
          <p:nvPr/>
        </p:nvSpPr>
        <p:spPr>
          <a:xfrm>
            <a:off x="6101442" y="2127045"/>
            <a:ext cx="838012" cy="838012"/>
          </a:xfrm>
          <a:prstGeom prst="ellipse">
            <a:avLst/>
          </a:prstGeom>
          <a:solidFill>
            <a:schemeClr val="accent4">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6078416" y="2361385"/>
            <a:ext cx="884064" cy="3693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000" dirty="0">
                <a:solidFill>
                  <a:schemeClr val="bg1"/>
                </a:solidFill>
              </a:rPr>
              <a:t>33.4</a:t>
            </a:r>
            <a:r>
              <a:rPr lang="en-US" altLang="zh-CN" sz="1200" dirty="0">
                <a:solidFill>
                  <a:schemeClr val="bg1"/>
                </a:solidFill>
              </a:rPr>
              <a:t>%</a:t>
            </a:r>
            <a:endParaRPr lang="zh-CN" altLang="en-US" sz="1200" dirty="0">
              <a:solidFill>
                <a:schemeClr val="bg1"/>
              </a:solidFill>
            </a:endParaRPr>
          </a:p>
        </p:txBody>
      </p:sp>
      <p:sp>
        <p:nvSpPr>
          <p:cNvPr id="83" name="椭圆 82"/>
          <p:cNvSpPr/>
          <p:nvPr/>
        </p:nvSpPr>
        <p:spPr>
          <a:xfrm>
            <a:off x="7614631" y="2537892"/>
            <a:ext cx="838012" cy="838012"/>
          </a:xfrm>
          <a:prstGeom prst="ellipse">
            <a:avLst/>
          </a:prstGeom>
          <a:solidFill>
            <a:schemeClr val="accent2">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p:cNvSpPr txBox="1"/>
          <p:nvPr/>
        </p:nvSpPr>
        <p:spPr>
          <a:xfrm>
            <a:off x="7495197" y="2772232"/>
            <a:ext cx="1076880" cy="3693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000" dirty="0">
                <a:solidFill>
                  <a:schemeClr val="bg1"/>
                </a:solidFill>
              </a:rPr>
              <a:t>56</a:t>
            </a:r>
            <a:r>
              <a:rPr lang="en-US" altLang="zh-CN" sz="1200" dirty="0">
                <a:solidFill>
                  <a:schemeClr val="bg1"/>
                </a:solidFill>
              </a:rPr>
              <a:t>%</a:t>
            </a:r>
            <a:endParaRPr lang="zh-CN" altLang="en-US" sz="1200" dirty="0">
              <a:solidFill>
                <a:schemeClr val="bg1"/>
              </a:solidFill>
            </a:endParaRPr>
          </a:p>
        </p:txBody>
      </p:sp>
      <p:sp>
        <p:nvSpPr>
          <p:cNvPr id="85" name="文本框 84"/>
          <p:cNvSpPr txBox="1"/>
          <p:nvPr/>
        </p:nvSpPr>
        <p:spPr>
          <a:xfrm>
            <a:off x="1342723" y="178376"/>
            <a:ext cx="3359906"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86" name="矩形 85"/>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87" name="矩形 8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43345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750"/>
                                        <p:tgtEl>
                                          <p:spTgt spid="85"/>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85"/>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3.33333E-6 1.85185E-6 " pathEditMode="relative" rAng="0" ptsTypes="AA">
                                      <p:cBhvr>
                                        <p:cTn id="11" dur="750" fill="hold"/>
                                        <p:tgtEl>
                                          <p:spTgt spid="85"/>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86"/>
                                        </p:tgtEl>
                                        <p:attrNameLst>
                                          <p:attrName>style.visibility</p:attrName>
                                        </p:attrNameLst>
                                      </p:cBhvr>
                                      <p:to>
                                        <p:strVal val="visible"/>
                                      </p:to>
                                    </p:set>
                                    <p:animEffect transition="in" filter="fade">
                                      <p:cBhvr>
                                        <p:cTn id="14" dur="750"/>
                                        <p:tgtEl>
                                          <p:spTgt spid="86"/>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86"/>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63" presetClass="path" presetSubtype="0" decel="50000" fill="hold" nodeType="withEffect">
                                  <p:stCondLst>
                                    <p:cond delay="0"/>
                                  </p:stCondLst>
                                  <p:childTnLst>
                                    <p:animMotion origin="layout" path="M 0.01523 3.7037E-6 L -0.10885 3.7037E-6 " pathEditMode="relative" rAng="0" ptsTypes="AA">
                                      <p:cBhvr>
                                        <p:cTn id="21" dur="750" spd="-100000" fill="hold"/>
                                        <p:tgtEl>
                                          <p:spTgt spid="20"/>
                                        </p:tgtEl>
                                        <p:attrNameLst>
                                          <p:attrName>ppt_x</p:attrName>
                                          <p:attrName>ppt_y</p:attrName>
                                        </p:attrNameLst>
                                      </p:cBhvr>
                                      <p:rCtr x="-6211" y="0"/>
                                    </p:animMotion>
                                  </p:childTnLst>
                                </p:cTn>
                              </p:par>
                              <p:par>
                                <p:cTn id="22" presetID="35" presetClass="path" presetSubtype="0" accel="50000" decel="50000" fill="hold" nodeType="withEffect">
                                  <p:stCondLst>
                                    <p:cond delay="750"/>
                                  </p:stCondLst>
                                  <p:childTnLst>
                                    <p:animMotion origin="layout" path="M 0.01602 3.7037E-6 L 0 3.7037E-6 " pathEditMode="relative" rAng="0" ptsTypes="AA">
                                      <p:cBhvr>
                                        <p:cTn id="23" dur="750" fill="hold"/>
                                        <p:tgtEl>
                                          <p:spTgt spid="20"/>
                                        </p:tgtEl>
                                        <p:attrNameLst>
                                          <p:attrName>ppt_x</p:attrName>
                                          <p:attrName>ppt_y</p:attrName>
                                        </p:attrNameLst>
                                      </p:cBhvr>
                                      <p:rCtr x="-807" y="0"/>
                                    </p:animMotion>
                                  </p:childTnLst>
                                </p:cTn>
                              </p:par>
                              <p:par>
                                <p:cTn id="24" presetID="53" presetClass="entr" presetSubtype="16" fill="hold" grpId="0" nodeType="withEffect">
                                  <p:stCondLst>
                                    <p:cond delay="1750"/>
                                  </p:stCondLst>
                                  <p:childTnLst>
                                    <p:set>
                                      <p:cBhvr>
                                        <p:cTn id="25" dur="1" fill="hold">
                                          <p:stCondLst>
                                            <p:cond delay="0"/>
                                          </p:stCondLst>
                                        </p:cTn>
                                        <p:tgtEl>
                                          <p:spTgt spid="80"/>
                                        </p:tgtEl>
                                        <p:attrNameLst>
                                          <p:attrName>style.visibility</p:attrName>
                                        </p:attrNameLst>
                                      </p:cBhvr>
                                      <p:to>
                                        <p:strVal val="visible"/>
                                      </p:to>
                                    </p:set>
                                    <p:anim calcmode="lin" valueType="num">
                                      <p:cBhvr>
                                        <p:cTn id="26" dur="750" fill="hold"/>
                                        <p:tgtEl>
                                          <p:spTgt spid="80"/>
                                        </p:tgtEl>
                                        <p:attrNameLst>
                                          <p:attrName>ppt_w</p:attrName>
                                        </p:attrNameLst>
                                      </p:cBhvr>
                                      <p:tavLst>
                                        <p:tav tm="0">
                                          <p:val>
                                            <p:fltVal val="0"/>
                                          </p:val>
                                        </p:tav>
                                        <p:tav tm="100000">
                                          <p:val>
                                            <p:strVal val="#ppt_w"/>
                                          </p:val>
                                        </p:tav>
                                      </p:tavLst>
                                    </p:anim>
                                    <p:anim calcmode="lin" valueType="num">
                                      <p:cBhvr>
                                        <p:cTn id="27" dur="750" fill="hold"/>
                                        <p:tgtEl>
                                          <p:spTgt spid="80"/>
                                        </p:tgtEl>
                                        <p:attrNameLst>
                                          <p:attrName>ppt_h</p:attrName>
                                        </p:attrNameLst>
                                      </p:cBhvr>
                                      <p:tavLst>
                                        <p:tav tm="0">
                                          <p:val>
                                            <p:fltVal val="0"/>
                                          </p:val>
                                        </p:tav>
                                        <p:tav tm="100000">
                                          <p:val>
                                            <p:strVal val="#ppt_h"/>
                                          </p:val>
                                        </p:tav>
                                      </p:tavLst>
                                    </p:anim>
                                    <p:animEffect transition="in" filter="fade">
                                      <p:cBhvr>
                                        <p:cTn id="28" dur="750"/>
                                        <p:tgtEl>
                                          <p:spTgt spid="80"/>
                                        </p:tgtEl>
                                      </p:cBhvr>
                                    </p:animEffect>
                                  </p:childTnLst>
                                </p:cTn>
                              </p:par>
                              <p:par>
                                <p:cTn id="29" presetID="53" presetClass="entr" presetSubtype="16" fill="hold" grpId="0" nodeType="withEffect">
                                  <p:stCondLst>
                                    <p:cond delay="1750"/>
                                  </p:stCondLst>
                                  <p:childTnLst>
                                    <p:set>
                                      <p:cBhvr>
                                        <p:cTn id="30" dur="1" fill="hold">
                                          <p:stCondLst>
                                            <p:cond delay="0"/>
                                          </p:stCondLst>
                                        </p:cTn>
                                        <p:tgtEl>
                                          <p:spTgt spid="76"/>
                                        </p:tgtEl>
                                        <p:attrNameLst>
                                          <p:attrName>style.visibility</p:attrName>
                                        </p:attrNameLst>
                                      </p:cBhvr>
                                      <p:to>
                                        <p:strVal val="visible"/>
                                      </p:to>
                                    </p:set>
                                    <p:anim calcmode="lin" valueType="num">
                                      <p:cBhvr>
                                        <p:cTn id="31" dur="750" fill="hold"/>
                                        <p:tgtEl>
                                          <p:spTgt spid="76"/>
                                        </p:tgtEl>
                                        <p:attrNameLst>
                                          <p:attrName>ppt_w</p:attrName>
                                        </p:attrNameLst>
                                      </p:cBhvr>
                                      <p:tavLst>
                                        <p:tav tm="0">
                                          <p:val>
                                            <p:fltVal val="0"/>
                                          </p:val>
                                        </p:tav>
                                        <p:tav tm="100000">
                                          <p:val>
                                            <p:strVal val="#ppt_w"/>
                                          </p:val>
                                        </p:tav>
                                      </p:tavLst>
                                    </p:anim>
                                    <p:anim calcmode="lin" valueType="num">
                                      <p:cBhvr>
                                        <p:cTn id="32" dur="750" fill="hold"/>
                                        <p:tgtEl>
                                          <p:spTgt spid="76"/>
                                        </p:tgtEl>
                                        <p:attrNameLst>
                                          <p:attrName>ppt_h</p:attrName>
                                        </p:attrNameLst>
                                      </p:cBhvr>
                                      <p:tavLst>
                                        <p:tav tm="0">
                                          <p:val>
                                            <p:fltVal val="0"/>
                                          </p:val>
                                        </p:tav>
                                        <p:tav tm="100000">
                                          <p:val>
                                            <p:strVal val="#ppt_h"/>
                                          </p:val>
                                        </p:tav>
                                      </p:tavLst>
                                    </p:anim>
                                    <p:animEffect transition="in" filter="fade">
                                      <p:cBhvr>
                                        <p:cTn id="33" dur="750"/>
                                        <p:tgtEl>
                                          <p:spTgt spid="76"/>
                                        </p:tgtEl>
                                      </p:cBhvr>
                                    </p:animEffect>
                                  </p:childTnLst>
                                </p:cTn>
                              </p:par>
                              <p:par>
                                <p:cTn id="34" presetID="53" presetClass="entr" presetSubtype="16" fill="hold" grpId="0" nodeType="withEffect">
                                  <p:stCondLst>
                                    <p:cond delay="1750"/>
                                  </p:stCondLst>
                                  <p:childTnLst>
                                    <p:set>
                                      <p:cBhvr>
                                        <p:cTn id="35" dur="1" fill="hold">
                                          <p:stCondLst>
                                            <p:cond delay="0"/>
                                          </p:stCondLst>
                                        </p:cTn>
                                        <p:tgtEl>
                                          <p:spTgt spid="72"/>
                                        </p:tgtEl>
                                        <p:attrNameLst>
                                          <p:attrName>style.visibility</p:attrName>
                                        </p:attrNameLst>
                                      </p:cBhvr>
                                      <p:to>
                                        <p:strVal val="visible"/>
                                      </p:to>
                                    </p:set>
                                    <p:anim calcmode="lin" valueType="num">
                                      <p:cBhvr>
                                        <p:cTn id="36" dur="750" fill="hold"/>
                                        <p:tgtEl>
                                          <p:spTgt spid="72"/>
                                        </p:tgtEl>
                                        <p:attrNameLst>
                                          <p:attrName>ppt_w</p:attrName>
                                        </p:attrNameLst>
                                      </p:cBhvr>
                                      <p:tavLst>
                                        <p:tav tm="0">
                                          <p:val>
                                            <p:fltVal val="0"/>
                                          </p:val>
                                        </p:tav>
                                        <p:tav tm="100000">
                                          <p:val>
                                            <p:strVal val="#ppt_w"/>
                                          </p:val>
                                        </p:tav>
                                      </p:tavLst>
                                    </p:anim>
                                    <p:anim calcmode="lin" valueType="num">
                                      <p:cBhvr>
                                        <p:cTn id="37" dur="750" fill="hold"/>
                                        <p:tgtEl>
                                          <p:spTgt spid="72"/>
                                        </p:tgtEl>
                                        <p:attrNameLst>
                                          <p:attrName>ppt_h</p:attrName>
                                        </p:attrNameLst>
                                      </p:cBhvr>
                                      <p:tavLst>
                                        <p:tav tm="0">
                                          <p:val>
                                            <p:fltVal val="0"/>
                                          </p:val>
                                        </p:tav>
                                        <p:tav tm="100000">
                                          <p:val>
                                            <p:strVal val="#ppt_h"/>
                                          </p:val>
                                        </p:tav>
                                      </p:tavLst>
                                    </p:anim>
                                    <p:animEffect transition="in" filter="fade">
                                      <p:cBhvr>
                                        <p:cTn id="38" dur="750"/>
                                        <p:tgtEl>
                                          <p:spTgt spid="72"/>
                                        </p:tgtEl>
                                      </p:cBhvr>
                                    </p:animEffect>
                                  </p:childTnLst>
                                </p:cTn>
                              </p:par>
                              <p:par>
                                <p:cTn id="39" presetID="53" presetClass="entr" presetSubtype="16" fill="hold" grpId="0" nodeType="withEffect">
                                  <p:stCondLst>
                                    <p:cond delay="1750"/>
                                  </p:stCondLst>
                                  <p:childTnLst>
                                    <p:set>
                                      <p:cBhvr>
                                        <p:cTn id="40" dur="1" fill="hold">
                                          <p:stCondLst>
                                            <p:cond delay="0"/>
                                          </p:stCondLst>
                                        </p:cTn>
                                        <p:tgtEl>
                                          <p:spTgt spid="81"/>
                                        </p:tgtEl>
                                        <p:attrNameLst>
                                          <p:attrName>style.visibility</p:attrName>
                                        </p:attrNameLst>
                                      </p:cBhvr>
                                      <p:to>
                                        <p:strVal val="visible"/>
                                      </p:to>
                                    </p:set>
                                    <p:anim calcmode="lin" valueType="num">
                                      <p:cBhvr>
                                        <p:cTn id="41" dur="750" fill="hold"/>
                                        <p:tgtEl>
                                          <p:spTgt spid="81"/>
                                        </p:tgtEl>
                                        <p:attrNameLst>
                                          <p:attrName>ppt_w</p:attrName>
                                        </p:attrNameLst>
                                      </p:cBhvr>
                                      <p:tavLst>
                                        <p:tav tm="0">
                                          <p:val>
                                            <p:fltVal val="0"/>
                                          </p:val>
                                        </p:tav>
                                        <p:tav tm="100000">
                                          <p:val>
                                            <p:strVal val="#ppt_w"/>
                                          </p:val>
                                        </p:tav>
                                      </p:tavLst>
                                    </p:anim>
                                    <p:anim calcmode="lin" valueType="num">
                                      <p:cBhvr>
                                        <p:cTn id="42" dur="750" fill="hold"/>
                                        <p:tgtEl>
                                          <p:spTgt spid="81"/>
                                        </p:tgtEl>
                                        <p:attrNameLst>
                                          <p:attrName>ppt_h</p:attrName>
                                        </p:attrNameLst>
                                      </p:cBhvr>
                                      <p:tavLst>
                                        <p:tav tm="0">
                                          <p:val>
                                            <p:fltVal val="0"/>
                                          </p:val>
                                        </p:tav>
                                        <p:tav tm="100000">
                                          <p:val>
                                            <p:strVal val="#ppt_h"/>
                                          </p:val>
                                        </p:tav>
                                      </p:tavLst>
                                    </p:anim>
                                    <p:animEffect transition="in" filter="fade">
                                      <p:cBhvr>
                                        <p:cTn id="43" dur="750"/>
                                        <p:tgtEl>
                                          <p:spTgt spid="81"/>
                                        </p:tgtEl>
                                      </p:cBhvr>
                                    </p:animEffect>
                                  </p:childTnLst>
                                </p:cTn>
                              </p:par>
                              <p:par>
                                <p:cTn id="44" presetID="53" presetClass="entr" presetSubtype="16" fill="hold" grpId="0" nodeType="withEffect">
                                  <p:stCondLst>
                                    <p:cond delay="1750"/>
                                  </p:stCondLst>
                                  <p:childTnLst>
                                    <p:set>
                                      <p:cBhvr>
                                        <p:cTn id="45" dur="1" fill="hold">
                                          <p:stCondLst>
                                            <p:cond delay="0"/>
                                          </p:stCondLst>
                                        </p:cTn>
                                        <p:tgtEl>
                                          <p:spTgt spid="82"/>
                                        </p:tgtEl>
                                        <p:attrNameLst>
                                          <p:attrName>style.visibility</p:attrName>
                                        </p:attrNameLst>
                                      </p:cBhvr>
                                      <p:to>
                                        <p:strVal val="visible"/>
                                      </p:to>
                                    </p:set>
                                    <p:anim calcmode="lin" valueType="num">
                                      <p:cBhvr>
                                        <p:cTn id="46" dur="750" fill="hold"/>
                                        <p:tgtEl>
                                          <p:spTgt spid="82"/>
                                        </p:tgtEl>
                                        <p:attrNameLst>
                                          <p:attrName>ppt_w</p:attrName>
                                        </p:attrNameLst>
                                      </p:cBhvr>
                                      <p:tavLst>
                                        <p:tav tm="0">
                                          <p:val>
                                            <p:fltVal val="0"/>
                                          </p:val>
                                        </p:tav>
                                        <p:tav tm="100000">
                                          <p:val>
                                            <p:strVal val="#ppt_w"/>
                                          </p:val>
                                        </p:tav>
                                      </p:tavLst>
                                    </p:anim>
                                    <p:anim calcmode="lin" valueType="num">
                                      <p:cBhvr>
                                        <p:cTn id="47" dur="750" fill="hold"/>
                                        <p:tgtEl>
                                          <p:spTgt spid="82"/>
                                        </p:tgtEl>
                                        <p:attrNameLst>
                                          <p:attrName>ppt_h</p:attrName>
                                        </p:attrNameLst>
                                      </p:cBhvr>
                                      <p:tavLst>
                                        <p:tav tm="0">
                                          <p:val>
                                            <p:fltVal val="0"/>
                                          </p:val>
                                        </p:tav>
                                        <p:tav tm="100000">
                                          <p:val>
                                            <p:strVal val="#ppt_h"/>
                                          </p:val>
                                        </p:tav>
                                      </p:tavLst>
                                    </p:anim>
                                    <p:animEffect transition="in" filter="fade">
                                      <p:cBhvr>
                                        <p:cTn id="48" dur="750"/>
                                        <p:tgtEl>
                                          <p:spTgt spid="82"/>
                                        </p:tgtEl>
                                      </p:cBhvr>
                                    </p:animEffect>
                                  </p:childTnLst>
                                </p:cTn>
                              </p:par>
                              <p:par>
                                <p:cTn id="49" presetID="53" presetClass="entr" presetSubtype="16" fill="hold" grpId="0" nodeType="withEffect">
                                  <p:stCondLst>
                                    <p:cond delay="1750"/>
                                  </p:stCondLst>
                                  <p:childTnLst>
                                    <p:set>
                                      <p:cBhvr>
                                        <p:cTn id="50" dur="1" fill="hold">
                                          <p:stCondLst>
                                            <p:cond delay="0"/>
                                          </p:stCondLst>
                                        </p:cTn>
                                        <p:tgtEl>
                                          <p:spTgt spid="83"/>
                                        </p:tgtEl>
                                        <p:attrNameLst>
                                          <p:attrName>style.visibility</p:attrName>
                                        </p:attrNameLst>
                                      </p:cBhvr>
                                      <p:to>
                                        <p:strVal val="visible"/>
                                      </p:to>
                                    </p:set>
                                    <p:anim calcmode="lin" valueType="num">
                                      <p:cBhvr>
                                        <p:cTn id="51" dur="750" fill="hold"/>
                                        <p:tgtEl>
                                          <p:spTgt spid="83"/>
                                        </p:tgtEl>
                                        <p:attrNameLst>
                                          <p:attrName>ppt_w</p:attrName>
                                        </p:attrNameLst>
                                      </p:cBhvr>
                                      <p:tavLst>
                                        <p:tav tm="0">
                                          <p:val>
                                            <p:fltVal val="0"/>
                                          </p:val>
                                        </p:tav>
                                        <p:tav tm="100000">
                                          <p:val>
                                            <p:strVal val="#ppt_w"/>
                                          </p:val>
                                        </p:tav>
                                      </p:tavLst>
                                    </p:anim>
                                    <p:anim calcmode="lin" valueType="num">
                                      <p:cBhvr>
                                        <p:cTn id="52" dur="750" fill="hold"/>
                                        <p:tgtEl>
                                          <p:spTgt spid="83"/>
                                        </p:tgtEl>
                                        <p:attrNameLst>
                                          <p:attrName>ppt_h</p:attrName>
                                        </p:attrNameLst>
                                      </p:cBhvr>
                                      <p:tavLst>
                                        <p:tav tm="0">
                                          <p:val>
                                            <p:fltVal val="0"/>
                                          </p:val>
                                        </p:tav>
                                        <p:tav tm="100000">
                                          <p:val>
                                            <p:strVal val="#ppt_h"/>
                                          </p:val>
                                        </p:tav>
                                      </p:tavLst>
                                    </p:anim>
                                    <p:animEffect transition="in" filter="fade">
                                      <p:cBhvr>
                                        <p:cTn id="53" dur="750"/>
                                        <p:tgtEl>
                                          <p:spTgt spid="83"/>
                                        </p:tgtEl>
                                      </p:cBhvr>
                                    </p:animEffect>
                                  </p:childTnLst>
                                </p:cTn>
                              </p:par>
                              <p:par>
                                <p:cTn id="54" presetID="22" presetClass="entr" presetSubtype="2" fill="hold" grpId="0" nodeType="withEffect">
                                  <p:stCondLst>
                                    <p:cond delay="1750"/>
                                  </p:stCondLst>
                                  <p:childTnLst>
                                    <p:set>
                                      <p:cBhvr>
                                        <p:cTn id="55" dur="1" fill="hold">
                                          <p:stCondLst>
                                            <p:cond delay="0"/>
                                          </p:stCondLst>
                                        </p:cTn>
                                        <p:tgtEl>
                                          <p:spTgt spid="77"/>
                                        </p:tgtEl>
                                        <p:attrNameLst>
                                          <p:attrName>style.visibility</p:attrName>
                                        </p:attrNameLst>
                                      </p:cBhvr>
                                      <p:to>
                                        <p:strVal val="visible"/>
                                      </p:to>
                                    </p:set>
                                    <p:animEffect transition="in" filter="wipe(right)">
                                      <p:cBhvr>
                                        <p:cTn id="56" dur="750"/>
                                        <p:tgtEl>
                                          <p:spTgt spid="77"/>
                                        </p:tgtEl>
                                      </p:cBhvr>
                                    </p:animEffect>
                                  </p:childTnLst>
                                </p:cTn>
                              </p:par>
                              <p:par>
                                <p:cTn id="57" presetID="22" presetClass="entr" presetSubtype="1" fill="hold" grpId="0" nodeType="withEffect">
                                  <p:stCondLst>
                                    <p:cond delay="1750"/>
                                  </p:stCondLst>
                                  <p:childTnLst>
                                    <p:set>
                                      <p:cBhvr>
                                        <p:cTn id="58" dur="1" fill="hold">
                                          <p:stCondLst>
                                            <p:cond delay="0"/>
                                          </p:stCondLst>
                                        </p:cTn>
                                        <p:tgtEl>
                                          <p:spTgt spid="73"/>
                                        </p:tgtEl>
                                        <p:attrNameLst>
                                          <p:attrName>style.visibility</p:attrName>
                                        </p:attrNameLst>
                                      </p:cBhvr>
                                      <p:to>
                                        <p:strVal val="visible"/>
                                      </p:to>
                                    </p:set>
                                    <p:animEffect transition="in" filter="wipe(up)">
                                      <p:cBhvr>
                                        <p:cTn id="59" dur="750"/>
                                        <p:tgtEl>
                                          <p:spTgt spid="73"/>
                                        </p:tgtEl>
                                      </p:cBhvr>
                                    </p:animEffect>
                                  </p:childTnLst>
                                </p:cTn>
                              </p:par>
                              <p:par>
                                <p:cTn id="60" presetID="22" presetClass="entr" presetSubtype="8" fill="hold" grpId="0" nodeType="withEffect">
                                  <p:stCondLst>
                                    <p:cond delay="1750"/>
                                  </p:stCondLst>
                                  <p:childTnLst>
                                    <p:set>
                                      <p:cBhvr>
                                        <p:cTn id="61" dur="1" fill="hold">
                                          <p:stCondLst>
                                            <p:cond delay="0"/>
                                          </p:stCondLst>
                                        </p:cTn>
                                        <p:tgtEl>
                                          <p:spTgt spid="69"/>
                                        </p:tgtEl>
                                        <p:attrNameLst>
                                          <p:attrName>style.visibility</p:attrName>
                                        </p:attrNameLst>
                                      </p:cBhvr>
                                      <p:to>
                                        <p:strVal val="visible"/>
                                      </p:to>
                                    </p:set>
                                    <p:animEffect transition="in" filter="wipe(left)">
                                      <p:cBhvr>
                                        <p:cTn id="62" dur="750"/>
                                        <p:tgtEl>
                                          <p:spTgt spid="69"/>
                                        </p:tgtEl>
                                      </p:cBhvr>
                                    </p:animEffect>
                                  </p:childTnLst>
                                </p:cTn>
                              </p:par>
                              <p:par>
                                <p:cTn id="63" presetID="22" presetClass="entr" presetSubtype="2" fill="hold" grpId="0" nodeType="withEffect">
                                  <p:stCondLst>
                                    <p:cond delay="2250"/>
                                  </p:stCondLst>
                                  <p:childTnLst>
                                    <p:set>
                                      <p:cBhvr>
                                        <p:cTn id="64" dur="1" fill="hold">
                                          <p:stCondLst>
                                            <p:cond delay="0"/>
                                          </p:stCondLst>
                                        </p:cTn>
                                        <p:tgtEl>
                                          <p:spTgt spid="70"/>
                                        </p:tgtEl>
                                        <p:attrNameLst>
                                          <p:attrName>style.visibility</p:attrName>
                                        </p:attrNameLst>
                                      </p:cBhvr>
                                      <p:to>
                                        <p:strVal val="visible"/>
                                      </p:to>
                                    </p:set>
                                    <p:animEffect transition="in" filter="wipe(right)">
                                      <p:cBhvr>
                                        <p:cTn id="65" dur="750"/>
                                        <p:tgtEl>
                                          <p:spTgt spid="70"/>
                                        </p:tgtEl>
                                      </p:cBhvr>
                                    </p:animEffect>
                                  </p:childTnLst>
                                </p:cTn>
                              </p:par>
                              <p:par>
                                <p:cTn id="66" presetID="22" presetClass="entr" presetSubtype="2" fill="hold" grpId="0" nodeType="withEffect">
                                  <p:stCondLst>
                                    <p:cond delay="2250"/>
                                  </p:stCondLst>
                                  <p:childTnLst>
                                    <p:set>
                                      <p:cBhvr>
                                        <p:cTn id="67" dur="1" fill="hold">
                                          <p:stCondLst>
                                            <p:cond delay="0"/>
                                          </p:stCondLst>
                                        </p:cTn>
                                        <p:tgtEl>
                                          <p:spTgt spid="71"/>
                                        </p:tgtEl>
                                        <p:attrNameLst>
                                          <p:attrName>style.visibility</p:attrName>
                                        </p:attrNameLst>
                                      </p:cBhvr>
                                      <p:to>
                                        <p:strVal val="visible"/>
                                      </p:to>
                                    </p:set>
                                    <p:animEffect transition="in" filter="wipe(right)">
                                      <p:cBhvr>
                                        <p:cTn id="68" dur="750"/>
                                        <p:tgtEl>
                                          <p:spTgt spid="71"/>
                                        </p:tgtEl>
                                      </p:cBhvr>
                                    </p:animEffect>
                                  </p:childTnLst>
                                </p:cTn>
                              </p:par>
                              <p:par>
                                <p:cTn id="69" presetID="22" presetClass="entr" presetSubtype="8" fill="hold" grpId="0" nodeType="withEffect">
                                  <p:stCondLst>
                                    <p:cond delay="2250"/>
                                  </p:stCondLst>
                                  <p:childTnLst>
                                    <p:set>
                                      <p:cBhvr>
                                        <p:cTn id="70" dur="1" fill="hold">
                                          <p:stCondLst>
                                            <p:cond delay="0"/>
                                          </p:stCondLst>
                                        </p:cTn>
                                        <p:tgtEl>
                                          <p:spTgt spid="74"/>
                                        </p:tgtEl>
                                        <p:attrNameLst>
                                          <p:attrName>style.visibility</p:attrName>
                                        </p:attrNameLst>
                                      </p:cBhvr>
                                      <p:to>
                                        <p:strVal val="visible"/>
                                      </p:to>
                                    </p:set>
                                    <p:animEffect transition="in" filter="wipe(left)">
                                      <p:cBhvr>
                                        <p:cTn id="71" dur="750"/>
                                        <p:tgtEl>
                                          <p:spTgt spid="74"/>
                                        </p:tgtEl>
                                      </p:cBhvr>
                                    </p:animEffect>
                                  </p:childTnLst>
                                </p:cTn>
                              </p:par>
                              <p:par>
                                <p:cTn id="72" presetID="22" presetClass="entr" presetSubtype="8" fill="hold" grpId="0" nodeType="withEffect">
                                  <p:stCondLst>
                                    <p:cond delay="2250"/>
                                  </p:stCondLst>
                                  <p:childTnLst>
                                    <p:set>
                                      <p:cBhvr>
                                        <p:cTn id="73" dur="1" fill="hold">
                                          <p:stCondLst>
                                            <p:cond delay="0"/>
                                          </p:stCondLst>
                                        </p:cTn>
                                        <p:tgtEl>
                                          <p:spTgt spid="75"/>
                                        </p:tgtEl>
                                        <p:attrNameLst>
                                          <p:attrName>style.visibility</p:attrName>
                                        </p:attrNameLst>
                                      </p:cBhvr>
                                      <p:to>
                                        <p:strVal val="visible"/>
                                      </p:to>
                                    </p:set>
                                    <p:animEffect transition="in" filter="wipe(left)">
                                      <p:cBhvr>
                                        <p:cTn id="74" dur="750"/>
                                        <p:tgtEl>
                                          <p:spTgt spid="75"/>
                                        </p:tgtEl>
                                      </p:cBhvr>
                                    </p:animEffect>
                                  </p:childTnLst>
                                </p:cTn>
                              </p:par>
                              <p:par>
                                <p:cTn id="75" presetID="22" presetClass="entr" presetSubtype="8" fill="hold" grpId="0" nodeType="withEffect">
                                  <p:stCondLst>
                                    <p:cond delay="2250"/>
                                  </p:stCondLst>
                                  <p:childTnLst>
                                    <p:set>
                                      <p:cBhvr>
                                        <p:cTn id="76" dur="1" fill="hold">
                                          <p:stCondLst>
                                            <p:cond delay="0"/>
                                          </p:stCondLst>
                                        </p:cTn>
                                        <p:tgtEl>
                                          <p:spTgt spid="78"/>
                                        </p:tgtEl>
                                        <p:attrNameLst>
                                          <p:attrName>style.visibility</p:attrName>
                                        </p:attrNameLst>
                                      </p:cBhvr>
                                      <p:to>
                                        <p:strVal val="visible"/>
                                      </p:to>
                                    </p:set>
                                    <p:animEffect transition="in" filter="wipe(left)">
                                      <p:cBhvr>
                                        <p:cTn id="77" dur="750"/>
                                        <p:tgtEl>
                                          <p:spTgt spid="78"/>
                                        </p:tgtEl>
                                      </p:cBhvr>
                                    </p:animEffect>
                                  </p:childTnLst>
                                </p:cTn>
                              </p:par>
                              <p:par>
                                <p:cTn id="78" presetID="22" presetClass="entr" presetSubtype="8" fill="hold" grpId="0" nodeType="withEffect">
                                  <p:stCondLst>
                                    <p:cond delay="2250"/>
                                  </p:stCondLst>
                                  <p:childTnLst>
                                    <p:set>
                                      <p:cBhvr>
                                        <p:cTn id="79" dur="1" fill="hold">
                                          <p:stCondLst>
                                            <p:cond delay="0"/>
                                          </p:stCondLst>
                                        </p:cTn>
                                        <p:tgtEl>
                                          <p:spTgt spid="79"/>
                                        </p:tgtEl>
                                        <p:attrNameLst>
                                          <p:attrName>style.visibility</p:attrName>
                                        </p:attrNameLst>
                                      </p:cBhvr>
                                      <p:to>
                                        <p:strVal val="visible"/>
                                      </p:to>
                                    </p:set>
                                    <p:animEffect transition="in" filter="wipe(left)">
                                      <p:cBhvr>
                                        <p:cTn id="80" dur="750"/>
                                        <p:tgtEl>
                                          <p:spTgt spid="79"/>
                                        </p:tgtEl>
                                      </p:cBhvr>
                                    </p:animEffect>
                                  </p:childTnLst>
                                </p:cTn>
                              </p:par>
                            </p:childTnLst>
                          </p:cTn>
                        </p:par>
                        <p:par>
                          <p:cTn id="81" fill="hold">
                            <p:stCondLst>
                              <p:cond delay="3000"/>
                            </p:stCondLst>
                            <p:childTnLst>
                              <p:par>
                                <p:cTn id="82" presetID="10" presetClass="entr" presetSubtype="0" fill="hold" grpId="0" nodeType="afterEffect">
                                  <p:stCondLst>
                                    <p:cond delay="0"/>
                                  </p:stCondLst>
                                  <p:childTnLst>
                                    <p:set>
                                      <p:cBhvr>
                                        <p:cTn id="83" dur="1" fill="hold">
                                          <p:stCondLst>
                                            <p:cond delay="0"/>
                                          </p:stCondLst>
                                        </p:cTn>
                                        <p:tgtEl>
                                          <p:spTgt spid="87"/>
                                        </p:tgtEl>
                                        <p:attrNameLst>
                                          <p:attrName>style.visibility</p:attrName>
                                        </p:attrNameLst>
                                      </p:cBhvr>
                                      <p:to>
                                        <p:strVal val="visible"/>
                                      </p:to>
                                    </p:set>
                                    <p:animEffect transition="in" filter="fade">
                                      <p:cBhvr>
                                        <p:cTn id="84" dur="75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69" grpId="0" animBg="1"/>
      <p:bldP spid="70" grpId="0"/>
      <p:bldP spid="71" grpId="0"/>
      <p:bldP spid="73" grpId="0" animBg="1"/>
      <p:bldP spid="74" grpId="0"/>
      <p:bldP spid="75" grpId="0"/>
      <p:bldP spid="77" grpId="0" animBg="1"/>
      <p:bldP spid="78" grpId="0"/>
      <p:bldP spid="79" grpId="0"/>
      <p:bldP spid="80" grpId="0"/>
      <p:bldP spid="82" grpId="0" animBg="1"/>
      <p:bldP spid="76" grpId="0"/>
      <p:bldP spid="83" grpId="0" animBg="1"/>
      <p:bldP spid="72" grpId="0"/>
      <p:bldP spid="85" grpId="0"/>
      <p:bldP spid="85" grpId="1"/>
      <p:bldP spid="85" grpId="2"/>
      <p:bldP spid="86" grpId="0"/>
      <p:bldP spid="86" grpId="1"/>
      <p:bldP spid="8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KSO_Shape"/>
          <p:cNvGrpSpPr>
            <a:grpSpLocks/>
          </p:cNvGrpSpPr>
          <p:nvPr/>
        </p:nvGrpSpPr>
        <p:grpSpPr bwMode="auto">
          <a:xfrm>
            <a:off x="1342723" y="1866857"/>
            <a:ext cx="4553914" cy="3716680"/>
            <a:chOff x="1331640" y="1268760"/>
            <a:chExt cx="5832647" cy="4819363"/>
          </a:xfrm>
          <a:solidFill>
            <a:schemeClr val="bg1">
              <a:lumMod val="75000"/>
            </a:schemeClr>
          </a:solidFill>
          <a:effectLst/>
        </p:grpSpPr>
        <p:sp>
          <p:nvSpPr>
            <p:cNvPr id="21" name="内蒙古"/>
            <p:cNvSpPr>
              <a:spLocks/>
            </p:cNvSpPr>
            <p:nvPr/>
          </p:nvSpPr>
          <p:spPr bwMode="auto">
            <a:xfrm>
              <a:off x="3780707" y="1322468"/>
              <a:ext cx="2556482" cy="2180529"/>
            </a:xfrm>
            <a:custGeom>
              <a:avLst/>
              <a:gdLst>
                <a:gd name="T0" fmla="*/ 2147483646 w 1428"/>
                <a:gd name="T1" fmla="*/ 2147483646 h 1218"/>
                <a:gd name="T2" fmla="*/ 2147483646 w 1428"/>
                <a:gd name="T3" fmla="*/ 2147483646 h 1218"/>
                <a:gd name="T4" fmla="*/ 2147483646 w 1428"/>
                <a:gd name="T5" fmla="*/ 2147483646 h 1218"/>
                <a:gd name="T6" fmla="*/ 2147483646 w 1428"/>
                <a:gd name="T7" fmla="*/ 2147483646 h 1218"/>
                <a:gd name="T8" fmla="*/ 2147483646 w 1428"/>
                <a:gd name="T9" fmla="*/ 2147483646 h 1218"/>
                <a:gd name="T10" fmla="*/ 2147483646 w 1428"/>
                <a:gd name="T11" fmla="*/ 2147483646 h 1218"/>
                <a:gd name="T12" fmla="*/ 2147483646 w 1428"/>
                <a:gd name="T13" fmla="*/ 2147483646 h 1218"/>
                <a:gd name="T14" fmla="*/ 2147483646 w 1428"/>
                <a:gd name="T15" fmla="*/ 2147483646 h 1218"/>
                <a:gd name="T16" fmla="*/ 2147483646 w 1428"/>
                <a:gd name="T17" fmla="*/ 2147483646 h 1218"/>
                <a:gd name="T18" fmla="*/ 2147483646 w 1428"/>
                <a:gd name="T19" fmla="*/ 2147483646 h 1218"/>
                <a:gd name="T20" fmla="*/ 2147483646 w 1428"/>
                <a:gd name="T21" fmla="*/ 2147483646 h 1218"/>
                <a:gd name="T22" fmla="*/ 2147483646 w 1428"/>
                <a:gd name="T23" fmla="*/ 2147483646 h 1218"/>
                <a:gd name="T24" fmla="*/ 2147483646 w 1428"/>
                <a:gd name="T25" fmla="*/ 2147483646 h 1218"/>
                <a:gd name="T26" fmla="*/ 2147483646 w 1428"/>
                <a:gd name="T27" fmla="*/ 2147483646 h 1218"/>
                <a:gd name="T28" fmla="*/ 2147483646 w 1428"/>
                <a:gd name="T29" fmla="*/ 2147483646 h 1218"/>
                <a:gd name="T30" fmla="*/ 2147483646 w 1428"/>
                <a:gd name="T31" fmla="*/ 2147483646 h 1218"/>
                <a:gd name="T32" fmla="*/ 2147483646 w 1428"/>
                <a:gd name="T33" fmla="*/ 2147483646 h 1218"/>
                <a:gd name="T34" fmla="*/ 2147483646 w 1428"/>
                <a:gd name="T35" fmla="*/ 2147483646 h 1218"/>
                <a:gd name="T36" fmla="*/ 2147483646 w 1428"/>
                <a:gd name="T37" fmla="*/ 2147483646 h 1218"/>
                <a:gd name="T38" fmla="*/ 2147483646 w 1428"/>
                <a:gd name="T39" fmla="*/ 2147483646 h 1218"/>
                <a:gd name="T40" fmla="*/ 2147483646 w 1428"/>
                <a:gd name="T41" fmla="*/ 2147483646 h 1218"/>
                <a:gd name="T42" fmla="*/ 2147483646 w 1428"/>
                <a:gd name="T43" fmla="*/ 2147483646 h 1218"/>
                <a:gd name="T44" fmla="*/ 0 w 1428"/>
                <a:gd name="T45" fmla="*/ 2147483646 h 1218"/>
                <a:gd name="T46" fmla="*/ 2147483646 w 1428"/>
                <a:gd name="T47" fmla="*/ 2147483646 h 1218"/>
                <a:gd name="T48" fmla="*/ 2147483646 w 1428"/>
                <a:gd name="T49" fmla="*/ 2147483646 h 1218"/>
                <a:gd name="T50" fmla="*/ 2147483646 w 1428"/>
                <a:gd name="T51" fmla="*/ 2147483646 h 1218"/>
                <a:gd name="T52" fmla="*/ 2147483646 w 1428"/>
                <a:gd name="T53" fmla="*/ 2147483646 h 1218"/>
                <a:gd name="T54" fmla="*/ 2147483646 w 1428"/>
                <a:gd name="T55" fmla="*/ 2147483646 h 1218"/>
                <a:gd name="T56" fmla="*/ 2147483646 w 1428"/>
                <a:gd name="T57" fmla="*/ 2147483646 h 1218"/>
                <a:gd name="T58" fmla="*/ 2147483646 w 1428"/>
                <a:gd name="T59" fmla="*/ 2147483646 h 1218"/>
                <a:gd name="T60" fmla="*/ 2147483646 w 1428"/>
                <a:gd name="T61" fmla="*/ 2147483646 h 1218"/>
                <a:gd name="T62" fmla="*/ 2147483646 w 1428"/>
                <a:gd name="T63" fmla="*/ 2147483646 h 1218"/>
                <a:gd name="T64" fmla="*/ 2147483646 w 1428"/>
                <a:gd name="T65" fmla="*/ 2147483646 h 1218"/>
                <a:gd name="T66" fmla="*/ 2147483646 w 1428"/>
                <a:gd name="T67" fmla="*/ 2147483646 h 1218"/>
                <a:gd name="T68" fmla="*/ 2147483646 w 1428"/>
                <a:gd name="T69" fmla="*/ 2147483646 h 1218"/>
                <a:gd name="T70" fmla="*/ 2147483646 w 1428"/>
                <a:gd name="T71" fmla="*/ 2147483646 h 1218"/>
                <a:gd name="T72" fmla="*/ 2147483646 w 1428"/>
                <a:gd name="T73" fmla="*/ 2147483646 h 1218"/>
                <a:gd name="T74" fmla="*/ 2147483646 w 1428"/>
                <a:gd name="T75" fmla="*/ 2147483646 h 1218"/>
                <a:gd name="T76" fmla="*/ 2147483646 w 1428"/>
                <a:gd name="T77" fmla="*/ 2147483646 h 1218"/>
                <a:gd name="T78" fmla="*/ 2147483646 w 1428"/>
                <a:gd name="T79" fmla="*/ 2147483646 h 1218"/>
                <a:gd name="T80" fmla="*/ 2147483646 w 1428"/>
                <a:gd name="T81" fmla="*/ 2147483646 h 1218"/>
                <a:gd name="T82" fmla="*/ 2147483646 w 1428"/>
                <a:gd name="T83" fmla="*/ 2147483646 h 1218"/>
                <a:gd name="T84" fmla="*/ 2147483646 w 1428"/>
                <a:gd name="T85" fmla="*/ 2147483646 h 1218"/>
                <a:gd name="T86" fmla="*/ 2147483646 w 1428"/>
                <a:gd name="T87" fmla="*/ 2147483646 h 1218"/>
                <a:gd name="T88" fmla="*/ 2147483646 w 1428"/>
                <a:gd name="T89" fmla="*/ 2147483646 h 1218"/>
                <a:gd name="T90" fmla="*/ 2147483646 w 1428"/>
                <a:gd name="T91" fmla="*/ 2147483646 h 1218"/>
                <a:gd name="T92" fmla="*/ 2147483646 w 1428"/>
                <a:gd name="T93" fmla="*/ 2147483646 h 1218"/>
                <a:gd name="T94" fmla="*/ 2147483646 w 1428"/>
                <a:gd name="T95" fmla="*/ 2147483646 h 1218"/>
                <a:gd name="T96" fmla="*/ 2147483646 w 1428"/>
                <a:gd name="T97" fmla="*/ 2147483646 h 1218"/>
                <a:gd name="T98" fmla="*/ 2147483646 w 1428"/>
                <a:gd name="T99" fmla="*/ 2147483646 h 1218"/>
                <a:gd name="T100" fmla="*/ 2147483646 w 1428"/>
                <a:gd name="T101" fmla="*/ 2147483646 h 1218"/>
                <a:gd name="T102" fmla="*/ 2147483646 w 1428"/>
                <a:gd name="T103" fmla="*/ 2147483646 h 1218"/>
                <a:gd name="T104" fmla="*/ 2147483646 w 1428"/>
                <a:gd name="T105" fmla="*/ 2147483646 h 1218"/>
                <a:gd name="T106" fmla="*/ 2147483646 w 1428"/>
                <a:gd name="T107" fmla="*/ 2147483646 h 1218"/>
                <a:gd name="T108" fmla="*/ 2147483646 w 1428"/>
                <a:gd name="T109" fmla="*/ 2147483646 h 1218"/>
                <a:gd name="T110" fmla="*/ 2147483646 w 1428"/>
                <a:gd name="T111" fmla="*/ 2147483646 h 1218"/>
                <a:gd name="T112" fmla="*/ 2147483646 w 1428"/>
                <a:gd name="T113" fmla="*/ 2147483646 h 1218"/>
                <a:gd name="T114" fmla="*/ 2147483646 w 1428"/>
                <a:gd name="T115" fmla="*/ 2147483646 h 1218"/>
                <a:gd name="T116" fmla="*/ 2147483646 w 1428"/>
                <a:gd name="T117" fmla="*/ 2147483646 h 12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2" name="甘肃"/>
            <p:cNvSpPr>
              <a:spLocks/>
            </p:cNvSpPr>
            <p:nvPr/>
          </p:nvSpPr>
          <p:spPr bwMode="auto">
            <a:xfrm>
              <a:off x="3290178" y="2797637"/>
              <a:ext cx="1632711" cy="1382076"/>
            </a:xfrm>
            <a:custGeom>
              <a:avLst/>
              <a:gdLst>
                <a:gd name="T0" fmla="*/ 2147483646 w 912"/>
                <a:gd name="T1" fmla="*/ 2147483646 h 772"/>
                <a:gd name="T2" fmla="*/ 2147483646 w 912"/>
                <a:gd name="T3" fmla="*/ 2147483646 h 772"/>
                <a:gd name="T4" fmla="*/ 2147483646 w 912"/>
                <a:gd name="T5" fmla="*/ 2147483646 h 772"/>
                <a:gd name="T6" fmla="*/ 2147483646 w 912"/>
                <a:gd name="T7" fmla="*/ 2147483646 h 772"/>
                <a:gd name="T8" fmla="*/ 2147483646 w 912"/>
                <a:gd name="T9" fmla="*/ 2147483646 h 772"/>
                <a:gd name="T10" fmla="*/ 2147483646 w 912"/>
                <a:gd name="T11" fmla="*/ 2147483646 h 772"/>
                <a:gd name="T12" fmla="*/ 2147483646 w 912"/>
                <a:gd name="T13" fmla="*/ 2147483646 h 772"/>
                <a:gd name="T14" fmla="*/ 2147483646 w 912"/>
                <a:gd name="T15" fmla="*/ 2147483646 h 772"/>
                <a:gd name="T16" fmla="*/ 2147483646 w 912"/>
                <a:gd name="T17" fmla="*/ 2147483646 h 772"/>
                <a:gd name="T18" fmla="*/ 2147483646 w 912"/>
                <a:gd name="T19" fmla="*/ 2147483646 h 772"/>
                <a:gd name="T20" fmla="*/ 2147483646 w 912"/>
                <a:gd name="T21" fmla="*/ 2147483646 h 772"/>
                <a:gd name="T22" fmla="*/ 2147483646 w 912"/>
                <a:gd name="T23" fmla="*/ 2147483646 h 772"/>
                <a:gd name="T24" fmla="*/ 2147483646 w 912"/>
                <a:gd name="T25" fmla="*/ 2147483646 h 772"/>
                <a:gd name="T26" fmla="*/ 2147483646 w 912"/>
                <a:gd name="T27" fmla="*/ 2147483646 h 772"/>
                <a:gd name="T28" fmla="*/ 2147483646 w 912"/>
                <a:gd name="T29" fmla="*/ 2147483646 h 772"/>
                <a:gd name="T30" fmla="*/ 2147483646 w 912"/>
                <a:gd name="T31" fmla="*/ 2147483646 h 772"/>
                <a:gd name="T32" fmla="*/ 2147483646 w 912"/>
                <a:gd name="T33" fmla="*/ 2147483646 h 772"/>
                <a:gd name="T34" fmla="*/ 2147483646 w 912"/>
                <a:gd name="T35" fmla="*/ 2147483646 h 772"/>
                <a:gd name="T36" fmla="*/ 2147483646 w 912"/>
                <a:gd name="T37" fmla="*/ 2147483646 h 772"/>
                <a:gd name="T38" fmla="*/ 2147483646 w 912"/>
                <a:gd name="T39" fmla="*/ 2147483646 h 772"/>
                <a:gd name="T40" fmla="*/ 2147483646 w 912"/>
                <a:gd name="T41" fmla="*/ 2147483646 h 772"/>
                <a:gd name="T42" fmla="*/ 2147483646 w 912"/>
                <a:gd name="T43" fmla="*/ 2147483646 h 772"/>
                <a:gd name="T44" fmla="*/ 2147483646 w 912"/>
                <a:gd name="T45" fmla="*/ 2147483646 h 772"/>
                <a:gd name="T46" fmla="*/ 2147483646 w 912"/>
                <a:gd name="T47" fmla="*/ 2147483646 h 772"/>
                <a:gd name="T48" fmla="*/ 2147483646 w 912"/>
                <a:gd name="T49" fmla="*/ 2147483646 h 772"/>
                <a:gd name="T50" fmla="*/ 2147483646 w 912"/>
                <a:gd name="T51" fmla="*/ 2147483646 h 772"/>
                <a:gd name="T52" fmla="*/ 2147483646 w 912"/>
                <a:gd name="T53" fmla="*/ 2147483646 h 772"/>
                <a:gd name="T54" fmla="*/ 2147483646 w 912"/>
                <a:gd name="T55" fmla="*/ 2147483646 h 772"/>
                <a:gd name="T56" fmla="*/ 2147483646 w 912"/>
                <a:gd name="T57" fmla="*/ 2147483646 h 772"/>
                <a:gd name="T58" fmla="*/ 2147483646 w 912"/>
                <a:gd name="T59" fmla="*/ 2147483646 h 772"/>
                <a:gd name="T60" fmla="*/ 2147483646 w 912"/>
                <a:gd name="T61" fmla="*/ 2147483646 h 772"/>
                <a:gd name="T62" fmla="*/ 2147483646 w 912"/>
                <a:gd name="T63" fmla="*/ 2147483646 h 772"/>
                <a:gd name="T64" fmla="*/ 2147483646 w 912"/>
                <a:gd name="T65" fmla="*/ 2147483646 h 772"/>
                <a:gd name="T66" fmla="*/ 2147483646 w 912"/>
                <a:gd name="T67" fmla="*/ 2147483646 h 772"/>
                <a:gd name="T68" fmla="*/ 2147483646 w 912"/>
                <a:gd name="T69" fmla="*/ 2147483646 h 772"/>
                <a:gd name="T70" fmla="*/ 2147483646 w 912"/>
                <a:gd name="T71" fmla="*/ 2147483646 h 772"/>
                <a:gd name="T72" fmla="*/ 2147483646 w 912"/>
                <a:gd name="T73" fmla="*/ 2147483646 h 772"/>
                <a:gd name="T74" fmla="*/ 2147483646 w 912"/>
                <a:gd name="T75" fmla="*/ 2147483646 h 772"/>
                <a:gd name="T76" fmla="*/ 2147483646 w 912"/>
                <a:gd name="T77" fmla="*/ 2147483646 h 772"/>
                <a:gd name="T78" fmla="*/ 2147483646 w 912"/>
                <a:gd name="T79" fmla="*/ 2147483646 h 772"/>
                <a:gd name="T80" fmla="*/ 2147483646 w 912"/>
                <a:gd name="T81" fmla="*/ 2147483646 h 772"/>
                <a:gd name="T82" fmla="*/ 2147483646 w 912"/>
                <a:gd name="T83" fmla="*/ 2147483646 h 772"/>
                <a:gd name="T84" fmla="*/ 2147483646 w 912"/>
                <a:gd name="T85" fmla="*/ 2147483646 h 772"/>
                <a:gd name="T86" fmla="*/ 2147483646 w 912"/>
                <a:gd name="T87" fmla="*/ 2147483646 h 772"/>
                <a:gd name="T88" fmla="*/ 2147483646 w 912"/>
                <a:gd name="T89" fmla="*/ 2147483646 h 772"/>
                <a:gd name="T90" fmla="*/ 2147483646 w 912"/>
                <a:gd name="T91" fmla="*/ 2147483646 h 772"/>
                <a:gd name="T92" fmla="*/ 2147483646 w 912"/>
                <a:gd name="T93" fmla="*/ 2147483646 h 772"/>
                <a:gd name="T94" fmla="*/ 2147483646 w 912"/>
                <a:gd name="T95" fmla="*/ 2147483646 h 772"/>
                <a:gd name="T96" fmla="*/ 2147483646 w 912"/>
                <a:gd name="T97" fmla="*/ 2147483646 h 772"/>
                <a:gd name="T98" fmla="*/ 2147483646 w 912"/>
                <a:gd name="T99" fmla="*/ 2147483646 h 772"/>
                <a:gd name="T100" fmla="*/ 2147483646 w 912"/>
                <a:gd name="T101" fmla="*/ 2147483646 h 772"/>
                <a:gd name="T102" fmla="*/ 2147483646 w 912"/>
                <a:gd name="T103" fmla="*/ 2147483646 h 772"/>
                <a:gd name="T104" fmla="*/ 2147483646 w 912"/>
                <a:gd name="T105" fmla="*/ 2147483646 h 772"/>
                <a:gd name="T106" fmla="*/ 2147483646 w 912"/>
                <a:gd name="T107" fmla="*/ 2147483646 h 772"/>
                <a:gd name="T108" fmla="*/ 2147483646 w 912"/>
                <a:gd name="T109" fmla="*/ 2147483646 h 772"/>
                <a:gd name="T110" fmla="*/ 2147483646 w 912"/>
                <a:gd name="T111" fmla="*/ 2147483646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3" name="宁夏"/>
            <p:cNvSpPr>
              <a:spLocks/>
            </p:cNvSpPr>
            <p:nvPr/>
          </p:nvSpPr>
          <p:spPr bwMode="auto">
            <a:xfrm>
              <a:off x="4450262" y="3277425"/>
              <a:ext cx="329407" cy="544237"/>
            </a:xfrm>
            <a:custGeom>
              <a:avLst/>
              <a:gdLst>
                <a:gd name="T0" fmla="*/ 2147483646 w 184"/>
                <a:gd name="T1" fmla="*/ 2147483646 h 304"/>
                <a:gd name="T2" fmla="*/ 2147483646 w 184"/>
                <a:gd name="T3" fmla="*/ 2147483646 h 304"/>
                <a:gd name="T4" fmla="*/ 2147483646 w 184"/>
                <a:gd name="T5" fmla="*/ 2147483646 h 304"/>
                <a:gd name="T6" fmla="*/ 2147483646 w 184"/>
                <a:gd name="T7" fmla="*/ 2147483646 h 304"/>
                <a:gd name="T8" fmla="*/ 2147483646 w 184"/>
                <a:gd name="T9" fmla="*/ 2147483646 h 304"/>
                <a:gd name="T10" fmla="*/ 2147483646 w 184"/>
                <a:gd name="T11" fmla="*/ 2147483646 h 304"/>
                <a:gd name="T12" fmla="*/ 2147483646 w 184"/>
                <a:gd name="T13" fmla="*/ 2147483646 h 304"/>
                <a:gd name="T14" fmla="*/ 2147483646 w 184"/>
                <a:gd name="T15" fmla="*/ 2147483646 h 304"/>
                <a:gd name="T16" fmla="*/ 2147483646 w 184"/>
                <a:gd name="T17" fmla="*/ 2147483646 h 304"/>
                <a:gd name="T18" fmla="*/ 2147483646 w 184"/>
                <a:gd name="T19" fmla="*/ 2147483646 h 304"/>
                <a:gd name="T20" fmla="*/ 2147483646 w 184"/>
                <a:gd name="T21" fmla="*/ 2147483646 h 304"/>
                <a:gd name="T22" fmla="*/ 2147483646 w 184"/>
                <a:gd name="T23" fmla="*/ 2147483646 h 304"/>
                <a:gd name="T24" fmla="*/ 2147483646 w 184"/>
                <a:gd name="T25" fmla="*/ 2147483646 h 304"/>
                <a:gd name="T26" fmla="*/ 2147483646 w 184"/>
                <a:gd name="T27" fmla="*/ 2147483646 h 304"/>
                <a:gd name="T28" fmla="*/ 2147483646 w 184"/>
                <a:gd name="T29" fmla="*/ 2147483646 h 304"/>
                <a:gd name="T30" fmla="*/ 2147483646 w 184"/>
                <a:gd name="T31" fmla="*/ 2147483646 h 304"/>
                <a:gd name="T32" fmla="*/ 2147483646 w 184"/>
                <a:gd name="T33" fmla="*/ 2147483646 h 304"/>
                <a:gd name="T34" fmla="*/ 2147483646 w 184"/>
                <a:gd name="T35" fmla="*/ 2147483646 h 304"/>
                <a:gd name="T36" fmla="*/ 2147483646 w 184"/>
                <a:gd name="T37" fmla="*/ 2147483646 h 304"/>
                <a:gd name="T38" fmla="*/ 2147483646 w 184"/>
                <a:gd name="T39" fmla="*/ 2147483646 h 304"/>
                <a:gd name="T40" fmla="*/ 2147483646 w 184"/>
                <a:gd name="T41" fmla="*/ 2147483646 h 304"/>
                <a:gd name="T42" fmla="*/ 2147483646 w 184"/>
                <a:gd name="T43" fmla="*/ 2147483646 h 304"/>
                <a:gd name="T44" fmla="*/ 2147483646 w 184"/>
                <a:gd name="T45" fmla="*/ 2147483646 h 304"/>
                <a:gd name="T46" fmla="*/ 2147483646 w 184"/>
                <a:gd name="T47" fmla="*/ 2147483646 h 304"/>
                <a:gd name="T48" fmla="*/ 2147483646 w 184"/>
                <a:gd name="T49" fmla="*/ 2147483646 h 304"/>
                <a:gd name="T50" fmla="*/ 2147483646 w 184"/>
                <a:gd name="T51" fmla="*/ 2147483646 h 304"/>
                <a:gd name="T52" fmla="*/ 2147483646 w 184"/>
                <a:gd name="T53" fmla="*/ 2147483646 h 304"/>
                <a:gd name="T54" fmla="*/ 2147483646 w 184"/>
                <a:gd name="T55" fmla="*/ 2147483646 h 304"/>
                <a:gd name="T56" fmla="*/ 2147483646 w 184"/>
                <a:gd name="T57" fmla="*/ 2147483646 h 304"/>
                <a:gd name="T58" fmla="*/ 2147483646 w 184"/>
                <a:gd name="T59" fmla="*/ 2147483646 h 304"/>
                <a:gd name="T60" fmla="*/ 2147483646 w 184"/>
                <a:gd name="T61" fmla="*/ 2147483646 h 304"/>
                <a:gd name="T62" fmla="*/ 2147483646 w 184"/>
                <a:gd name="T63" fmla="*/ 2147483646 h 304"/>
                <a:gd name="T64" fmla="*/ 2147483646 w 184"/>
                <a:gd name="T65" fmla="*/ 2147483646 h 304"/>
                <a:gd name="T66" fmla="*/ 2147483646 w 184"/>
                <a:gd name="T67" fmla="*/ 2147483646 h 304"/>
                <a:gd name="T68" fmla="*/ 2147483646 w 184"/>
                <a:gd name="T69" fmla="*/ 2147483646 h 304"/>
                <a:gd name="T70" fmla="*/ 2147483646 w 184"/>
                <a:gd name="T71" fmla="*/ 2147483646 h 304"/>
                <a:gd name="T72" fmla="*/ 2147483646 w 184"/>
                <a:gd name="T73" fmla="*/ 2147483646 h 304"/>
                <a:gd name="T74" fmla="*/ 2147483646 w 184"/>
                <a:gd name="T75" fmla="*/ 2147483646 h 304"/>
                <a:gd name="T76" fmla="*/ 2147483646 w 184"/>
                <a:gd name="T77" fmla="*/ 2147483646 h 304"/>
                <a:gd name="T78" fmla="*/ 2147483646 w 184"/>
                <a:gd name="T79" fmla="*/ 2147483646 h 304"/>
                <a:gd name="T80" fmla="*/ 2147483646 w 184"/>
                <a:gd name="T81" fmla="*/ 2147483646 h 304"/>
                <a:gd name="T82" fmla="*/ 2147483646 w 184"/>
                <a:gd name="T83" fmla="*/ 2147483646 h 304"/>
                <a:gd name="T84" fmla="*/ 2147483646 w 184"/>
                <a:gd name="T85" fmla="*/ 2147483646 h 304"/>
                <a:gd name="T86" fmla="*/ 2147483646 w 184"/>
                <a:gd name="T87" fmla="*/ 2147483646 h 304"/>
                <a:gd name="T88" fmla="*/ 2147483646 w 184"/>
                <a:gd name="T89" fmla="*/ 2147483646 h 304"/>
                <a:gd name="T90" fmla="*/ 2147483646 w 184"/>
                <a:gd name="T91" fmla="*/ 2147483646 h 304"/>
                <a:gd name="T92" fmla="*/ 2147483646 w 184"/>
                <a:gd name="T93" fmla="*/ 2147483646 h 304"/>
                <a:gd name="T94" fmla="*/ 2147483646 w 184"/>
                <a:gd name="T95" fmla="*/ 2147483646 h 304"/>
                <a:gd name="T96" fmla="*/ 2147483646 w 184"/>
                <a:gd name="T97" fmla="*/ 2147483646 h 304"/>
                <a:gd name="T98" fmla="*/ 2147483646 w 184"/>
                <a:gd name="T99" fmla="*/ 0 h 3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4" name="新疆"/>
            <p:cNvSpPr>
              <a:spLocks/>
            </p:cNvSpPr>
            <p:nvPr/>
          </p:nvSpPr>
          <p:spPr bwMode="auto">
            <a:xfrm>
              <a:off x="1331640" y="1845222"/>
              <a:ext cx="2334491" cy="1765190"/>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5" name="青海"/>
            <p:cNvSpPr>
              <a:spLocks/>
            </p:cNvSpPr>
            <p:nvPr/>
          </p:nvSpPr>
          <p:spPr bwMode="auto">
            <a:xfrm>
              <a:off x="2846195" y="3230878"/>
              <a:ext cx="1453686" cy="1041928"/>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6" name="四川"/>
            <p:cNvSpPr>
              <a:spLocks/>
            </p:cNvSpPr>
            <p:nvPr/>
          </p:nvSpPr>
          <p:spPr bwMode="auto">
            <a:xfrm>
              <a:off x="3680453" y="3961302"/>
              <a:ext cx="1256758" cy="1102796"/>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7" name="西藏"/>
            <p:cNvSpPr>
              <a:spLocks/>
            </p:cNvSpPr>
            <p:nvPr/>
          </p:nvSpPr>
          <p:spPr bwMode="auto">
            <a:xfrm>
              <a:off x="1593017" y="3513738"/>
              <a:ext cx="2248559" cy="1367754"/>
            </a:xfrm>
            <a:custGeom>
              <a:avLst/>
              <a:gdLst>
                <a:gd name="T0" fmla="*/ 2147483646 w 1256"/>
                <a:gd name="T1" fmla="*/ 2147483646 h 764"/>
                <a:gd name="T2" fmla="*/ 2147483646 w 1256"/>
                <a:gd name="T3" fmla="*/ 2147483646 h 764"/>
                <a:gd name="T4" fmla="*/ 2147483646 w 1256"/>
                <a:gd name="T5" fmla="*/ 2147483646 h 764"/>
                <a:gd name="T6" fmla="*/ 2147483646 w 1256"/>
                <a:gd name="T7" fmla="*/ 2147483646 h 764"/>
                <a:gd name="T8" fmla="*/ 2147483646 w 1256"/>
                <a:gd name="T9" fmla="*/ 2147483646 h 764"/>
                <a:gd name="T10" fmla="*/ 2147483646 w 1256"/>
                <a:gd name="T11" fmla="*/ 2147483646 h 764"/>
                <a:gd name="T12" fmla="*/ 2147483646 w 1256"/>
                <a:gd name="T13" fmla="*/ 2147483646 h 764"/>
                <a:gd name="T14" fmla="*/ 2147483646 w 1256"/>
                <a:gd name="T15" fmla="*/ 2147483646 h 764"/>
                <a:gd name="T16" fmla="*/ 2147483646 w 1256"/>
                <a:gd name="T17" fmla="*/ 2147483646 h 764"/>
                <a:gd name="T18" fmla="*/ 2147483646 w 1256"/>
                <a:gd name="T19" fmla="*/ 2147483646 h 764"/>
                <a:gd name="T20" fmla="*/ 2147483646 w 1256"/>
                <a:gd name="T21" fmla="*/ 2147483646 h 764"/>
                <a:gd name="T22" fmla="*/ 2147483646 w 1256"/>
                <a:gd name="T23" fmla="*/ 2147483646 h 764"/>
                <a:gd name="T24" fmla="*/ 2147483646 w 1256"/>
                <a:gd name="T25" fmla="*/ 2147483646 h 764"/>
                <a:gd name="T26" fmla="*/ 2147483646 w 1256"/>
                <a:gd name="T27" fmla="*/ 2147483646 h 764"/>
                <a:gd name="T28" fmla="*/ 2147483646 w 1256"/>
                <a:gd name="T29" fmla="*/ 2147483646 h 764"/>
                <a:gd name="T30" fmla="*/ 2147483646 w 1256"/>
                <a:gd name="T31" fmla="*/ 2147483646 h 764"/>
                <a:gd name="T32" fmla="*/ 2147483646 w 1256"/>
                <a:gd name="T33" fmla="*/ 2147483646 h 764"/>
                <a:gd name="T34" fmla="*/ 2147483646 w 1256"/>
                <a:gd name="T35" fmla="*/ 2147483646 h 764"/>
                <a:gd name="T36" fmla="*/ 2147483646 w 1256"/>
                <a:gd name="T37" fmla="*/ 2147483646 h 764"/>
                <a:gd name="T38" fmla="*/ 2147483646 w 1256"/>
                <a:gd name="T39" fmla="*/ 2147483646 h 764"/>
                <a:gd name="T40" fmla="*/ 2147483646 w 1256"/>
                <a:gd name="T41" fmla="*/ 2147483646 h 764"/>
                <a:gd name="T42" fmla="*/ 2147483646 w 1256"/>
                <a:gd name="T43" fmla="*/ 2147483646 h 764"/>
                <a:gd name="T44" fmla="*/ 2147483646 w 1256"/>
                <a:gd name="T45" fmla="*/ 2147483646 h 764"/>
                <a:gd name="T46" fmla="*/ 2147483646 w 1256"/>
                <a:gd name="T47" fmla="*/ 2147483646 h 764"/>
                <a:gd name="T48" fmla="*/ 2147483646 w 1256"/>
                <a:gd name="T49" fmla="*/ 2147483646 h 764"/>
                <a:gd name="T50" fmla="*/ 2147483646 w 1256"/>
                <a:gd name="T51" fmla="*/ 2147483646 h 764"/>
                <a:gd name="T52" fmla="*/ 2147483646 w 1256"/>
                <a:gd name="T53" fmla="*/ 2147483646 h 764"/>
                <a:gd name="T54" fmla="*/ 2147483646 w 1256"/>
                <a:gd name="T55" fmla="*/ 2147483646 h 764"/>
                <a:gd name="T56" fmla="*/ 2147483646 w 1256"/>
                <a:gd name="T57" fmla="*/ 2147483646 h 764"/>
                <a:gd name="T58" fmla="*/ 2147483646 w 1256"/>
                <a:gd name="T59" fmla="*/ 2147483646 h 764"/>
                <a:gd name="T60" fmla="*/ 2147483646 w 1256"/>
                <a:gd name="T61" fmla="*/ 2147483646 h 764"/>
                <a:gd name="T62" fmla="*/ 2147483646 w 1256"/>
                <a:gd name="T63" fmla="*/ 2147483646 h 764"/>
                <a:gd name="T64" fmla="*/ 2147483646 w 1256"/>
                <a:gd name="T65" fmla="*/ 2147483646 h 764"/>
                <a:gd name="T66" fmla="*/ 2147483646 w 1256"/>
                <a:gd name="T67" fmla="*/ 2147483646 h 764"/>
                <a:gd name="T68" fmla="*/ 2147483646 w 1256"/>
                <a:gd name="T69" fmla="*/ 2147483646 h 764"/>
                <a:gd name="T70" fmla="*/ 2147483646 w 1256"/>
                <a:gd name="T71" fmla="*/ 2147483646 h 764"/>
                <a:gd name="T72" fmla="*/ 2147483646 w 1256"/>
                <a:gd name="T73" fmla="*/ 2147483646 h 764"/>
                <a:gd name="T74" fmla="*/ 2147483646 w 1256"/>
                <a:gd name="T75" fmla="*/ 2147483646 h 764"/>
                <a:gd name="T76" fmla="*/ 2147483646 w 1256"/>
                <a:gd name="T77" fmla="*/ 2147483646 h 764"/>
                <a:gd name="T78" fmla="*/ 2147483646 w 1256"/>
                <a:gd name="T79" fmla="*/ 2147483646 h 764"/>
                <a:gd name="T80" fmla="*/ 2147483646 w 1256"/>
                <a:gd name="T81" fmla="*/ 2147483646 h 764"/>
                <a:gd name="T82" fmla="*/ 2147483646 w 1256"/>
                <a:gd name="T83" fmla="*/ 2147483646 h 764"/>
                <a:gd name="T84" fmla="*/ 2147483646 w 1256"/>
                <a:gd name="T85" fmla="*/ 2147483646 h 764"/>
                <a:gd name="T86" fmla="*/ 2147483646 w 1256"/>
                <a:gd name="T87" fmla="*/ 2147483646 h 764"/>
                <a:gd name="T88" fmla="*/ 2147483646 w 1256"/>
                <a:gd name="T89" fmla="*/ 2147483646 h 764"/>
                <a:gd name="T90" fmla="*/ 2147483646 w 1256"/>
                <a:gd name="T91" fmla="*/ 2147483646 h 764"/>
                <a:gd name="T92" fmla="*/ 2147483646 w 1256"/>
                <a:gd name="T93" fmla="*/ 2147483646 h 764"/>
                <a:gd name="T94" fmla="*/ 2147483646 w 1256"/>
                <a:gd name="T95" fmla="*/ 2147483646 h 764"/>
                <a:gd name="T96" fmla="*/ 2147483646 w 1256"/>
                <a:gd name="T97" fmla="*/ 2147483646 h 764"/>
                <a:gd name="T98" fmla="*/ 2147483646 w 1256"/>
                <a:gd name="T99" fmla="*/ 2147483646 h 764"/>
                <a:gd name="T100" fmla="*/ 2147483646 w 1256"/>
                <a:gd name="T101" fmla="*/ 2147483646 h 764"/>
                <a:gd name="T102" fmla="*/ 2147483646 w 1256"/>
                <a:gd name="T103" fmla="*/ 2147483646 h 764"/>
                <a:gd name="T104" fmla="*/ 2147483646 w 1256"/>
                <a:gd name="T105" fmla="*/ 2147483646 h 764"/>
                <a:gd name="T106" fmla="*/ 2147483646 w 1256"/>
                <a:gd name="T107" fmla="*/ 2147483646 h 764"/>
                <a:gd name="T108" fmla="*/ 2147483646 w 1256"/>
                <a:gd name="T109" fmla="*/ 2147483646 h 764"/>
                <a:gd name="T110" fmla="*/ 2147483646 w 1256"/>
                <a:gd name="T111" fmla="*/ 2147483646 h 764"/>
                <a:gd name="T112" fmla="*/ 2147483646 w 1256"/>
                <a:gd name="T113" fmla="*/ 2147483646 h 764"/>
                <a:gd name="T114" fmla="*/ 2147483646 w 1256"/>
                <a:gd name="T115" fmla="*/ 2147483646 h 764"/>
                <a:gd name="T116" fmla="*/ 2147483646 w 1256"/>
                <a:gd name="T117" fmla="*/ 2147483646 h 764"/>
                <a:gd name="T118" fmla="*/ 2147483646 w 1256"/>
                <a:gd name="T119" fmla="*/ 2147483646 h 764"/>
                <a:gd name="T120" fmla="*/ 2147483646 w 1256"/>
                <a:gd name="T121" fmla="*/ 2147483646 h 764"/>
                <a:gd name="T122" fmla="*/ 2147483646 w 1256"/>
                <a:gd name="T123" fmla="*/ 2147483646 h 764"/>
                <a:gd name="T124" fmla="*/ 2147483646 w 1256"/>
                <a:gd name="T125" fmla="*/ 2147483646 h 7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8" name="云南"/>
            <p:cNvSpPr>
              <a:spLocks/>
            </p:cNvSpPr>
            <p:nvPr/>
          </p:nvSpPr>
          <p:spPr bwMode="auto">
            <a:xfrm>
              <a:off x="3641067" y="4652340"/>
              <a:ext cx="1016864" cy="1059830"/>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9" name="贵州"/>
            <p:cNvSpPr>
              <a:spLocks/>
            </p:cNvSpPr>
            <p:nvPr/>
          </p:nvSpPr>
          <p:spPr bwMode="auto">
            <a:xfrm>
              <a:off x="4371491" y="4638017"/>
              <a:ext cx="687457" cy="594364"/>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0" name="广西"/>
            <p:cNvSpPr>
              <a:spLocks/>
            </p:cNvSpPr>
            <p:nvPr/>
          </p:nvSpPr>
          <p:spPr bwMode="auto">
            <a:xfrm>
              <a:off x="4482487" y="5003229"/>
              <a:ext cx="898707" cy="683877"/>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1" name="重庆"/>
            <p:cNvSpPr>
              <a:spLocks/>
            </p:cNvSpPr>
            <p:nvPr/>
          </p:nvSpPr>
          <p:spPr bwMode="auto">
            <a:xfrm>
              <a:off x="4607805" y="4251323"/>
              <a:ext cx="508432" cy="515593"/>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2" name="陕西"/>
            <p:cNvSpPr>
              <a:spLocks/>
            </p:cNvSpPr>
            <p:nvPr/>
          </p:nvSpPr>
          <p:spPr bwMode="auto">
            <a:xfrm>
              <a:off x="4607805" y="3248781"/>
              <a:ext cx="580042" cy="1034767"/>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3" name="山西"/>
            <p:cNvSpPr>
              <a:spLocks/>
            </p:cNvSpPr>
            <p:nvPr/>
          </p:nvSpPr>
          <p:spPr bwMode="auto">
            <a:xfrm>
              <a:off x="5109076" y="3055433"/>
              <a:ext cx="386695" cy="848580"/>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4" name="湖南"/>
            <p:cNvSpPr>
              <a:spLocks/>
            </p:cNvSpPr>
            <p:nvPr/>
          </p:nvSpPr>
          <p:spPr bwMode="auto">
            <a:xfrm>
              <a:off x="5008821" y="4501958"/>
              <a:ext cx="615847" cy="716101"/>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5" name="湖北"/>
            <p:cNvSpPr>
              <a:spLocks/>
            </p:cNvSpPr>
            <p:nvPr/>
          </p:nvSpPr>
          <p:spPr bwMode="auto">
            <a:xfrm>
              <a:off x="4937211" y="4090200"/>
              <a:ext cx="873644" cy="547818"/>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6" name="广东"/>
            <p:cNvSpPr>
              <a:spLocks/>
            </p:cNvSpPr>
            <p:nvPr/>
          </p:nvSpPr>
          <p:spPr bwMode="auto">
            <a:xfrm>
              <a:off x="5130559" y="5096322"/>
              <a:ext cx="909449" cy="719682"/>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7" name="江西"/>
            <p:cNvSpPr>
              <a:spLocks/>
            </p:cNvSpPr>
            <p:nvPr/>
          </p:nvSpPr>
          <p:spPr bwMode="auto">
            <a:xfrm>
              <a:off x="5560220" y="4473314"/>
              <a:ext cx="544237" cy="741165"/>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8" name="福建"/>
            <p:cNvSpPr>
              <a:spLocks/>
            </p:cNvSpPr>
            <p:nvPr/>
          </p:nvSpPr>
          <p:spPr bwMode="auto">
            <a:xfrm>
              <a:off x="5843080" y="4670242"/>
              <a:ext cx="504852" cy="615847"/>
            </a:xfrm>
            <a:custGeom>
              <a:avLst/>
              <a:gdLst>
                <a:gd name="T0" fmla="*/ 2147483646 w 282"/>
                <a:gd name="T1" fmla="*/ 2147483646 h 344"/>
                <a:gd name="T2" fmla="*/ 2147483646 w 282"/>
                <a:gd name="T3" fmla="*/ 2147483646 h 344"/>
                <a:gd name="T4" fmla="*/ 2147483646 w 282"/>
                <a:gd name="T5" fmla="*/ 2147483646 h 344"/>
                <a:gd name="T6" fmla="*/ 2147483646 w 282"/>
                <a:gd name="T7" fmla="*/ 2147483646 h 344"/>
                <a:gd name="T8" fmla="*/ 2147483646 w 282"/>
                <a:gd name="T9" fmla="*/ 2147483646 h 344"/>
                <a:gd name="T10" fmla="*/ 2147483646 w 282"/>
                <a:gd name="T11" fmla="*/ 2147483646 h 344"/>
                <a:gd name="T12" fmla="*/ 2147483646 w 282"/>
                <a:gd name="T13" fmla="*/ 2147483646 h 344"/>
                <a:gd name="T14" fmla="*/ 2147483646 w 282"/>
                <a:gd name="T15" fmla="*/ 2147483646 h 344"/>
                <a:gd name="T16" fmla="*/ 2147483646 w 282"/>
                <a:gd name="T17" fmla="*/ 2147483646 h 344"/>
                <a:gd name="T18" fmla="*/ 2147483646 w 282"/>
                <a:gd name="T19" fmla="*/ 2147483646 h 344"/>
                <a:gd name="T20" fmla="*/ 2147483646 w 282"/>
                <a:gd name="T21" fmla="*/ 2147483646 h 344"/>
                <a:gd name="T22" fmla="*/ 2147483646 w 282"/>
                <a:gd name="T23" fmla="*/ 2147483646 h 344"/>
                <a:gd name="T24" fmla="*/ 2147483646 w 282"/>
                <a:gd name="T25" fmla="*/ 2147483646 h 344"/>
                <a:gd name="T26" fmla="*/ 2147483646 w 282"/>
                <a:gd name="T27" fmla="*/ 2147483646 h 344"/>
                <a:gd name="T28" fmla="*/ 2147483646 w 282"/>
                <a:gd name="T29" fmla="*/ 2147483646 h 344"/>
                <a:gd name="T30" fmla="*/ 2147483646 w 282"/>
                <a:gd name="T31" fmla="*/ 2147483646 h 344"/>
                <a:gd name="T32" fmla="*/ 2147483646 w 282"/>
                <a:gd name="T33" fmla="*/ 2147483646 h 344"/>
                <a:gd name="T34" fmla="*/ 0 w 282"/>
                <a:gd name="T35" fmla="*/ 2147483646 h 344"/>
                <a:gd name="T36" fmla="*/ 2147483646 w 282"/>
                <a:gd name="T37" fmla="*/ 2147483646 h 344"/>
                <a:gd name="T38" fmla="*/ 2147483646 w 282"/>
                <a:gd name="T39" fmla="*/ 2147483646 h 344"/>
                <a:gd name="T40" fmla="*/ 2147483646 w 282"/>
                <a:gd name="T41" fmla="*/ 2147483646 h 344"/>
                <a:gd name="T42" fmla="*/ 2147483646 w 282"/>
                <a:gd name="T43" fmla="*/ 2147483646 h 344"/>
                <a:gd name="T44" fmla="*/ 2147483646 w 282"/>
                <a:gd name="T45" fmla="*/ 2147483646 h 344"/>
                <a:gd name="T46" fmla="*/ 2147483646 w 282"/>
                <a:gd name="T47" fmla="*/ 2147483646 h 344"/>
                <a:gd name="T48" fmla="*/ 2147483646 w 282"/>
                <a:gd name="T49" fmla="*/ 2147483646 h 344"/>
                <a:gd name="T50" fmla="*/ 2147483646 w 282"/>
                <a:gd name="T51" fmla="*/ 2147483646 h 344"/>
                <a:gd name="T52" fmla="*/ 2147483646 w 282"/>
                <a:gd name="T53" fmla="*/ 2147483646 h 344"/>
                <a:gd name="T54" fmla="*/ 2147483646 w 282"/>
                <a:gd name="T55" fmla="*/ 2147483646 h 344"/>
                <a:gd name="T56" fmla="*/ 2147483646 w 282"/>
                <a:gd name="T57" fmla="*/ 2147483646 h 344"/>
                <a:gd name="T58" fmla="*/ 2147483646 w 282"/>
                <a:gd name="T59" fmla="*/ 2147483646 h 344"/>
                <a:gd name="T60" fmla="*/ 2147483646 w 282"/>
                <a:gd name="T61" fmla="*/ 2147483646 h 344"/>
                <a:gd name="T62" fmla="*/ 2147483646 w 282"/>
                <a:gd name="T63" fmla="*/ 2147483646 h 344"/>
                <a:gd name="T64" fmla="*/ 2147483646 w 282"/>
                <a:gd name="T65" fmla="*/ 2147483646 h 344"/>
                <a:gd name="T66" fmla="*/ 2147483646 w 282"/>
                <a:gd name="T67" fmla="*/ 2147483646 h 344"/>
                <a:gd name="T68" fmla="*/ 2147483646 w 282"/>
                <a:gd name="T69" fmla="*/ 2147483646 h 344"/>
                <a:gd name="T70" fmla="*/ 2147483646 w 282"/>
                <a:gd name="T71" fmla="*/ 2147483646 h 344"/>
                <a:gd name="T72" fmla="*/ 2147483646 w 282"/>
                <a:gd name="T73" fmla="*/ 2147483646 h 344"/>
                <a:gd name="T74" fmla="*/ 2147483646 w 282"/>
                <a:gd name="T75" fmla="*/ 2147483646 h 344"/>
                <a:gd name="T76" fmla="*/ 2147483646 w 282"/>
                <a:gd name="T77" fmla="*/ 2147483646 h 344"/>
                <a:gd name="T78" fmla="*/ 2147483646 w 282"/>
                <a:gd name="T79" fmla="*/ 2147483646 h 344"/>
                <a:gd name="T80" fmla="*/ 2147483646 w 282"/>
                <a:gd name="T81" fmla="*/ 2147483646 h 344"/>
                <a:gd name="T82" fmla="*/ 2147483646 w 282"/>
                <a:gd name="T83" fmla="*/ 2147483646 h 344"/>
                <a:gd name="T84" fmla="*/ 2147483646 w 282"/>
                <a:gd name="T85" fmla="*/ 2147483646 h 344"/>
                <a:gd name="T86" fmla="*/ 2147483646 w 282"/>
                <a:gd name="T87" fmla="*/ 2147483646 h 344"/>
                <a:gd name="T88" fmla="*/ 2147483646 w 282"/>
                <a:gd name="T89" fmla="*/ 2147483646 h 344"/>
                <a:gd name="T90" fmla="*/ 2147483646 w 282"/>
                <a:gd name="T91" fmla="*/ 2147483646 h 344"/>
                <a:gd name="T92" fmla="*/ 2147483646 w 282"/>
                <a:gd name="T93" fmla="*/ 2147483646 h 344"/>
                <a:gd name="T94" fmla="*/ 2147483646 w 282"/>
                <a:gd name="T95" fmla="*/ 2147483646 h 344"/>
                <a:gd name="T96" fmla="*/ 2147483646 w 282"/>
                <a:gd name="T97" fmla="*/ 2147483646 h 344"/>
                <a:gd name="T98" fmla="*/ 2147483646 w 282"/>
                <a:gd name="T99" fmla="*/ 2147483646 h 344"/>
                <a:gd name="T100" fmla="*/ 2147483646 w 282"/>
                <a:gd name="T101" fmla="*/ 2147483646 h 344"/>
                <a:gd name="T102" fmla="*/ 2147483646 w 282"/>
                <a:gd name="T103" fmla="*/ 0 h 3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9" name="浙江"/>
            <p:cNvSpPr>
              <a:spLocks/>
            </p:cNvSpPr>
            <p:nvPr/>
          </p:nvSpPr>
          <p:spPr bwMode="auto">
            <a:xfrm>
              <a:off x="6068652" y="4279967"/>
              <a:ext cx="433241" cy="501271"/>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0" name="安徽"/>
            <p:cNvSpPr>
              <a:spLocks/>
            </p:cNvSpPr>
            <p:nvPr/>
          </p:nvSpPr>
          <p:spPr bwMode="auto">
            <a:xfrm>
              <a:off x="5646152" y="3846725"/>
              <a:ext cx="547818" cy="669555"/>
            </a:xfrm>
            <a:custGeom>
              <a:avLst/>
              <a:gdLst>
                <a:gd name="T0" fmla="*/ 2147483646 w 306"/>
                <a:gd name="T1" fmla="*/ 2147483646 h 374"/>
                <a:gd name="T2" fmla="*/ 2147483646 w 306"/>
                <a:gd name="T3" fmla="*/ 2147483646 h 374"/>
                <a:gd name="T4" fmla="*/ 2147483646 w 306"/>
                <a:gd name="T5" fmla="*/ 2147483646 h 374"/>
                <a:gd name="T6" fmla="*/ 2147483646 w 306"/>
                <a:gd name="T7" fmla="*/ 2147483646 h 374"/>
                <a:gd name="T8" fmla="*/ 2147483646 w 306"/>
                <a:gd name="T9" fmla="*/ 2147483646 h 374"/>
                <a:gd name="T10" fmla="*/ 2147483646 w 306"/>
                <a:gd name="T11" fmla="*/ 2147483646 h 374"/>
                <a:gd name="T12" fmla="*/ 2147483646 w 306"/>
                <a:gd name="T13" fmla="*/ 2147483646 h 374"/>
                <a:gd name="T14" fmla="*/ 2147483646 w 306"/>
                <a:gd name="T15" fmla="*/ 2147483646 h 374"/>
                <a:gd name="T16" fmla="*/ 2147483646 w 306"/>
                <a:gd name="T17" fmla="*/ 2147483646 h 374"/>
                <a:gd name="T18" fmla="*/ 2147483646 w 306"/>
                <a:gd name="T19" fmla="*/ 2147483646 h 374"/>
                <a:gd name="T20" fmla="*/ 2147483646 w 306"/>
                <a:gd name="T21" fmla="*/ 2147483646 h 374"/>
                <a:gd name="T22" fmla="*/ 2147483646 w 306"/>
                <a:gd name="T23" fmla="*/ 2147483646 h 374"/>
                <a:gd name="T24" fmla="*/ 2147483646 w 306"/>
                <a:gd name="T25" fmla="*/ 2147483646 h 374"/>
                <a:gd name="T26" fmla="*/ 2147483646 w 306"/>
                <a:gd name="T27" fmla="*/ 2147483646 h 374"/>
                <a:gd name="T28" fmla="*/ 2147483646 w 306"/>
                <a:gd name="T29" fmla="*/ 2147483646 h 374"/>
                <a:gd name="T30" fmla="*/ 2147483646 w 306"/>
                <a:gd name="T31" fmla="*/ 2147483646 h 374"/>
                <a:gd name="T32" fmla="*/ 2147483646 w 306"/>
                <a:gd name="T33" fmla="*/ 2147483646 h 374"/>
                <a:gd name="T34" fmla="*/ 2147483646 w 306"/>
                <a:gd name="T35" fmla="*/ 2147483646 h 374"/>
                <a:gd name="T36" fmla="*/ 2147483646 w 306"/>
                <a:gd name="T37" fmla="*/ 2147483646 h 374"/>
                <a:gd name="T38" fmla="*/ 2147483646 w 306"/>
                <a:gd name="T39" fmla="*/ 2147483646 h 374"/>
                <a:gd name="T40" fmla="*/ 2147483646 w 306"/>
                <a:gd name="T41" fmla="*/ 2147483646 h 374"/>
                <a:gd name="T42" fmla="*/ 2147483646 w 306"/>
                <a:gd name="T43" fmla="*/ 2147483646 h 374"/>
                <a:gd name="T44" fmla="*/ 2147483646 w 306"/>
                <a:gd name="T45" fmla="*/ 2147483646 h 374"/>
                <a:gd name="T46" fmla="*/ 2147483646 w 306"/>
                <a:gd name="T47" fmla="*/ 2147483646 h 374"/>
                <a:gd name="T48" fmla="*/ 2147483646 w 306"/>
                <a:gd name="T49" fmla="*/ 2147483646 h 374"/>
                <a:gd name="T50" fmla="*/ 2147483646 w 306"/>
                <a:gd name="T51" fmla="*/ 2147483646 h 374"/>
                <a:gd name="T52" fmla="*/ 2147483646 w 306"/>
                <a:gd name="T53" fmla="*/ 2147483646 h 374"/>
                <a:gd name="T54" fmla="*/ 2147483646 w 306"/>
                <a:gd name="T55" fmla="*/ 2147483646 h 374"/>
                <a:gd name="T56" fmla="*/ 2147483646 w 306"/>
                <a:gd name="T57" fmla="*/ 2147483646 h 374"/>
                <a:gd name="T58" fmla="*/ 2147483646 w 306"/>
                <a:gd name="T59" fmla="*/ 2147483646 h 374"/>
                <a:gd name="T60" fmla="*/ 2147483646 w 306"/>
                <a:gd name="T61" fmla="*/ 2147483646 h 374"/>
                <a:gd name="T62" fmla="*/ 2147483646 w 306"/>
                <a:gd name="T63" fmla="*/ 2147483646 h 374"/>
                <a:gd name="T64" fmla="*/ 2147483646 w 306"/>
                <a:gd name="T65" fmla="*/ 2147483646 h 374"/>
                <a:gd name="T66" fmla="*/ 2147483646 w 306"/>
                <a:gd name="T67" fmla="*/ 2147483646 h 374"/>
                <a:gd name="T68" fmla="*/ 2147483646 w 306"/>
                <a:gd name="T69" fmla="*/ 2147483646 h 374"/>
                <a:gd name="T70" fmla="*/ 2147483646 w 306"/>
                <a:gd name="T71" fmla="*/ 2147483646 h 374"/>
                <a:gd name="T72" fmla="*/ 2147483646 w 306"/>
                <a:gd name="T73" fmla="*/ 2147483646 h 374"/>
                <a:gd name="T74" fmla="*/ 2147483646 w 306"/>
                <a:gd name="T75" fmla="*/ 2147483646 h 374"/>
                <a:gd name="T76" fmla="*/ 2147483646 w 306"/>
                <a:gd name="T77" fmla="*/ 2147483646 h 374"/>
                <a:gd name="T78" fmla="*/ 2147483646 w 306"/>
                <a:gd name="T79" fmla="*/ 2147483646 h 374"/>
                <a:gd name="T80" fmla="*/ 2147483646 w 306"/>
                <a:gd name="T81" fmla="*/ 2147483646 h 374"/>
                <a:gd name="T82" fmla="*/ 2147483646 w 306"/>
                <a:gd name="T83" fmla="*/ 2147483646 h 374"/>
                <a:gd name="T84" fmla="*/ 2147483646 w 306"/>
                <a:gd name="T85" fmla="*/ 2147483646 h 374"/>
                <a:gd name="T86" fmla="*/ 2147483646 w 306"/>
                <a:gd name="T87" fmla="*/ 2147483646 h 374"/>
                <a:gd name="T88" fmla="*/ 2147483646 w 306"/>
                <a:gd name="T89" fmla="*/ 2147483646 h 374"/>
                <a:gd name="T90" fmla="*/ 2147483646 w 306"/>
                <a:gd name="T91" fmla="*/ 2147483646 h 374"/>
                <a:gd name="T92" fmla="*/ 2147483646 w 306"/>
                <a:gd name="T93" fmla="*/ 2147483646 h 374"/>
                <a:gd name="T94" fmla="*/ 2147483646 w 306"/>
                <a:gd name="T95" fmla="*/ 2147483646 h 374"/>
                <a:gd name="T96" fmla="*/ 2147483646 w 306"/>
                <a:gd name="T97" fmla="*/ 2147483646 h 374"/>
                <a:gd name="T98" fmla="*/ 2147483646 w 306"/>
                <a:gd name="T99" fmla="*/ 2147483646 h 374"/>
                <a:gd name="T100" fmla="*/ 2147483646 w 306"/>
                <a:gd name="T101" fmla="*/ 2147483646 h 374"/>
                <a:gd name="T102" fmla="*/ 2147483646 w 306"/>
                <a:gd name="T103" fmla="*/ 2147483646 h 374"/>
                <a:gd name="T104" fmla="*/ 2147483646 w 306"/>
                <a:gd name="T105" fmla="*/ 2147483646 h 374"/>
                <a:gd name="T106" fmla="*/ 2147483646 w 306"/>
                <a:gd name="T107" fmla="*/ 2147483646 h 374"/>
                <a:gd name="T108" fmla="*/ 2147483646 w 306"/>
                <a:gd name="T109" fmla="*/ 2147483646 h 374"/>
                <a:gd name="T110" fmla="*/ 2147483646 w 306"/>
                <a:gd name="T111" fmla="*/ 2147483646 h 374"/>
                <a:gd name="T112" fmla="*/ 2147483646 w 306"/>
                <a:gd name="T113" fmla="*/ 2147483646 h 374"/>
                <a:gd name="T114" fmla="*/ 2147483646 w 306"/>
                <a:gd name="T115" fmla="*/ 2147483646 h 3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1" name="天津"/>
            <p:cNvSpPr>
              <a:spLocks/>
            </p:cNvSpPr>
            <p:nvPr/>
          </p:nvSpPr>
          <p:spPr bwMode="auto">
            <a:xfrm>
              <a:off x="5753567" y="3073336"/>
              <a:ext cx="143220" cy="207669"/>
            </a:xfrm>
            <a:custGeom>
              <a:avLst/>
              <a:gdLst>
                <a:gd name="T0" fmla="*/ 2147483646 w 80"/>
                <a:gd name="T1" fmla="*/ 2147483646 h 116"/>
                <a:gd name="T2" fmla="*/ 2147483646 w 80"/>
                <a:gd name="T3" fmla="*/ 0 h 116"/>
                <a:gd name="T4" fmla="*/ 2147483646 w 80"/>
                <a:gd name="T5" fmla="*/ 0 h 116"/>
                <a:gd name="T6" fmla="*/ 2147483646 w 80"/>
                <a:gd name="T7" fmla="*/ 2147483646 h 116"/>
                <a:gd name="T8" fmla="*/ 2147483646 w 80"/>
                <a:gd name="T9" fmla="*/ 2147483646 h 116"/>
                <a:gd name="T10" fmla="*/ 2147483646 w 80"/>
                <a:gd name="T11" fmla="*/ 2147483646 h 116"/>
                <a:gd name="T12" fmla="*/ 2147483646 w 80"/>
                <a:gd name="T13" fmla="*/ 2147483646 h 116"/>
                <a:gd name="T14" fmla="*/ 2147483646 w 80"/>
                <a:gd name="T15" fmla="*/ 2147483646 h 116"/>
                <a:gd name="T16" fmla="*/ 2147483646 w 80"/>
                <a:gd name="T17" fmla="*/ 2147483646 h 116"/>
                <a:gd name="T18" fmla="*/ 2147483646 w 80"/>
                <a:gd name="T19" fmla="*/ 2147483646 h 116"/>
                <a:gd name="T20" fmla="*/ 2147483646 w 80"/>
                <a:gd name="T21" fmla="*/ 2147483646 h 116"/>
                <a:gd name="T22" fmla="*/ 2147483646 w 80"/>
                <a:gd name="T23" fmla="*/ 2147483646 h 116"/>
                <a:gd name="T24" fmla="*/ 2147483646 w 80"/>
                <a:gd name="T25" fmla="*/ 2147483646 h 116"/>
                <a:gd name="T26" fmla="*/ 2147483646 w 80"/>
                <a:gd name="T27" fmla="*/ 2147483646 h 116"/>
                <a:gd name="T28" fmla="*/ 2147483646 w 80"/>
                <a:gd name="T29" fmla="*/ 2147483646 h 116"/>
                <a:gd name="T30" fmla="*/ 2147483646 w 80"/>
                <a:gd name="T31" fmla="*/ 2147483646 h 116"/>
                <a:gd name="T32" fmla="*/ 2147483646 w 80"/>
                <a:gd name="T33" fmla="*/ 2147483646 h 116"/>
                <a:gd name="T34" fmla="*/ 0 w 80"/>
                <a:gd name="T35" fmla="*/ 2147483646 h 116"/>
                <a:gd name="T36" fmla="*/ 0 w 80"/>
                <a:gd name="T37" fmla="*/ 2147483646 h 116"/>
                <a:gd name="T38" fmla="*/ 0 w 80"/>
                <a:gd name="T39" fmla="*/ 2147483646 h 116"/>
                <a:gd name="T40" fmla="*/ 0 w 80"/>
                <a:gd name="T41" fmla="*/ 2147483646 h 116"/>
                <a:gd name="T42" fmla="*/ 2147483646 w 80"/>
                <a:gd name="T43" fmla="*/ 2147483646 h 116"/>
                <a:gd name="T44" fmla="*/ 2147483646 w 80"/>
                <a:gd name="T45" fmla="*/ 2147483646 h 116"/>
                <a:gd name="T46" fmla="*/ 2147483646 w 80"/>
                <a:gd name="T47" fmla="*/ 2147483646 h 116"/>
                <a:gd name="T48" fmla="*/ 2147483646 w 80"/>
                <a:gd name="T49" fmla="*/ 2147483646 h 116"/>
                <a:gd name="T50" fmla="*/ 2147483646 w 80"/>
                <a:gd name="T51" fmla="*/ 2147483646 h 116"/>
                <a:gd name="T52" fmla="*/ 2147483646 w 80"/>
                <a:gd name="T53" fmla="*/ 2147483646 h 116"/>
                <a:gd name="T54" fmla="*/ 2147483646 w 80"/>
                <a:gd name="T55" fmla="*/ 2147483646 h 116"/>
                <a:gd name="T56" fmla="*/ 2147483646 w 80"/>
                <a:gd name="T57" fmla="*/ 2147483646 h 116"/>
                <a:gd name="T58" fmla="*/ 2147483646 w 80"/>
                <a:gd name="T59" fmla="*/ 2147483646 h 116"/>
                <a:gd name="T60" fmla="*/ 2147483646 w 80"/>
                <a:gd name="T61" fmla="*/ 2147483646 h 116"/>
                <a:gd name="T62" fmla="*/ 2147483646 w 80"/>
                <a:gd name="T63" fmla="*/ 2147483646 h 116"/>
                <a:gd name="T64" fmla="*/ 2147483646 w 80"/>
                <a:gd name="T65" fmla="*/ 2147483646 h 116"/>
                <a:gd name="T66" fmla="*/ 2147483646 w 80"/>
                <a:gd name="T67" fmla="*/ 2147483646 h 116"/>
                <a:gd name="T68" fmla="*/ 2147483646 w 80"/>
                <a:gd name="T69" fmla="*/ 2147483646 h 116"/>
                <a:gd name="T70" fmla="*/ 2147483646 w 80"/>
                <a:gd name="T71" fmla="*/ 2147483646 h 116"/>
                <a:gd name="T72" fmla="*/ 2147483646 w 80"/>
                <a:gd name="T73" fmla="*/ 2147483646 h 116"/>
                <a:gd name="T74" fmla="*/ 2147483646 w 80"/>
                <a:gd name="T75" fmla="*/ 2147483646 h 116"/>
                <a:gd name="T76" fmla="*/ 2147483646 w 80"/>
                <a:gd name="T77" fmla="*/ 2147483646 h 116"/>
                <a:gd name="T78" fmla="*/ 2147483646 w 80"/>
                <a:gd name="T79" fmla="*/ 2147483646 h 116"/>
                <a:gd name="T80" fmla="*/ 2147483646 w 80"/>
                <a:gd name="T81" fmla="*/ 2147483646 h 116"/>
                <a:gd name="T82" fmla="*/ 2147483646 w 80"/>
                <a:gd name="T83" fmla="*/ 2147483646 h 116"/>
                <a:gd name="T84" fmla="*/ 2147483646 w 80"/>
                <a:gd name="T85" fmla="*/ 2147483646 h 116"/>
                <a:gd name="T86" fmla="*/ 2147483646 w 80"/>
                <a:gd name="T87" fmla="*/ 2147483646 h 116"/>
                <a:gd name="T88" fmla="*/ 2147483646 w 80"/>
                <a:gd name="T89" fmla="*/ 2147483646 h 116"/>
                <a:gd name="T90" fmla="*/ 2147483646 w 80"/>
                <a:gd name="T91" fmla="*/ 2147483646 h 116"/>
                <a:gd name="T92" fmla="*/ 2147483646 w 80"/>
                <a:gd name="T93" fmla="*/ 2147483646 h 116"/>
                <a:gd name="T94" fmla="*/ 2147483646 w 80"/>
                <a:gd name="T95" fmla="*/ 2147483646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2" name="北京"/>
            <p:cNvSpPr>
              <a:spLocks/>
            </p:cNvSpPr>
            <p:nvPr/>
          </p:nvSpPr>
          <p:spPr bwMode="auto">
            <a:xfrm>
              <a:off x="5610347" y="2980243"/>
              <a:ext cx="189767" cy="204089"/>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3" name="辽宁"/>
            <p:cNvSpPr>
              <a:spLocks/>
            </p:cNvSpPr>
            <p:nvPr/>
          </p:nvSpPr>
          <p:spPr bwMode="auto">
            <a:xfrm>
              <a:off x="5932592" y="2575645"/>
              <a:ext cx="673135" cy="640911"/>
            </a:xfrm>
            <a:custGeom>
              <a:avLst/>
              <a:gdLst>
                <a:gd name="T0" fmla="*/ 2147483646 w 376"/>
                <a:gd name="T1" fmla="*/ 2147483646 h 358"/>
                <a:gd name="T2" fmla="*/ 2147483646 w 376"/>
                <a:gd name="T3" fmla="*/ 2147483646 h 358"/>
                <a:gd name="T4" fmla="*/ 2147483646 w 376"/>
                <a:gd name="T5" fmla="*/ 2147483646 h 358"/>
                <a:gd name="T6" fmla="*/ 2147483646 w 376"/>
                <a:gd name="T7" fmla="*/ 2147483646 h 358"/>
                <a:gd name="T8" fmla="*/ 2147483646 w 376"/>
                <a:gd name="T9" fmla="*/ 2147483646 h 358"/>
                <a:gd name="T10" fmla="*/ 2147483646 w 376"/>
                <a:gd name="T11" fmla="*/ 2147483646 h 358"/>
                <a:gd name="T12" fmla="*/ 2147483646 w 376"/>
                <a:gd name="T13" fmla="*/ 2147483646 h 358"/>
                <a:gd name="T14" fmla="*/ 2147483646 w 376"/>
                <a:gd name="T15" fmla="*/ 2147483646 h 358"/>
                <a:gd name="T16" fmla="*/ 2147483646 w 376"/>
                <a:gd name="T17" fmla="*/ 2147483646 h 358"/>
                <a:gd name="T18" fmla="*/ 2147483646 w 376"/>
                <a:gd name="T19" fmla="*/ 2147483646 h 358"/>
                <a:gd name="T20" fmla="*/ 2147483646 w 376"/>
                <a:gd name="T21" fmla="*/ 2147483646 h 358"/>
                <a:gd name="T22" fmla="*/ 2147483646 w 376"/>
                <a:gd name="T23" fmla="*/ 2147483646 h 358"/>
                <a:gd name="T24" fmla="*/ 2147483646 w 376"/>
                <a:gd name="T25" fmla="*/ 2147483646 h 358"/>
                <a:gd name="T26" fmla="*/ 2147483646 w 376"/>
                <a:gd name="T27" fmla="*/ 2147483646 h 358"/>
                <a:gd name="T28" fmla="*/ 2147483646 w 376"/>
                <a:gd name="T29" fmla="*/ 2147483646 h 358"/>
                <a:gd name="T30" fmla="*/ 2147483646 w 376"/>
                <a:gd name="T31" fmla="*/ 2147483646 h 358"/>
                <a:gd name="T32" fmla="*/ 2147483646 w 376"/>
                <a:gd name="T33" fmla="*/ 2147483646 h 358"/>
                <a:gd name="T34" fmla="*/ 2147483646 w 376"/>
                <a:gd name="T35" fmla="*/ 2147483646 h 358"/>
                <a:gd name="T36" fmla="*/ 2147483646 w 376"/>
                <a:gd name="T37" fmla="*/ 2147483646 h 358"/>
                <a:gd name="T38" fmla="*/ 2147483646 w 376"/>
                <a:gd name="T39" fmla="*/ 2147483646 h 358"/>
                <a:gd name="T40" fmla="*/ 2147483646 w 376"/>
                <a:gd name="T41" fmla="*/ 2147483646 h 358"/>
                <a:gd name="T42" fmla="*/ 2147483646 w 376"/>
                <a:gd name="T43" fmla="*/ 2147483646 h 358"/>
                <a:gd name="T44" fmla="*/ 2147483646 w 376"/>
                <a:gd name="T45" fmla="*/ 2147483646 h 358"/>
                <a:gd name="T46" fmla="*/ 2147483646 w 376"/>
                <a:gd name="T47" fmla="*/ 2147483646 h 358"/>
                <a:gd name="T48" fmla="*/ 2147483646 w 376"/>
                <a:gd name="T49" fmla="*/ 2147483646 h 358"/>
                <a:gd name="T50" fmla="*/ 2147483646 w 376"/>
                <a:gd name="T51" fmla="*/ 2147483646 h 358"/>
                <a:gd name="T52" fmla="*/ 2147483646 w 376"/>
                <a:gd name="T53" fmla="*/ 2147483646 h 358"/>
                <a:gd name="T54" fmla="*/ 2147483646 w 376"/>
                <a:gd name="T55" fmla="*/ 2147483646 h 358"/>
                <a:gd name="T56" fmla="*/ 2147483646 w 376"/>
                <a:gd name="T57" fmla="*/ 2147483646 h 358"/>
                <a:gd name="T58" fmla="*/ 2147483646 w 376"/>
                <a:gd name="T59" fmla="*/ 2147483646 h 358"/>
                <a:gd name="T60" fmla="*/ 2147483646 w 376"/>
                <a:gd name="T61" fmla="*/ 2147483646 h 358"/>
                <a:gd name="T62" fmla="*/ 2147483646 w 376"/>
                <a:gd name="T63" fmla="*/ 2147483646 h 358"/>
                <a:gd name="T64" fmla="*/ 2147483646 w 376"/>
                <a:gd name="T65" fmla="*/ 2147483646 h 358"/>
                <a:gd name="T66" fmla="*/ 2147483646 w 376"/>
                <a:gd name="T67" fmla="*/ 2147483646 h 358"/>
                <a:gd name="T68" fmla="*/ 2147483646 w 376"/>
                <a:gd name="T69" fmla="*/ 2147483646 h 358"/>
                <a:gd name="T70" fmla="*/ 2147483646 w 376"/>
                <a:gd name="T71" fmla="*/ 2147483646 h 358"/>
                <a:gd name="T72" fmla="*/ 2147483646 w 376"/>
                <a:gd name="T73" fmla="*/ 2147483646 h 358"/>
                <a:gd name="T74" fmla="*/ 2147483646 w 376"/>
                <a:gd name="T75" fmla="*/ 2147483646 h 358"/>
                <a:gd name="T76" fmla="*/ 2147483646 w 376"/>
                <a:gd name="T77" fmla="*/ 2147483646 h 358"/>
                <a:gd name="T78" fmla="*/ 2147483646 w 376"/>
                <a:gd name="T79" fmla="*/ 2147483646 h 358"/>
                <a:gd name="T80" fmla="*/ 2147483646 w 376"/>
                <a:gd name="T81" fmla="*/ 2147483646 h 358"/>
                <a:gd name="T82" fmla="*/ 2147483646 w 376"/>
                <a:gd name="T83" fmla="*/ 2147483646 h 358"/>
                <a:gd name="T84" fmla="*/ 2147483646 w 376"/>
                <a:gd name="T85" fmla="*/ 2147483646 h 358"/>
                <a:gd name="T86" fmla="*/ 2147483646 w 376"/>
                <a:gd name="T87" fmla="*/ 2147483646 h 358"/>
                <a:gd name="T88" fmla="*/ 2147483646 w 376"/>
                <a:gd name="T89" fmla="*/ 2147483646 h 358"/>
                <a:gd name="T90" fmla="*/ 2147483646 w 376"/>
                <a:gd name="T91" fmla="*/ 2147483646 h 358"/>
                <a:gd name="T92" fmla="*/ 2147483646 w 376"/>
                <a:gd name="T93" fmla="*/ 2147483646 h 358"/>
                <a:gd name="T94" fmla="*/ 2147483646 w 376"/>
                <a:gd name="T95" fmla="*/ 2147483646 h 358"/>
                <a:gd name="T96" fmla="*/ 2147483646 w 376"/>
                <a:gd name="T97" fmla="*/ 2147483646 h 358"/>
                <a:gd name="T98" fmla="*/ 2147483646 w 376"/>
                <a:gd name="T99" fmla="*/ 2147483646 h 358"/>
                <a:gd name="T100" fmla="*/ 2147483646 w 376"/>
                <a:gd name="T101" fmla="*/ 2147483646 h 358"/>
                <a:gd name="T102" fmla="*/ 2147483646 w 376"/>
                <a:gd name="T103" fmla="*/ 2147483646 h 358"/>
                <a:gd name="T104" fmla="*/ 2147483646 w 376"/>
                <a:gd name="T105" fmla="*/ 0 h 358"/>
                <a:gd name="T106" fmla="*/ 2147483646 w 376"/>
                <a:gd name="T107" fmla="*/ 2147483646 h 358"/>
                <a:gd name="T108" fmla="*/ 2147483646 w 376"/>
                <a:gd name="T109" fmla="*/ 2147483646 h 358"/>
                <a:gd name="T110" fmla="*/ 2147483646 w 376"/>
                <a:gd name="T111" fmla="*/ 2147483646 h 358"/>
                <a:gd name="T112" fmla="*/ 2147483646 w 376"/>
                <a:gd name="T113" fmla="*/ 2147483646 h 3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4" name="吉林"/>
            <p:cNvSpPr>
              <a:spLocks/>
            </p:cNvSpPr>
            <p:nvPr/>
          </p:nvSpPr>
          <p:spPr bwMode="auto">
            <a:xfrm>
              <a:off x="6082974" y="2188950"/>
              <a:ext cx="959576" cy="651652"/>
            </a:xfrm>
            <a:custGeom>
              <a:avLst/>
              <a:gdLst>
                <a:gd name="T0" fmla="*/ 2147483646 w 536"/>
                <a:gd name="T1" fmla="*/ 2147483646 h 364"/>
                <a:gd name="T2" fmla="*/ 2147483646 w 536"/>
                <a:gd name="T3" fmla="*/ 2147483646 h 364"/>
                <a:gd name="T4" fmla="*/ 2147483646 w 536"/>
                <a:gd name="T5" fmla="*/ 2147483646 h 364"/>
                <a:gd name="T6" fmla="*/ 2147483646 w 536"/>
                <a:gd name="T7" fmla="*/ 2147483646 h 364"/>
                <a:gd name="T8" fmla="*/ 2147483646 w 536"/>
                <a:gd name="T9" fmla="*/ 2147483646 h 364"/>
                <a:gd name="T10" fmla="*/ 2147483646 w 536"/>
                <a:gd name="T11" fmla="*/ 2147483646 h 364"/>
                <a:gd name="T12" fmla="*/ 2147483646 w 536"/>
                <a:gd name="T13" fmla="*/ 2147483646 h 364"/>
                <a:gd name="T14" fmla="*/ 2147483646 w 536"/>
                <a:gd name="T15" fmla="*/ 2147483646 h 364"/>
                <a:gd name="T16" fmla="*/ 2147483646 w 536"/>
                <a:gd name="T17" fmla="*/ 2147483646 h 364"/>
                <a:gd name="T18" fmla="*/ 2147483646 w 536"/>
                <a:gd name="T19" fmla="*/ 2147483646 h 364"/>
                <a:gd name="T20" fmla="*/ 2147483646 w 536"/>
                <a:gd name="T21" fmla="*/ 2147483646 h 364"/>
                <a:gd name="T22" fmla="*/ 2147483646 w 536"/>
                <a:gd name="T23" fmla="*/ 2147483646 h 364"/>
                <a:gd name="T24" fmla="*/ 2147483646 w 536"/>
                <a:gd name="T25" fmla="*/ 2147483646 h 364"/>
                <a:gd name="T26" fmla="*/ 2147483646 w 536"/>
                <a:gd name="T27" fmla="*/ 2147483646 h 364"/>
                <a:gd name="T28" fmla="*/ 2147483646 w 536"/>
                <a:gd name="T29" fmla="*/ 2147483646 h 364"/>
                <a:gd name="T30" fmla="*/ 2147483646 w 536"/>
                <a:gd name="T31" fmla="*/ 2147483646 h 364"/>
                <a:gd name="T32" fmla="*/ 2147483646 w 536"/>
                <a:gd name="T33" fmla="*/ 2147483646 h 364"/>
                <a:gd name="T34" fmla="*/ 2147483646 w 536"/>
                <a:gd name="T35" fmla="*/ 2147483646 h 364"/>
                <a:gd name="T36" fmla="*/ 2147483646 w 536"/>
                <a:gd name="T37" fmla="*/ 2147483646 h 364"/>
                <a:gd name="T38" fmla="*/ 2147483646 w 536"/>
                <a:gd name="T39" fmla="*/ 2147483646 h 364"/>
                <a:gd name="T40" fmla="*/ 2147483646 w 536"/>
                <a:gd name="T41" fmla="*/ 2147483646 h 364"/>
                <a:gd name="T42" fmla="*/ 2147483646 w 536"/>
                <a:gd name="T43" fmla="*/ 2147483646 h 364"/>
                <a:gd name="T44" fmla="*/ 2147483646 w 536"/>
                <a:gd name="T45" fmla="*/ 2147483646 h 364"/>
                <a:gd name="T46" fmla="*/ 2147483646 w 536"/>
                <a:gd name="T47" fmla="*/ 2147483646 h 364"/>
                <a:gd name="T48" fmla="*/ 2147483646 w 536"/>
                <a:gd name="T49" fmla="*/ 2147483646 h 364"/>
                <a:gd name="T50" fmla="*/ 2147483646 w 536"/>
                <a:gd name="T51" fmla="*/ 2147483646 h 364"/>
                <a:gd name="T52" fmla="*/ 2147483646 w 536"/>
                <a:gd name="T53" fmla="*/ 2147483646 h 364"/>
                <a:gd name="T54" fmla="*/ 2147483646 w 536"/>
                <a:gd name="T55" fmla="*/ 2147483646 h 364"/>
                <a:gd name="T56" fmla="*/ 2147483646 w 536"/>
                <a:gd name="T57" fmla="*/ 2147483646 h 364"/>
                <a:gd name="T58" fmla="*/ 2147483646 w 536"/>
                <a:gd name="T59" fmla="*/ 2147483646 h 364"/>
                <a:gd name="T60" fmla="*/ 2147483646 w 536"/>
                <a:gd name="T61" fmla="*/ 2147483646 h 364"/>
                <a:gd name="T62" fmla="*/ 2147483646 w 536"/>
                <a:gd name="T63" fmla="*/ 2147483646 h 364"/>
                <a:gd name="T64" fmla="*/ 2147483646 w 536"/>
                <a:gd name="T65" fmla="*/ 2147483646 h 364"/>
                <a:gd name="T66" fmla="*/ 2147483646 w 536"/>
                <a:gd name="T67" fmla="*/ 2147483646 h 364"/>
                <a:gd name="T68" fmla="*/ 2147483646 w 536"/>
                <a:gd name="T69" fmla="*/ 2147483646 h 364"/>
                <a:gd name="T70" fmla="*/ 2147483646 w 536"/>
                <a:gd name="T71" fmla="*/ 2147483646 h 364"/>
                <a:gd name="T72" fmla="*/ 2147483646 w 536"/>
                <a:gd name="T73" fmla="*/ 2147483646 h 364"/>
                <a:gd name="T74" fmla="*/ 2147483646 w 536"/>
                <a:gd name="T75" fmla="*/ 2147483646 h 364"/>
                <a:gd name="T76" fmla="*/ 2147483646 w 536"/>
                <a:gd name="T77" fmla="*/ 2147483646 h 364"/>
                <a:gd name="T78" fmla="*/ 2147483646 w 536"/>
                <a:gd name="T79" fmla="*/ 2147483646 h 364"/>
                <a:gd name="T80" fmla="*/ 2147483646 w 536"/>
                <a:gd name="T81" fmla="*/ 2147483646 h 364"/>
                <a:gd name="T82" fmla="*/ 2147483646 w 536"/>
                <a:gd name="T83" fmla="*/ 2147483646 h 364"/>
                <a:gd name="T84" fmla="*/ 2147483646 w 536"/>
                <a:gd name="T85" fmla="*/ 2147483646 h 364"/>
                <a:gd name="T86" fmla="*/ 2147483646 w 536"/>
                <a:gd name="T87" fmla="*/ 2147483646 h 364"/>
                <a:gd name="T88" fmla="*/ 2147483646 w 536"/>
                <a:gd name="T89" fmla="*/ 2147483646 h 364"/>
                <a:gd name="T90" fmla="*/ 2147483646 w 536"/>
                <a:gd name="T91" fmla="*/ 2147483646 h 364"/>
                <a:gd name="T92" fmla="*/ 2147483646 w 536"/>
                <a:gd name="T93" fmla="*/ 2147483646 h 364"/>
                <a:gd name="T94" fmla="*/ 2147483646 w 536"/>
                <a:gd name="T95" fmla="*/ 2147483646 h 364"/>
                <a:gd name="T96" fmla="*/ 2147483646 w 536"/>
                <a:gd name="T97" fmla="*/ 2147483646 h 364"/>
                <a:gd name="T98" fmla="*/ 2147483646 w 536"/>
                <a:gd name="T99" fmla="*/ 2147483646 h 364"/>
                <a:gd name="T100" fmla="*/ 2147483646 w 536"/>
                <a:gd name="T101" fmla="*/ 2147483646 h 364"/>
                <a:gd name="T102" fmla="*/ 2147483646 w 536"/>
                <a:gd name="T103" fmla="*/ 2147483646 h 3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5" name="黑龙江"/>
            <p:cNvSpPr>
              <a:spLocks/>
            </p:cNvSpPr>
            <p:nvPr/>
          </p:nvSpPr>
          <p:spPr bwMode="auto">
            <a:xfrm>
              <a:off x="5878885" y="1268760"/>
              <a:ext cx="1285402" cy="1167245"/>
            </a:xfrm>
            <a:custGeom>
              <a:avLst/>
              <a:gdLst>
                <a:gd name="T0" fmla="*/ 2147483646 w 718"/>
                <a:gd name="T1" fmla="*/ 2147483646 h 652"/>
                <a:gd name="T2" fmla="*/ 2147483646 w 718"/>
                <a:gd name="T3" fmla="*/ 2147483646 h 652"/>
                <a:gd name="T4" fmla="*/ 2147483646 w 718"/>
                <a:gd name="T5" fmla="*/ 2147483646 h 652"/>
                <a:gd name="T6" fmla="*/ 2147483646 w 718"/>
                <a:gd name="T7" fmla="*/ 2147483646 h 652"/>
                <a:gd name="T8" fmla="*/ 2147483646 w 718"/>
                <a:gd name="T9" fmla="*/ 2147483646 h 652"/>
                <a:gd name="T10" fmla="*/ 2147483646 w 718"/>
                <a:gd name="T11" fmla="*/ 2147483646 h 652"/>
                <a:gd name="T12" fmla="*/ 2147483646 w 718"/>
                <a:gd name="T13" fmla="*/ 2147483646 h 652"/>
                <a:gd name="T14" fmla="*/ 2147483646 w 718"/>
                <a:gd name="T15" fmla="*/ 2147483646 h 652"/>
                <a:gd name="T16" fmla="*/ 2147483646 w 718"/>
                <a:gd name="T17" fmla="*/ 2147483646 h 652"/>
                <a:gd name="T18" fmla="*/ 2147483646 w 718"/>
                <a:gd name="T19" fmla="*/ 2147483646 h 652"/>
                <a:gd name="T20" fmla="*/ 2147483646 w 718"/>
                <a:gd name="T21" fmla="*/ 2147483646 h 652"/>
                <a:gd name="T22" fmla="*/ 2147483646 w 718"/>
                <a:gd name="T23" fmla="*/ 2147483646 h 652"/>
                <a:gd name="T24" fmla="*/ 2147483646 w 718"/>
                <a:gd name="T25" fmla="*/ 2147483646 h 652"/>
                <a:gd name="T26" fmla="*/ 2147483646 w 718"/>
                <a:gd name="T27" fmla="*/ 0 h 652"/>
                <a:gd name="T28" fmla="*/ 2147483646 w 718"/>
                <a:gd name="T29" fmla="*/ 2147483646 h 652"/>
                <a:gd name="T30" fmla="*/ 2147483646 w 718"/>
                <a:gd name="T31" fmla="*/ 2147483646 h 652"/>
                <a:gd name="T32" fmla="*/ 0 w 718"/>
                <a:gd name="T33" fmla="*/ 2147483646 h 652"/>
                <a:gd name="T34" fmla="*/ 2147483646 w 718"/>
                <a:gd name="T35" fmla="*/ 2147483646 h 652"/>
                <a:gd name="T36" fmla="*/ 2147483646 w 718"/>
                <a:gd name="T37" fmla="*/ 2147483646 h 652"/>
                <a:gd name="T38" fmla="*/ 2147483646 w 718"/>
                <a:gd name="T39" fmla="*/ 2147483646 h 652"/>
                <a:gd name="T40" fmla="*/ 2147483646 w 718"/>
                <a:gd name="T41" fmla="*/ 2147483646 h 652"/>
                <a:gd name="T42" fmla="*/ 2147483646 w 718"/>
                <a:gd name="T43" fmla="*/ 2147483646 h 652"/>
                <a:gd name="T44" fmla="*/ 2147483646 w 718"/>
                <a:gd name="T45" fmla="*/ 2147483646 h 652"/>
                <a:gd name="T46" fmla="*/ 2147483646 w 718"/>
                <a:gd name="T47" fmla="*/ 2147483646 h 652"/>
                <a:gd name="T48" fmla="*/ 2147483646 w 718"/>
                <a:gd name="T49" fmla="*/ 2147483646 h 652"/>
                <a:gd name="T50" fmla="*/ 2147483646 w 718"/>
                <a:gd name="T51" fmla="*/ 2147483646 h 652"/>
                <a:gd name="T52" fmla="*/ 2147483646 w 718"/>
                <a:gd name="T53" fmla="*/ 2147483646 h 652"/>
                <a:gd name="T54" fmla="*/ 2147483646 w 718"/>
                <a:gd name="T55" fmla="*/ 2147483646 h 652"/>
                <a:gd name="T56" fmla="*/ 2147483646 w 718"/>
                <a:gd name="T57" fmla="*/ 2147483646 h 652"/>
                <a:gd name="T58" fmla="*/ 2147483646 w 718"/>
                <a:gd name="T59" fmla="*/ 2147483646 h 652"/>
                <a:gd name="T60" fmla="*/ 2147483646 w 718"/>
                <a:gd name="T61" fmla="*/ 2147483646 h 652"/>
                <a:gd name="T62" fmla="*/ 2147483646 w 718"/>
                <a:gd name="T63" fmla="*/ 2147483646 h 652"/>
                <a:gd name="T64" fmla="*/ 2147483646 w 718"/>
                <a:gd name="T65" fmla="*/ 2147483646 h 652"/>
                <a:gd name="T66" fmla="*/ 2147483646 w 718"/>
                <a:gd name="T67" fmla="*/ 2147483646 h 652"/>
                <a:gd name="T68" fmla="*/ 2147483646 w 718"/>
                <a:gd name="T69" fmla="*/ 2147483646 h 652"/>
                <a:gd name="T70" fmla="*/ 2147483646 w 718"/>
                <a:gd name="T71" fmla="*/ 2147483646 h 652"/>
                <a:gd name="T72" fmla="*/ 2147483646 w 718"/>
                <a:gd name="T73" fmla="*/ 2147483646 h 652"/>
                <a:gd name="T74" fmla="*/ 2147483646 w 718"/>
                <a:gd name="T75" fmla="*/ 2147483646 h 652"/>
                <a:gd name="T76" fmla="*/ 2147483646 w 718"/>
                <a:gd name="T77" fmla="*/ 2147483646 h 652"/>
                <a:gd name="T78" fmla="*/ 2147483646 w 718"/>
                <a:gd name="T79" fmla="*/ 2147483646 h 652"/>
                <a:gd name="T80" fmla="*/ 2147483646 w 718"/>
                <a:gd name="T81" fmla="*/ 2147483646 h 652"/>
                <a:gd name="T82" fmla="*/ 2147483646 w 718"/>
                <a:gd name="T83" fmla="*/ 2147483646 h 652"/>
                <a:gd name="T84" fmla="*/ 2147483646 w 718"/>
                <a:gd name="T85" fmla="*/ 2147483646 h 652"/>
                <a:gd name="T86" fmla="*/ 2147483646 w 718"/>
                <a:gd name="T87" fmla="*/ 2147483646 h 652"/>
                <a:gd name="T88" fmla="*/ 2147483646 w 718"/>
                <a:gd name="T89" fmla="*/ 2147483646 h 652"/>
                <a:gd name="T90" fmla="*/ 2147483646 w 718"/>
                <a:gd name="T91" fmla="*/ 2147483646 h 652"/>
                <a:gd name="T92" fmla="*/ 2147483646 w 718"/>
                <a:gd name="T93" fmla="*/ 2147483646 h 652"/>
                <a:gd name="T94" fmla="*/ 2147483646 w 718"/>
                <a:gd name="T95" fmla="*/ 2147483646 h 652"/>
                <a:gd name="T96" fmla="*/ 2147483646 w 718"/>
                <a:gd name="T97" fmla="*/ 2147483646 h 652"/>
                <a:gd name="T98" fmla="*/ 2147483646 w 718"/>
                <a:gd name="T99" fmla="*/ 2147483646 h 652"/>
                <a:gd name="T100" fmla="*/ 2147483646 w 718"/>
                <a:gd name="T101" fmla="*/ 2147483646 h 652"/>
                <a:gd name="T102" fmla="*/ 2147483646 w 718"/>
                <a:gd name="T103" fmla="*/ 2147483646 h 652"/>
                <a:gd name="T104" fmla="*/ 2147483646 w 718"/>
                <a:gd name="T105" fmla="*/ 2147483646 h 652"/>
                <a:gd name="T106" fmla="*/ 2147483646 w 718"/>
                <a:gd name="T107" fmla="*/ 2147483646 h 652"/>
                <a:gd name="T108" fmla="*/ 2147483646 w 718"/>
                <a:gd name="T109" fmla="*/ 2147483646 h 652"/>
                <a:gd name="T110" fmla="*/ 2147483646 w 718"/>
                <a:gd name="T111" fmla="*/ 2147483646 h 652"/>
                <a:gd name="T112" fmla="*/ 2147483646 w 718"/>
                <a:gd name="T113" fmla="*/ 2147483646 h 652"/>
                <a:gd name="T114" fmla="*/ 2147483646 w 718"/>
                <a:gd name="T115" fmla="*/ 2147483646 h 652"/>
                <a:gd name="T116" fmla="*/ 2147483646 w 718"/>
                <a:gd name="T117" fmla="*/ 2147483646 h 652"/>
                <a:gd name="T118" fmla="*/ 2147483646 w 718"/>
                <a:gd name="T119" fmla="*/ 2147483646 h 652"/>
                <a:gd name="T120" fmla="*/ 2147483646 w 718"/>
                <a:gd name="T121" fmla="*/ 2147483646 h 652"/>
                <a:gd name="T122" fmla="*/ 2147483646 w 718"/>
                <a:gd name="T123" fmla="*/ 2147483646 h 6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6" name="山东"/>
            <p:cNvSpPr>
              <a:spLocks/>
            </p:cNvSpPr>
            <p:nvPr/>
          </p:nvSpPr>
          <p:spPr bwMode="auto">
            <a:xfrm>
              <a:off x="5624669" y="3363357"/>
              <a:ext cx="776970" cy="486949"/>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7" name="上海"/>
            <p:cNvSpPr>
              <a:spLocks/>
            </p:cNvSpPr>
            <p:nvPr/>
          </p:nvSpPr>
          <p:spPr bwMode="auto">
            <a:xfrm>
              <a:off x="6351512" y="4172552"/>
              <a:ext cx="121737" cy="107415"/>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8" name="江苏"/>
            <p:cNvSpPr>
              <a:spLocks/>
            </p:cNvSpPr>
            <p:nvPr/>
          </p:nvSpPr>
          <p:spPr bwMode="auto">
            <a:xfrm>
              <a:off x="5782211" y="3760793"/>
              <a:ext cx="676716" cy="522754"/>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9" name="河北"/>
            <p:cNvSpPr>
              <a:spLocks/>
            </p:cNvSpPr>
            <p:nvPr/>
          </p:nvSpPr>
          <p:spPr bwMode="auto">
            <a:xfrm>
              <a:off x="5427741" y="2761832"/>
              <a:ext cx="630169" cy="898707"/>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50" name="河南"/>
            <p:cNvSpPr>
              <a:spLocks/>
            </p:cNvSpPr>
            <p:nvPr/>
          </p:nvSpPr>
          <p:spPr bwMode="auto">
            <a:xfrm>
              <a:off x="5141300" y="3624734"/>
              <a:ext cx="662394" cy="655233"/>
            </a:xfrm>
            <a:custGeom>
              <a:avLst/>
              <a:gdLst>
                <a:gd name="T0" fmla="*/ 2147483646 w 370"/>
                <a:gd name="T1" fmla="*/ 2147483646 h 366"/>
                <a:gd name="T2" fmla="*/ 0 w 370"/>
                <a:gd name="T3" fmla="*/ 2147483646 h 366"/>
                <a:gd name="T4" fmla="*/ 2147483646 w 370"/>
                <a:gd name="T5" fmla="*/ 2147483646 h 366"/>
                <a:gd name="T6" fmla="*/ 2147483646 w 370"/>
                <a:gd name="T7" fmla="*/ 2147483646 h 366"/>
                <a:gd name="T8" fmla="*/ 2147483646 w 370"/>
                <a:gd name="T9" fmla="*/ 2147483646 h 366"/>
                <a:gd name="T10" fmla="*/ 2147483646 w 370"/>
                <a:gd name="T11" fmla="*/ 2147483646 h 366"/>
                <a:gd name="T12" fmla="*/ 2147483646 w 370"/>
                <a:gd name="T13" fmla="*/ 2147483646 h 366"/>
                <a:gd name="T14" fmla="*/ 2147483646 w 370"/>
                <a:gd name="T15" fmla="*/ 2147483646 h 366"/>
                <a:gd name="T16" fmla="*/ 2147483646 w 370"/>
                <a:gd name="T17" fmla="*/ 2147483646 h 366"/>
                <a:gd name="T18" fmla="*/ 2147483646 w 370"/>
                <a:gd name="T19" fmla="*/ 2147483646 h 366"/>
                <a:gd name="T20" fmla="*/ 2147483646 w 370"/>
                <a:gd name="T21" fmla="*/ 2147483646 h 366"/>
                <a:gd name="T22" fmla="*/ 2147483646 w 370"/>
                <a:gd name="T23" fmla="*/ 2147483646 h 366"/>
                <a:gd name="T24" fmla="*/ 2147483646 w 370"/>
                <a:gd name="T25" fmla="*/ 2147483646 h 366"/>
                <a:gd name="T26" fmla="*/ 2147483646 w 370"/>
                <a:gd name="T27" fmla="*/ 2147483646 h 366"/>
                <a:gd name="T28" fmla="*/ 2147483646 w 370"/>
                <a:gd name="T29" fmla="*/ 2147483646 h 366"/>
                <a:gd name="T30" fmla="*/ 2147483646 w 370"/>
                <a:gd name="T31" fmla="*/ 2147483646 h 366"/>
                <a:gd name="T32" fmla="*/ 2147483646 w 370"/>
                <a:gd name="T33" fmla="*/ 2147483646 h 366"/>
                <a:gd name="T34" fmla="*/ 2147483646 w 370"/>
                <a:gd name="T35" fmla="*/ 2147483646 h 366"/>
                <a:gd name="T36" fmla="*/ 2147483646 w 370"/>
                <a:gd name="T37" fmla="*/ 2147483646 h 366"/>
                <a:gd name="T38" fmla="*/ 2147483646 w 370"/>
                <a:gd name="T39" fmla="*/ 2147483646 h 366"/>
                <a:gd name="T40" fmla="*/ 2147483646 w 370"/>
                <a:gd name="T41" fmla="*/ 2147483646 h 366"/>
                <a:gd name="T42" fmla="*/ 2147483646 w 370"/>
                <a:gd name="T43" fmla="*/ 2147483646 h 366"/>
                <a:gd name="T44" fmla="*/ 2147483646 w 370"/>
                <a:gd name="T45" fmla="*/ 2147483646 h 366"/>
                <a:gd name="T46" fmla="*/ 2147483646 w 370"/>
                <a:gd name="T47" fmla="*/ 2147483646 h 366"/>
                <a:gd name="T48" fmla="*/ 2147483646 w 370"/>
                <a:gd name="T49" fmla="*/ 2147483646 h 366"/>
                <a:gd name="T50" fmla="*/ 2147483646 w 370"/>
                <a:gd name="T51" fmla="*/ 2147483646 h 366"/>
                <a:gd name="T52" fmla="*/ 2147483646 w 370"/>
                <a:gd name="T53" fmla="*/ 2147483646 h 366"/>
                <a:gd name="T54" fmla="*/ 2147483646 w 370"/>
                <a:gd name="T55" fmla="*/ 2147483646 h 366"/>
                <a:gd name="T56" fmla="*/ 2147483646 w 370"/>
                <a:gd name="T57" fmla="*/ 2147483646 h 366"/>
                <a:gd name="T58" fmla="*/ 2147483646 w 370"/>
                <a:gd name="T59" fmla="*/ 2147483646 h 366"/>
                <a:gd name="T60" fmla="*/ 2147483646 w 370"/>
                <a:gd name="T61" fmla="*/ 2147483646 h 366"/>
                <a:gd name="T62" fmla="*/ 2147483646 w 370"/>
                <a:gd name="T63" fmla="*/ 2147483646 h 366"/>
                <a:gd name="T64" fmla="*/ 2147483646 w 370"/>
                <a:gd name="T65" fmla="*/ 2147483646 h 366"/>
                <a:gd name="T66" fmla="*/ 2147483646 w 370"/>
                <a:gd name="T67" fmla="*/ 2147483646 h 366"/>
                <a:gd name="T68" fmla="*/ 2147483646 w 370"/>
                <a:gd name="T69" fmla="*/ 2147483646 h 366"/>
                <a:gd name="T70" fmla="*/ 2147483646 w 370"/>
                <a:gd name="T71" fmla="*/ 2147483646 h 366"/>
                <a:gd name="T72" fmla="*/ 2147483646 w 370"/>
                <a:gd name="T73" fmla="*/ 2147483646 h 366"/>
                <a:gd name="T74" fmla="*/ 2147483646 w 370"/>
                <a:gd name="T75" fmla="*/ 2147483646 h 366"/>
                <a:gd name="T76" fmla="*/ 2147483646 w 370"/>
                <a:gd name="T77" fmla="*/ 2147483646 h 366"/>
                <a:gd name="T78" fmla="*/ 2147483646 w 370"/>
                <a:gd name="T79" fmla="*/ 2147483646 h 366"/>
                <a:gd name="T80" fmla="*/ 2147483646 w 370"/>
                <a:gd name="T81" fmla="*/ 2147483646 h 366"/>
                <a:gd name="T82" fmla="*/ 2147483646 w 370"/>
                <a:gd name="T83" fmla="*/ 2147483646 h 366"/>
                <a:gd name="T84" fmla="*/ 2147483646 w 370"/>
                <a:gd name="T85" fmla="*/ 2147483646 h 366"/>
                <a:gd name="T86" fmla="*/ 2147483646 w 370"/>
                <a:gd name="T87" fmla="*/ 2147483646 h 366"/>
                <a:gd name="T88" fmla="*/ 2147483646 w 370"/>
                <a:gd name="T89" fmla="*/ 2147483646 h 366"/>
                <a:gd name="T90" fmla="*/ 2147483646 w 370"/>
                <a:gd name="T91" fmla="*/ 2147483646 h 366"/>
                <a:gd name="T92" fmla="*/ 2147483646 w 370"/>
                <a:gd name="T93" fmla="*/ 2147483646 h 366"/>
                <a:gd name="T94" fmla="*/ 2147483646 w 370"/>
                <a:gd name="T95" fmla="*/ 0 h 366"/>
                <a:gd name="T96" fmla="*/ 2147483646 w 370"/>
                <a:gd name="T97" fmla="*/ 2147483646 h 366"/>
                <a:gd name="T98" fmla="*/ 2147483646 w 370"/>
                <a:gd name="T99" fmla="*/ 2147483646 h 366"/>
                <a:gd name="T100" fmla="*/ 2147483646 w 370"/>
                <a:gd name="T101" fmla="*/ 2147483646 h 366"/>
                <a:gd name="T102" fmla="*/ 2147483646 w 370"/>
                <a:gd name="T103" fmla="*/ 2147483646 h 366"/>
                <a:gd name="T104" fmla="*/ 2147483646 w 370"/>
                <a:gd name="T105" fmla="*/ 2147483646 h 366"/>
                <a:gd name="T106" fmla="*/ 2147483646 w 370"/>
                <a:gd name="T107" fmla="*/ 2147483646 h 366"/>
                <a:gd name="T108" fmla="*/ 2147483646 w 370"/>
                <a:gd name="T109" fmla="*/ 2147483646 h 3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51" name="台湾"/>
            <p:cNvSpPr>
              <a:spLocks/>
            </p:cNvSpPr>
            <p:nvPr/>
          </p:nvSpPr>
          <p:spPr bwMode="auto">
            <a:xfrm>
              <a:off x="6387317" y="5024712"/>
              <a:ext cx="189767" cy="458305"/>
            </a:xfrm>
            <a:custGeom>
              <a:avLst/>
              <a:gdLst>
                <a:gd name="T0" fmla="*/ 2147483646 w 106"/>
                <a:gd name="T1" fmla="*/ 0 h 256"/>
                <a:gd name="T2" fmla="*/ 2147483646 w 106"/>
                <a:gd name="T3" fmla="*/ 0 h 256"/>
                <a:gd name="T4" fmla="*/ 2147483646 w 106"/>
                <a:gd name="T5" fmla="*/ 2147483646 h 256"/>
                <a:gd name="T6" fmla="*/ 2147483646 w 106"/>
                <a:gd name="T7" fmla="*/ 2147483646 h 256"/>
                <a:gd name="T8" fmla="*/ 2147483646 w 106"/>
                <a:gd name="T9" fmla="*/ 2147483646 h 256"/>
                <a:gd name="T10" fmla="*/ 2147483646 w 106"/>
                <a:gd name="T11" fmla="*/ 2147483646 h 256"/>
                <a:gd name="T12" fmla="*/ 2147483646 w 106"/>
                <a:gd name="T13" fmla="*/ 2147483646 h 256"/>
                <a:gd name="T14" fmla="*/ 2147483646 w 106"/>
                <a:gd name="T15" fmla="*/ 2147483646 h 256"/>
                <a:gd name="T16" fmla="*/ 2147483646 w 106"/>
                <a:gd name="T17" fmla="*/ 2147483646 h 256"/>
                <a:gd name="T18" fmla="*/ 0 w 106"/>
                <a:gd name="T19" fmla="*/ 2147483646 h 256"/>
                <a:gd name="T20" fmla="*/ 2147483646 w 106"/>
                <a:gd name="T21" fmla="*/ 2147483646 h 256"/>
                <a:gd name="T22" fmla="*/ 2147483646 w 106"/>
                <a:gd name="T23" fmla="*/ 2147483646 h 256"/>
                <a:gd name="T24" fmla="*/ 2147483646 w 106"/>
                <a:gd name="T25" fmla="*/ 2147483646 h 256"/>
                <a:gd name="T26" fmla="*/ 2147483646 w 106"/>
                <a:gd name="T27" fmla="*/ 2147483646 h 256"/>
                <a:gd name="T28" fmla="*/ 2147483646 w 106"/>
                <a:gd name="T29" fmla="*/ 2147483646 h 256"/>
                <a:gd name="T30" fmla="*/ 2147483646 w 106"/>
                <a:gd name="T31" fmla="*/ 2147483646 h 256"/>
                <a:gd name="T32" fmla="*/ 2147483646 w 106"/>
                <a:gd name="T33" fmla="*/ 2147483646 h 256"/>
                <a:gd name="T34" fmla="*/ 2147483646 w 106"/>
                <a:gd name="T35" fmla="*/ 2147483646 h 256"/>
                <a:gd name="T36" fmla="*/ 2147483646 w 106"/>
                <a:gd name="T37" fmla="*/ 2147483646 h 256"/>
                <a:gd name="T38" fmla="*/ 2147483646 w 106"/>
                <a:gd name="T39" fmla="*/ 2147483646 h 256"/>
                <a:gd name="T40" fmla="*/ 2147483646 w 106"/>
                <a:gd name="T41" fmla="*/ 2147483646 h 256"/>
                <a:gd name="T42" fmla="*/ 2147483646 w 106"/>
                <a:gd name="T43" fmla="*/ 2147483646 h 256"/>
                <a:gd name="T44" fmla="*/ 2147483646 w 106"/>
                <a:gd name="T45" fmla="*/ 2147483646 h 256"/>
                <a:gd name="T46" fmla="*/ 2147483646 w 106"/>
                <a:gd name="T47" fmla="*/ 2147483646 h 256"/>
                <a:gd name="T48" fmla="*/ 2147483646 w 106"/>
                <a:gd name="T49" fmla="*/ 2147483646 h 256"/>
                <a:gd name="T50" fmla="*/ 2147483646 w 106"/>
                <a:gd name="T51" fmla="*/ 2147483646 h 256"/>
                <a:gd name="T52" fmla="*/ 2147483646 w 106"/>
                <a:gd name="T53" fmla="*/ 2147483646 h 256"/>
                <a:gd name="T54" fmla="*/ 2147483646 w 106"/>
                <a:gd name="T55" fmla="*/ 2147483646 h 256"/>
                <a:gd name="T56" fmla="*/ 2147483646 w 106"/>
                <a:gd name="T57" fmla="*/ 2147483646 h 256"/>
                <a:gd name="T58" fmla="*/ 2147483646 w 106"/>
                <a:gd name="T59" fmla="*/ 2147483646 h 256"/>
                <a:gd name="T60" fmla="*/ 2147483646 w 106"/>
                <a:gd name="T61" fmla="*/ 2147483646 h 256"/>
                <a:gd name="T62" fmla="*/ 2147483646 w 106"/>
                <a:gd name="T63" fmla="*/ 2147483646 h 256"/>
                <a:gd name="T64" fmla="*/ 2147483646 w 106"/>
                <a:gd name="T65" fmla="*/ 2147483646 h 256"/>
                <a:gd name="T66" fmla="*/ 2147483646 w 106"/>
                <a:gd name="T67" fmla="*/ 2147483646 h 256"/>
                <a:gd name="T68" fmla="*/ 2147483646 w 106"/>
                <a:gd name="T69" fmla="*/ 2147483646 h 256"/>
                <a:gd name="T70" fmla="*/ 2147483646 w 106"/>
                <a:gd name="T71" fmla="*/ 2147483646 h 256"/>
                <a:gd name="T72" fmla="*/ 2147483646 w 106"/>
                <a:gd name="T73" fmla="*/ 2147483646 h 256"/>
                <a:gd name="T74" fmla="*/ 2147483646 w 106"/>
                <a:gd name="T75" fmla="*/ 2147483646 h 256"/>
                <a:gd name="T76" fmla="*/ 2147483646 w 106"/>
                <a:gd name="T77" fmla="*/ 2147483646 h 256"/>
                <a:gd name="T78" fmla="*/ 2147483646 w 106"/>
                <a:gd name="T79" fmla="*/ 2147483646 h 256"/>
                <a:gd name="T80" fmla="*/ 2147483646 w 106"/>
                <a:gd name="T81" fmla="*/ 2147483646 h 256"/>
                <a:gd name="T82" fmla="*/ 2147483646 w 106"/>
                <a:gd name="T83" fmla="*/ 2147483646 h 256"/>
                <a:gd name="T84" fmla="*/ 2147483646 w 106"/>
                <a:gd name="T85" fmla="*/ 2147483646 h 256"/>
                <a:gd name="T86" fmla="*/ 2147483646 w 106"/>
                <a:gd name="T87" fmla="*/ 2147483646 h 256"/>
                <a:gd name="T88" fmla="*/ 2147483646 w 106"/>
                <a:gd name="T89" fmla="*/ 0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52" name="海南"/>
            <p:cNvSpPr>
              <a:spLocks/>
            </p:cNvSpPr>
            <p:nvPr/>
          </p:nvSpPr>
          <p:spPr bwMode="auto">
            <a:xfrm>
              <a:off x="4990919" y="5837487"/>
              <a:ext cx="286441" cy="250636"/>
            </a:xfrm>
            <a:custGeom>
              <a:avLst/>
              <a:gdLst>
                <a:gd name="T0" fmla="*/ 2147483646 w 160"/>
                <a:gd name="T1" fmla="*/ 2147483646 h 140"/>
                <a:gd name="T2" fmla="*/ 2147483646 w 160"/>
                <a:gd name="T3" fmla="*/ 2147483646 h 140"/>
                <a:gd name="T4" fmla="*/ 2147483646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0 w 160"/>
                <a:gd name="T27" fmla="*/ 2147483646 h 140"/>
                <a:gd name="T28" fmla="*/ 2147483646 w 160"/>
                <a:gd name="T29" fmla="*/ 2147483646 h 140"/>
                <a:gd name="T30" fmla="*/ 2147483646 w 160"/>
                <a:gd name="T31" fmla="*/ 2147483646 h 140"/>
                <a:gd name="T32" fmla="*/ 2147483646 w 160"/>
                <a:gd name="T33" fmla="*/ 2147483646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2147483646 w 160"/>
                <a:gd name="T49" fmla="*/ 2147483646 h 140"/>
                <a:gd name="T50" fmla="*/ 2147483646 w 160"/>
                <a:gd name="T51" fmla="*/ 2147483646 h 140"/>
                <a:gd name="T52" fmla="*/ 2147483646 w 160"/>
                <a:gd name="T53" fmla="*/ 2147483646 h 140"/>
                <a:gd name="T54" fmla="*/ 2147483646 w 160"/>
                <a:gd name="T55" fmla="*/ 2147483646 h 140"/>
                <a:gd name="T56" fmla="*/ 2147483646 w 160"/>
                <a:gd name="T57" fmla="*/ 2147483646 h 140"/>
                <a:gd name="T58" fmla="*/ 2147483646 w 160"/>
                <a:gd name="T59" fmla="*/ 2147483646 h 140"/>
                <a:gd name="T60" fmla="*/ 2147483646 w 160"/>
                <a:gd name="T61" fmla="*/ 2147483646 h 140"/>
                <a:gd name="T62" fmla="*/ 2147483646 w 160"/>
                <a:gd name="T63" fmla="*/ 2147483646 h 140"/>
                <a:gd name="T64" fmla="*/ 2147483646 w 160"/>
                <a:gd name="T65" fmla="*/ 2147483646 h 140"/>
                <a:gd name="T66" fmla="*/ 2147483646 w 160"/>
                <a:gd name="T67" fmla="*/ 2147483646 h 140"/>
                <a:gd name="T68" fmla="*/ 2147483646 w 160"/>
                <a:gd name="T69" fmla="*/ 2147483646 h 140"/>
                <a:gd name="T70" fmla="*/ 2147483646 w 160"/>
                <a:gd name="T71" fmla="*/ 2147483646 h 140"/>
                <a:gd name="T72" fmla="*/ 2147483646 w 160"/>
                <a:gd name="T73" fmla="*/ 2147483646 h 140"/>
                <a:gd name="T74" fmla="*/ 2147483646 w 160"/>
                <a:gd name="T75" fmla="*/ 2147483646 h 140"/>
                <a:gd name="T76" fmla="*/ 2147483646 w 160"/>
                <a:gd name="T77" fmla="*/ 2147483646 h 140"/>
                <a:gd name="T78" fmla="*/ 2147483646 w 160"/>
                <a:gd name="T79" fmla="*/ 2147483646 h 140"/>
                <a:gd name="T80" fmla="*/ 2147483646 w 160"/>
                <a:gd name="T81" fmla="*/ 2147483646 h 140"/>
                <a:gd name="T82" fmla="*/ 2147483646 w 160"/>
                <a:gd name="T83" fmla="*/ 0 h 140"/>
                <a:gd name="T84" fmla="*/ 2147483646 w 160"/>
                <a:gd name="T85" fmla="*/ 2147483646 h 140"/>
                <a:gd name="T86" fmla="*/ 2147483646 w 160"/>
                <a:gd name="T87" fmla="*/ 2147483646 h 140"/>
                <a:gd name="T88" fmla="*/ 2147483646 w 160"/>
                <a:gd name="T89" fmla="*/ 2147483646 h 140"/>
                <a:gd name="T90" fmla="*/ 2147483646 w 160"/>
                <a:gd name="T91" fmla="*/ 2147483646 h 140"/>
                <a:gd name="T92" fmla="*/ 2147483646 w 160"/>
                <a:gd name="T93" fmla="*/ 2147483646 h 140"/>
                <a:gd name="T94" fmla="*/ 2147483646 w 160"/>
                <a:gd name="T95" fmla="*/ 2147483646 h 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pFill/>
            <a:ln w="12700">
              <a:noFill/>
              <a:prstDash val="solid"/>
              <a:round/>
              <a:headEnd/>
              <a:tailEnd/>
            </a:ln>
            <a:extLst/>
          </p:spPr>
          <p:txBody>
            <a:bodyPr/>
            <a:lstStyle/>
            <a:p>
              <a:endParaRPr lang="zh-CN" altLang="en-US">
                <a:solidFill>
                  <a:schemeClr val="accent1"/>
                </a:solidFill>
              </a:endParaRPr>
            </a:p>
          </p:txBody>
        </p:sp>
      </p:grpSp>
      <p:sp>
        <p:nvSpPr>
          <p:cNvPr id="81" name="椭圆 80"/>
          <p:cNvSpPr/>
          <p:nvPr/>
        </p:nvSpPr>
        <p:spPr>
          <a:xfrm>
            <a:off x="5032600" y="2909562"/>
            <a:ext cx="390792" cy="390792"/>
          </a:xfrm>
          <a:prstGeom prst="ellipse">
            <a:avLst/>
          </a:prstGeom>
          <a:solidFill>
            <a:schemeClr val="accent1">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4798675" y="3568992"/>
            <a:ext cx="300854" cy="300852"/>
          </a:xfrm>
          <a:prstGeom prst="ellipse">
            <a:avLst/>
          </a:prstGeom>
          <a:solidFill>
            <a:schemeClr val="accent2">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5063364" y="4138482"/>
            <a:ext cx="375430" cy="375430"/>
          </a:xfrm>
          <a:prstGeom prst="ellipse">
            <a:avLst/>
          </a:prstGeom>
          <a:solidFill>
            <a:schemeClr val="accent3">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4458545" y="4782551"/>
            <a:ext cx="482336" cy="482334"/>
          </a:xfrm>
          <a:prstGeom prst="ellipse">
            <a:avLst/>
          </a:prstGeom>
          <a:solidFill>
            <a:schemeClr val="accent4">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文本框 216"/>
          <p:cNvSpPr txBox="1"/>
          <p:nvPr/>
        </p:nvSpPr>
        <p:spPr>
          <a:xfrm>
            <a:off x="10302246" y="1885329"/>
            <a:ext cx="811850" cy="338554"/>
          </a:xfrm>
          <a:prstGeom prst="rect">
            <a:avLst/>
          </a:prstGeom>
          <a:noFill/>
        </p:spPr>
        <p:txBody>
          <a:bodyPr wrap="square" rtlCol="0">
            <a:spAutoFit/>
          </a:bodyPr>
          <a:lstStyle/>
          <a:p>
            <a:pPr algn="r"/>
            <a:r>
              <a:rPr lang="en-US" altLang="zh-CN" sz="1600" dirty="0">
                <a:solidFill>
                  <a:schemeClr val="accent1"/>
                </a:solidFill>
              </a:rPr>
              <a:t>35.6</a:t>
            </a:r>
            <a:r>
              <a:rPr lang="en-US" altLang="zh-CN" sz="1200" dirty="0">
                <a:solidFill>
                  <a:schemeClr val="accent1"/>
                </a:solidFill>
              </a:rPr>
              <a:t>%</a:t>
            </a:r>
            <a:endParaRPr lang="zh-CN" altLang="en-US" sz="1200" dirty="0">
              <a:solidFill>
                <a:schemeClr val="accent1"/>
              </a:solidFill>
            </a:endParaRPr>
          </a:p>
        </p:txBody>
      </p:sp>
      <p:sp>
        <p:nvSpPr>
          <p:cNvPr id="219" name="文本框 218"/>
          <p:cNvSpPr txBox="1"/>
          <p:nvPr/>
        </p:nvSpPr>
        <p:spPr>
          <a:xfrm>
            <a:off x="10302246" y="3003950"/>
            <a:ext cx="811850" cy="338554"/>
          </a:xfrm>
          <a:prstGeom prst="rect">
            <a:avLst/>
          </a:prstGeom>
          <a:noFill/>
        </p:spPr>
        <p:txBody>
          <a:bodyPr wrap="square" rtlCol="0">
            <a:spAutoFit/>
          </a:bodyPr>
          <a:lstStyle/>
          <a:p>
            <a:pPr algn="r"/>
            <a:r>
              <a:rPr lang="en-US" altLang="zh-CN" sz="1600" dirty="0">
                <a:solidFill>
                  <a:schemeClr val="accent2"/>
                </a:solidFill>
              </a:rPr>
              <a:t>44.1</a:t>
            </a:r>
            <a:r>
              <a:rPr lang="en-US" altLang="zh-CN" sz="1200" dirty="0">
                <a:solidFill>
                  <a:schemeClr val="accent2"/>
                </a:solidFill>
              </a:rPr>
              <a:t>%</a:t>
            </a:r>
            <a:endParaRPr lang="zh-CN" altLang="en-US" sz="1600" dirty="0">
              <a:solidFill>
                <a:schemeClr val="accent2"/>
              </a:solidFill>
            </a:endParaRPr>
          </a:p>
        </p:txBody>
      </p:sp>
      <p:sp>
        <p:nvSpPr>
          <p:cNvPr id="220" name="文本框 219"/>
          <p:cNvSpPr txBox="1"/>
          <p:nvPr/>
        </p:nvSpPr>
        <p:spPr>
          <a:xfrm>
            <a:off x="10302246" y="3982783"/>
            <a:ext cx="811850" cy="338554"/>
          </a:xfrm>
          <a:prstGeom prst="rect">
            <a:avLst/>
          </a:prstGeom>
          <a:noFill/>
        </p:spPr>
        <p:txBody>
          <a:bodyPr wrap="square" rtlCol="0">
            <a:spAutoFit/>
          </a:bodyPr>
          <a:lstStyle/>
          <a:p>
            <a:pPr algn="r"/>
            <a:r>
              <a:rPr lang="en-US" altLang="zh-CN" sz="1600" dirty="0">
                <a:solidFill>
                  <a:schemeClr val="accent3"/>
                </a:solidFill>
              </a:rPr>
              <a:t>16.8</a:t>
            </a:r>
            <a:r>
              <a:rPr lang="en-US" altLang="zh-CN" sz="1200" dirty="0">
                <a:solidFill>
                  <a:schemeClr val="accent3"/>
                </a:solidFill>
              </a:rPr>
              <a:t>%</a:t>
            </a:r>
            <a:endParaRPr lang="zh-CN" altLang="en-US" sz="1600" dirty="0">
              <a:solidFill>
                <a:schemeClr val="accent3"/>
              </a:solidFill>
            </a:endParaRPr>
          </a:p>
        </p:txBody>
      </p:sp>
      <p:sp>
        <p:nvSpPr>
          <p:cNvPr id="221" name="文本框 220"/>
          <p:cNvSpPr txBox="1"/>
          <p:nvPr/>
        </p:nvSpPr>
        <p:spPr>
          <a:xfrm>
            <a:off x="10302246" y="5081604"/>
            <a:ext cx="811850" cy="338554"/>
          </a:xfrm>
          <a:prstGeom prst="rect">
            <a:avLst/>
          </a:prstGeom>
          <a:noFill/>
        </p:spPr>
        <p:txBody>
          <a:bodyPr wrap="square" rtlCol="0">
            <a:spAutoFit/>
          </a:bodyPr>
          <a:lstStyle/>
          <a:p>
            <a:pPr algn="r"/>
            <a:r>
              <a:rPr lang="en-US" altLang="zh-CN" sz="1600" dirty="0">
                <a:solidFill>
                  <a:schemeClr val="accent4"/>
                </a:solidFill>
              </a:rPr>
              <a:t>61.8</a:t>
            </a:r>
            <a:r>
              <a:rPr lang="en-US" altLang="zh-CN" sz="1200" dirty="0">
                <a:solidFill>
                  <a:schemeClr val="accent4"/>
                </a:solidFill>
              </a:rPr>
              <a:t>%</a:t>
            </a:r>
            <a:endParaRPr lang="zh-CN" altLang="en-US" sz="1200" dirty="0">
              <a:solidFill>
                <a:schemeClr val="accent4"/>
              </a:solidFill>
            </a:endParaRPr>
          </a:p>
        </p:txBody>
      </p:sp>
      <p:sp>
        <p:nvSpPr>
          <p:cNvPr id="227" name="任意多边形 226"/>
          <p:cNvSpPr/>
          <p:nvPr/>
        </p:nvSpPr>
        <p:spPr>
          <a:xfrm>
            <a:off x="5246255" y="2223062"/>
            <a:ext cx="5781963" cy="658684"/>
          </a:xfrm>
          <a:custGeom>
            <a:avLst/>
            <a:gdLst>
              <a:gd name="connsiteX0" fmla="*/ 0 w 5781963"/>
              <a:gd name="connsiteY0" fmla="*/ 332509 h 332509"/>
              <a:gd name="connsiteX1" fmla="*/ 55418 w 5781963"/>
              <a:gd name="connsiteY1" fmla="*/ 0 h 332509"/>
              <a:gd name="connsiteX2" fmla="*/ 5781963 w 5781963"/>
              <a:gd name="connsiteY2" fmla="*/ 0 h 332509"/>
            </a:gdLst>
            <a:ahLst/>
            <a:cxnLst>
              <a:cxn ang="0">
                <a:pos x="connsiteX0" y="connsiteY0"/>
              </a:cxn>
              <a:cxn ang="0">
                <a:pos x="connsiteX1" y="connsiteY1"/>
              </a:cxn>
              <a:cxn ang="0">
                <a:pos x="connsiteX2" y="connsiteY2"/>
              </a:cxn>
            </a:cxnLst>
            <a:rect l="l" t="t" r="r" b="b"/>
            <a:pathLst>
              <a:path w="5781963" h="332509">
                <a:moveTo>
                  <a:pt x="0" y="332509"/>
                </a:moveTo>
                <a:lnTo>
                  <a:pt x="55418" y="0"/>
                </a:lnTo>
                <a:lnTo>
                  <a:pt x="5781963" y="0"/>
                </a:lnTo>
              </a:path>
            </a:pathLst>
          </a:custGeom>
          <a:noFill/>
          <a:ln w="952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5793451" y="1884992"/>
            <a:ext cx="1941934" cy="338554"/>
          </a:xfrm>
          <a:prstGeom prst="rect">
            <a:avLst/>
          </a:prstGeom>
          <a:noFill/>
        </p:spPr>
        <p:txBody>
          <a:bodyPr wrap="square" rtlCol="0">
            <a:spAutoFit/>
          </a:bodyPr>
          <a:lstStyle/>
          <a:p>
            <a:r>
              <a:rPr lang="zh-CN" altLang="en-US" sz="1600" spc="600" dirty="0">
                <a:solidFill>
                  <a:schemeClr val="tx1">
                    <a:lumMod val="75000"/>
                    <a:lumOff val="25000"/>
                  </a:schemeClr>
                </a:solidFill>
                <a:latin typeface="+mn-ea"/>
              </a:rPr>
              <a:t>辽宁</a:t>
            </a:r>
          </a:p>
        </p:txBody>
      </p:sp>
      <p:sp>
        <p:nvSpPr>
          <p:cNvPr id="236" name="矩形 235"/>
          <p:cNvSpPr/>
          <p:nvPr/>
        </p:nvSpPr>
        <p:spPr>
          <a:xfrm>
            <a:off x="5793450" y="2245410"/>
            <a:ext cx="5420496"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241" name="任意多边形 240"/>
          <p:cNvSpPr/>
          <p:nvPr/>
        </p:nvSpPr>
        <p:spPr>
          <a:xfrm>
            <a:off x="4978400" y="3343564"/>
            <a:ext cx="6049818" cy="166254"/>
          </a:xfrm>
          <a:custGeom>
            <a:avLst/>
            <a:gdLst>
              <a:gd name="connsiteX0" fmla="*/ 0 w 6049818"/>
              <a:gd name="connsiteY0" fmla="*/ 166254 h 166254"/>
              <a:gd name="connsiteX1" fmla="*/ 18473 w 6049818"/>
              <a:gd name="connsiteY1" fmla="*/ 0 h 166254"/>
              <a:gd name="connsiteX2" fmla="*/ 6049818 w 6049818"/>
              <a:gd name="connsiteY2" fmla="*/ 0 h 166254"/>
            </a:gdLst>
            <a:ahLst/>
            <a:cxnLst>
              <a:cxn ang="0">
                <a:pos x="connsiteX0" y="connsiteY0"/>
              </a:cxn>
              <a:cxn ang="0">
                <a:pos x="connsiteX1" y="connsiteY1"/>
              </a:cxn>
              <a:cxn ang="0">
                <a:pos x="connsiteX2" y="connsiteY2"/>
              </a:cxn>
            </a:cxnLst>
            <a:rect l="l" t="t" r="r" b="b"/>
            <a:pathLst>
              <a:path w="6049818" h="166254">
                <a:moveTo>
                  <a:pt x="0" y="166254"/>
                </a:moveTo>
                <a:lnTo>
                  <a:pt x="18473" y="0"/>
                </a:lnTo>
                <a:lnTo>
                  <a:pt x="6049818" y="0"/>
                </a:lnTo>
              </a:path>
            </a:pathLst>
          </a:custGeom>
          <a:noFill/>
          <a:ln w="952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文本框 241"/>
          <p:cNvSpPr txBox="1"/>
          <p:nvPr/>
        </p:nvSpPr>
        <p:spPr>
          <a:xfrm>
            <a:off x="5793451" y="3014960"/>
            <a:ext cx="1941934" cy="338554"/>
          </a:xfrm>
          <a:prstGeom prst="rect">
            <a:avLst/>
          </a:prstGeom>
          <a:noFill/>
        </p:spPr>
        <p:txBody>
          <a:bodyPr wrap="square" rtlCol="0">
            <a:spAutoFit/>
          </a:bodyPr>
          <a:lstStyle/>
          <a:p>
            <a:r>
              <a:rPr lang="zh-CN" altLang="en-US" sz="1600" spc="600" dirty="0">
                <a:solidFill>
                  <a:schemeClr val="tx1">
                    <a:lumMod val="75000"/>
                    <a:lumOff val="25000"/>
                  </a:schemeClr>
                </a:solidFill>
                <a:latin typeface="+mn-ea"/>
              </a:rPr>
              <a:t>山东</a:t>
            </a:r>
          </a:p>
        </p:txBody>
      </p:sp>
      <p:sp>
        <p:nvSpPr>
          <p:cNvPr id="243" name="矩形 242"/>
          <p:cNvSpPr/>
          <p:nvPr/>
        </p:nvSpPr>
        <p:spPr>
          <a:xfrm>
            <a:off x="5793451" y="3354838"/>
            <a:ext cx="5418217"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cxnSp>
        <p:nvCxnSpPr>
          <p:cNvPr id="247" name="直接连接符 246"/>
          <p:cNvCxnSpPr/>
          <p:nvPr/>
        </p:nvCxnSpPr>
        <p:spPr>
          <a:xfrm>
            <a:off x="5488242" y="4326197"/>
            <a:ext cx="5539976"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9" name="文本框 248"/>
          <p:cNvSpPr txBox="1"/>
          <p:nvPr/>
        </p:nvSpPr>
        <p:spPr>
          <a:xfrm>
            <a:off x="5793451" y="3990629"/>
            <a:ext cx="1941934" cy="338554"/>
          </a:xfrm>
          <a:prstGeom prst="rect">
            <a:avLst/>
          </a:prstGeom>
          <a:noFill/>
        </p:spPr>
        <p:txBody>
          <a:bodyPr wrap="square" rtlCol="0">
            <a:spAutoFit/>
          </a:bodyPr>
          <a:lstStyle/>
          <a:p>
            <a:r>
              <a:rPr lang="zh-CN" altLang="en-US" sz="1600" spc="600" dirty="0">
                <a:solidFill>
                  <a:schemeClr val="tx1">
                    <a:lumMod val="75000"/>
                    <a:lumOff val="25000"/>
                  </a:schemeClr>
                </a:solidFill>
                <a:latin typeface="+mn-ea"/>
              </a:rPr>
              <a:t>福建</a:t>
            </a:r>
          </a:p>
        </p:txBody>
      </p:sp>
      <p:sp>
        <p:nvSpPr>
          <p:cNvPr id="250" name="矩形 249"/>
          <p:cNvSpPr/>
          <p:nvPr/>
        </p:nvSpPr>
        <p:spPr>
          <a:xfrm>
            <a:off x="5793451" y="4321271"/>
            <a:ext cx="5466491"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251" name="任意多边形 250"/>
          <p:cNvSpPr/>
          <p:nvPr/>
        </p:nvSpPr>
        <p:spPr>
          <a:xfrm>
            <a:off x="4886036" y="5264727"/>
            <a:ext cx="6160655" cy="157018"/>
          </a:xfrm>
          <a:custGeom>
            <a:avLst/>
            <a:gdLst>
              <a:gd name="connsiteX0" fmla="*/ 0 w 6160655"/>
              <a:gd name="connsiteY0" fmla="*/ 0 h 157018"/>
              <a:gd name="connsiteX1" fmla="*/ 147782 w 6160655"/>
              <a:gd name="connsiteY1" fmla="*/ 157018 h 157018"/>
              <a:gd name="connsiteX2" fmla="*/ 6160655 w 6160655"/>
              <a:gd name="connsiteY2" fmla="*/ 157018 h 157018"/>
            </a:gdLst>
            <a:ahLst/>
            <a:cxnLst>
              <a:cxn ang="0">
                <a:pos x="connsiteX0" y="connsiteY0"/>
              </a:cxn>
              <a:cxn ang="0">
                <a:pos x="connsiteX1" y="connsiteY1"/>
              </a:cxn>
              <a:cxn ang="0">
                <a:pos x="connsiteX2" y="connsiteY2"/>
              </a:cxn>
            </a:cxnLst>
            <a:rect l="l" t="t" r="r" b="b"/>
            <a:pathLst>
              <a:path w="6160655" h="157018">
                <a:moveTo>
                  <a:pt x="0" y="0"/>
                </a:moveTo>
                <a:lnTo>
                  <a:pt x="147782" y="157018"/>
                </a:lnTo>
                <a:lnTo>
                  <a:pt x="6160655" y="157018"/>
                </a:lnTo>
              </a:path>
            </a:pathLst>
          </a:custGeom>
          <a:noFill/>
          <a:ln w="952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文本框 251"/>
          <p:cNvSpPr txBox="1"/>
          <p:nvPr/>
        </p:nvSpPr>
        <p:spPr>
          <a:xfrm>
            <a:off x="5793451" y="5075575"/>
            <a:ext cx="1941934" cy="338554"/>
          </a:xfrm>
          <a:prstGeom prst="rect">
            <a:avLst/>
          </a:prstGeom>
          <a:noFill/>
        </p:spPr>
        <p:txBody>
          <a:bodyPr wrap="square" rtlCol="0">
            <a:spAutoFit/>
          </a:bodyPr>
          <a:lstStyle/>
          <a:p>
            <a:r>
              <a:rPr lang="zh-CN" altLang="en-US" sz="1600" spc="600" dirty="0">
                <a:solidFill>
                  <a:schemeClr val="tx1">
                    <a:lumMod val="75000"/>
                    <a:lumOff val="25000"/>
                  </a:schemeClr>
                </a:solidFill>
                <a:latin typeface="+mn-ea"/>
              </a:rPr>
              <a:t>广州</a:t>
            </a:r>
          </a:p>
        </p:txBody>
      </p:sp>
      <p:sp>
        <p:nvSpPr>
          <p:cNvPr id="253" name="矩形 252"/>
          <p:cNvSpPr/>
          <p:nvPr/>
        </p:nvSpPr>
        <p:spPr>
          <a:xfrm>
            <a:off x="5793451" y="5415453"/>
            <a:ext cx="5418217"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254" name="椭圆 253"/>
          <p:cNvSpPr/>
          <p:nvPr/>
        </p:nvSpPr>
        <p:spPr>
          <a:xfrm flipV="1">
            <a:off x="5180472" y="3057434"/>
            <a:ext cx="95048" cy="95048"/>
          </a:xfrm>
          <a:prstGeom prst="ellipse">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p:nvPr/>
        </p:nvSpPr>
        <p:spPr>
          <a:xfrm flipV="1">
            <a:off x="4919804" y="3690120"/>
            <a:ext cx="58596" cy="58596"/>
          </a:xfrm>
          <a:prstGeom prst="ellipse">
            <a:avLst/>
          </a:prstGeom>
          <a:solidFill>
            <a:schemeClr val="accent2">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p:cNvSpPr/>
          <p:nvPr/>
        </p:nvSpPr>
        <p:spPr>
          <a:xfrm flipV="1">
            <a:off x="5214697" y="4289815"/>
            <a:ext cx="72764" cy="72764"/>
          </a:xfrm>
          <a:prstGeom prst="ellipse">
            <a:avLst/>
          </a:prstGeom>
          <a:solidFill>
            <a:schemeClr val="accent3">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p:nvPr/>
        </p:nvSpPr>
        <p:spPr>
          <a:xfrm flipV="1">
            <a:off x="4652189" y="4976194"/>
            <a:ext cx="95048" cy="95048"/>
          </a:xfrm>
          <a:prstGeom prst="ellipse">
            <a:avLst/>
          </a:prstGeom>
          <a:solidFill>
            <a:schemeClr val="accent4">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1342723" y="178376"/>
            <a:ext cx="340451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79" name="矩形 78"/>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76" name="矩形 7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82730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750"/>
                                        <p:tgtEl>
                                          <p:spTgt spid="78"/>
                                        </p:tgtEl>
                                      </p:cBhvr>
                                    </p:animEffect>
                                  </p:childTnLst>
                                </p:cTn>
                              </p:par>
                              <p:par>
                                <p:cTn id="8" presetID="63" presetClass="path" presetSubtype="0" decel="50000" fill="hold" grpId="1" nodeType="withEffect">
                                  <p:stCondLst>
                                    <p:cond delay="0"/>
                                  </p:stCondLst>
                                  <p:childTnLst>
                                    <p:animMotion origin="layout" path="M 0.01523 1.85185E-6 L -0.10885 1.85185E-6 " pathEditMode="relative" rAng="0" ptsTypes="AA">
                                      <p:cBhvr>
                                        <p:cTn id="9" dur="750" spd="-100000" fill="hold"/>
                                        <p:tgtEl>
                                          <p:spTgt spid="7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4.16667E-7 1.85185E-6 " pathEditMode="relative" rAng="0" ptsTypes="AA">
                                      <p:cBhvr>
                                        <p:cTn id="11" dur="750" fill="hold"/>
                                        <p:tgtEl>
                                          <p:spTgt spid="78"/>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79"/>
                                        </p:tgtEl>
                                        <p:attrNameLst>
                                          <p:attrName>style.visibility</p:attrName>
                                        </p:attrNameLst>
                                      </p:cBhvr>
                                      <p:to>
                                        <p:strVal val="visible"/>
                                      </p:to>
                                    </p:set>
                                    <p:animEffect transition="in" filter="fade">
                                      <p:cBhvr>
                                        <p:cTn id="14" dur="750"/>
                                        <p:tgtEl>
                                          <p:spTgt spid="79"/>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79"/>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63" presetClass="path" presetSubtype="0" decel="50000" fill="hold" nodeType="withEffect">
                                  <p:stCondLst>
                                    <p:cond delay="0"/>
                                  </p:stCondLst>
                                  <p:childTnLst>
                                    <p:animMotion origin="layout" path="M 0.01523 -1.85185E-6 L -0.10885 -1.85185E-6 " pathEditMode="relative" rAng="0" ptsTypes="AA">
                                      <p:cBhvr>
                                        <p:cTn id="21" dur="750" spd="-100000" fill="hold"/>
                                        <p:tgtEl>
                                          <p:spTgt spid="20"/>
                                        </p:tgtEl>
                                        <p:attrNameLst>
                                          <p:attrName>ppt_x</p:attrName>
                                          <p:attrName>ppt_y</p:attrName>
                                        </p:attrNameLst>
                                      </p:cBhvr>
                                      <p:rCtr x="-6211" y="0"/>
                                    </p:animMotion>
                                  </p:childTnLst>
                                </p:cTn>
                              </p:par>
                              <p:par>
                                <p:cTn id="22" presetID="35" presetClass="path" presetSubtype="0" accel="50000" decel="50000" fill="hold" nodeType="withEffect">
                                  <p:stCondLst>
                                    <p:cond delay="750"/>
                                  </p:stCondLst>
                                  <p:childTnLst>
                                    <p:animMotion origin="layout" path="M 0.01602 -1.85185E-6 L 0 -1.85185E-6 " pathEditMode="relative" rAng="0" ptsTypes="AA">
                                      <p:cBhvr>
                                        <p:cTn id="23" dur="750" fill="hold"/>
                                        <p:tgtEl>
                                          <p:spTgt spid="20"/>
                                        </p:tgtEl>
                                        <p:attrNameLst>
                                          <p:attrName>ppt_x</p:attrName>
                                          <p:attrName>ppt_y</p:attrName>
                                        </p:attrNameLst>
                                      </p:cBhvr>
                                      <p:rCtr x="-807" y="0"/>
                                    </p:animMotion>
                                  </p:childTnLst>
                                </p:cTn>
                              </p:par>
                              <p:par>
                                <p:cTn id="24" presetID="53" presetClass="entr" presetSubtype="16" fill="hold" grpId="0" nodeType="withEffect">
                                  <p:stCondLst>
                                    <p:cond delay="1500"/>
                                  </p:stCondLst>
                                  <p:childTnLst>
                                    <p:set>
                                      <p:cBhvr>
                                        <p:cTn id="25" dur="1" fill="hold">
                                          <p:stCondLst>
                                            <p:cond delay="0"/>
                                          </p:stCondLst>
                                        </p:cTn>
                                        <p:tgtEl>
                                          <p:spTgt spid="82"/>
                                        </p:tgtEl>
                                        <p:attrNameLst>
                                          <p:attrName>style.visibility</p:attrName>
                                        </p:attrNameLst>
                                      </p:cBhvr>
                                      <p:to>
                                        <p:strVal val="visible"/>
                                      </p:to>
                                    </p:set>
                                    <p:anim calcmode="lin" valueType="num">
                                      <p:cBhvr>
                                        <p:cTn id="26" dur="750" fill="hold"/>
                                        <p:tgtEl>
                                          <p:spTgt spid="82"/>
                                        </p:tgtEl>
                                        <p:attrNameLst>
                                          <p:attrName>ppt_w</p:attrName>
                                        </p:attrNameLst>
                                      </p:cBhvr>
                                      <p:tavLst>
                                        <p:tav tm="0">
                                          <p:val>
                                            <p:fltVal val="0"/>
                                          </p:val>
                                        </p:tav>
                                        <p:tav tm="100000">
                                          <p:val>
                                            <p:strVal val="#ppt_w"/>
                                          </p:val>
                                        </p:tav>
                                      </p:tavLst>
                                    </p:anim>
                                    <p:anim calcmode="lin" valueType="num">
                                      <p:cBhvr>
                                        <p:cTn id="27" dur="750" fill="hold"/>
                                        <p:tgtEl>
                                          <p:spTgt spid="82"/>
                                        </p:tgtEl>
                                        <p:attrNameLst>
                                          <p:attrName>ppt_h</p:attrName>
                                        </p:attrNameLst>
                                      </p:cBhvr>
                                      <p:tavLst>
                                        <p:tav tm="0">
                                          <p:val>
                                            <p:fltVal val="0"/>
                                          </p:val>
                                        </p:tav>
                                        <p:tav tm="100000">
                                          <p:val>
                                            <p:strVal val="#ppt_h"/>
                                          </p:val>
                                        </p:tav>
                                      </p:tavLst>
                                    </p:anim>
                                    <p:animEffect transition="in" filter="fade">
                                      <p:cBhvr>
                                        <p:cTn id="28" dur="750"/>
                                        <p:tgtEl>
                                          <p:spTgt spid="82"/>
                                        </p:tgtEl>
                                      </p:cBhvr>
                                    </p:animEffect>
                                  </p:childTnLst>
                                </p:cTn>
                              </p:par>
                              <p:par>
                                <p:cTn id="29" presetID="53" presetClass="entr" presetSubtype="16" fill="hold" grpId="0" nodeType="withEffect">
                                  <p:stCondLst>
                                    <p:cond delay="1750"/>
                                  </p:stCondLst>
                                  <p:childTnLst>
                                    <p:set>
                                      <p:cBhvr>
                                        <p:cTn id="30" dur="1" fill="hold">
                                          <p:stCondLst>
                                            <p:cond delay="0"/>
                                          </p:stCondLst>
                                        </p:cTn>
                                        <p:tgtEl>
                                          <p:spTgt spid="81"/>
                                        </p:tgtEl>
                                        <p:attrNameLst>
                                          <p:attrName>style.visibility</p:attrName>
                                        </p:attrNameLst>
                                      </p:cBhvr>
                                      <p:to>
                                        <p:strVal val="visible"/>
                                      </p:to>
                                    </p:set>
                                    <p:anim calcmode="lin" valueType="num">
                                      <p:cBhvr>
                                        <p:cTn id="31" dur="750" fill="hold"/>
                                        <p:tgtEl>
                                          <p:spTgt spid="81"/>
                                        </p:tgtEl>
                                        <p:attrNameLst>
                                          <p:attrName>ppt_w</p:attrName>
                                        </p:attrNameLst>
                                      </p:cBhvr>
                                      <p:tavLst>
                                        <p:tav tm="0">
                                          <p:val>
                                            <p:fltVal val="0"/>
                                          </p:val>
                                        </p:tav>
                                        <p:tav tm="100000">
                                          <p:val>
                                            <p:strVal val="#ppt_w"/>
                                          </p:val>
                                        </p:tav>
                                      </p:tavLst>
                                    </p:anim>
                                    <p:anim calcmode="lin" valueType="num">
                                      <p:cBhvr>
                                        <p:cTn id="32" dur="750" fill="hold"/>
                                        <p:tgtEl>
                                          <p:spTgt spid="81"/>
                                        </p:tgtEl>
                                        <p:attrNameLst>
                                          <p:attrName>ppt_h</p:attrName>
                                        </p:attrNameLst>
                                      </p:cBhvr>
                                      <p:tavLst>
                                        <p:tav tm="0">
                                          <p:val>
                                            <p:fltVal val="0"/>
                                          </p:val>
                                        </p:tav>
                                        <p:tav tm="100000">
                                          <p:val>
                                            <p:strVal val="#ppt_h"/>
                                          </p:val>
                                        </p:tav>
                                      </p:tavLst>
                                    </p:anim>
                                    <p:animEffect transition="in" filter="fade">
                                      <p:cBhvr>
                                        <p:cTn id="33" dur="750"/>
                                        <p:tgtEl>
                                          <p:spTgt spid="81"/>
                                        </p:tgtEl>
                                      </p:cBhvr>
                                    </p:animEffect>
                                  </p:childTnLst>
                                </p:cTn>
                              </p:par>
                              <p:par>
                                <p:cTn id="34" presetID="53" presetClass="entr" presetSubtype="16" fill="hold" grpId="0" nodeType="withEffect">
                                  <p:stCondLst>
                                    <p:cond delay="1600"/>
                                  </p:stCondLst>
                                  <p:childTnLst>
                                    <p:set>
                                      <p:cBhvr>
                                        <p:cTn id="35" dur="1" fill="hold">
                                          <p:stCondLst>
                                            <p:cond delay="0"/>
                                          </p:stCondLst>
                                        </p:cTn>
                                        <p:tgtEl>
                                          <p:spTgt spid="83"/>
                                        </p:tgtEl>
                                        <p:attrNameLst>
                                          <p:attrName>style.visibility</p:attrName>
                                        </p:attrNameLst>
                                      </p:cBhvr>
                                      <p:to>
                                        <p:strVal val="visible"/>
                                      </p:to>
                                    </p:set>
                                    <p:anim calcmode="lin" valueType="num">
                                      <p:cBhvr>
                                        <p:cTn id="36" dur="750" fill="hold"/>
                                        <p:tgtEl>
                                          <p:spTgt spid="83"/>
                                        </p:tgtEl>
                                        <p:attrNameLst>
                                          <p:attrName>ppt_w</p:attrName>
                                        </p:attrNameLst>
                                      </p:cBhvr>
                                      <p:tavLst>
                                        <p:tav tm="0">
                                          <p:val>
                                            <p:fltVal val="0"/>
                                          </p:val>
                                        </p:tav>
                                        <p:tav tm="100000">
                                          <p:val>
                                            <p:strVal val="#ppt_w"/>
                                          </p:val>
                                        </p:tav>
                                      </p:tavLst>
                                    </p:anim>
                                    <p:anim calcmode="lin" valueType="num">
                                      <p:cBhvr>
                                        <p:cTn id="37" dur="750" fill="hold"/>
                                        <p:tgtEl>
                                          <p:spTgt spid="83"/>
                                        </p:tgtEl>
                                        <p:attrNameLst>
                                          <p:attrName>ppt_h</p:attrName>
                                        </p:attrNameLst>
                                      </p:cBhvr>
                                      <p:tavLst>
                                        <p:tav tm="0">
                                          <p:val>
                                            <p:fltVal val="0"/>
                                          </p:val>
                                        </p:tav>
                                        <p:tav tm="100000">
                                          <p:val>
                                            <p:strVal val="#ppt_h"/>
                                          </p:val>
                                        </p:tav>
                                      </p:tavLst>
                                    </p:anim>
                                    <p:animEffect transition="in" filter="fade">
                                      <p:cBhvr>
                                        <p:cTn id="38" dur="750"/>
                                        <p:tgtEl>
                                          <p:spTgt spid="83"/>
                                        </p:tgtEl>
                                      </p:cBhvr>
                                    </p:animEffect>
                                  </p:childTnLst>
                                </p:cTn>
                              </p:par>
                              <p:par>
                                <p:cTn id="39" presetID="53" presetClass="entr" presetSubtype="16" fill="hold" grpId="0" nodeType="withEffect">
                                  <p:stCondLst>
                                    <p:cond delay="1800"/>
                                  </p:stCondLst>
                                  <p:childTnLst>
                                    <p:set>
                                      <p:cBhvr>
                                        <p:cTn id="40" dur="1" fill="hold">
                                          <p:stCondLst>
                                            <p:cond delay="0"/>
                                          </p:stCondLst>
                                        </p:cTn>
                                        <p:tgtEl>
                                          <p:spTgt spid="84"/>
                                        </p:tgtEl>
                                        <p:attrNameLst>
                                          <p:attrName>style.visibility</p:attrName>
                                        </p:attrNameLst>
                                      </p:cBhvr>
                                      <p:to>
                                        <p:strVal val="visible"/>
                                      </p:to>
                                    </p:set>
                                    <p:anim calcmode="lin" valueType="num">
                                      <p:cBhvr>
                                        <p:cTn id="41" dur="750" fill="hold"/>
                                        <p:tgtEl>
                                          <p:spTgt spid="84"/>
                                        </p:tgtEl>
                                        <p:attrNameLst>
                                          <p:attrName>ppt_w</p:attrName>
                                        </p:attrNameLst>
                                      </p:cBhvr>
                                      <p:tavLst>
                                        <p:tav tm="0">
                                          <p:val>
                                            <p:fltVal val="0"/>
                                          </p:val>
                                        </p:tav>
                                        <p:tav tm="100000">
                                          <p:val>
                                            <p:strVal val="#ppt_w"/>
                                          </p:val>
                                        </p:tav>
                                      </p:tavLst>
                                    </p:anim>
                                    <p:anim calcmode="lin" valueType="num">
                                      <p:cBhvr>
                                        <p:cTn id="42" dur="750" fill="hold"/>
                                        <p:tgtEl>
                                          <p:spTgt spid="84"/>
                                        </p:tgtEl>
                                        <p:attrNameLst>
                                          <p:attrName>ppt_h</p:attrName>
                                        </p:attrNameLst>
                                      </p:cBhvr>
                                      <p:tavLst>
                                        <p:tav tm="0">
                                          <p:val>
                                            <p:fltVal val="0"/>
                                          </p:val>
                                        </p:tav>
                                        <p:tav tm="100000">
                                          <p:val>
                                            <p:strVal val="#ppt_h"/>
                                          </p:val>
                                        </p:tav>
                                      </p:tavLst>
                                    </p:anim>
                                    <p:animEffect transition="in" filter="fade">
                                      <p:cBhvr>
                                        <p:cTn id="43" dur="750"/>
                                        <p:tgtEl>
                                          <p:spTgt spid="84"/>
                                        </p:tgtEl>
                                      </p:cBhvr>
                                    </p:animEffect>
                                  </p:childTnLst>
                                </p:cTn>
                              </p:par>
                              <p:par>
                                <p:cTn id="44" presetID="10" presetClass="entr" presetSubtype="0" fill="hold" grpId="0" nodeType="withEffect">
                                  <p:stCondLst>
                                    <p:cond delay="2250"/>
                                  </p:stCondLst>
                                  <p:childTnLst>
                                    <p:set>
                                      <p:cBhvr>
                                        <p:cTn id="45" dur="1" fill="hold">
                                          <p:stCondLst>
                                            <p:cond delay="0"/>
                                          </p:stCondLst>
                                        </p:cTn>
                                        <p:tgtEl>
                                          <p:spTgt spid="254"/>
                                        </p:tgtEl>
                                        <p:attrNameLst>
                                          <p:attrName>style.visibility</p:attrName>
                                        </p:attrNameLst>
                                      </p:cBhvr>
                                      <p:to>
                                        <p:strVal val="visible"/>
                                      </p:to>
                                    </p:set>
                                    <p:animEffect transition="in" filter="fade">
                                      <p:cBhvr>
                                        <p:cTn id="46" dur="750"/>
                                        <p:tgtEl>
                                          <p:spTgt spid="254"/>
                                        </p:tgtEl>
                                      </p:cBhvr>
                                    </p:animEffect>
                                  </p:childTnLst>
                                </p:cTn>
                              </p:par>
                              <p:par>
                                <p:cTn id="47" presetID="10" presetClass="entr" presetSubtype="0" fill="hold" grpId="0" nodeType="withEffect">
                                  <p:stCondLst>
                                    <p:cond delay="2250"/>
                                  </p:stCondLst>
                                  <p:childTnLst>
                                    <p:set>
                                      <p:cBhvr>
                                        <p:cTn id="48" dur="1" fill="hold">
                                          <p:stCondLst>
                                            <p:cond delay="0"/>
                                          </p:stCondLst>
                                        </p:cTn>
                                        <p:tgtEl>
                                          <p:spTgt spid="255"/>
                                        </p:tgtEl>
                                        <p:attrNameLst>
                                          <p:attrName>style.visibility</p:attrName>
                                        </p:attrNameLst>
                                      </p:cBhvr>
                                      <p:to>
                                        <p:strVal val="visible"/>
                                      </p:to>
                                    </p:set>
                                    <p:animEffect transition="in" filter="fade">
                                      <p:cBhvr>
                                        <p:cTn id="49" dur="750"/>
                                        <p:tgtEl>
                                          <p:spTgt spid="255"/>
                                        </p:tgtEl>
                                      </p:cBhvr>
                                    </p:animEffect>
                                  </p:childTnLst>
                                </p:cTn>
                              </p:par>
                              <p:par>
                                <p:cTn id="50" presetID="10" presetClass="entr" presetSubtype="0" fill="hold" grpId="0" nodeType="withEffect">
                                  <p:stCondLst>
                                    <p:cond delay="2250"/>
                                  </p:stCondLst>
                                  <p:childTnLst>
                                    <p:set>
                                      <p:cBhvr>
                                        <p:cTn id="51" dur="1" fill="hold">
                                          <p:stCondLst>
                                            <p:cond delay="0"/>
                                          </p:stCondLst>
                                        </p:cTn>
                                        <p:tgtEl>
                                          <p:spTgt spid="256"/>
                                        </p:tgtEl>
                                        <p:attrNameLst>
                                          <p:attrName>style.visibility</p:attrName>
                                        </p:attrNameLst>
                                      </p:cBhvr>
                                      <p:to>
                                        <p:strVal val="visible"/>
                                      </p:to>
                                    </p:set>
                                    <p:animEffect transition="in" filter="fade">
                                      <p:cBhvr>
                                        <p:cTn id="52" dur="750"/>
                                        <p:tgtEl>
                                          <p:spTgt spid="256"/>
                                        </p:tgtEl>
                                      </p:cBhvr>
                                    </p:animEffect>
                                  </p:childTnLst>
                                </p:cTn>
                              </p:par>
                              <p:par>
                                <p:cTn id="53" presetID="10" presetClass="entr" presetSubtype="0" fill="hold" grpId="0" nodeType="withEffect">
                                  <p:stCondLst>
                                    <p:cond delay="2250"/>
                                  </p:stCondLst>
                                  <p:childTnLst>
                                    <p:set>
                                      <p:cBhvr>
                                        <p:cTn id="54" dur="1" fill="hold">
                                          <p:stCondLst>
                                            <p:cond delay="0"/>
                                          </p:stCondLst>
                                        </p:cTn>
                                        <p:tgtEl>
                                          <p:spTgt spid="257"/>
                                        </p:tgtEl>
                                        <p:attrNameLst>
                                          <p:attrName>style.visibility</p:attrName>
                                        </p:attrNameLst>
                                      </p:cBhvr>
                                      <p:to>
                                        <p:strVal val="visible"/>
                                      </p:to>
                                    </p:set>
                                    <p:animEffect transition="in" filter="fade">
                                      <p:cBhvr>
                                        <p:cTn id="55" dur="750"/>
                                        <p:tgtEl>
                                          <p:spTgt spid="257"/>
                                        </p:tgtEl>
                                      </p:cBhvr>
                                    </p:animEffect>
                                  </p:childTnLst>
                                </p:cTn>
                              </p:par>
                              <p:par>
                                <p:cTn id="56" presetID="10" presetClass="entr" presetSubtype="0" fill="hold" grpId="0" nodeType="withEffect">
                                  <p:stCondLst>
                                    <p:cond delay="2250"/>
                                  </p:stCondLst>
                                  <p:childTnLst>
                                    <p:set>
                                      <p:cBhvr>
                                        <p:cTn id="57" dur="1" fill="hold">
                                          <p:stCondLst>
                                            <p:cond delay="0"/>
                                          </p:stCondLst>
                                        </p:cTn>
                                        <p:tgtEl>
                                          <p:spTgt spid="227"/>
                                        </p:tgtEl>
                                        <p:attrNameLst>
                                          <p:attrName>style.visibility</p:attrName>
                                        </p:attrNameLst>
                                      </p:cBhvr>
                                      <p:to>
                                        <p:strVal val="visible"/>
                                      </p:to>
                                    </p:set>
                                    <p:animEffect transition="in" filter="fade">
                                      <p:cBhvr>
                                        <p:cTn id="58" dur="750"/>
                                        <p:tgtEl>
                                          <p:spTgt spid="227"/>
                                        </p:tgtEl>
                                      </p:cBhvr>
                                    </p:animEffect>
                                  </p:childTnLst>
                                </p:cTn>
                              </p:par>
                              <p:par>
                                <p:cTn id="59" presetID="10" presetClass="entr" presetSubtype="0" fill="hold" grpId="0" nodeType="withEffect">
                                  <p:stCondLst>
                                    <p:cond delay="2250"/>
                                  </p:stCondLst>
                                  <p:childTnLst>
                                    <p:set>
                                      <p:cBhvr>
                                        <p:cTn id="60" dur="1" fill="hold">
                                          <p:stCondLst>
                                            <p:cond delay="0"/>
                                          </p:stCondLst>
                                        </p:cTn>
                                        <p:tgtEl>
                                          <p:spTgt spid="241"/>
                                        </p:tgtEl>
                                        <p:attrNameLst>
                                          <p:attrName>style.visibility</p:attrName>
                                        </p:attrNameLst>
                                      </p:cBhvr>
                                      <p:to>
                                        <p:strVal val="visible"/>
                                      </p:to>
                                    </p:set>
                                    <p:animEffect transition="in" filter="fade">
                                      <p:cBhvr>
                                        <p:cTn id="61" dur="750"/>
                                        <p:tgtEl>
                                          <p:spTgt spid="241"/>
                                        </p:tgtEl>
                                      </p:cBhvr>
                                    </p:animEffect>
                                  </p:childTnLst>
                                </p:cTn>
                              </p:par>
                              <p:par>
                                <p:cTn id="62" presetID="10" presetClass="entr" presetSubtype="0" fill="hold" nodeType="withEffect">
                                  <p:stCondLst>
                                    <p:cond delay="2250"/>
                                  </p:stCondLst>
                                  <p:childTnLst>
                                    <p:set>
                                      <p:cBhvr>
                                        <p:cTn id="63" dur="1" fill="hold">
                                          <p:stCondLst>
                                            <p:cond delay="0"/>
                                          </p:stCondLst>
                                        </p:cTn>
                                        <p:tgtEl>
                                          <p:spTgt spid="247"/>
                                        </p:tgtEl>
                                        <p:attrNameLst>
                                          <p:attrName>style.visibility</p:attrName>
                                        </p:attrNameLst>
                                      </p:cBhvr>
                                      <p:to>
                                        <p:strVal val="visible"/>
                                      </p:to>
                                    </p:set>
                                    <p:animEffect transition="in" filter="fade">
                                      <p:cBhvr>
                                        <p:cTn id="64" dur="750"/>
                                        <p:tgtEl>
                                          <p:spTgt spid="247"/>
                                        </p:tgtEl>
                                      </p:cBhvr>
                                    </p:animEffect>
                                  </p:childTnLst>
                                </p:cTn>
                              </p:par>
                              <p:par>
                                <p:cTn id="65" presetID="10" presetClass="entr" presetSubtype="0" fill="hold" grpId="0" nodeType="withEffect">
                                  <p:stCondLst>
                                    <p:cond delay="2250"/>
                                  </p:stCondLst>
                                  <p:childTnLst>
                                    <p:set>
                                      <p:cBhvr>
                                        <p:cTn id="66" dur="1" fill="hold">
                                          <p:stCondLst>
                                            <p:cond delay="0"/>
                                          </p:stCondLst>
                                        </p:cTn>
                                        <p:tgtEl>
                                          <p:spTgt spid="251"/>
                                        </p:tgtEl>
                                        <p:attrNameLst>
                                          <p:attrName>style.visibility</p:attrName>
                                        </p:attrNameLst>
                                      </p:cBhvr>
                                      <p:to>
                                        <p:strVal val="visible"/>
                                      </p:to>
                                    </p:set>
                                    <p:animEffect transition="in" filter="fade">
                                      <p:cBhvr>
                                        <p:cTn id="67" dur="750"/>
                                        <p:tgtEl>
                                          <p:spTgt spid="251"/>
                                        </p:tgtEl>
                                      </p:cBhvr>
                                    </p:animEffect>
                                  </p:childTnLst>
                                </p:cTn>
                              </p:par>
                              <p:par>
                                <p:cTn id="68" presetID="22" presetClass="entr" presetSubtype="8" fill="hold" grpId="0" nodeType="withEffect">
                                  <p:stCondLst>
                                    <p:cond delay="3000"/>
                                  </p:stCondLst>
                                  <p:childTnLst>
                                    <p:set>
                                      <p:cBhvr>
                                        <p:cTn id="69" dur="1" fill="hold">
                                          <p:stCondLst>
                                            <p:cond delay="0"/>
                                          </p:stCondLst>
                                        </p:cTn>
                                        <p:tgtEl>
                                          <p:spTgt spid="235"/>
                                        </p:tgtEl>
                                        <p:attrNameLst>
                                          <p:attrName>style.visibility</p:attrName>
                                        </p:attrNameLst>
                                      </p:cBhvr>
                                      <p:to>
                                        <p:strVal val="visible"/>
                                      </p:to>
                                    </p:set>
                                    <p:animEffect transition="in" filter="wipe(left)">
                                      <p:cBhvr>
                                        <p:cTn id="70" dur="750"/>
                                        <p:tgtEl>
                                          <p:spTgt spid="235"/>
                                        </p:tgtEl>
                                      </p:cBhvr>
                                    </p:animEffect>
                                  </p:childTnLst>
                                </p:cTn>
                              </p:par>
                              <p:par>
                                <p:cTn id="71" presetID="10" presetClass="entr" presetSubtype="0" fill="hold" grpId="0" nodeType="withEffect">
                                  <p:stCondLst>
                                    <p:cond delay="3750"/>
                                  </p:stCondLst>
                                  <p:childTnLst>
                                    <p:set>
                                      <p:cBhvr>
                                        <p:cTn id="72" dur="1" fill="hold">
                                          <p:stCondLst>
                                            <p:cond delay="0"/>
                                          </p:stCondLst>
                                        </p:cTn>
                                        <p:tgtEl>
                                          <p:spTgt spid="236"/>
                                        </p:tgtEl>
                                        <p:attrNameLst>
                                          <p:attrName>style.visibility</p:attrName>
                                        </p:attrNameLst>
                                      </p:cBhvr>
                                      <p:to>
                                        <p:strVal val="visible"/>
                                      </p:to>
                                    </p:set>
                                    <p:animEffect transition="in" filter="fade">
                                      <p:cBhvr>
                                        <p:cTn id="73" dur="750"/>
                                        <p:tgtEl>
                                          <p:spTgt spid="236"/>
                                        </p:tgtEl>
                                      </p:cBhvr>
                                    </p:animEffect>
                                  </p:childTnLst>
                                </p:cTn>
                              </p:par>
                              <p:par>
                                <p:cTn id="74" presetID="22" presetClass="entr" presetSubtype="8" fill="hold" grpId="0" nodeType="withEffect">
                                  <p:stCondLst>
                                    <p:cond delay="3000"/>
                                  </p:stCondLst>
                                  <p:childTnLst>
                                    <p:set>
                                      <p:cBhvr>
                                        <p:cTn id="75" dur="1" fill="hold">
                                          <p:stCondLst>
                                            <p:cond delay="0"/>
                                          </p:stCondLst>
                                        </p:cTn>
                                        <p:tgtEl>
                                          <p:spTgt spid="242"/>
                                        </p:tgtEl>
                                        <p:attrNameLst>
                                          <p:attrName>style.visibility</p:attrName>
                                        </p:attrNameLst>
                                      </p:cBhvr>
                                      <p:to>
                                        <p:strVal val="visible"/>
                                      </p:to>
                                    </p:set>
                                    <p:animEffect transition="in" filter="wipe(left)">
                                      <p:cBhvr>
                                        <p:cTn id="76" dur="750"/>
                                        <p:tgtEl>
                                          <p:spTgt spid="242"/>
                                        </p:tgtEl>
                                      </p:cBhvr>
                                    </p:animEffect>
                                  </p:childTnLst>
                                </p:cTn>
                              </p:par>
                              <p:par>
                                <p:cTn id="77" presetID="10" presetClass="entr" presetSubtype="0" fill="hold" grpId="0" nodeType="withEffect">
                                  <p:stCondLst>
                                    <p:cond delay="3750"/>
                                  </p:stCondLst>
                                  <p:childTnLst>
                                    <p:set>
                                      <p:cBhvr>
                                        <p:cTn id="78" dur="1" fill="hold">
                                          <p:stCondLst>
                                            <p:cond delay="0"/>
                                          </p:stCondLst>
                                        </p:cTn>
                                        <p:tgtEl>
                                          <p:spTgt spid="243"/>
                                        </p:tgtEl>
                                        <p:attrNameLst>
                                          <p:attrName>style.visibility</p:attrName>
                                        </p:attrNameLst>
                                      </p:cBhvr>
                                      <p:to>
                                        <p:strVal val="visible"/>
                                      </p:to>
                                    </p:set>
                                    <p:animEffect transition="in" filter="fade">
                                      <p:cBhvr>
                                        <p:cTn id="79" dur="750"/>
                                        <p:tgtEl>
                                          <p:spTgt spid="243"/>
                                        </p:tgtEl>
                                      </p:cBhvr>
                                    </p:animEffect>
                                  </p:childTnLst>
                                </p:cTn>
                              </p:par>
                              <p:par>
                                <p:cTn id="80" presetID="22" presetClass="entr" presetSubtype="8" fill="hold" grpId="0" nodeType="withEffect">
                                  <p:stCondLst>
                                    <p:cond delay="3000"/>
                                  </p:stCondLst>
                                  <p:childTnLst>
                                    <p:set>
                                      <p:cBhvr>
                                        <p:cTn id="81" dur="1" fill="hold">
                                          <p:stCondLst>
                                            <p:cond delay="0"/>
                                          </p:stCondLst>
                                        </p:cTn>
                                        <p:tgtEl>
                                          <p:spTgt spid="249"/>
                                        </p:tgtEl>
                                        <p:attrNameLst>
                                          <p:attrName>style.visibility</p:attrName>
                                        </p:attrNameLst>
                                      </p:cBhvr>
                                      <p:to>
                                        <p:strVal val="visible"/>
                                      </p:to>
                                    </p:set>
                                    <p:animEffect transition="in" filter="wipe(left)">
                                      <p:cBhvr>
                                        <p:cTn id="82" dur="750"/>
                                        <p:tgtEl>
                                          <p:spTgt spid="249"/>
                                        </p:tgtEl>
                                      </p:cBhvr>
                                    </p:animEffect>
                                  </p:childTnLst>
                                </p:cTn>
                              </p:par>
                              <p:par>
                                <p:cTn id="83" presetID="10" presetClass="entr" presetSubtype="0" fill="hold" grpId="0" nodeType="withEffect">
                                  <p:stCondLst>
                                    <p:cond delay="3750"/>
                                  </p:stCondLst>
                                  <p:childTnLst>
                                    <p:set>
                                      <p:cBhvr>
                                        <p:cTn id="84" dur="1" fill="hold">
                                          <p:stCondLst>
                                            <p:cond delay="0"/>
                                          </p:stCondLst>
                                        </p:cTn>
                                        <p:tgtEl>
                                          <p:spTgt spid="250"/>
                                        </p:tgtEl>
                                        <p:attrNameLst>
                                          <p:attrName>style.visibility</p:attrName>
                                        </p:attrNameLst>
                                      </p:cBhvr>
                                      <p:to>
                                        <p:strVal val="visible"/>
                                      </p:to>
                                    </p:set>
                                    <p:animEffect transition="in" filter="fade">
                                      <p:cBhvr>
                                        <p:cTn id="85" dur="750"/>
                                        <p:tgtEl>
                                          <p:spTgt spid="250"/>
                                        </p:tgtEl>
                                      </p:cBhvr>
                                    </p:animEffect>
                                  </p:childTnLst>
                                </p:cTn>
                              </p:par>
                              <p:par>
                                <p:cTn id="86" presetID="22" presetClass="entr" presetSubtype="8" fill="hold" grpId="0" nodeType="withEffect">
                                  <p:stCondLst>
                                    <p:cond delay="3000"/>
                                  </p:stCondLst>
                                  <p:childTnLst>
                                    <p:set>
                                      <p:cBhvr>
                                        <p:cTn id="87" dur="1" fill="hold">
                                          <p:stCondLst>
                                            <p:cond delay="0"/>
                                          </p:stCondLst>
                                        </p:cTn>
                                        <p:tgtEl>
                                          <p:spTgt spid="252"/>
                                        </p:tgtEl>
                                        <p:attrNameLst>
                                          <p:attrName>style.visibility</p:attrName>
                                        </p:attrNameLst>
                                      </p:cBhvr>
                                      <p:to>
                                        <p:strVal val="visible"/>
                                      </p:to>
                                    </p:set>
                                    <p:animEffect transition="in" filter="wipe(left)">
                                      <p:cBhvr>
                                        <p:cTn id="88" dur="750"/>
                                        <p:tgtEl>
                                          <p:spTgt spid="252"/>
                                        </p:tgtEl>
                                      </p:cBhvr>
                                    </p:animEffect>
                                  </p:childTnLst>
                                </p:cTn>
                              </p:par>
                              <p:par>
                                <p:cTn id="89" presetID="10" presetClass="entr" presetSubtype="0" fill="hold" grpId="0" nodeType="withEffect">
                                  <p:stCondLst>
                                    <p:cond delay="3750"/>
                                  </p:stCondLst>
                                  <p:childTnLst>
                                    <p:set>
                                      <p:cBhvr>
                                        <p:cTn id="90" dur="1" fill="hold">
                                          <p:stCondLst>
                                            <p:cond delay="0"/>
                                          </p:stCondLst>
                                        </p:cTn>
                                        <p:tgtEl>
                                          <p:spTgt spid="253"/>
                                        </p:tgtEl>
                                        <p:attrNameLst>
                                          <p:attrName>style.visibility</p:attrName>
                                        </p:attrNameLst>
                                      </p:cBhvr>
                                      <p:to>
                                        <p:strVal val="visible"/>
                                      </p:to>
                                    </p:set>
                                    <p:animEffect transition="in" filter="fade">
                                      <p:cBhvr>
                                        <p:cTn id="91" dur="750"/>
                                        <p:tgtEl>
                                          <p:spTgt spid="253"/>
                                        </p:tgtEl>
                                      </p:cBhvr>
                                    </p:animEffect>
                                  </p:childTnLst>
                                </p:cTn>
                              </p:par>
                              <p:par>
                                <p:cTn id="92" presetID="10" presetClass="entr" presetSubtype="0" fill="hold" grpId="0" nodeType="withEffect">
                                  <p:stCondLst>
                                    <p:cond delay="3000"/>
                                  </p:stCondLst>
                                  <p:childTnLst>
                                    <p:set>
                                      <p:cBhvr>
                                        <p:cTn id="93" dur="1" fill="hold">
                                          <p:stCondLst>
                                            <p:cond delay="0"/>
                                          </p:stCondLst>
                                        </p:cTn>
                                        <p:tgtEl>
                                          <p:spTgt spid="217"/>
                                        </p:tgtEl>
                                        <p:attrNameLst>
                                          <p:attrName>style.visibility</p:attrName>
                                        </p:attrNameLst>
                                      </p:cBhvr>
                                      <p:to>
                                        <p:strVal val="visible"/>
                                      </p:to>
                                    </p:set>
                                    <p:animEffect transition="in" filter="fade">
                                      <p:cBhvr>
                                        <p:cTn id="94" dur="750"/>
                                        <p:tgtEl>
                                          <p:spTgt spid="217"/>
                                        </p:tgtEl>
                                      </p:cBhvr>
                                    </p:animEffect>
                                  </p:childTnLst>
                                </p:cTn>
                              </p:par>
                              <p:par>
                                <p:cTn id="95" presetID="63" presetClass="path" presetSubtype="0" decel="50000" fill="hold" grpId="1" nodeType="withEffect">
                                  <p:stCondLst>
                                    <p:cond delay="3000"/>
                                  </p:stCondLst>
                                  <p:childTnLst>
                                    <p:animMotion origin="layout" path="M -0.01562 -3.7037E-6 L 0.11081 -3.7037E-6 " pathEditMode="relative" rAng="0" ptsTypes="AA">
                                      <p:cBhvr>
                                        <p:cTn id="96" dur="750" spd="-100000" fill="hold"/>
                                        <p:tgtEl>
                                          <p:spTgt spid="217"/>
                                        </p:tgtEl>
                                        <p:attrNameLst>
                                          <p:attrName>ppt_x</p:attrName>
                                          <p:attrName>ppt_y</p:attrName>
                                        </p:attrNameLst>
                                      </p:cBhvr>
                                      <p:rCtr x="6315" y="0"/>
                                    </p:animMotion>
                                  </p:childTnLst>
                                </p:cTn>
                              </p:par>
                              <p:par>
                                <p:cTn id="97" presetID="35" presetClass="path" presetSubtype="0" accel="50000" decel="50000" fill="hold" grpId="2" nodeType="withEffect">
                                  <p:stCondLst>
                                    <p:cond delay="3750"/>
                                  </p:stCondLst>
                                  <p:childTnLst>
                                    <p:animMotion origin="layout" path="M -0.01562 -3.7037E-6 L -2.29167E-6 -3.7037E-6 " pathEditMode="relative" rAng="0" ptsTypes="AA">
                                      <p:cBhvr>
                                        <p:cTn id="98" dur="750" fill="hold"/>
                                        <p:tgtEl>
                                          <p:spTgt spid="217"/>
                                        </p:tgtEl>
                                        <p:attrNameLst>
                                          <p:attrName>ppt_x</p:attrName>
                                          <p:attrName>ppt_y</p:attrName>
                                        </p:attrNameLst>
                                      </p:cBhvr>
                                      <p:rCtr x="781" y="0"/>
                                    </p:animMotion>
                                  </p:childTnLst>
                                </p:cTn>
                              </p:par>
                              <p:par>
                                <p:cTn id="99" presetID="10" presetClass="entr" presetSubtype="0" fill="hold" grpId="0" nodeType="withEffect">
                                  <p:stCondLst>
                                    <p:cond delay="3000"/>
                                  </p:stCondLst>
                                  <p:childTnLst>
                                    <p:set>
                                      <p:cBhvr>
                                        <p:cTn id="100" dur="1" fill="hold">
                                          <p:stCondLst>
                                            <p:cond delay="0"/>
                                          </p:stCondLst>
                                        </p:cTn>
                                        <p:tgtEl>
                                          <p:spTgt spid="219"/>
                                        </p:tgtEl>
                                        <p:attrNameLst>
                                          <p:attrName>style.visibility</p:attrName>
                                        </p:attrNameLst>
                                      </p:cBhvr>
                                      <p:to>
                                        <p:strVal val="visible"/>
                                      </p:to>
                                    </p:set>
                                    <p:animEffect transition="in" filter="fade">
                                      <p:cBhvr>
                                        <p:cTn id="101" dur="750"/>
                                        <p:tgtEl>
                                          <p:spTgt spid="219"/>
                                        </p:tgtEl>
                                      </p:cBhvr>
                                    </p:animEffect>
                                  </p:childTnLst>
                                </p:cTn>
                              </p:par>
                              <p:par>
                                <p:cTn id="102" presetID="63" presetClass="path" presetSubtype="0" decel="50000" fill="hold" grpId="1" nodeType="withEffect">
                                  <p:stCondLst>
                                    <p:cond delay="3000"/>
                                  </p:stCondLst>
                                  <p:childTnLst>
                                    <p:animMotion origin="layout" path="M -0.01562 -3.7037E-6 L 0.11081 -3.7037E-6 " pathEditMode="relative" rAng="0" ptsTypes="AA">
                                      <p:cBhvr>
                                        <p:cTn id="103" dur="750" spd="-100000" fill="hold"/>
                                        <p:tgtEl>
                                          <p:spTgt spid="219"/>
                                        </p:tgtEl>
                                        <p:attrNameLst>
                                          <p:attrName>ppt_x</p:attrName>
                                          <p:attrName>ppt_y</p:attrName>
                                        </p:attrNameLst>
                                      </p:cBhvr>
                                      <p:rCtr x="6315" y="0"/>
                                    </p:animMotion>
                                  </p:childTnLst>
                                </p:cTn>
                              </p:par>
                              <p:par>
                                <p:cTn id="104" presetID="35" presetClass="path" presetSubtype="0" accel="50000" decel="50000" fill="hold" grpId="2" nodeType="withEffect">
                                  <p:stCondLst>
                                    <p:cond delay="3750"/>
                                  </p:stCondLst>
                                  <p:childTnLst>
                                    <p:animMotion origin="layout" path="M -0.01562 -3.7037E-6 L -2.29167E-6 -3.7037E-6 " pathEditMode="relative" rAng="0" ptsTypes="AA">
                                      <p:cBhvr>
                                        <p:cTn id="105" dur="750" fill="hold"/>
                                        <p:tgtEl>
                                          <p:spTgt spid="219"/>
                                        </p:tgtEl>
                                        <p:attrNameLst>
                                          <p:attrName>ppt_x</p:attrName>
                                          <p:attrName>ppt_y</p:attrName>
                                        </p:attrNameLst>
                                      </p:cBhvr>
                                      <p:rCtr x="781" y="0"/>
                                    </p:animMotion>
                                  </p:childTnLst>
                                </p:cTn>
                              </p:par>
                              <p:par>
                                <p:cTn id="106" presetID="10" presetClass="entr" presetSubtype="0" fill="hold" grpId="0" nodeType="withEffect">
                                  <p:stCondLst>
                                    <p:cond delay="3000"/>
                                  </p:stCondLst>
                                  <p:childTnLst>
                                    <p:set>
                                      <p:cBhvr>
                                        <p:cTn id="107" dur="1" fill="hold">
                                          <p:stCondLst>
                                            <p:cond delay="0"/>
                                          </p:stCondLst>
                                        </p:cTn>
                                        <p:tgtEl>
                                          <p:spTgt spid="220"/>
                                        </p:tgtEl>
                                        <p:attrNameLst>
                                          <p:attrName>style.visibility</p:attrName>
                                        </p:attrNameLst>
                                      </p:cBhvr>
                                      <p:to>
                                        <p:strVal val="visible"/>
                                      </p:to>
                                    </p:set>
                                    <p:animEffect transition="in" filter="fade">
                                      <p:cBhvr>
                                        <p:cTn id="108" dur="750"/>
                                        <p:tgtEl>
                                          <p:spTgt spid="220"/>
                                        </p:tgtEl>
                                      </p:cBhvr>
                                    </p:animEffect>
                                  </p:childTnLst>
                                </p:cTn>
                              </p:par>
                              <p:par>
                                <p:cTn id="109" presetID="63" presetClass="path" presetSubtype="0" decel="50000" fill="hold" grpId="1" nodeType="withEffect">
                                  <p:stCondLst>
                                    <p:cond delay="3000"/>
                                  </p:stCondLst>
                                  <p:childTnLst>
                                    <p:animMotion origin="layout" path="M -0.01562 -3.7037E-6 L 0.11081 -3.7037E-6 " pathEditMode="relative" rAng="0" ptsTypes="AA">
                                      <p:cBhvr>
                                        <p:cTn id="110" dur="750" spd="-100000" fill="hold"/>
                                        <p:tgtEl>
                                          <p:spTgt spid="220"/>
                                        </p:tgtEl>
                                        <p:attrNameLst>
                                          <p:attrName>ppt_x</p:attrName>
                                          <p:attrName>ppt_y</p:attrName>
                                        </p:attrNameLst>
                                      </p:cBhvr>
                                      <p:rCtr x="6315" y="0"/>
                                    </p:animMotion>
                                  </p:childTnLst>
                                </p:cTn>
                              </p:par>
                              <p:par>
                                <p:cTn id="111" presetID="35" presetClass="path" presetSubtype="0" accel="50000" decel="50000" fill="hold" grpId="2" nodeType="withEffect">
                                  <p:stCondLst>
                                    <p:cond delay="3750"/>
                                  </p:stCondLst>
                                  <p:childTnLst>
                                    <p:animMotion origin="layout" path="M -0.01562 -3.7037E-6 L -2.29167E-6 -3.7037E-6 " pathEditMode="relative" rAng="0" ptsTypes="AA">
                                      <p:cBhvr>
                                        <p:cTn id="112" dur="750" fill="hold"/>
                                        <p:tgtEl>
                                          <p:spTgt spid="220"/>
                                        </p:tgtEl>
                                        <p:attrNameLst>
                                          <p:attrName>ppt_x</p:attrName>
                                          <p:attrName>ppt_y</p:attrName>
                                        </p:attrNameLst>
                                      </p:cBhvr>
                                      <p:rCtr x="781" y="0"/>
                                    </p:animMotion>
                                  </p:childTnLst>
                                </p:cTn>
                              </p:par>
                              <p:par>
                                <p:cTn id="113" presetID="10" presetClass="entr" presetSubtype="0" fill="hold" grpId="0" nodeType="withEffect">
                                  <p:stCondLst>
                                    <p:cond delay="3000"/>
                                  </p:stCondLst>
                                  <p:childTnLst>
                                    <p:set>
                                      <p:cBhvr>
                                        <p:cTn id="114" dur="1" fill="hold">
                                          <p:stCondLst>
                                            <p:cond delay="0"/>
                                          </p:stCondLst>
                                        </p:cTn>
                                        <p:tgtEl>
                                          <p:spTgt spid="221"/>
                                        </p:tgtEl>
                                        <p:attrNameLst>
                                          <p:attrName>style.visibility</p:attrName>
                                        </p:attrNameLst>
                                      </p:cBhvr>
                                      <p:to>
                                        <p:strVal val="visible"/>
                                      </p:to>
                                    </p:set>
                                    <p:animEffect transition="in" filter="fade">
                                      <p:cBhvr>
                                        <p:cTn id="115" dur="750"/>
                                        <p:tgtEl>
                                          <p:spTgt spid="221"/>
                                        </p:tgtEl>
                                      </p:cBhvr>
                                    </p:animEffect>
                                  </p:childTnLst>
                                </p:cTn>
                              </p:par>
                              <p:par>
                                <p:cTn id="116" presetID="63" presetClass="path" presetSubtype="0" decel="50000" fill="hold" grpId="1" nodeType="withEffect">
                                  <p:stCondLst>
                                    <p:cond delay="3000"/>
                                  </p:stCondLst>
                                  <p:childTnLst>
                                    <p:animMotion origin="layout" path="M -0.01562 -3.7037E-6 L 0.11081 -3.7037E-6 " pathEditMode="relative" rAng="0" ptsTypes="AA">
                                      <p:cBhvr>
                                        <p:cTn id="117" dur="750" spd="-100000" fill="hold"/>
                                        <p:tgtEl>
                                          <p:spTgt spid="221"/>
                                        </p:tgtEl>
                                        <p:attrNameLst>
                                          <p:attrName>ppt_x</p:attrName>
                                          <p:attrName>ppt_y</p:attrName>
                                        </p:attrNameLst>
                                      </p:cBhvr>
                                      <p:rCtr x="6315" y="0"/>
                                    </p:animMotion>
                                  </p:childTnLst>
                                </p:cTn>
                              </p:par>
                              <p:par>
                                <p:cTn id="118" presetID="35" presetClass="path" presetSubtype="0" accel="50000" decel="50000" fill="hold" grpId="2" nodeType="withEffect">
                                  <p:stCondLst>
                                    <p:cond delay="3750"/>
                                  </p:stCondLst>
                                  <p:childTnLst>
                                    <p:animMotion origin="layout" path="M -0.01562 -3.7037E-6 L -2.29167E-6 -3.7037E-6 " pathEditMode="relative" rAng="0" ptsTypes="AA">
                                      <p:cBhvr>
                                        <p:cTn id="119" dur="750" fill="hold"/>
                                        <p:tgtEl>
                                          <p:spTgt spid="221"/>
                                        </p:tgtEl>
                                        <p:attrNameLst>
                                          <p:attrName>ppt_x</p:attrName>
                                          <p:attrName>ppt_y</p:attrName>
                                        </p:attrNameLst>
                                      </p:cBhvr>
                                      <p:rCtr x="781" y="0"/>
                                    </p:animMotion>
                                  </p:childTnLst>
                                </p:cTn>
                              </p:par>
                            </p:childTnLst>
                          </p:cTn>
                        </p:par>
                        <p:par>
                          <p:cTn id="120" fill="hold">
                            <p:stCondLst>
                              <p:cond delay="4500"/>
                            </p:stCondLst>
                            <p:childTnLst>
                              <p:par>
                                <p:cTn id="121" presetID="10" presetClass="entr" presetSubtype="0" fill="hold" grpId="0" nodeType="afterEffect">
                                  <p:stCondLst>
                                    <p:cond delay="0"/>
                                  </p:stCondLst>
                                  <p:childTnLst>
                                    <p:set>
                                      <p:cBhvr>
                                        <p:cTn id="122" dur="1" fill="hold">
                                          <p:stCondLst>
                                            <p:cond delay="0"/>
                                          </p:stCondLst>
                                        </p:cTn>
                                        <p:tgtEl>
                                          <p:spTgt spid="76"/>
                                        </p:tgtEl>
                                        <p:attrNameLst>
                                          <p:attrName>style.visibility</p:attrName>
                                        </p:attrNameLst>
                                      </p:cBhvr>
                                      <p:to>
                                        <p:strVal val="visible"/>
                                      </p:to>
                                    </p:set>
                                    <p:animEffect transition="in" filter="fade">
                                      <p:cBhvr>
                                        <p:cTn id="123" dur="75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3" grpId="0" animBg="1"/>
      <p:bldP spid="84" grpId="0" animBg="1"/>
      <p:bldP spid="217" grpId="0"/>
      <p:bldP spid="217" grpId="1"/>
      <p:bldP spid="217" grpId="2"/>
      <p:bldP spid="219" grpId="0"/>
      <p:bldP spid="219" grpId="1"/>
      <p:bldP spid="219" grpId="2"/>
      <p:bldP spid="220" grpId="0"/>
      <p:bldP spid="220" grpId="1"/>
      <p:bldP spid="220" grpId="2"/>
      <p:bldP spid="221" grpId="0"/>
      <p:bldP spid="221" grpId="1"/>
      <p:bldP spid="221" grpId="2"/>
      <p:bldP spid="227" grpId="0" animBg="1"/>
      <p:bldP spid="235" grpId="0"/>
      <p:bldP spid="236" grpId="0"/>
      <p:bldP spid="241" grpId="0" animBg="1"/>
      <p:bldP spid="242" grpId="0"/>
      <p:bldP spid="243" grpId="0"/>
      <p:bldP spid="249" grpId="0"/>
      <p:bldP spid="250" grpId="0"/>
      <p:bldP spid="251" grpId="0" animBg="1"/>
      <p:bldP spid="252" grpId="0"/>
      <p:bldP spid="253" grpId="0"/>
      <p:bldP spid="254" grpId="0" animBg="1"/>
      <p:bldP spid="255" grpId="0" animBg="1"/>
      <p:bldP spid="256" grpId="0" animBg="1"/>
      <p:bldP spid="257" grpId="0" animBg="1"/>
      <p:bldP spid="78" grpId="0"/>
      <p:bldP spid="78" grpId="1"/>
      <p:bldP spid="78" grpId="2"/>
      <p:bldP spid="79" grpId="0"/>
      <p:bldP spid="79" grpId="1"/>
      <p:bldP spid="7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951823" y="2767280"/>
            <a:ext cx="4288353" cy="1323439"/>
          </a:xfrm>
          <a:prstGeom prst="rect">
            <a:avLst/>
          </a:prstGeom>
          <a:noFill/>
          <a:effectLst/>
        </p:spPr>
        <p:txBody>
          <a:bodyPr wrap="none" rtlCol="0">
            <a:spAutoFit/>
          </a:bodyPr>
          <a:lstStyle>
            <a:defPPr>
              <a:defRPr lang="zh-CN"/>
            </a:defPPr>
            <a:lvl1pPr>
              <a:defRPr sz="3000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defRPr>
            </a:lvl1pPr>
          </a:lstStyle>
          <a:p>
            <a:r>
              <a:rPr lang="zh-CN" altLang="en-US" sz="8000" b="1" dirty="0">
                <a:effectLst>
                  <a:outerShdw blurRad="254000" dist="152400" dir="2700000" algn="tl" rotWithShape="0">
                    <a:prstClr val="black">
                      <a:alpha val="40000"/>
                    </a:prstClr>
                  </a:outerShdw>
                </a:effectLst>
              </a:rPr>
              <a:t>感谢观看</a:t>
            </a:r>
          </a:p>
        </p:txBody>
      </p:sp>
      <p:cxnSp>
        <p:nvCxnSpPr>
          <p:cNvPr id="29" name="直接连接符 28"/>
          <p:cNvCxnSpPr/>
          <p:nvPr/>
        </p:nvCxnSpPr>
        <p:spPr>
          <a:xfrm flipH="1">
            <a:off x="8352282" y="279315"/>
            <a:ext cx="1432318" cy="1488982"/>
          </a:xfrm>
          <a:prstGeom prst="line">
            <a:avLst/>
          </a:prstGeom>
          <a:ln w="9525">
            <a:solidFill>
              <a:srgbClr val="E94236"/>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051036" y="1453230"/>
            <a:ext cx="402115" cy="432997"/>
          </a:xfrm>
          <a:prstGeom prst="line">
            <a:avLst/>
          </a:prstGeom>
          <a:ln w="9525">
            <a:solidFill>
              <a:srgbClr val="4384F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2984861" y="5567038"/>
            <a:ext cx="992803" cy="1047163"/>
          </a:xfrm>
          <a:prstGeom prst="line">
            <a:avLst/>
          </a:prstGeom>
          <a:ln w="9525">
            <a:solidFill>
              <a:srgbClr val="33A95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3847238" y="5127027"/>
            <a:ext cx="816713" cy="853366"/>
          </a:xfrm>
          <a:prstGeom prst="line">
            <a:avLst/>
          </a:prstGeom>
          <a:ln w="9525">
            <a:solidFill>
              <a:srgbClr val="FBBD06"/>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rot="13620000" flipH="1" flipV="1">
            <a:off x="4906904" y="5385707"/>
            <a:ext cx="158611" cy="392578"/>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p:cNvSpPr/>
          <p:nvPr/>
        </p:nvSpPr>
        <p:spPr>
          <a:xfrm rot="13620000" flipH="1" flipV="1">
            <a:off x="2334960" y="5695057"/>
            <a:ext cx="231354" cy="503486"/>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rot="13620000" flipH="1" flipV="1">
            <a:off x="10018014" y="946486"/>
            <a:ext cx="100646" cy="286001"/>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p:nvSpPr>
        <p:spPr>
          <a:xfrm rot="13620000" flipH="1" flipV="1">
            <a:off x="7981561" y="1033459"/>
            <a:ext cx="100646" cy="286001"/>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矩形 3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6491172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childTnLst>
                                </p:cTn>
                              </p:par>
                              <p:par>
                                <p:cTn id="8" presetID="63" presetClass="path" presetSubtype="0" decel="50000" fill="hold" grpId="1" nodeType="withEffect">
                                  <p:stCondLst>
                                    <p:cond delay="0"/>
                                  </p:stCondLst>
                                  <p:childTnLst>
                                    <p:animMotion origin="layout" path="M 0.01523 0 L -0.10885 0 " pathEditMode="relative" rAng="0" ptsTypes="AA">
                                      <p:cBhvr>
                                        <p:cTn id="9" dur="750" spd="-100000" fill="hold"/>
                                        <p:tgtEl>
                                          <p:spTgt spid="14"/>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0 L 0 0 " pathEditMode="relative" rAng="0" ptsTypes="AA">
                                      <p:cBhvr>
                                        <p:cTn id="11" dur="750" fill="hold"/>
                                        <p:tgtEl>
                                          <p:spTgt spid="14"/>
                                        </p:tgtEl>
                                        <p:attrNameLst>
                                          <p:attrName>ppt_x</p:attrName>
                                          <p:attrName>ppt_y</p:attrName>
                                        </p:attrNameLst>
                                      </p:cBhvr>
                                      <p:rCtr x="-807" y="0"/>
                                    </p:animMotion>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par>
                                <p:cTn id="16" presetID="22" presetClass="entr" presetSubtype="1"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up)">
                                      <p:cBhvr>
                                        <p:cTn id="18" dur="500"/>
                                        <p:tgtEl>
                                          <p:spTgt spid="30"/>
                                        </p:tgtEl>
                                      </p:cBhvr>
                                    </p:animEffect>
                                  </p:childTnLst>
                                </p:cTn>
                              </p:par>
                              <p:par>
                                <p:cTn id="19" presetID="22" presetClass="entr" presetSubtype="4"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00"/>
                                        <p:tgtEl>
                                          <p:spTgt spid="31"/>
                                        </p:tgtEl>
                                      </p:cBhvr>
                                    </p:animEffect>
                                  </p:childTnLst>
                                </p:cTn>
                              </p:par>
                              <p:par>
                                <p:cTn id="22" presetID="22" presetClass="entr" presetSubtype="4"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down)">
                                      <p:cBhvr>
                                        <p:cTn id="24" dur="500"/>
                                        <p:tgtEl>
                                          <p:spTgt spid="32"/>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75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3250"/>
                            </p:stCondLst>
                            <p:childTnLst>
                              <p:par>
                                <p:cTn id="39" presetID="10" presetClass="entr" presetSubtype="0"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33" grpId="0" animBg="1"/>
      <p:bldP spid="34" grpId="0" animBg="1"/>
      <p:bldP spid="35" grpId="0" animBg="1"/>
      <p:bldP spid="36"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830997"/>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模型导入</a:t>
            </a:r>
            <a:endParaRPr lang="en-US" altLang="zh-CN" sz="2400" dirty="0">
              <a:solidFill>
                <a:prstClr val="black">
                  <a:lumMod val="75000"/>
                  <a:lumOff val="25000"/>
                </a:prstClr>
              </a:solidFill>
              <a:latin typeface="+mj-ea"/>
              <a:ea typeface="+mj-ea"/>
            </a:endParaRPr>
          </a:p>
          <a:p>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295145"/>
          </a:xfrm>
          <a:prstGeom prst="rect">
            <a:avLst/>
          </a:prstGeom>
        </p:spPr>
        <p:txBody>
          <a:bodyPr wrap="square">
            <a:spAutoFit/>
          </a:bodyPr>
          <a:lstStyle/>
          <a:p>
            <a:pPr>
              <a:lnSpc>
                <a:spcPct val="120000"/>
              </a:lnSpc>
            </a:pPr>
            <a:r>
              <a:rPr lang="en-US" altLang="zh-CN" sz="1200">
                <a:solidFill>
                  <a:prstClr val="black">
                    <a:lumMod val="75000"/>
                    <a:lumOff val="25000"/>
                    <a:alpha val="90000"/>
                  </a:prstClr>
                </a:solidFill>
                <a:latin typeface="+mn-ea"/>
              </a:rPr>
              <a:t>Model import </a:t>
            </a:r>
            <a:endParaRPr lang="en-US" altLang="zh-CN" sz="1200" dirty="0">
              <a:solidFill>
                <a:prstClr val="black">
                  <a:lumMod val="75000"/>
                  <a:lumOff val="25000"/>
                  <a:alpha val="90000"/>
                </a:prstClr>
              </a:solidFill>
              <a:latin typeface="+mn-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01</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One</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54269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9"/>
          <p:cNvGrpSpPr/>
          <p:nvPr/>
        </p:nvGrpSpPr>
        <p:grpSpPr>
          <a:xfrm>
            <a:off x="1421100" y="1450916"/>
            <a:ext cx="3324157" cy="4562763"/>
            <a:chOff x="7782628" y="-1101428"/>
            <a:chExt cx="2450817" cy="3364010"/>
          </a:xfrm>
        </p:grpSpPr>
        <p:sp>
          <p:nvSpPr>
            <p:cNvPr id="71" name="圆角矩形 70"/>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8556219" y="1556046"/>
              <a:ext cx="721176" cy="706536"/>
              <a:chOff x="3161408" y="4408176"/>
              <a:chExt cx="721176" cy="706536"/>
            </a:xfrm>
          </p:grpSpPr>
          <p:sp>
            <p:nvSpPr>
              <p:cNvPr id="102" name="任意多边形 10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10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10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flipH="1" flipV="1">
              <a:off x="8736477" y="-1101428"/>
              <a:ext cx="721176" cy="706536"/>
              <a:chOff x="3161408" y="4408176"/>
              <a:chExt cx="721176" cy="706536"/>
            </a:xfrm>
          </p:grpSpPr>
          <p:sp>
            <p:nvSpPr>
              <p:cNvPr id="90" name="任意多边形 8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9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10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p:cNvSpPr txBox="1"/>
          <p:nvPr/>
        </p:nvSpPr>
        <p:spPr>
          <a:xfrm>
            <a:off x="1342723" y="178376"/>
            <a:ext cx="3144425" cy="584775"/>
          </a:xfrm>
          <a:prstGeom prst="rect">
            <a:avLst/>
          </a:prstGeom>
          <a:noFill/>
        </p:spPr>
        <p:txBody>
          <a:bodyPr wrap="square" rtlCol="0">
            <a:spAutoFit/>
          </a:bodyPr>
          <a:lstStyle/>
          <a:p>
            <a:r>
              <a:rPr lang="zh-CN" altLang="en-US" sz="3200" dirty="0">
                <a:solidFill>
                  <a:schemeClr val="tx1">
                    <a:lumMod val="75000"/>
                    <a:lumOff val="25000"/>
                  </a:schemeClr>
                </a:solidFill>
              </a:rPr>
              <a:t>模型导入</a:t>
            </a:r>
            <a:endParaRPr lang="en-US" altLang="zh-CN" sz="3200" dirty="0">
              <a:solidFill>
                <a:schemeClr val="tx1">
                  <a:lumMod val="75000"/>
                  <a:lumOff val="25000"/>
                </a:schemeClr>
              </a:solidFill>
            </a:endParaRPr>
          </a:p>
        </p:txBody>
      </p:sp>
      <p:sp>
        <p:nvSpPr>
          <p:cNvPr id="20" name="矩形 19"/>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Model import </a:t>
            </a:r>
            <a:endParaRPr lang="zh-CN" altLang="en-US" sz="1000" dirty="0">
              <a:solidFill>
                <a:schemeClr val="tx1">
                  <a:lumMod val="75000"/>
                  <a:lumOff val="25000"/>
                </a:schemeClr>
              </a:solidFill>
              <a:latin typeface="ITC Avant Garde Std XLt" panose="020B0302020202020204" pitchFamily="34" charset="0"/>
            </a:endParaRPr>
          </a:p>
        </p:txBody>
      </p:sp>
      <p:cxnSp>
        <p:nvCxnSpPr>
          <p:cNvPr id="77" name="直接连接符 76"/>
          <p:cNvCxnSpPr/>
          <p:nvPr/>
        </p:nvCxnSpPr>
        <p:spPr>
          <a:xfrm flipH="1">
            <a:off x="2354517" y="2571490"/>
            <a:ext cx="1889372" cy="19175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1929036" y="2578154"/>
            <a:ext cx="1882806" cy="190217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2200482" y="2849601"/>
            <a:ext cx="1765396" cy="1765394"/>
          </a:xfrm>
          <a:prstGeom prst="ellipse">
            <a:avLst/>
          </a:prstGeom>
          <a:solidFill>
            <a:schemeClr val="bg1"/>
          </a:solidFill>
          <a:ln w="6350">
            <a:noFill/>
          </a:ln>
          <a:effectLst>
            <a:outerShdw blurRad="584200" sx="108000" sy="108000" algn="ctr" rotWithShape="0">
              <a:schemeClr val="bg1">
                <a:lumMod val="75000"/>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2354517" y="3282322"/>
            <a:ext cx="1457325" cy="461665"/>
          </a:xfrm>
          <a:prstGeom prst="rect">
            <a:avLst/>
          </a:prstGeom>
          <a:noFill/>
        </p:spPr>
        <p:txBody>
          <a:bodyPr wrap="square" rtlCol="0">
            <a:spAutoFit/>
          </a:bodyPr>
          <a:lstStyle/>
          <a:p>
            <a:pPr algn="ctr"/>
            <a:r>
              <a:rPr lang="zh-CN" altLang="en-US" sz="2400" dirty="0">
                <a:solidFill>
                  <a:schemeClr val="accent2"/>
                </a:solidFill>
              </a:rPr>
              <a:t>模型</a:t>
            </a:r>
          </a:p>
        </p:txBody>
      </p:sp>
      <p:sp>
        <p:nvSpPr>
          <p:cNvPr id="72" name="矩形 71"/>
          <p:cNvSpPr/>
          <p:nvPr/>
        </p:nvSpPr>
        <p:spPr>
          <a:xfrm>
            <a:off x="2354516" y="3675038"/>
            <a:ext cx="1457326" cy="293607"/>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rPr>
              <a:t>Model</a:t>
            </a:r>
          </a:p>
        </p:txBody>
      </p:sp>
      <p:sp>
        <p:nvSpPr>
          <p:cNvPr id="92" name="文本框 91"/>
          <p:cNvSpPr txBox="1"/>
          <p:nvPr/>
        </p:nvSpPr>
        <p:spPr>
          <a:xfrm>
            <a:off x="5804706" y="2428030"/>
            <a:ext cx="2470716" cy="400110"/>
          </a:xfrm>
          <a:prstGeom prst="rect">
            <a:avLst/>
          </a:prstGeom>
          <a:noFill/>
        </p:spPr>
        <p:txBody>
          <a:bodyPr wrap="square" rtlCol="0">
            <a:spAutoFit/>
          </a:bodyPr>
          <a:lstStyle/>
          <a:p>
            <a:pPr algn="just"/>
            <a:r>
              <a:rPr lang="zh-CN" altLang="en-US" sz="2000" dirty="0">
                <a:solidFill>
                  <a:schemeClr val="tx1">
                    <a:lumMod val="75000"/>
                    <a:lumOff val="25000"/>
                  </a:schemeClr>
                </a:solidFill>
              </a:rPr>
              <a:t>关于模型导入</a:t>
            </a:r>
          </a:p>
        </p:txBody>
      </p:sp>
      <p:sp>
        <p:nvSpPr>
          <p:cNvPr id="93" name="矩形 92"/>
          <p:cNvSpPr/>
          <p:nvPr/>
        </p:nvSpPr>
        <p:spPr>
          <a:xfrm>
            <a:off x="5809820" y="3064487"/>
            <a:ext cx="4931205" cy="294824"/>
          </a:xfrm>
          <a:prstGeom prst="rect">
            <a:avLst/>
          </a:prstGeom>
        </p:spPr>
        <p:txBody>
          <a:bodyPr wrap="square">
            <a:spAutoFit/>
          </a:bodyPr>
          <a:lstStyle/>
          <a:p>
            <a:pPr algn="just">
              <a:lnSpc>
                <a:spcPct val="120000"/>
              </a:lnSpc>
            </a:pPr>
            <a:r>
              <a:rPr lang="zh-CN" altLang="en-US" sz="1200" dirty="0">
                <a:solidFill>
                  <a:schemeClr val="tx1">
                    <a:lumMod val="75000"/>
                    <a:lumOff val="25000"/>
                  </a:schemeClr>
                </a:solidFill>
              </a:rPr>
              <a:t>我们项目的模型是什么</a:t>
            </a:r>
            <a:endParaRPr lang="en-US" altLang="zh-CN" sz="1200" dirty="0">
              <a:solidFill>
                <a:schemeClr val="tx1">
                  <a:lumMod val="75000"/>
                  <a:lumOff val="25000"/>
                </a:schemeClr>
              </a:solidFill>
            </a:endParaRPr>
          </a:p>
        </p:txBody>
      </p:sp>
      <p:sp>
        <p:nvSpPr>
          <p:cNvPr id="94" name="矩形 93"/>
          <p:cNvSpPr/>
          <p:nvPr/>
        </p:nvSpPr>
        <p:spPr>
          <a:xfrm>
            <a:off x="5809820" y="3678917"/>
            <a:ext cx="4931205" cy="294824"/>
          </a:xfrm>
          <a:prstGeom prst="rect">
            <a:avLst/>
          </a:prstGeom>
        </p:spPr>
        <p:txBody>
          <a:bodyPr wrap="square">
            <a:spAutoFit/>
          </a:bodyPr>
          <a:lstStyle/>
          <a:p>
            <a:pPr algn="just">
              <a:lnSpc>
                <a:spcPct val="120000"/>
              </a:lnSpc>
            </a:pPr>
            <a:r>
              <a:rPr lang="zh-CN" altLang="en-US" sz="1200" dirty="0">
                <a:solidFill>
                  <a:schemeClr val="tx1">
                    <a:lumMod val="75000"/>
                    <a:lumOff val="25000"/>
                  </a:schemeClr>
                </a:solidFill>
              </a:rPr>
              <a:t>为什么要导入模型</a:t>
            </a:r>
            <a:endParaRPr lang="en-US" altLang="zh-CN" sz="1200" dirty="0">
              <a:solidFill>
                <a:schemeClr val="tx1">
                  <a:lumMod val="75000"/>
                  <a:lumOff val="25000"/>
                </a:schemeClr>
              </a:solidFill>
            </a:endParaRPr>
          </a:p>
        </p:txBody>
      </p:sp>
      <p:sp>
        <p:nvSpPr>
          <p:cNvPr id="95" name="矩形 94"/>
          <p:cNvSpPr/>
          <p:nvPr/>
        </p:nvSpPr>
        <p:spPr>
          <a:xfrm>
            <a:off x="5809820" y="4293347"/>
            <a:ext cx="4931205" cy="294824"/>
          </a:xfrm>
          <a:prstGeom prst="rect">
            <a:avLst/>
          </a:prstGeom>
        </p:spPr>
        <p:txBody>
          <a:bodyPr wrap="square">
            <a:spAutoFit/>
          </a:bodyPr>
          <a:lstStyle/>
          <a:p>
            <a:pPr algn="just">
              <a:lnSpc>
                <a:spcPct val="120000"/>
              </a:lnSpc>
            </a:pPr>
            <a:r>
              <a:rPr lang="zh-CN" altLang="en-US" sz="1200" dirty="0">
                <a:solidFill>
                  <a:schemeClr val="tx1">
                    <a:lumMod val="75000"/>
                    <a:lumOff val="25000"/>
                  </a:schemeClr>
                </a:solidFill>
              </a:rPr>
              <a:t>导入</a:t>
            </a:r>
            <a:r>
              <a:rPr lang="en-US" altLang="zh-CN" sz="1200" dirty="0">
                <a:solidFill>
                  <a:schemeClr val="tx1">
                    <a:lumMod val="75000"/>
                    <a:lumOff val="25000"/>
                  </a:schemeClr>
                </a:solidFill>
              </a:rPr>
              <a:t>3D</a:t>
            </a:r>
            <a:r>
              <a:rPr lang="zh-CN" altLang="en-US" sz="1200" dirty="0">
                <a:solidFill>
                  <a:schemeClr val="tx1">
                    <a:lumMod val="75000"/>
                    <a:lumOff val="25000"/>
                  </a:schemeClr>
                </a:solidFill>
              </a:rPr>
              <a:t>模型的准备工作</a:t>
            </a:r>
            <a:endParaRPr lang="en-US" altLang="zh-CN" sz="1200" dirty="0">
              <a:solidFill>
                <a:schemeClr val="tx1">
                  <a:lumMod val="75000"/>
                  <a:lumOff val="25000"/>
                </a:schemeClr>
              </a:solidFill>
            </a:endParaRPr>
          </a:p>
        </p:txBody>
      </p:sp>
      <p:sp>
        <p:nvSpPr>
          <p:cNvPr id="97" name="椭圆 96"/>
          <p:cNvSpPr/>
          <p:nvPr/>
        </p:nvSpPr>
        <p:spPr>
          <a:xfrm>
            <a:off x="5553611" y="3170577"/>
            <a:ext cx="130628" cy="130628"/>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5553611" y="3782252"/>
            <a:ext cx="130628" cy="130628"/>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5553611" y="4393927"/>
            <a:ext cx="130628" cy="130628"/>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a:off x="5553611" y="2495737"/>
            <a:ext cx="130628" cy="221194"/>
          </a:xfrm>
          <a:prstGeom prst="roundRect">
            <a:avLst>
              <a:gd name="adj" fmla="val 50000"/>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612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5E-6 1.85185E-6 " pathEditMode="relative" rAng="0" ptsTypes="AA">
                                      <p:cBhvr>
                                        <p:cTn id="11" dur="750" fill="hold"/>
                                        <p:tgtEl>
                                          <p:spTgt spid="1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750"/>
                                        <p:tgtEl>
                                          <p:spTgt spid="20"/>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20"/>
                                        </p:tgtEl>
                                        <p:attrNameLst>
                                          <p:attrName>ppt_x</p:attrName>
                                          <p:attrName>ppt_y</p:attrName>
                                        </p:attrNameLst>
                                      </p:cBhvr>
                                      <p:rCtr x="-807" y="0"/>
                                    </p:animMotion>
                                  </p:childTnLst>
                                </p:cTn>
                              </p:par>
                              <p:par>
                                <p:cTn id="17" presetID="10" presetClass="entr" presetSubtype="0" fill="hold" nodeType="withEffect">
                                  <p:stCondLst>
                                    <p:cond delay="150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500"/>
                                        <p:tgtEl>
                                          <p:spTgt spid="70"/>
                                        </p:tgtEl>
                                      </p:cBhvr>
                                    </p:animEffect>
                                  </p:childTnLst>
                                </p:cTn>
                              </p:par>
                              <p:par>
                                <p:cTn id="20" presetID="42" presetClass="path" presetSubtype="0" decel="30000" fill="hold" nodeType="withEffect">
                                  <p:stCondLst>
                                    <p:cond delay="1500"/>
                                  </p:stCondLst>
                                  <p:childTnLst>
                                    <p:animMotion origin="layout" path="M -4.58333E-6 -0.03981 L -4.58333E-6 0.14815 " pathEditMode="relative" rAng="0" ptsTypes="AA">
                                      <p:cBhvr>
                                        <p:cTn id="21" dur="750" spd="-100000" fill="hold"/>
                                        <p:tgtEl>
                                          <p:spTgt spid="70"/>
                                        </p:tgtEl>
                                        <p:attrNameLst>
                                          <p:attrName>ppt_x</p:attrName>
                                          <p:attrName>ppt_y</p:attrName>
                                        </p:attrNameLst>
                                      </p:cBhvr>
                                      <p:rCtr x="0" y="9398"/>
                                    </p:animMotion>
                                  </p:childTnLst>
                                </p:cTn>
                              </p:par>
                              <p:par>
                                <p:cTn id="22" presetID="42" presetClass="path" presetSubtype="0" accel="30000" decel="30000" fill="hold" nodeType="withEffect">
                                  <p:stCondLst>
                                    <p:cond delay="2250"/>
                                  </p:stCondLst>
                                  <p:childTnLst>
                                    <p:animMotion origin="layout" path="M -4.58333E-6 -0.03981 L -4.58333E-6 -2.96296E-6 " pathEditMode="relative" rAng="0" ptsTypes="AA">
                                      <p:cBhvr>
                                        <p:cTn id="23" dur="750" fill="hold"/>
                                        <p:tgtEl>
                                          <p:spTgt spid="70"/>
                                        </p:tgtEl>
                                        <p:attrNameLst>
                                          <p:attrName>ppt_x</p:attrName>
                                          <p:attrName>ppt_y</p:attrName>
                                        </p:attrNameLst>
                                      </p:cBhvr>
                                      <p:rCtr x="0" y="1991"/>
                                    </p:animMotion>
                                  </p:childTnLst>
                                </p:cTn>
                              </p:par>
                              <p:par>
                                <p:cTn id="24" presetID="10" presetClass="entr" presetSubtype="0" fill="hold" grpId="0" nodeType="withEffect">
                                  <p:stCondLst>
                                    <p:cond delay="150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64" presetClass="path" presetSubtype="0" decel="30000" fill="hold" grpId="1" nodeType="withEffect">
                                  <p:stCondLst>
                                    <p:cond delay="1500"/>
                                  </p:stCondLst>
                                  <p:childTnLst>
                                    <p:animMotion origin="layout" path="M -4.58333E-6 0.03889 L -4.58333E-6 -0.14815 " pathEditMode="relative" rAng="0" ptsTypes="AA">
                                      <p:cBhvr>
                                        <p:cTn id="28" dur="750" spd="-100000" fill="hold"/>
                                        <p:tgtEl>
                                          <p:spTgt spid="48"/>
                                        </p:tgtEl>
                                        <p:attrNameLst>
                                          <p:attrName>ppt_x</p:attrName>
                                          <p:attrName>ppt_y</p:attrName>
                                        </p:attrNameLst>
                                      </p:cBhvr>
                                      <p:rCtr x="0" y="-9352"/>
                                    </p:animMotion>
                                  </p:childTnLst>
                                </p:cTn>
                              </p:par>
                              <p:par>
                                <p:cTn id="29" presetID="64" presetClass="path" presetSubtype="0" accel="30000" decel="30000" fill="hold" grpId="2" nodeType="withEffect">
                                  <p:stCondLst>
                                    <p:cond delay="2250"/>
                                  </p:stCondLst>
                                  <p:childTnLst>
                                    <p:animMotion origin="layout" path="M -4.58333E-6 0.03843 L -4.58333E-6 -2.96296E-6 " pathEditMode="relative" rAng="0" ptsTypes="AA">
                                      <p:cBhvr>
                                        <p:cTn id="30" dur="750" fill="hold"/>
                                        <p:tgtEl>
                                          <p:spTgt spid="48"/>
                                        </p:tgtEl>
                                        <p:attrNameLst>
                                          <p:attrName>ppt_x</p:attrName>
                                          <p:attrName>ppt_y</p:attrName>
                                        </p:attrNameLst>
                                      </p:cBhvr>
                                      <p:rCtr x="0" y="-1921"/>
                                    </p:animMotion>
                                  </p:childTnLst>
                                </p:cTn>
                              </p:par>
                              <p:par>
                                <p:cTn id="31" presetID="53" presetClass="entr" presetSubtype="16" fill="hold" grpId="0" nodeType="withEffect">
                                  <p:stCondLst>
                                    <p:cond delay="2250"/>
                                  </p:stCondLst>
                                  <p:childTnLst>
                                    <p:set>
                                      <p:cBhvr>
                                        <p:cTn id="32" dur="1" fill="hold">
                                          <p:stCondLst>
                                            <p:cond delay="0"/>
                                          </p:stCondLst>
                                        </p:cTn>
                                        <p:tgtEl>
                                          <p:spTgt spid="68"/>
                                        </p:tgtEl>
                                        <p:attrNameLst>
                                          <p:attrName>style.visibility</p:attrName>
                                        </p:attrNameLst>
                                      </p:cBhvr>
                                      <p:to>
                                        <p:strVal val="visible"/>
                                      </p:to>
                                    </p:set>
                                    <p:anim calcmode="lin" valueType="num">
                                      <p:cBhvr>
                                        <p:cTn id="33" dur="750" fill="hold"/>
                                        <p:tgtEl>
                                          <p:spTgt spid="68"/>
                                        </p:tgtEl>
                                        <p:attrNameLst>
                                          <p:attrName>ppt_w</p:attrName>
                                        </p:attrNameLst>
                                      </p:cBhvr>
                                      <p:tavLst>
                                        <p:tav tm="0">
                                          <p:val>
                                            <p:fltVal val="0"/>
                                          </p:val>
                                        </p:tav>
                                        <p:tav tm="100000">
                                          <p:val>
                                            <p:strVal val="#ppt_w"/>
                                          </p:val>
                                        </p:tav>
                                      </p:tavLst>
                                    </p:anim>
                                    <p:anim calcmode="lin" valueType="num">
                                      <p:cBhvr>
                                        <p:cTn id="34" dur="750" fill="hold"/>
                                        <p:tgtEl>
                                          <p:spTgt spid="68"/>
                                        </p:tgtEl>
                                        <p:attrNameLst>
                                          <p:attrName>ppt_h</p:attrName>
                                        </p:attrNameLst>
                                      </p:cBhvr>
                                      <p:tavLst>
                                        <p:tav tm="0">
                                          <p:val>
                                            <p:fltVal val="0"/>
                                          </p:val>
                                        </p:tav>
                                        <p:tav tm="100000">
                                          <p:val>
                                            <p:strVal val="#ppt_h"/>
                                          </p:val>
                                        </p:tav>
                                      </p:tavLst>
                                    </p:anim>
                                    <p:animEffect transition="in" filter="fade">
                                      <p:cBhvr>
                                        <p:cTn id="35" dur="750"/>
                                        <p:tgtEl>
                                          <p:spTgt spid="68"/>
                                        </p:tgtEl>
                                      </p:cBhvr>
                                    </p:animEffect>
                                  </p:childTnLst>
                                </p:cTn>
                              </p:par>
                              <p:par>
                                <p:cTn id="36" presetID="10" presetClass="entr" presetSubtype="0" fill="hold" grpId="0" nodeType="withEffect">
                                  <p:stCondLst>
                                    <p:cond delay="2750"/>
                                  </p:stCondLst>
                                  <p:childTnLst>
                                    <p:set>
                                      <p:cBhvr>
                                        <p:cTn id="37" dur="1" fill="hold">
                                          <p:stCondLst>
                                            <p:cond delay="0"/>
                                          </p:stCondLst>
                                        </p:cTn>
                                        <p:tgtEl>
                                          <p:spTgt spid="72"/>
                                        </p:tgtEl>
                                        <p:attrNameLst>
                                          <p:attrName>style.visibility</p:attrName>
                                        </p:attrNameLst>
                                      </p:cBhvr>
                                      <p:to>
                                        <p:strVal val="visible"/>
                                      </p:to>
                                    </p:set>
                                    <p:animEffect transition="in" filter="fade">
                                      <p:cBhvr>
                                        <p:cTn id="38" dur="750"/>
                                        <p:tgtEl>
                                          <p:spTgt spid="72"/>
                                        </p:tgtEl>
                                      </p:cBhvr>
                                    </p:animEffect>
                                  </p:childTnLst>
                                </p:cTn>
                              </p:par>
                              <p:par>
                                <p:cTn id="39" presetID="22" presetClass="entr" presetSubtype="2" fill="hold" nodeType="withEffect">
                                  <p:stCondLst>
                                    <p:cond delay="2250"/>
                                  </p:stCondLst>
                                  <p:childTnLst>
                                    <p:set>
                                      <p:cBhvr>
                                        <p:cTn id="40" dur="1" fill="hold">
                                          <p:stCondLst>
                                            <p:cond delay="0"/>
                                          </p:stCondLst>
                                        </p:cTn>
                                        <p:tgtEl>
                                          <p:spTgt spid="81"/>
                                        </p:tgtEl>
                                        <p:attrNameLst>
                                          <p:attrName>style.visibility</p:attrName>
                                        </p:attrNameLst>
                                      </p:cBhvr>
                                      <p:to>
                                        <p:strVal val="visible"/>
                                      </p:to>
                                    </p:set>
                                    <p:animEffect transition="in" filter="wipe(right)">
                                      <p:cBhvr>
                                        <p:cTn id="41" dur="750"/>
                                        <p:tgtEl>
                                          <p:spTgt spid="81"/>
                                        </p:tgtEl>
                                      </p:cBhvr>
                                    </p:animEffect>
                                  </p:childTnLst>
                                </p:cTn>
                              </p:par>
                              <p:par>
                                <p:cTn id="42" presetID="22" presetClass="entr" presetSubtype="8" fill="hold" nodeType="withEffect">
                                  <p:stCondLst>
                                    <p:cond delay="2250"/>
                                  </p:stCondLst>
                                  <p:childTnLst>
                                    <p:set>
                                      <p:cBhvr>
                                        <p:cTn id="43" dur="1" fill="hold">
                                          <p:stCondLst>
                                            <p:cond delay="0"/>
                                          </p:stCondLst>
                                        </p:cTn>
                                        <p:tgtEl>
                                          <p:spTgt spid="77"/>
                                        </p:tgtEl>
                                        <p:attrNameLst>
                                          <p:attrName>style.visibility</p:attrName>
                                        </p:attrNameLst>
                                      </p:cBhvr>
                                      <p:to>
                                        <p:strVal val="visible"/>
                                      </p:to>
                                    </p:set>
                                    <p:animEffect transition="in" filter="wipe(left)">
                                      <p:cBhvr>
                                        <p:cTn id="44" dur="750"/>
                                        <p:tgtEl>
                                          <p:spTgt spid="77"/>
                                        </p:tgtEl>
                                      </p:cBhvr>
                                    </p:animEffect>
                                  </p:childTnLst>
                                </p:cTn>
                              </p:par>
                              <p:par>
                                <p:cTn id="45" presetID="53" presetClass="entr" presetSubtype="16" fill="hold" grpId="0" nodeType="withEffect">
                                  <p:stCondLst>
                                    <p:cond delay="2750"/>
                                  </p:stCondLst>
                                  <p:childTnLst>
                                    <p:set>
                                      <p:cBhvr>
                                        <p:cTn id="46" dur="1" fill="hold">
                                          <p:stCondLst>
                                            <p:cond delay="0"/>
                                          </p:stCondLst>
                                        </p:cTn>
                                        <p:tgtEl>
                                          <p:spTgt spid="100"/>
                                        </p:tgtEl>
                                        <p:attrNameLst>
                                          <p:attrName>style.visibility</p:attrName>
                                        </p:attrNameLst>
                                      </p:cBhvr>
                                      <p:to>
                                        <p:strVal val="visible"/>
                                      </p:to>
                                    </p:set>
                                    <p:anim calcmode="lin" valueType="num">
                                      <p:cBhvr>
                                        <p:cTn id="47" dur="500" fill="hold"/>
                                        <p:tgtEl>
                                          <p:spTgt spid="100"/>
                                        </p:tgtEl>
                                        <p:attrNameLst>
                                          <p:attrName>ppt_w</p:attrName>
                                        </p:attrNameLst>
                                      </p:cBhvr>
                                      <p:tavLst>
                                        <p:tav tm="0">
                                          <p:val>
                                            <p:fltVal val="0"/>
                                          </p:val>
                                        </p:tav>
                                        <p:tav tm="100000">
                                          <p:val>
                                            <p:strVal val="#ppt_w"/>
                                          </p:val>
                                        </p:tav>
                                      </p:tavLst>
                                    </p:anim>
                                    <p:anim calcmode="lin" valueType="num">
                                      <p:cBhvr>
                                        <p:cTn id="48" dur="500" fill="hold"/>
                                        <p:tgtEl>
                                          <p:spTgt spid="100"/>
                                        </p:tgtEl>
                                        <p:attrNameLst>
                                          <p:attrName>ppt_h</p:attrName>
                                        </p:attrNameLst>
                                      </p:cBhvr>
                                      <p:tavLst>
                                        <p:tav tm="0">
                                          <p:val>
                                            <p:fltVal val="0"/>
                                          </p:val>
                                        </p:tav>
                                        <p:tav tm="100000">
                                          <p:val>
                                            <p:strVal val="#ppt_h"/>
                                          </p:val>
                                        </p:tav>
                                      </p:tavLst>
                                    </p:anim>
                                    <p:animEffect transition="in" filter="fade">
                                      <p:cBhvr>
                                        <p:cTn id="49" dur="500"/>
                                        <p:tgtEl>
                                          <p:spTgt spid="100"/>
                                        </p:tgtEl>
                                      </p:cBhvr>
                                    </p:animEffect>
                                  </p:childTnLst>
                                </p:cTn>
                              </p:par>
                              <p:par>
                                <p:cTn id="50" presetID="22" presetClass="entr" presetSubtype="8" fill="hold" grpId="0" nodeType="withEffect">
                                  <p:stCondLst>
                                    <p:cond delay="2750"/>
                                  </p:stCondLst>
                                  <p:childTnLst>
                                    <p:set>
                                      <p:cBhvr>
                                        <p:cTn id="51" dur="1" fill="hold">
                                          <p:stCondLst>
                                            <p:cond delay="0"/>
                                          </p:stCondLst>
                                        </p:cTn>
                                        <p:tgtEl>
                                          <p:spTgt spid="92"/>
                                        </p:tgtEl>
                                        <p:attrNameLst>
                                          <p:attrName>style.visibility</p:attrName>
                                        </p:attrNameLst>
                                      </p:cBhvr>
                                      <p:to>
                                        <p:strVal val="visible"/>
                                      </p:to>
                                    </p:set>
                                    <p:animEffect transition="in" filter="wipe(left)">
                                      <p:cBhvr>
                                        <p:cTn id="52" dur="750"/>
                                        <p:tgtEl>
                                          <p:spTgt spid="92"/>
                                        </p:tgtEl>
                                      </p:cBhvr>
                                    </p:animEffect>
                                  </p:childTnLst>
                                </p:cTn>
                              </p:par>
                              <p:par>
                                <p:cTn id="53" presetID="10" presetClass="entr" presetSubtype="0" fill="hold" grpId="0" nodeType="withEffect">
                                  <p:stCondLst>
                                    <p:cond delay="3250"/>
                                  </p:stCondLst>
                                  <p:childTnLst>
                                    <p:set>
                                      <p:cBhvr>
                                        <p:cTn id="54" dur="1" fill="hold">
                                          <p:stCondLst>
                                            <p:cond delay="0"/>
                                          </p:stCondLst>
                                        </p:cTn>
                                        <p:tgtEl>
                                          <p:spTgt spid="97"/>
                                        </p:tgtEl>
                                        <p:attrNameLst>
                                          <p:attrName>style.visibility</p:attrName>
                                        </p:attrNameLst>
                                      </p:cBhvr>
                                      <p:to>
                                        <p:strVal val="visible"/>
                                      </p:to>
                                    </p:set>
                                    <p:animEffect transition="in" filter="fade">
                                      <p:cBhvr>
                                        <p:cTn id="55" dur="500"/>
                                        <p:tgtEl>
                                          <p:spTgt spid="97"/>
                                        </p:tgtEl>
                                      </p:cBhvr>
                                    </p:animEffect>
                                  </p:childTnLst>
                                </p:cTn>
                              </p:par>
                              <p:par>
                                <p:cTn id="56" presetID="10" presetClass="entr" presetSubtype="0" fill="hold" grpId="0" nodeType="withEffect">
                                  <p:stCondLst>
                                    <p:cond delay="3250"/>
                                  </p:stCondLst>
                                  <p:childTnLst>
                                    <p:set>
                                      <p:cBhvr>
                                        <p:cTn id="57" dur="1" fill="hold">
                                          <p:stCondLst>
                                            <p:cond delay="0"/>
                                          </p:stCondLst>
                                        </p:cTn>
                                        <p:tgtEl>
                                          <p:spTgt spid="98"/>
                                        </p:tgtEl>
                                        <p:attrNameLst>
                                          <p:attrName>style.visibility</p:attrName>
                                        </p:attrNameLst>
                                      </p:cBhvr>
                                      <p:to>
                                        <p:strVal val="visible"/>
                                      </p:to>
                                    </p:set>
                                    <p:animEffect transition="in" filter="fade">
                                      <p:cBhvr>
                                        <p:cTn id="58" dur="500"/>
                                        <p:tgtEl>
                                          <p:spTgt spid="98"/>
                                        </p:tgtEl>
                                      </p:cBhvr>
                                    </p:animEffect>
                                  </p:childTnLst>
                                </p:cTn>
                              </p:par>
                              <p:par>
                                <p:cTn id="59" presetID="10" presetClass="entr" presetSubtype="0" fill="hold" grpId="0" nodeType="withEffect">
                                  <p:stCondLst>
                                    <p:cond delay="3250"/>
                                  </p:stCondLst>
                                  <p:childTnLst>
                                    <p:set>
                                      <p:cBhvr>
                                        <p:cTn id="60" dur="1" fill="hold">
                                          <p:stCondLst>
                                            <p:cond delay="0"/>
                                          </p:stCondLst>
                                        </p:cTn>
                                        <p:tgtEl>
                                          <p:spTgt spid="99"/>
                                        </p:tgtEl>
                                        <p:attrNameLst>
                                          <p:attrName>style.visibility</p:attrName>
                                        </p:attrNameLst>
                                      </p:cBhvr>
                                      <p:to>
                                        <p:strVal val="visible"/>
                                      </p:to>
                                    </p:set>
                                    <p:animEffect transition="in" filter="fade">
                                      <p:cBhvr>
                                        <p:cTn id="61" dur="500"/>
                                        <p:tgtEl>
                                          <p:spTgt spid="99"/>
                                        </p:tgtEl>
                                      </p:cBhvr>
                                    </p:animEffect>
                                  </p:childTnLst>
                                </p:cTn>
                              </p:par>
                              <p:par>
                                <p:cTn id="62" presetID="42" presetClass="path" presetSubtype="0" decel="50000" fill="hold" grpId="1" nodeType="withEffect">
                                  <p:stCondLst>
                                    <p:cond delay="3250"/>
                                  </p:stCondLst>
                                  <p:childTnLst>
                                    <p:animMotion origin="layout" path="M 2.70833E-6 7.40741E-7 L 2.70833E-6 -0.09144 " pathEditMode="relative" rAng="0" ptsTypes="AA">
                                      <p:cBhvr>
                                        <p:cTn id="63" dur="1250" spd="-100000" fill="hold"/>
                                        <p:tgtEl>
                                          <p:spTgt spid="97"/>
                                        </p:tgtEl>
                                        <p:attrNameLst>
                                          <p:attrName>ppt_x</p:attrName>
                                          <p:attrName>ppt_y</p:attrName>
                                        </p:attrNameLst>
                                      </p:cBhvr>
                                      <p:rCtr x="0" y="-4583"/>
                                    </p:animMotion>
                                  </p:childTnLst>
                                </p:cTn>
                              </p:par>
                              <p:par>
                                <p:cTn id="64" presetID="42" presetClass="path" presetSubtype="0" decel="50000" fill="hold" grpId="1" nodeType="withEffect">
                                  <p:stCondLst>
                                    <p:cond delay="3250"/>
                                  </p:stCondLst>
                                  <p:childTnLst>
                                    <p:animMotion origin="layout" path="M 2.70833E-6 -1.11111E-6 L 2.70833E-6 -0.18055 " pathEditMode="relative" rAng="0" ptsTypes="AA">
                                      <p:cBhvr>
                                        <p:cTn id="65" dur="1250" spd="-100000" fill="hold"/>
                                        <p:tgtEl>
                                          <p:spTgt spid="98"/>
                                        </p:tgtEl>
                                        <p:attrNameLst>
                                          <p:attrName>ppt_x</p:attrName>
                                          <p:attrName>ppt_y</p:attrName>
                                        </p:attrNameLst>
                                      </p:cBhvr>
                                      <p:rCtr x="0" y="-9028"/>
                                    </p:animMotion>
                                  </p:childTnLst>
                                </p:cTn>
                              </p:par>
                              <p:par>
                                <p:cTn id="66" presetID="42" presetClass="path" presetSubtype="0" decel="50000" fill="hold" grpId="1" nodeType="withEffect">
                                  <p:stCondLst>
                                    <p:cond delay="3250"/>
                                  </p:stCondLst>
                                  <p:childTnLst>
                                    <p:animMotion origin="layout" path="M 2.70833E-6 -1.48148E-6 L 2.70833E-6 -0.26875 " pathEditMode="relative" rAng="0" ptsTypes="AA">
                                      <p:cBhvr>
                                        <p:cTn id="67" dur="1250" spd="-100000" fill="hold"/>
                                        <p:tgtEl>
                                          <p:spTgt spid="99"/>
                                        </p:tgtEl>
                                        <p:attrNameLst>
                                          <p:attrName>ppt_x</p:attrName>
                                          <p:attrName>ppt_y</p:attrName>
                                        </p:attrNameLst>
                                      </p:cBhvr>
                                      <p:rCtr x="0" y="-13449"/>
                                    </p:animMotion>
                                  </p:childTnLst>
                                </p:cTn>
                              </p:par>
                              <p:par>
                                <p:cTn id="68" presetID="10" presetClass="entr" presetSubtype="0" fill="hold" grpId="0" nodeType="withEffect">
                                  <p:stCondLst>
                                    <p:cond delay="4500"/>
                                  </p:stCondLst>
                                  <p:childTnLst>
                                    <p:set>
                                      <p:cBhvr>
                                        <p:cTn id="69" dur="1" fill="hold">
                                          <p:stCondLst>
                                            <p:cond delay="0"/>
                                          </p:stCondLst>
                                        </p:cTn>
                                        <p:tgtEl>
                                          <p:spTgt spid="93"/>
                                        </p:tgtEl>
                                        <p:attrNameLst>
                                          <p:attrName>style.visibility</p:attrName>
                                        </p:attrNameLst>
                                      </p:cBhvr>
                                      <p:to>
                                        <p:strVal val="visible"/>
                                      </p:to>
                                    </p:set>
                                    <p:animEffect transition="in" filter="fade">
                                      <p:cBhvr>
                                        <p:cTn id="70" dur="750"/>
                                        <p:tgtEl>
                                          <p:spTgt spid="93"/>
                                        </p:tgtEl>
                                      </p:cBhvr>
                                    </p:animEffect>
                                  </p:childTnLst>
                                </p:cTn>
                              </p:par>
                              <p:par>
                                <p:cTn id="71" presetID="10" presetClass="entr" presetSubtype="0" fill="hold" grpId="0" nodeType="withEffect">
                                  <p:stCondLst>
                                    <p:cond delay="4500"/>
                                  </p:stCondLst>
                                  <p:childTnLst>
                                    <p:set>
                                      <p:cBhvr>
                                        <p:cTn id="72" dur="1" fill="hold">
                                          <p:stCondLst>
                                            <p:cond delay="0"/>
                                          </p:stCondLst>
                                        </p:cTn>
                                        <p:tgtEl>
                                          <p:spTgt spid="94"/>
                                        </p:tgtEl>
                                        <p:attrNameLst>
                                          <p:attrName>style.visibility</p:attrName>
                                        </p:attrNameLst>
                                      </p:cBhvr>
                                      <p:to>
                                        <p:strVal val="visible"/>
                                      </p:to>
                                    </p:set>
                                    <p:animEffect transition="in" filter="fade">
                                      <p:cBhvr>
                                        <p:cTn id="73" dur="750"/>
                                        <p:tgtEl>
                                          <p:spTgt spid="94"/>
                                        </p:tgtEl>
                                      </p:cBhvr>
                                    </p:animEffect>
                                  </p:childTnLst>
                                </p:cTn>
                              </p:par>
                              <p:par>
                                <p:cTn id="74" presetID="10" presetClass="entr" presetSubtype="0" fill="hold" grpId="0" nodeType="withEffect">
                                  <p:stCondLst>
                                    <p:cond delay="4500"/>
                                  </p:stCondLst>
                                  <p:childTnLst>
                                    <p:set>
                                      <p:cBhvr>
                                        <p:cTn id="75" dur="1" fill="hold">
                                          <p:stCondLst>
                                            <p:cond delay="0"/>
                                          </p:stCondLst>
                                        </p:cTn>
                                        <p:tgtEl>
                                          <p:spTgt spid="95"/>
                                        </p:tgtEl>
                                        <p:attrNameLst>
                                          <p:attrName>style.visibility</p:attrName>
                                        </p:attrNameLst>
                                      </p:cBhvr>
                                      <p:to>
                                        <p:strVal val="visible"/>
                                      </p:to>
                                    </p:set>
                                    <p:animEffect transition="in" filter="fade">
                                      <p:cBhvr>
                                        <p:cTn id="76" dur="750"/>
                                        <p:tgtEl>
                                          <p:spTgt spid="95"/>
                                        </p:tgtEl>
                                      </p:cBhvr>
                                    </p:animEffect>
                                  </p:childTnLst>
                                </p:cTn>
                              </p:par>
                            </p:childTnLst>
                          </p:cTn>
                        </p:par>
                        <p:par>
                          <p:cTn id="77" fill="hold">
                            <p:stCondLst>
                              <p:cond delay="5250"/>
                            </p:stCondLst>
                            <p:childTnLst>
                              <p:par>
                                <p:cTn id="78" presetID="10" presetClass="entr" presetSubtype="0" fill="hold" grpId="0" nodeType="afterEffect">
                                  <p:stCondLst>
                                    <p:cond delay="0"/>
                                  </p:stCondLst>
                                  <p:childTnLst>
                                    <p:set>
                                      <p:cBhvr>
                                        <p:cTn id="79" dur="1" fill="hold">
                                          <p:stCondLst>
                                            <p:cond delay="0"/>
                                          </p:stCondLst>
                                        </p:cTn>
                                        <p:tgtEl>
                                          <p:spTgt spid="106"/>
                                        </p:tgtEl>
                                        <p:attrNameLst>
                                          <p:attrName>style.visibility</p:attrName>
                                        </p:attrNameLst>
                                      </p:cBhvr>
                                      <p:to>
                                        <p:strVal val="visible"/>
                                      </p:to>
                                    </p:set>
                                    <p:animEffect transition="in" filter="fade">
                                      <p:cBhvr>
                                        <p:cTn id="80" dur="75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20" grpId="0"/>
      <p:bldP spid="20" grpId="1"/>
      <p:bldP spid="48" grpId="0" animBg="1"/>
      <p:bldP spid="48" grpId="1" animBg="1"/>
      <p:bldP spid="48" grpId="2" animBg="1"/>
      <p:bldP spid="68" grpId="0"/>
      <p:bldP spid="72" grpId="0"/>
      <p:bldP spid="92" grpId="0"/>
      <p:bldP spid="93" grpId="0"/>
      <p:bldP spid="94" grpId="0"/>
      <p:bldP spid="95" grpId="0"/>
      <p:bldP spid="97" grpId="0" animBg="1"/>
      <p:bldP spid="97" grpId="1" animBg="1"/>
      <p:bldP spid="98" grpId="0" animBg="1"/>
      <p:bldP spid="98" grpId="1" animBg="1"/>
      <p:bldP spid="99" grpId="0" animBg="1"/>
      <p:bldP spid="99" grpId="1" animBg="1"/>
      <p:bldP spid="100" grpId="0" animBg="1"/>
      <p:bldP spid="10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0" y="41297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450144" y="1384416"/>
            <a:ext cx="9290882" cy="2722925"/>
          </a:xfrm>
          <a:prstGeom prst="rect">
            <a:avLst/>
          </a:prstGeom>
        </p:spPr>
        <p:txBody>
          <a:bodyPr wrap="square">
            <a:spAutoFit/>
          </a:bodyPr>
          <a:lstStyle/>
          <a:p>
            <a:pPr>
              <a:lnSpc>
                <a:spcPct val="120000"/>
              </a:lnSpc>
            </a:pPr>
            <a:r>
              <a:rPr lang="zh-CN" altLang="en-US" dirty="0"/>
              <a:t>我们之前了解了如何用</a:t>
            </a:r>
            <a:r>
              <a:rPr lang="en-US" altLang="zh-CN" dirty="0"/>
              <a:t>OpenGL</a:t>
            </a:r>
            <a:r>
              <a:rPr lang="zh-CN" altLang="en-US" dirty="0"/>
              <a:t>绘制一些简单的图形以及如何给这些图形上色，比如三角形。但是实际应用中，我们常常需要一些更复杂的形状，比如我们需要绘制人的模型。这时，如果我们还用之前的方法，挨个为模型中的每个顶点指定坐标值将显得非常麻烦。况且，简单的平面图形还好，如果是人脸要如何处理？现实的商业应用和游戏中，程序中使用模型一般都是由美术人员通过如 </a:t>
            </a:r>
            <a:r>
              <a:rPr lang="en-US" altLang="zh-CN" dirty="0"/>
              <a:t>Blender, Maya </a:t>
            </a:r>
            <a:r>
              <a:rPr lang="zh-CN" altLang="en-US" dirty="0"/>
              <a:t>或 </a:t>
            </a:r>
            <a:r>
              <a:rPr lang="en-US" altLang="zh-CN" dirty="0"/>
              <a:t>3ds Max </a:t>
            </a:r>
            <a:r>
              <a:rPr lang="zh-CN" altLang="en-US" dirty="0"/>
              <a:t>等建模软件来解决这个问题。美术人员将这些模型以不同格式的文件保存，且文件中包含了对这些模型的数学解释。在</a:t>
            </a:r>
            <a:r>
              <a:rPr lang="en-US" altLang="zh-CN" dirty="0"/>
              <a:t>OpenGL</a:t>
            </a:r>
            <a:r>
              <a:rPr lang="zh-CN" altLang="en-US" dirty="0"/>
              <a:t>中，我们可以借助</a:t>
            </a:r>
            <a:r>
              <a:rPr lang="en-US" altLang="zh-CN" dirty="0" err="1"/>
              <a:t>Assimp</a:t>
            </a:r>
            <a:r>
              <a:rPr lang="zh-CN" altLang="en-US" dirty="0"/>
              <a:t>库加载这些模型，并且利用这些模型文件中自带的数学解释来对这些模型文件进行更复杂的操作。</a:t>
            </a:r>
          </a:p>
        </p:txBody>
      </p:sp>
      <p:sp>
        <p:nvSpPr>
          <p:cNvPr id="35" name="文本框 34"/>
          <p:cNvSpPr txBox="1"/>
          <p:nvPr/>
        </p:nvSpPr>
        <p:spPr>
          <a:xfrm>
            <a:off x="4558727" y="864381"/>
            <a:ext cx="3073714" cy="400110"/>
          </a:xfrm>
          <a:prstGeom prst="rect">
            <a:avLst/>
          </a:prstGeom>
          <a:noFill/>
        </p:spPr>
        <p:txBody>
          <a:bodyPr wrap="square" rtlCol="0">
            <a:spAutoFit/>
          </a:bodyPr>
          <a:lstStyle/>
          <a:p>
            <a:pPr algn="ctr"/>
            <a:r>
              <a:rPr lang="zh-CN" altLang="en-US" sz="2000" dirty="0">
                <a:solidFill>
                  <a:prstClr val="black">
                    <a:lumMod val="75000"/>
                    <a:lumOff val="25000"/>
                  </a:prstClr>
                </a:solidFill>
              </a:rPr>
              <a:t>为什么要导入模型</a:t>
            </a:r>
            <a:r>
              <a:rPr lang="en-US" altLang="zh-CN" sz="2000" dirty="0">
                <a:solidFill>
                  <a:prstClr val="black">
                    <a:lumMod val="75000"/>
                    <a:lumOff val="25000"/>
                  </a:prstClr>
                </a:solidFill>
              </a:rPr>
              <a:t>?</a:t>
            </a:r>
            <a:endParaRPr lang="zh-CN" altLang="en-US" sz="2000" dirty="0">
              <a:solidFill>
                <a:prstClr val="black">
                  <a:lumMod val="75000"/>
                  <a:lumOff val="25000"/>
                </a:prstClr>
              </a:solidFill>
            </a:endParaRPr>
          </a:p>
        </p:txBody>
      </p:sp>
      <p:sp>
        <p:nvSpPr>
          <p:cNvPr id="38" name="文本框 37"/>
          <p:cNvSpPr txBox="1"/>
          <p:nvPr/>
        </p:nvSpPr>
        <p:spPr>
          <a:xfrm>
            <a:off x="1342723" y="178376"/>
            <a:ext cx="3216004" cy="584775"/>
          </a:xfrm>
          <a:prstGeom prst="rect">
            <a:avLst/>
          </a:prstGeom>
          <a:noFill/>
        </p:spPr>
        <p:txBody>
          <a:bodyPr wrap="square" rtlCol="0">
            <a:spAutoFit/>
          </a:bodyPr>
          <a:lstStyle/>
          <a:p>
            <a:r>
              <a:rPr lang="zh-CN" altLang="en-US" sz="3200" dirty="0">
                <a:solidFill>
                  <a:schemeClr val="tx1">
                    <a:lumMod val="75000"/>
                    <a:lumOff val="25000"/>
                  </a:schemeClr>
                </a:solidFill>
              </a:rPr>
              <a:t>模型导入</a:t>
            </a:r>
          </a:p>
        </p:txBody>
      </p:sp>
      <p:sp>
        <p:nvSpPr>
          <p:cNvPr id="41" name="矩形 4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prstClr val="black">
                    <a:lumMod val="75000"/>
                    <a:lumOff val="25000"/>
                  </a:prstClr>
                </a:solidFill>
              </a:rPr>
              <a:t>Model import</a:t>
            </a:r>
            <a:endParaRPr lang="zh-CN" altLang="en-US" sz="1000" dirty="0">
              <a:solidFill>
                <a:prstClr val="black">
                  <a:lumMod val="75000"/>
                  <a:lumOff val="25000"/>
                </a:prstClr>
              </a:solidFill>
              <a:latin typeface="ITC Avant Garde Std XLt" panose="020B0302020202020204" pitchFamily="34" charset="0"/>
            </a:endParaRPr>
          </a:p>
        </p:txBody>
      </p:sp>
      <p:sp>
        <p:nvSpPr>
          <p:cNvPr id="46" name="矩形 4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https://gss3.bdstatic.com/7Po3dSag_xI4khGkpoWK1HF6hhy/baike/c0%3Dbaike116%2C5%2C5%2C116%2C38/sign=66c0c963c4cec3fd9f33af27b7e1bf5a/7a899e510fb30f249d75d8accf95d143ac4b03b5.jpg">
            <a:extLst>
              <a:ext uri="{FF2B5EF4-FFF2-40B4-BE49-F238E27FC236}">
                <a16:creationId xmlns:a16="http://schemas.microsoft.com/office/drawing/2014/main" id="{9DCD7D7F-CF68-4969-9F93-5EA5DE79C99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6393" y="4129704"/>
            <a:ext cx="3238381" cy="216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imgsa.baidu.com/timg?image&amp;quality=80&amp;size=b9999_10000&amp;sec=1556272897085&amp;di=ee8fb24f5df8bbebfb039ae68eb65b39&amp;imgtype=0&amp;src=http%3A%2F%2Fimg.25pp.com%2Fuploadfile%2Fapp%2Fcapture%2Fiphone5%2F20160516%2F1463379488716767.jpeg">
            <a:extLst>
              <a:ext uri="{FF2B5EF4-FFF2-40B4-BE49-F238E27FC236}">
                <a16:creationId xmlns:a16="http://schemas.microsoft.com/office/drawing/2014/main" id="{83712173-0015-4134-B6DE-3B6CDD51323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8727" y="4129704"/>
            <a:ext cx="3240000" cy="216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imgsa.baidu.com/timg?image&amp;quality=80&amp;size=b9999_10000&amp;sec=1556272969852&amp;di=5ebe462b29793b82bdda2bcc3aff4245&amp;imgtype=0&amp;src=http%3A%2F%2Fm.360buyimg.com%2Fpop%2Fjfs%2Ft24871%2F86%2F557640346%2F196296%2Fa845123b%2F5b72a257N149f451a.jpg">
            <a:extLst>
              <a:ext uri="{FF2B5EF4-FFF2-40B4-BE49-F238E27FC236}">
                <a16:creationId xmlns:a16="http://schemas.microsoft.com/office/drawing/2014/main" id="{1DA3EA88-B850-4C72-8BF1-A0010022DD39}"/>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2680" y="4129704"/>
            <a:ext cx="3072414" cy="21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42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70833E-6 1.85185E-6 " pathEditMode="relative" rAng="0" ptsTypes="AA">
                                      <p:cBhvr>
                                        <p:cTn id="11" dur="750" fill="hold"/>
                                        <p:tgtEl>
                                          <p:spTgt spid="38"/>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750"/>
                                        <p:tgtEl>
                                          <p:spTgt spid="4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41"/>
                                        </p:tgtEl>
                                        <p:attrNameLst>
                                          <p:attrName>ppt_x</p:attrName>
                                          <p:attrName>ppt_y</p:attrName>
                                        </p:attrNameLst>
                                      </p:cBhvr>
                                      <p:rCtr x="-807" y="0"/>
                                    </p:animMotion>
                                  </p:childTnLst>
                                </p:cTn>
                              </p:par>
                              <p:par>
                                <p:cTn id="17" presetID="16" presetClass="entr" presetSubtype="21"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arn(inVertical)">
                                      <p:cBhvr>
                                        <p:cTn id="19" dur="500"/>
                                        <p:tgtEl>
                                          <p:spTgt spid="33"/>
                                        </p:tgtEl>
                                      </p:cBhvr>
                                    </p:animEffect>
                                  </p:childTnLst>
                                </p:cTn>
                              </p:par>
                              <p:par>
                                <p:cTn id="20" presetID="22" presetClass="entr" presetSubtype="8" fill="hold" grpId="0" nodeType="withEffect">
                                  <p:stCondLst>
                                    <p:cond delay="250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750"/>
                                        <p:tgtEl>
                                          <p:spTgt spid="35"/>
                                        </p:tgtEl>
                                      </p:cBhvr>
                                    </p:animEffect>
                                  </p:childTnLst>
                                </p:cTn>
                              </p:par>
                              <p:par>
                                <p:cTn id="23" presetID="10" presetClass="entr" presetSubtype="0" fill="hold" grpId="0" nodeType="withEffect">
                                  <p:stCondLst>
                                    <p:cond delay="300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750"/>
                                        <p:tgtEl>
                                          <p:spTgt spid="34"/>
                                        </p:tgtEl>
                                      </p:cBhvr>
                                    </p:animEffect>
                                  </p:childTnLst>
                                </p:cTn>
                              </p:par>
                            </p:childTnLst>
                          </p:cTn>
                        </p:par>
                        <p:par>
                          <p:cTn id="26" fill="hold">
                            <p:stCondLst>
                              <p:cond delay="3750"/>
                            </p:stCondLst>
                            <p:childTnLst>
                              <p:par>
                                <p:cTn id="27" presetID="10" presetClass="entr" presetSubtype="0"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8" grpId="0"/>
      <p:bldP spid="38" grpId="1"/>
      <p:bldP spid="38" grpId="2"/>
      <p:bldP spid="41" grpId="0"/>
      <p:bldP spid="41" grpId="1"/>
      <p:bldP spid="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a:spLocks noChangeAspect="1"/>
          </p:cNvSpPr>
          <p:nvPr/>
        </p:nvSpPr>
        <p:spPr>
          <a:xfrm rot="2700000">
            <a:off x="4888702" y="2628702"/>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5430603" y="3149426"/>
            <a:ext cx="1409370" cy="1409368"/>
          </a:xfrm>
          <a:prstGeom prst="ellipse">
            <a:avLst/>
          </a:prstGeom>
          <a:solidFill>
            <a:schemeClr val="bg1"/>
          </a:solidFill>
          <a:ln w="15875">
            <a:noFill/>
          </a:ln>
          <a:effectLst>
            <a:outerShdw blurRad="584200" sx="108000" sy="108000" algn="ctr" rotWithShape="0">
              <a:schemeClr val="bg1">
                <a:lumMod val="75000"/>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7070445" y="1980088"/>
            <a:ext cx="3518635" cy="516745"/>
          </a:xfrm>
          <a:prstGeom prst="rect">
            <a:avLst/>
          </a:prstGeom>
          <a:noFill/>
        </p:spPr>
        <p:txBody>
          <a:bodyPr wrap="square" rtlCol="0">
            <a:spAutoFit/>
          </a:bodyPr>
          <a:lstStyle/>
          <a:p>
            <a:pPr>
              <a:lnSpc>
                <a:spcPct val="120000"/>
              </a:lnSpc>
            </a:pPr>
            <a:r>
              <a:rPr lang="zh-CN" altLang="en-US" sz="1200" dirty="0">
                <a:solidFill>
                  <a:schemeClr val="tx1">
                    <a:lumMod val="75000"/>
                    <a:lumOff val="25000"/>
                  </a:schemeClr>
                </a:solidFill>
                <a:latin typeface="+mn-ea"/>
              </a:rPr>
              <a:t>保龄球运动的主要场景，保龄球在该模型上滚动，应具有一定的摩擦系数与弹性。</a:t>
            </a:r>
            <a:endParaRPr lang="en-US" altLang="zh-CN" sz="1200" dirty="0">
              <a:solidFill>
                <a:schemeClr val="tx1">
                  <a:lumMod val="75000"/>
                  <a:lumOff val="25000"/>
                </a:schemeClr>
              </a:solidFill>
              <a:latin typeface="+mn-ea"/>
            </a:endParaRPr>
          </a:p>
        </p:txBody>
      </p:sp>
      <p:sp>
        <p:nvSpPr>
          <p:cNvPr id="59" name="文本框 58"/>
          <p:cNvSpPr txBox="1"/>
          <p:nvPr/>
        </p:nvSpPr>
        <p:spPr>
          <a:xfrm>
            <a:off x="7070445" y="1688446"/>
            <a:ext cx="2194469" cy="338554"/>
          </a:xfrm>
          <a:prstGeom prst="rect">
            <a:avLst/>
          </a:prstGeom>
          <a:noFill/>
        </p:spPr>
        <p:txBody>
          <a:bodyPr wrap="square" rtlCol="0">
            <a:spAutoFit/>
          </a:bodyPr>
          <a:lstStyle/>
          <a:p>
            <a:r>
              <a:rPr lang="zh-CN" altLang="en-US" sz="1600" dirty="0">
                <a:solidFill>
                  <a:srgbClr val="4384F1"/>
                </a:solidFill>
              </a:rPr>
              <a:t>木板道</a:t>
            </a:r>
          </a:p>
        </p:txBody>
      </p:sp>
      <p:sp>
        <p:nvSpPr>
          <p:cNvPr id="73" name="文本框 72"/>
          <p:cNvSpPr txBox="1"/>
          <p:nvPr/>
        </p:nvSpPr>
        <p:spPr>
          <a:xfrm>
            <a:off x="7070445" y="5517763"/>
            <a:ext cx="3518635" cy="295145"/>
          </a:xfrm>
          <a:prstGeom prst="rect">
            <a:avLst/>
          </a:prstGeom>
          <a:noFill/>
        </p:spPr>
        <p:txBody>
          <a:bodyPr wrap="square" rtlCol="0">
            <a:spAutoFit/>
          </a:bodyPr>
          <a:lstStyle/>
          <a:p>
            <a:pPr>
              <a:lnSpc>
                <a:spcPct val="120000"/>
              </a:lnSpc>
            </a:pPr>
            <a:r>
              <a:rPr lang="zh-CN" altLang="en-US" sz="1200" dirty="0">
                <a:solidFill>
                  <a:schemeClr val="tx1">
                    <a:lumMod val="75000"/>
                    <a:lumOff val="25000"/>
                  </a:schemeClr>
                </a:solidFill>
                <a:latin typeface="+mn-ea"/>
              </a:rPr>
              <a:t>比如场馆 墙壁 屋顶等</a:t>
            </a:r>
            <a:endParaRPr lang="en-US" altLang="zh-CN" sz="1200" dirty="0">
              <a:solidFill>
                <a:schemeClr val="tx1">
                  <a:lumMod val="75000"/>
                  <a:lumOff val="25000"/>
                </a:schemeClr>
              </a:solidFill>
              <a:latin typeface="+mn-ea"/>
            </a:endParaRPr>
          </a:p>
        </p:txBody>
      </p:sp>
      <p:sp>
        <p:nvSpPr>
          <p:cNvPr id="74" name="文本框 73"/>
          <p:cNvSpPr txBox="1"/>
          <p:nvPr/>
        </p:nvSpPr>
        <p:spPr>
          <a:xfrm>
            <a:off x="7070445" y="5226121"/>
            <a:ext cx="2194469" cy="338554"/>
          </a:xfrm>
          <a:prstGeom prst="rect">
            <a:avLst/>
          </a:prstGeom>
          <a:noFill/>
        </p:spPr>
        <p:txBody>
          <a:bodyPr wrap="square" rtlCol="0">
            <a:spAutoFit/>
          </a:bodyPr>
          <a:lstStyle/>
          <a:p>
            <a:r>
              <a:rPr lang="zh-CN" altLang="en-US" sz="1600" dirty="0">
                <a:solidFill>
                  <a:srgbClr val="4384F1"/>
                </a:solidFill>
              </a:rPr>
              <a:t>其他</a:t>
            </a:r>
          </a:p>
        </p:txBody>
      </p:sp>
      <p:sp>
        <p:nvSpPr>
          <p:cNvPr id="77" name="文本框 76"/>
          <p:cNvSpPr txBox="1"/>
          <p:nvPr/>
        </p:nvSpPr>
        <p:spPr>
          <a:xfrm>
            <a:off x="1639008" y="1980088"/>
            <a:ext cx="3518635" cy="738344"/>
          </a:xfrm>
          <a:prstGeom prst="rect">
            <a:avLst/>
          </a:prstGeom>
          <a:noFill/>
        </p:spPr>
        <p:txBody>
          <a:bodyPr wrap="square" rtlCol="0">
            <a:spAutoFit/>
          </a:bodyPr>
          <a:lstStyle/>
          <a:p>
            <a:pPr>
              <a:lnSpc>
                <a:spcPct val="120000"/>
              </a:lnSpc>
            </a:pPr>
            <a:r>
              <a:rPr lang="zh-CN" altLang="en-US" sz="1200" dirty="0">
                <a:solidFill>
                  <a:schemeClr val="tx1">
                    <a:lumMod val="75000"/>
                    <a:lumOff val="25000"/>
                  </a:schemeClr>
                </a:solidFill>
                <a:latin typeface="+mn-ea"/>
              </a:rPr>
              <a:t>项目可操作的主要目标，具有物理碰撞体积，对应重力系统中具有较大的质量，刚体弹性系数为零。</a:t>
            </a:r>
            <a:endParaRPr lang="en-US" altLang="zh-CN" sz="1200" dirty="0">
              <a:solidFill>
                <a:schemeClr val="tx1">
                  <a:lumMod val="75000"/>
                  <a:lumOff val="25000"/>
                </a:schemeClr>
              </a:solidFill>
              <a:latin typeface="+mn-ea"/>
            </a:endParaRPr>
          </a:p>
        </p:txBody>
      </p:sp>
      <p:sp>
        <p:nvSpPr>
          <p:cNvPr id="78" name="文本框 77"/>
          <p:cNvSpPr txBox="1"/>
          <p:nvPr/>
        </p:nvSpPr>
        <p:spPr>
          <a:xfrm>
            <a:off x="2963174" y="1688446"/>
            <a:ext cx="2194469" cy="338554"/>
          </a:xfrm>
          <a:prstGeom prst="rect">
            <a:avLst/>
          </a:prstGeom>
          <a:noFill/>
        </p:spPr>
        <p:txBody>
          <a:bodyPr wrap="square" rtlCol="0">
            <a:spAutoFit/>
          </a:bodyPr>
          <a:lstStyle/>
          <a:p>
            <a:pPr algn="r"/>
            <a:r>
              <a:rPr lang="zh-CN" altLang="en-US" sz="1600" dirty="0">
                <a:solidFill>
                  <a:srgbClr val="4384F1"/>
                </a:solidFill>
              </a:rPr>
              <a:t>保龄球</a:t>
            </a:r>
          </a:p>
        </p:txBody>
      </p:sp>
      <p:sp>
        <p:nvSpPr>
          <p:cNvPr id="79" name="文本框 78"/>
          <p:cNvSpPr txBox="1"/>
          <p:nvPr/>
        </p:nvSpPr>
        <p:spPr>
          <a:xfrm>
            <a:off x="1639008" y="5517763"/>
            <a:ext cx="3518635" cy="516745"/>
          </a:xfrm>
          <a:prstGeom prst="rect">
            <a:avLst/>
          </a:prstGeom>
          <a:noFill/>
        </p:spPr>
        <p:txBody>
          <a:bodyPr wrap="square" rtlCol="0">
            <a:spAutoFit/>
          </a:bodyPr>
          <a:lstStyle/>
          <a:p>
            <a:pPr>
              <a:lnSpc>
                <a:spcPct val="120000"/>
              </a:lnSpc>
            </a:pPr>
            <a:r>
              <a:rPr lang="zh-CN" altLang="en-US" sz="1200" dirty="0">
                <a:solidFill>
                  <a:schemeClr val="tx1">
                    <a:lumMod val="75000"/>
                    <a:lumOff val="25000"/>
                  </a:schemeClr>
                </a:solidFill>
                <a:latin typeface="+mn-ea"/>
              </a:rPr>
              <a:t>保龄球主要的碰撞交互对象，具有较低的质量，不规则几何体，刚体弹性系数为零。</a:t>
            </a:r>
            <a:endParaRPr lang="en-US" altLang="zh-CN" sz="1200" dirty="0">
              <a:solidFill>
                <a:schemeClr val="tx1">
                  <a:lumMod val="75000"/>
                  <a:lumOff val="25000"/>
                </a:schemeClr>
              </a:solidFill>
              <a:latin typeface="+mn-ea"/>
            </a:endParaRPr>
          </a:p>
        </p:txBody>
      </p:sp>
      <p:sp>
        <p:nvSpPr>
          <p:cNvPr id="80" name="文本框 79"/>
          <p:cNvSpPr txBox="1"/>
          <p:nvPr/>
        </p:nvSpPr>
        <p:spPr>
          <a:xfrm>
            <a:off x="2963174" y="5226121"/>
            <a:ext cx="2194469" cy="338554"/>
          </a:xfrm>
          <a:prstGeom prst="rect">
            <a:avLst/>
          </a:prstGeom>
          <a:noFill/>
        </p:spPr>
        <p:txBody>
          <a:bodyPr wrap="square" rtlCol="0">
            <a:spAutoFit/>
          </a:bodyPr>
          <a:lstStyle/>
          <a:p>
            <a:pPr algn="r"/>
            <a:r>
              <a:rPr lang="zh-CN" altLang="en-US" sz="1600" dirty="0">
                <a:solidFill>
                  <a:srgbClr val="4384F1"/>
                </a:solidFill>
              </a:rPr>
              <a:t>球瓶</a:t>
            </a:r>
          </a:p>
        </p:txBody>
      </p:sp>
      <p:sp>
        <p:nvSpPr>
          <p:cNvPr id="51" name="文本框 50"/>
          <p:cNvSpPr txBox="1"/>
          <p:nvPr/>
        </p:nvSpPr>
        <p:spPr>
          <a:xfrm>
            <a:off x="1530867" y="0"/>
            <a:ext cx="3354175" cy="584775"/>
          </a:xfrm>
          <a:prstGeom prst="rect">
            <a:avLst/>
          </a:prstGeom>
          <a:noFill/>
        </p:spPr>
        <p:txBody>
          <a:bodyPr wrap="square" rtlCol="0">
            <a:spAutoFit/>
          </a:bodyPr>
          <a:lstStyle/>
          <a:p>
            <a:r>
              <a:rPr lang="zh-CN" altLang="en-US" sz="3200" dirty="0">
                <a:solidFill>
                  <a:schemeClr val="tx1">
                    <a:lumMod val="75000"/>
                    <a:lumOff val="25000"/>
                  </a:schemeClr>
                </a:solidFill>
              </a:rPr>
              <a:t>我们的模型</a:t>
            </a:r>
          </a:p>
        </p:txBody>
      </p:sp>
      <p:sp>
        <p:nvSpPr>
          <p:cNvPr id="52" name="矩形 51"/>
          <p:cNvSpPr/>
          <p:nvPr/>
        </p:nvSpPr>
        <p:spPr>
          <a:xfrm>
            <a:off x="1587400" y="578015"/>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Introduce our model</a:t>
            </a:r>
            <a:endParaRPr lang="zh-CN" altLang="en-US" sz="1000" dirty="0">
              <a:solidFill>
                <a:schemeClr val="tx1">
                  <a:lumMod val="75000"/>
                  <a:lumOff val="25000"/>
                </a:schemeClr>
              </a:solidFill>
              <a:latin typeface="ITC Avant Garde Std XLt" panose="020B0302020202020204" pitchFamily="34" charset="0"/>
            </a:endParaRPr>
          </a:p>
        </p:txBody>
      </p:sp>
      <p:grpSp>
        <p:nvGrpSpPr>
          <p:cNvPr id="83" name="组合 82"/>
          <p:cNvGrpSpPr/>
          <p:nvPr/>
        </p:nvGrpSpPr>
        <p:grpSpPr>
          <a:xfrm>
            <a:off x="5044146" y="2807261"/>
            <a:ext cx="2103708" cy="2103708"/>
            <a:chOff x="1123476" y="1763462"/>
            <a:chExt cx="2798050" cy="2798050"/>
          </a:xfrm>
        </p:grpSpPr>
        <p:grpSp>
          <p:nvGrpSpPr>
            <p:cNvPr id="85" name="组合 84"/>
            <p:cNvGrpSpPr/>
            <p:nvPr/>
          </p:nvGrpSpPr>
          <p:grpSpPr>
            <a:xfrm>
              <a:off x="1123476" y="1763462"/>
              <a:ext cx="2798050" cy="2798050"/>
              <a:chOff x="1123476" y="1763462"/>
              <a:chExt cx="2798050" cy="2798050"/>
            </a:xfrm>
          </p:grpSpPr>
          <p:sp>
            <p:nvSpPr>
              <p:cNvPr id="91" name="弧形 90"/>
              <p:cNvSpPr/>
              <p:nvPr/>
            </p:nvSpPr>
            <p:spPr>
              <a:xfrm rot="1800000" flipV="1">
                <a:off x="1165447" y="1805433"/>
                <a:ext cx="2714109" cy="2714109"/>
              </a:xfrm>
              <a:prstGeom prst="arc">
                <a:avLst>
                  <a:gd name="adj1" fmla="val 17040575"/>
                  <a:gd name="adj2" fmla="val 18695273"/>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弧形 91"/>
              <p:cNvSpPr/>
              <p:nvPr/>
            </p:nvSpPr>
            <p:spPr>
              <a:xfrm rot="2700000" flipV="1">
                <a:off x="1207418" y="1847404"/>
                <a:ext cx="2630167" cy="2630167"/>
              </a:xfrm>
              <a:prstGeom prst="arc">
                <a:avLst>
                  <a:gd name="adj1" fmla="val 19281952"/>
                  <a:gd name="adj2" fmla="val 0"/>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弧形 92"/>
              <p:cNvSpPr/>
              <p:nvPr/>
            </p:nvSpPr>
            <p:spPr>
              <a:xfrm flipV="1">
                <a:off x="1249388" y="1889374"/>
                <a:ext cx="2546226" cy="2546226"/>
              </a:xfrm>
              <a:prstGeom prst="arc">
                <a:avLst>
                  <a:gd name="adj1" fmla="val 16200000"/>
                  <a:gd name="adj2" fmla="val 17549389"/>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弧形 93"/>
              <p:cNvSpPr/>
              <p:nvPr/>
            </p:nvSpPr>
            <p:spPr>
              <a:xfrm flipV="1">
                <a:off x="1123476" y="1763462"/>
                <a:ext cx="2798050" cy="2798050"/>
              </a:xfrm>
              <a:prstGeom prst="arc">
                <a:avLst>
                  <a:gd name="adj1" fmla="val 16550962"/>
                  <a:gd name="adj2" fmla="val 1941382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6" name="组合 85"/>
            <p:cNvGrpSpPr/>
            <p:nvPr/>
          </p:nvGrpSpPr>
          <p:grpSpPr>
            <a:xfrm rot="14400000">
              <a:off x="1123476" y="1763462"/>
              <a:ext cx="2798050" cy="2798050"/>
              <a:chOff x="1123476" y="1763462"/>
              <a:chExt cx="2798050" cy="2798050"/>
            </a:xfrm>
          </p:grpSpPr>
          <p:sp>
            <p:nvSpPr>
              <p:cNvPr id="87" name="弧形 86"/>
              <p:cNvSpPr/>
              <p:nvPr/>
            </p:nvSpPr>
            <p:spPr>
              <a:xfrm rot="1800000" flipV="1">
                <a:off x="1165447" y="1805433"/>
                <a:ext cx="2714109" cy="2714109"/>
              </a:xfrm>
              <a:prstGeom prst="arc">
                <a:avLst>
                  <a:gd name="adj1" fmla="val 20395266"/>
                  <a:gd name="adj2" fmla="val 140477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弧形 87"/>
              <p:cNvSpPr/>
              <p:nvPr/>
            </p:nvSpPr>
            <p:spPr>
              <a:xfrm rot="2700000" flipV="1">
                <a:off x="1207418" y="1847404"/>
                <a:ext cx="2630167" cy="2630167"/>
              </a:xfrm>
              <a:prstGeom prst="arc">
                <a:avLst>
                  <a:gd name="adj1" fmla="val 1973607"/>
                  <a:gd name="adj2" fmla="val 36974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弧形 88"/>
              <p:cNvSpPr/>
              <p:nvPr/>
            </p:nvSpPr>
            <p:spPr>
              <a:xfrm flipV="1">
                <a:off x="1249388" y="1889374"/>
                <a:ext cx="2546226" cy="2546226"/>
              </a:xfrm>
              <a:prstGeom prst="arc">
                <a:avLst>
                  <a:gd name="adj1" fmla="val 20190874"/>
                  <a:gd name="adj2" fmla="val 0"/>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 name="弧形 89"/>
              <p:cNvSpPr/>
              <p:nvPr/>
            </p:nvSpPr>
            <p:spPr>
              <a:xfrm flipV="1">
                <a:off x="1123476" y="1763462"/>
                <a:ext cx="2798050" cy="2798050"/>
              </a:xfrm>
              <a:prstGeom prst="arc">
                <a:avLst>
                  <a:gd name="adj1" fmla="val 19260812"/>
                  <a:gd name="adj2" fmla="val 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95" name="矩形 94"/>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https://timgsa.baidu.com/timg?image&amp;quality=80&amp;size=b9999_10000&amp;sec=1556273746168&amp;di=4b9645a0bf7742f4118b9432b54ebe58&amp;imgtype=0&amp;src=http%3A%2F%2Fdpic.tiankong.com%2Ftp%2F2p%2FQJ6543765111.jpg">
            <a:extLst>
              <a:ext uri="{FF2B5EF4-FFF2-40B4-BE49-F238E27FC236}">
                <a16:creationId xmlns:a16="http://schemas.microsoft.com/office/drawing/2014/main" id="{0FB3BB12-DF7C-414E-A515-F785F132284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3339" y="3191977"/>
            <a:ext cx="1571208" cy="126000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63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750"/>
                                        <p:tgtEl>
                                          <p:spTgt spid="51"/>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51"/>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75E-6 1.85185E-6 " pathEditMode="relative" rAng="0" ptsTypes="AA">
                                      <p:cBhvr>
                                        <p:cTn id="11" dur="750" fill="hold"/>
                                        <p:tgtEl>
                                          <p:spTgt spid="51"/>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750"/>
                                        <p:tgtEl>
                                          <p:spTgt spid="52"/>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52"/>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750"/>
                                        <p:tgtEl>
                                          <p:spTgt spid="60"/>
                                        </p:tgtEl>
                                      </p:cBhvr>
                                    </p:animEffect>
                                  </p:childTnLst>
                                </p:cTn>
                              </p:par>
                              <p:par>
                                <p:cTn id="20" presetID="63" presetClass="path" presetSubtype="0" decel="50000" fill="hold" grpId="1" nodeType="withEffect">
                                  <p:stCondLst>
                                    <p:cond delay="0"/>
                                  </p:stCondLst>
                                  <p:childTnLst>
                                    <p:animMotion origin="layout" path="M 0.01524 2.96296E-6 L -0.10885 2.96296E-6 " pathEditMode="relative" rAng="0" ptsTypes="AA">
                                      <p:cBhvr>
                                        <p:cTn id="21" dur="750" spd="-100000" fill="hold"/>
                                        <p:tgtEl>
                                          <p:spTgt spid="60"/>
                                        </p:tgtEl>
                                        <p:attrNameLst>
                                          <p:attrName>ppt_x</p:attrName>
                                          <p:attrName>ppt_y</p:attrName>
                                        </p:attrNameLst>
                                      </p:cBhvr>
                                      <p:rCtr x="-6211" y="0"/>
                                    </p:animMotion>
                                  </p:childTnLst>
                                </p:cTn>
                              </p:par>
                              <p:par>
                                <p:cTn id="22" presetID="35" presetClass="path" presetSubtype="0" accel="50000" decel="50000" fill="hold" grpId="2" nodeType="withEffect">
                                  <p:stCondLst>
                                    <p:cond delay="750"/>
                                  </p:stCondLst>
                                  <p:childTnLst>
                                    <p:animMotion origin="layout" path="M 0.01602 2.96296E-6 L -2.29167E-6 2.96296E-6 " pathEditMode="relative" rAng="0" ptsTypes="AA">
                                      <p:cBhvr>
                                        <p:cTn id="23" dur="750" fill="hold"/>
                                        <p:tgtEl>
                                          <p:spTgt spid="60"/>
                                        </p:tgtEl>
                                        <p:attrNameLst>
                                          <p:attrName>ppt_x</p:attrName>
                                          <p:attrName>ppt_y</p:attrName>
                                        </p:attrNameLst>
                                      </p:cBhvr>
                                      <p:rCtr x="-807" y="0"/>
                                    </p:animMotion>
                                  </p:childTnLst>
                                </p:cTn>
                              </p:par>
                              <p:par>
                                <p:cTn id="24" presetID="10" presetClass="entr" presetSubtype="0" fill="hold" grpId="0" nodeType="with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fade">
                                      <p:cBhvr>
                                        <p:cTn id="26" dur="750"/>
                                        <p:tgtEl>
                                          <p:spTgt spid="84"/>
                                        </p:tgtEl>
                                      </p:cBhvr>
                                    </p:animEffect>
                                  </p:childTnLst>
                                </p:cTn>
                              </p:par>
                              <p:par>
                                <p:cTn id="27" presetID="63" presetClass="path" presetSubtype="0" decel="50000" fill="hold" grpId="1" nodeType="withEffect">
                                  <p:stCondLst>
                                    <p:cond delay="0"/>
                                  </p:stCondLst>
                                  <p:childTnLst>
                                    <p:animMotion origin="layout" path="M -0.01562 -3.7037E-6 L 0.11081 -3.7037E-6 " pathEditMode="relative" rAng="0" ptsTypes="AA">
                                      <p:cBhvr>
                                        <p:cTn id="28" dur="750" spd="-100000" fill="hold"/>
                                        <p:tgtEl>
                                          <p:spTgt spid="84"/>
                                        </p:tgtEl>
                                        <p:attrNameLst>
                                          <p:attrName>ppt_x</p:attrName>
                                          <p:attrName>ppt_y</p:attrName>
                                        </p:attrNameLst>
                                      </p:cBhvr>
                                      <p:rCtr x="6315" y="0"/>
                                    </p:animMotion>
                                  </p:childTnLst>
                                </p:cTn>
                              </p:par>
                              <p:par>
                                <p:cTn id="29" presetID="35" presetClass="path" presetSubtype="0" accel="50000" decel="50000" fill="hold" grpId="2" nodeType="withEffect">
                                  <p:stCondLst>
                                    <p:cond delay="750"/>
                                  </p:stCondLst>
                                  <p:childTnLst>
                                    <p:animMotion origin="layout" path="M -0.01562 -3.7037E-6 L -2.29167E-6 -3.7037E-6 " pathEditMode="relative" rAng="0" ptsTypes="AA">
                                      <p:cBhvr>
                                        <p:cTn id="30" dur="750" fill="hold"/>
                                        <p:tgtEl>
                                          <p:spTgt spid="84"/>
                                        </p:tgtEl>
                                        <p:attrNameLst>
                                          <p:attrName>ppt_x</p:attrName>
                                          <p:attrName>ppt_y</p:attrName>
                                        </p:attrNameLst>
                                      </p:cBhvr>
                                      <p:rCtr x="781" y="0"/>
                                    </p:animMotion>
                                  </p:childTnLst>
                                </p:cTn>
                              </p:par>
                              <p:par>
                                <p:cTn id="31" presetID="10" presetClass="entr" presetSubtype="0" fill="hold" nodeType="withEffect">
                                  <p:stCondLst>
                                    <p:cond delay="1500"/>
                                  </p:stCondLst>
                                  <p:childTnLst>
                                    <p:set>
                                      <p:cBhvr>
                                        <p:cTn id="32" dur="1" fill="hold">
                                          <p:stCondLst>
                                            <p:cond delay="0"/>
                                          </p:stCondLst>
                                        </p:cTn>
                                        <p:tgtEl>
                                          <p:spTgt spid="83"/>
                                        </p:tgtEl>
                                        <p:attrNameLst>
                                          <p:attrName>style.visibility</p:attrName>
                                        </p:attrNameLst>
                                      </p:cBhvr>
                                      <p:to>
                                        <p:strVal val="visible"/>
                                      </p:to>
                                    </p:set>
                                    <p:animEffect transition="in" filter="fade">
                                      <p:cBhvr>
                                        <p:cTn id="33" dur="750"/>
                                        <p:tgtEl>
                                          <p:spTgt spid="83"/>
                                        </p:tgtEl>
                                      </p:cBhvr>
                                    </p:animEffect>
                                  </p:childTnLst>
                                </p:cTn>
                              </p:par>
                              <p:par>
                                <p:cTn id="34" presetID="22" presetClass="entr" presetSubtype="2" fill="hold" grpId="0" nodeType="withEffect">
                                  <p:stCondLst>
                                    <p:cond delay="2000"/>
                                  </p:stCondLst>
                                  <p:childTnLst>
                                    <p:set>
                                      <p:cBhvr>
                                        <p:cTn id="35" dur="1" fill="hold">
                                          <p:stCondLst>
                                            <p:cond delay="0"/>
                                          </p:stCondLst>
                                        </p:cTn>
                                        <p:tgtEl>
                                          <p:spTgt spid="78"/>
                                        </p:tgtEl>
                                        <p:attrNameLst>
                                          <p:attrName>style.visibility</p:attrName>
                                        </p:attrNameLst>
                                      </p:cBhvr>
                                      <p:to>
                                        <p:strVal val="visible"/>
                                      </p:to>
                                    </p:set>
                                    <p:animEffect transition="in" filter="wipe(right)">
                                      <p:cBhvr>
                                        <p:cTn id="36" dur="750"/>
                                        <p:tgtEl>
                                          <p:spTgt spid="78"/>
                                        </p:tgtEl>
                                      </p:cBhvr>
                                    </p:animEffect>
                                  </p:childTnLst>
                                </p:cTn>
                              </p:par>
                              <p:par>
                                <p:cTn id="37" presetID="22" presetClass="entr" presetSubtype="2" fill="hold" grpId="0" nodeType="withEffect">
                                  <p:stCondLst>
                                    <p:cond delay="2000"/>
                                  </p:stCondLst>
                                  <p:childTnLst>
                                    <p:set>
                                      <p:cBhvr>
                                        <p:cTn id="38" dur="1" fill="hold">
                                          <p:stCondLst>
                                            <p:cond delay="0"/>
                                          </p:stCondLst>
                                        </p:cTn>
                                        <p:tgtEl>
                                          <p:spTgt spid="80"/>
                                        </p:tgtEl>
                                        <p:attrNameLst>
                                          <p:attrName>style.visibility</p:attrName>
                                        </p:attrNameLst>
                                      </p:cBhvr>
                                      <p:to>
                                        <p:strVal val="visible"/>
                                      </p:to>
                                    </p:set>
                                    <p:animEffect transition="in" filter="wipe(right)">
                                      <p:cBhvr>
                                        <p:cTn id="39" dur="750"/>
                                        <p:tgtEl>
                                          <p:spTgt spid="80"/>
                                        </p:tgtEl>
                                      </p:cBhvr>
                                    </p:animEffect>
                                  </p:childTnLst>
                                </p:cTn>
                              </p:par>
                              <p:par>
                                <p:cTn id="40" presetID="22" presetClass="entr" presetSubtype="8" fill="hold" grpId="0" nodeType="withEffect">
                                  <p:stCondLst>
                                    <p:cond delay="2000"/>
                                  </p:stCondLst>
                                  <p:childTnLst>
                                    <p:set>
                                      <p:cBhvr>
                                        <p:cTn id="41" dur="1" fill="hold">
                                          <p:stCondLst>
                                            <p:cond delay="0"/>
                                          </p:stCondLst>
                                        </p:cTn>
                                        <p:tgtEl>
                                          <p:spTgt spid="74"/>
                                        </p:tgtEl>
                                        <p:attrNameLst>
                                          <p:attrName>style.visibility</p:attrName>
                                        </p:attrNameLst>
                                      </p:cBhvr>
                                      <p:to>
                                        <p:strVal val="visible"/>
                                      </p:to>
                                    </p:set>
                                    <p:animEffect transition="in" filter="wipe(left)">
                                      <p:cBhvr>
                                        <p:cTn id="42" dur="750"/>
                                        <p:tgtEl>
                                          <p:spTgt spid="74"/>
                                        </p:tgtEl>
                                      </p:cBhvr>
                                    </p:animEffect>
                                  </p:childTnLst>
                                </p:cTn>
                              </p:par>
                              <p:par>
                                <p:cTn id="43" presetID="22" presetClass="entr" presetSubtype="8" fill="hold" grpId="0" nodeType="withEffect">
                                  <p:stCondLst>
                                    <p:cond delay="2000"/>
                                  </p:stCondLst>
                                  <p:childTnLst>
                                    <p:set>
                                      <p:cBhvr>
                                        <p:cTn id="44" dur="1" fill="hold">
                                          <p:stCondLst>
                                            <p:cond delay="0"/>
                                          </p:stCondLst>
                                        </p:cTn>
                                        <p:tgtEl>
                                          <p:spTgt spid="59"/>
                                        </p:tgtEl>
                                        <p:attrNameLst>
                                          <p:attrName>style.visibility</p:attrName>
                                        </p:attrNameLst>
                                      </p:cBhvr>
                                      <p:to>
                                        <p:strVal val="visible"/>
                                      </p:to>
                                    </p:set>
                                    <p:animEffect transition="in" filter="wipe(left)">
                                      <p:cBhvr>
                                        <p:cTn id="45" dur="750"/>
                                        <p:tgtEl>
                                          <p:spTgt spid="59"/>
                                        </p:tgtEl>
                                      </p:cBhvr>
                                    </p:animEffect>
                                  </p:childTnLst>
                                </p:cTn>
                              </p:par>
                              <p:par>
                                <p:cTn id="46" presetID="10" presetClass="entr" presetSubtype="0" fill="hold" grpId="0" nodeType="withEffect">
                                  <p:stCondLst>
                                    <p:cond delay="2500"/>
                                  </p:stCondLst>
                                  <p:childTnLst>
                                    <p:set>
                                      <p:cBhvr>
                                        <p:cTn id="47" dur="1" fill="hold">
                                          <p:stCondLst>
                                            <p:cond delay="0"/>
                                          </p:stCondLst>
                                        </p:cTn>
                                        <p:tgtEl>
                                          <p:spTgt spid="58"/>
                                        </p:tgtEl>
                                        <p:attrNameLst>
                                          <p:attrName>style.visibility</p:attrName>
                                        </p:attrNameLst>
                                      </p:cBhvr>
                                      <p:to>
                                        <p:strVal val="visible"/>
                                      </p:to>
                                    </p:set>
                                    <p:animEffect transition="in" filter="fade">
                                      <p:cBhvr>
                                        <p:cTn id="48" dur="750"/>
                                        <p:tgtEl>
                                          <p:spTgt spid="58"/>
                                        </p:tgtEl>
                                      </p:cBhvr>
                                    </p:animEffect>
                                  </p:childTnLst>
                                </p:cTn>
                              </p:par>
                              <p:par>
                                <p:cTn id="49" presetID="10" presetClass="entr" presetSubtype="0" fill="hold" grpId="0" nodeType="withEffect">
                                  <p:stCondLst>
                                    <p:cond delay="2500"/>
                                  </p:stCondLst>
                                  <p:childTnLst>
                                    <p:set>
                                      <p:cBhvr>
                                        <p:cTn id="50" dur="1" fill="hold">
                                          <p:stCondLst>
                                            <p:cond delay="0"/>
                                          </p:stCondLst>
                                        </p:cTn>
                                        <p:tgtEl>
                                          <p:spTgt spid="77"/>
                                        </p:tgtEl>
                                        <p:attrNameLst>
                                          <p:attrName>style.visibility</p:attrName>
                                        </p:attrNameLst>
                                      </p:cBhvr>
                                      <p:to>
                                        <p:strVal val="visible"/>
                                      </p:to>
                                    </p:set>
                                    <p:animEffect transition="in" filter="fade">
                                      <p:cBhvr>
                                        <p:cTn id="51" dur="750"/>
                                        <p:tgtEl>
                                          <p:spTgt spid="77"/>
                                        </p:tgtEl>
                                      </p:cBhvr>
                                    </p:animEffect>
                                  </p:childTnLst>
                                </p:cTn>
                              </p:par>
                              <p:par>
                                <p:cTn id="52" presetID="10" presetClass="entr" presetSubtype="0" fill="hold" grpId="0" nodeType="withEffect">
                                  <p:stCondLst>
                                    <p:cond delay="2500"/>
                                  </p:stCondLst>
                                  <p:childTnLst>
                                    <p:set>
                                      <p:cBhvr>
                                        <p:cTn id="53" dur="1" fill="hold">
                                          <p:stCondLst>
                                            <p:cond delay="0"/>
                                          </p:stCondLst>
                                        </p:cTn>
                                        <p:tgtEl>
                                          <p:spTgt spid="79"/>
                                        </p:tgtEl>
                                        <p:attrNameLst>
                                          <p:attrName>style.visibility</p:attrName>
                                        </p:attrNameLst>
                                      </p:cBhvr>
                                      <p:to>
                                        <p:strVal val="visible"/>
                                      </p:to>
                                    </p:set>
                                    <p:animEffect transition="in" filter="fade">
                                      <p:cBhvr>
                                        <p:cTn id="54" dur="750"/>
                                        <p:tgtEl>
                                          <p:spTgt spid="79"/>
                                        </p:tgtEl>
                                      </p:cBhvr>
                                    </p:animEffect>
                                  </p:childTnLst>
                                </p:cTn>
                              </p:par>
                              <p:par>
                                <p:cTn id="55" presetID="10" presetClass="entr" presetSubtype="0" fill="hold" grpId="0" nodeType="withEffect">
                                  <p:stCondLst>
                                    <p:cond delay="2500"/>
                                  </p:stCondLst>
                                  <p:childTnLst>
                                    <p:set>
                                      <p:cBhvr>
                                        <p:cTn id="56" dur="1" fill="hold">
                                          <p:stCondLst>
                                            <p:cond delay="0"/>
                                          </p:stCondLst>
                                        </p:cTn>
                                        <p:tgtEl>
                                          <p:spTgt spid="73"/>
                                        </p:tgtEl>
                                        <p:attrNameLst>
                                          <p:attrName>style.visibility</p:attrName>
                                        </p:attrNameLst>
                                      </p:cBhvr>
                                      <p:to>
                                        <p:strVal val="visible"/>
                                      </p:to>
                                    </p:set>
                                    <p:animEffect transition="in" filter="fade">
                                      <p:cBhvr>
                                        <p:cTn id="57" dur="750"/>
                                        <p:tgtEl>
                                          <p:spTgt spid="73"/>
                                        </p:tgtEl>
                                      </p:cBhvr>
                                    </p:animEffect>
                                  </p:childTnLst>
                                </p:cTn>
                              </p:par>
                            </p:childTnLst>
                          </p:cTn>
                        </p:par>
                        <p:par>
                          <p:cTn id="58" fill="hold">
                            <p:stCondLst>
                              <p:cond delay="3250"/>
                            </p:stCondLst>
                            <p:childTnLst>
                              <p:par>
                                <p:cTn id="59" presetID="10" presetClass="entr" presetSubtype="0" fill="hold" grpId="0" nodeType="afterEffect">
                                  <p:stCondLst>
                                    <p:cond delay="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75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60" grpId="2" animBg="1"/>
      <p:bldP spid="84" grpId="0" animBg="1"/>
      <p:bldP spid="84" grpId="1" animBg="1"/>
      <p:bldP spid="84" grpId="2" animBg="1"/>
      <p:bldP spid="58" grpId="0"/>
      <p:bldP spid="59" grpId="0"/>
      <p:bldP spid="73" grpId="0"/>
      <p:bldP spid="74" grpId="0"/>
      <p:bldP spid="77" grpId="0"/>
      <p:bldP spid="78" grpId="0"/>
      <p:bldP spid="79" grpId="0"/>
      <p:bldP spid="80" grpId="0"/>
      <p:bldP spid="51" grpId="0"/>
      <p:bldP spid="51" grpId="1"/>
      <p:bldP spid="51" grpId="2"/>
      <p:bldP spid="52" grpId="0"/>
      <p:bldP spid="52" grpId="1"/>
      <p:bldP spid="9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图片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6474" y="2258007"/>
            <a:ext cx="4446878" cy="2966616"/>
          </a:xfrm>
          <a:custGeom>
            <a:avLst/>
            <a:gdLst>
              <a:gd name="connsiteX0" fmla="*/ 42838 w 4449924"/>
              <a:gd name="connsiteY0" fmla="*/ 0 h 2966616"/>
              <a:gd name="connsiteX1" fmla="*/ 4407086 w 4449924"/>
              <a:gd name="connsiteY1" fmla="*/ 0 h 2966616"/>
              <a:gd name="connsiteX2" fmla="*/ 4449924 w 4449924"/>
              <a:gd name="connsiteY2" fmla="*/ 42838 h 2966616"/>
              <a:gd name="connsiteX3" fmla="*/ 4449924 w 4449924"/>
              <a:gd name="connsiteY3" fmla="*/ 2923778 h 2966616"/>
              <a:gd name="connsiteX4" fmla="*/ 4407086 w 4449924"/>
              <a:gd name="connsiteY4" fmla="*/ 2966616 h 2966616"/>
              <a:gd name="connsiteX5" fmla="*/ 42838 w 4449924"/>
              <a:gd name="connsiteY5" fmla="*/ 2966616 h 2966616"/>
              <a:gd name="connsiteX6" fmla="*/ 0 w 4449924"/>
              <a:gd name="connsiteY6" fmla="*/ 2923778 h 2966616"/>
              <a:gd name="connsiteX7" fmla="*/ 0 w 4449924"/>
              <a:gd name="connsiteY7" fmla="*/ 42838 h 2966616"/>
              <a:gd name="connsiteX8" fmla="*/ 42838 w 4449924"/>
              <a:gd name="connsiteY8" fmla="*/ 0 h 2966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9924" h="2966616">
                <a:moveTo>
                  <a:pt x="42838" y="0"/>
                </a:moveTo>
                <a:lnTo>
                  <a:pt x="4407086" y="0"/>
                </a:lnTo>
                <a:cubicBezTo>
                  <a:pt x="4430745" y="0"/>
                  <a:pt x="4449924" y="19179"/>
                  <a:pt x="4449924" y="42838"/>
                </a:cubicBezTo>
                <a:lnTo>
                  <a:pt x="4449924" y="2923778"/>
                </a:lnTo>
                <a:cubicBezTo>
                  <a:pt x="4449924" y="2947437"/>
                  <a:pt x="4430745" y="2966616"/>
                  <a:pt x="4407086" y="2966616"/>
                </a:cubicBezTo>
                <a:lnTo>
                  <a:pt x="42838" y="2966616"/>
                </a:lnTo>
                <a:cubicBezTo>
                  <a:pt x="19179" y="2966616"/>
                  <a:pt x="0" y="2947437"/>
                  <a:pt x="0" y="2923778"/>
                </a:cubicBezTo>
                <a:lnTo>
                  <a:pt x="0" y="42838"/>
                </a:lnTo>
                <a:cubicBezTo>
                  <a:pt x="0" y="19179"/>
                  <a:pt x="19179" y="0"/>
                  <a:pt x="42838" y="0"/>
                </a:cubicBezTo>
                <a:close/>
              </a:path>
            </a:pathLst>
          </a:custGeom>
        </p:spPr>
      </p:pic>
      <p:sp>
        <p:nvSpPr>
          <p:cNvPr id="49" name="矩形 48"/>
          <p:cNvSpPr/>
          <p:nvPr/>
        </p:nvSpPr>
        <p:spPr>
          <a:xfrm>
            <a:off x="1342722" y="4735137"/>
            <a:ext cx="4078363" cy="738023"/>
          </a:xfrm>
          <a:prstGeom prst="rect">
            <a:avLst/>
          </a:prstGeom>
        </p:spPr>
        <p:txBody>
          <a:bodyPr wrap="square">
            <a:spAutoFit/>
          </a:bodyPr>
          <a:lstStyle/>
          <a:p>
            <a:pPr>
              <a:lnSpc>
                <a:spcPct val="120000"/>
              </a:lnSpc>
            </a:pPr>
            <a:r>
              <a:rPr lang="zh-CN" altLang="en-US" sz="1200" dirty="0">
                <a:solidFill>
                  <a:schemeClr val="tx1">
                    <a:lumMod val="75000"/>
                    <a:lumOff val="25000"/>
                  </a:schemeClr>
                </a:solidFill>
              </a:rPr>
              <a:t>创建</a:t>
            </a:r>
            <a:r>
              <a:rPr lang="en-US" altLang="zh-CN" sz="1200" dirty="0">
                <a:solidFill>
                  <a:schemeClr val="tx1">
                    <a:lumMod val="75000"/>
                    <a:lumOff val="25000"/>
                  </a:schemeClr>
                </a:solidFill>
              </a:rPr>
              <a:t>Model</a:t>
            </a:r>
            <a:r>
              <a:rPr lang="zh-CN" altLang="en-US" sz="1200" dirty="0">
                <a:solidFill>
                  <a:schemeClr val="tx1">
                    <a:lumMod val="75000"/>
                    <a:lumOff val="25000"/>
                  </a:schemeClr>
                </a:solidFill>
              </a:rPr>
              <a:t>类：一个模型拥有多个网格组成，并配有相应的处理函数，如节点处理、网格处理、加载模型、加载纹理、渲染等。</a:t>
            </a:r>
          </a:p>
        </p:txBody>
      </p:sp>
      <p:sp>
        <p:nvSpPr>
          <p:cNvPr id="50" name="文本框 49"/>
          <p:cNvSpPr txBox="1"/>
          <p:nvPr/>
        </p:nvSpPr>
        <p:spPr>
          <a:xfrm>
            <a:off x="1342721" y="2472199"/>
            <a:ext cx="4488457" cy="369332"/>
          </a:xfrm>
          <a:prstGeom prst="rect">
            <a:avLst/>
          </a:prstGeom>
          <a:noFill/>
        </p:spPr>
        <p:txBody>
          <a:bodyPr wrap="square" rtlCol="0">
            <a:spAutoFit/>
          </a:bodyPr>
          <a:lstStyle/>
          <a:p>
            <a:r>
              <a:rPr lang="zh-CN" altLang="en-US" b="1" dirty="0"/>
              <a:t>学会使用</a:t>
            </a:r>
            <a:r>
              <a:rPr lang="en-US" altLang="zh-CN" b="1" dirty="0"/>
              <a:t>Open Asset Import Library</a:t>
            </a:r>
            <a:endParaRPr lang="zh-CN" altLang="en-US" sz="1600" dirty="0">
              <a:solidFill>
                <a:schemeClr val="tx1">
                  <a:lumMod val="75000"/>
                  <a:lumOff val="25000"/>
                </a:schemeClr>
              </a:solidFill>
            </a:endParaRPr>
          </a:p>
        </p:txBody>
      </p:sp>
      <p:sp>
        <p:nvSpPr>
          <p:cNvPr id="51" name="圆角矩形 50"/>
          <p:cNvSpPr/>
          <p:nvPr/>
        </p:nvSpPr>
        <p:spPr>
          <a:xfrm>
            <a:off x="1137447" y="2530879"/>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137447" y="3205719"/>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137447" y="3877028"/>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137447" y="4836573"/>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1342722" y="3096101"/>
            <a:ext cx="4162339" cy="738023"/>
          </a:xfrm>
          <a:prstGeom prst="rect">
            <a:avLst/>
          </a:prstGeom>
        </p:spPr>
        <p:txBody>
          <a:bodyPr wrap="square">
            <a:spAutoFit/>
          </a:bodyPr>
          <a:lstStyle/>
          <a:p>
            <a:pPr>
              <a:lnSpc>
                <a:spcPct val="120000"/>
              </a:lnSpc>
            </a:pPr>
            <a:r>
              <a:rPr lang="zh-CN" altLang="en-US" sz="1200" dirty="0">
                <a:solidFill>
                  <a:schemeClr val="tx1">
                    <a:lumMod val="75000"/>
                    <a:lumOff val="25000"/>
                  </a:schemeClr>
                </a:solidFill>
              </a:rPr>
              <a:t>数据转换：导入完成得到</a:t>
            </a:r>
            <a:r>
              <a:rPr lang="en-US" altLang="zh-CN" sz="1200" dirty="0" err="1">
                <a:solidFill>
                  <a:schemeClr val="tx1">
                    <a:lumMod val="75000"/>
                    <a:lumOff val="25000"/>
                  </a:schemeClr>
                </a:solidFill>
              </a:rPr>
              <a:t>Assimp</a:t>
            </a:r>
            <a:r>
              <a:rPr lang="zh-CN" altLang="en-US" sz="1200" dirty="0">
                <a:solidFill>
                  <a:schemeClr val="tx1">
                    <a:lumMod val="75000"/>
                    <a:lumOff val="25000"/>
                  </a:schemeClr>
                </a:solidFill>
              </a:rPr>
              <a:t>的数据结构，我们最终仍要将这些数据转换为</a:t>
            </a:r>
            <a:r>
              <a:rPr lang="en-US" altLang="zh-CN" sz="1200" dirty="0">
                <a:solidFill>
                  <a:schemeClr val="tx1">
                    <a:lumMod val="75000"/>
                    <a:lumOff val="25000"/>
                  </a:schemeClr>
                </a:solidFill>
              </a:rPr>
              <a:t>OpenGL</a:t>
            </a:r>
            <a:r>
              <a:rPr lang="zh-CN" altLang="en-US" sz="1200" dirty="0">
                <a:solidFill>
                  <a:schemeClr val="tx1">
                    <a:lumMod val="75000"/>
                    <a:lumOff val="25000"/>
                  </a:schemeClr>
                </a:solidFill>
              </a:rPr>
              <a:t>能够理解的格式，这样才能渲染这个物体。</a:t>
            </a:r>
          </a:p>
        </p:txBody>
      </p:sp>
      <p:sp>
        <p:nvSpPr>
          <p:cNvPr id="56" name="矩形 55"/>
          <p:cNvSpPr/>
          <p:nvPr/>
        </p:nvSpPr>
        <p:spPr>
          <a:xfrm>
            <a:off x="1342722" y="3771501"/>
            <a:ext cx="4078363" cy="959622"/>
          </a:xfrm>
          <a:prstGeom prst="rect">
            <a:avLst/>
          </a:prstGeom>
        </p:spPr>
        <p:txBody>
          <a:bodyPr wrap="square">
            <a:spAutoFit/>
          </a:bodyPr>
          <a:lstStyle/>
          <a:p>
            <a:pPr>
              <a:lnSpc>
                <a:spcPct val="120000"/>
              </a:lnSpc>
            </a:pPr>
            <a:r>
              <a:rPr lang="zh-CN" altLang="en-US" sz="1200" dirty="0">
                <a:solidFill>
                  <a:schemeClr val="tx1">
                    <a:lumMod val="75000"/>
                    <a:lumOff val="25000"/>
                  </a:schemeClr>
                </a:solidFill>
              </a:rPr>
              <a:t>初始化：有了数据，就要创建渲染环境了，包括</a:t>
            </a:r>
            <a:r>
              <a:rPr lang="en-US" altLang="zh-CN" sz="1200" dirty="0">
                <a:solidFill>
                  <a:schemeClr val="tx1">
                    <a:lumMod val="75000"/>
                    <a:lumOff val="25000"/>
                  </a:schemeClr>
                </a:solidFill>
              </a:rPr>
              <a:t>VAO</a:t>
            </a:r>
            <a:r>
              <a:rPr lang="zh-CN" altLang="en-US" sz="1200" dirty="0">
                <a:solidFill>
                  <a:schemeClr val="tx1">
                    <a:lumMod val="75000"/>
                    <a:lumOff val="25000"/>
                  </a:schemeClr>
                </a:solidFill>
              </a:rPr>
              <a:t>、</a:t>
            </a:r>
            <a:r>
              <a:rPr lang="en-US" altLang="zh-CN" sz="1200" dirty="0">
                <a:solidFill>
                  <a:schemeClr val="tx1">
                    <a:lumMod val="75000"/>
                    <a:lumOff val="25000"/>
                  </a:schemeClr>
                </a:solidFill>
              </a:rPr>
              <a:t>VBO</a:t>
            </a:r>
            <a:r>
              <a:rPr lang="zh-CN" altLang="en-US" sz="1200" dirty="0">
                <a:solidFill>
                  <a:schemeClr val="tx1">
                    <a:lumMod val="75000"/>
                    <a:lumOff val="25000"/>
                  </a:schemeClr>
                </a:solidFill>
              </a:rPr>
              <a:t>、</a:t>
            </a:r>
            <a:r>
              <a:rPr lang="en-US" altLang="zh-CN" sz="1200" dirty="0">
                <a:solidFill>
                  <a:schemeClr val="tx1">
                    <a:lumMod val="75000"/>
                    <a:lumOff val="25000"/>
                  </a:schemeClr>
                </a:solidFill>
              </a:rPr>
              <a:t>EBO</a:t>
            </a:r>
            <a:r>
              <a:rPr lang="zh-CN" altLang="en-US" sz="1200" dirty="0">
                <a:solidFill>
                  <a:schemeClr val="tx1">
                    <a:lumMod val="75000"/>
                    <a:lumOff val="25000"/>
                  </a:schemeClr>
                </a:solidFill>
              </a:rPr>
              <a:t>都要。创建环境的方法我们已经很熟悉了，无非就是先</a:t>
            </a:r>
            <a:r>
              <a:rPr lang="en-US" altLang="zh-CN" sz="1200" dirty="0">
                <a:solidFill>
                  <a:schemeClr val="tx1">
                    <a:lumMod val="75000"/>
                    <a:lumOff val="25000"/>
                  </a:schemeClr>
                </a:solidFill>
              </a:rPr>
              <a:t>VAO</a:t>
            </a:r>
            <a:r>
              <a:rPr lang="zh-CN" altLang="en-US" sz="1200" dirty="0">
                <a:solidFill>
                  <a:schemeClr val="tx1">
                    <a:lumMod val="75000"/>
                    <a:lumOff val="25000"/>
                  </a:schemeClr>
                </a:solidFill>
              </a:rPr>
              <a:t>、</a:t>
            </a:r>
            <a:r>
              <a:rPr lang="en-US" altLang="zh-CN" sz="1200" dirty="0">
                <a:solidFill>
                  <a:schemeClr val="tx1">
                    <a:lumMod val="75000"/>
                    <a:lumOff val="25000"/>
                  </a:schemeClr>
                </a:solidFill>
              </a:rPr>
              <a:t>VBO</a:t>
            </a:r>
            <a:r>
              <a:rPr lang="zh-CN" altLang="en-US" sz="1200" dirty="0">
                <a:solidFill>
                  <a:schemeClr val="tx1">
                    <a:lumMod val="75000"/>
                    <a:lumOff val="25000"/>
                  </a:schemeClr>
                </a:solidFill>
              </a:rPr>
              <a:t>、</a:t>
            </a:r>
            <a:r>
              <a:rPr lang="en-US" altLang="zh-CN" sz="1200" dirty="0">
                <a:solidFill>
                  <a:schemeClr val="tx1">
                    <a:lumMod val="75000"/>
                    <a:lumOff val="25000"/>
                  </a:schemeClr>
                </a:solidFill>
              </a:rPr>
              <a:t>EBO</a:t>
            </a:r>
            <a:r>
              <a:rPr lang="zh-CN" altLang="en-US" sz="1200" dirty="0">
                <a:solidFill>
                  <a:schemeClr val="tx1">
                    <a:lumMod val="75000"/>
                    <a:lumOff val="25000"/>
                  </a:schemeClr>
                </a:solidFill>
              </a:rPr>
              <a:t>的</a:t>
            </a:r>
            <a:r>
              <a:rPr lang="en-US" altLang="zh-CN" sz="1200" dirty="0">
                <a:solidFill>
                  <a:schemeClr val="tx1">
                    <a:lumMod val="75000"/>
                    <a:lumOff val="25000"/>
                  </a:schemeClr>
                </a:solidFill>
              </a:rPr>
              <a:t>ID</a:t>
            </a:r>
            <a:r>
              <a:rPr lang="zh-CN" altLang="en-US" sz="1200" dirty="0">
                <a:solidFill>
                  <a:schemeClr val="tx1">
                    <a:lumMod val="75000"/>
                    <a:lumOff val="25000"/>
                  </a:schemeClr>
                </a:solidFill>
              </a:rPr>
              <a:t>，然后分配内存，然后绑定到</a:t>
            </a:r>
            <a:r>
              <a:rPr lang="en-US" altLang="zh-CN" sz="1200" dirty="0">
                <a:solidFill>
                  <a:schemeClr val="tx1">
                    <a:lumMod val="75000"/>
                    <a:lumOff val="25000"/>
                  </a:schemeClr>
                </a:solidFill>
              </a:rPr>
              <a:t>OpenGL</a:t>
            </a:r>
            <a:r>
              <a:rPr lang="zh-CN" altLang="en-US" sz="1200" dirty="0">
                <a:solidFill>
                  <a:schemeClr val="tx1">
                    <a:lumMod val="75000"/>
                    <a:lumOff val="25000"/>
                  </a:schemeClr>
                </a:solidFill>
              </a:rPr>
              <a:t>的环境中。</a:t>
            </a:r>
          </a:p>
        </p:txBody>
      </p:sp>
      <p:sp>
        <p:nvSpPr>
          <p:cNvPr id="154" name="任意多边形 153"/>
          <p:cNvSpPr/>
          <p:nvPr/>
        </p:nvSpPr>
        <p:spPr>
          <a:xfrm rot="16200000">
            <a:off x="8643245" y="2802992"/>
            <a:ext cx="2966616" cy="1876645"/>
          </a:xfrm>
          <a:custGeom>
            <a:avLst/>
            <a:gdLst>
              <a:gd name="connsiteX0" fmla="*/ 2966616 w 2966616"/>
              <a:gd name="connsiteY0" fmla="*/ 0 h 1876645"/>
              <a:gd name="connsiteX1" fmla="*/ 2966616 w 2966616"/>
              <a:gd name="connsiteY1" fmla="*/ 1833807 h 1876645"/>
              <a:gd name="connsiteX2" fmla="*/ 2923778 w 2966616"/>
              <a:gd name="connsiteY2" fmla="*/ 1876645 h 1876645"/>
              <a:gd name="connsiteX3" fmla="*/ 42838 w 2966616"/>
              <a:gd name="connsiteY3" fmla="*/ 1876645 h 1876645"/>
              <a:gd name="connsiteX4" fmla="*/ 0 w 2966616"/>
              <a:gd name="connsiteY4" fmla="*/ 1833807 h 1876645"/>
              <a:gd name="connsiteX5" fmla="*/ 0 w 2966616"/>
              <a:gd name="connsiteY5" fmla="*/ 296662 h 187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6616" h="1876645">
                <a:moveTo>
                  <a:pt x="2966616" y="0"/>
                </a:moveTo>
                <a:lnTo>
                  <a:pt x="2966616" y="1833807"/>
                </a:lnTo>
                <a:cubicBezTo>
                  <a:pt x="2966616" y="1857466"/>
                  <a:pt x="2947437" y="1876645"/>
                  <a:pt x="2923778" y="1876645"/>
                </a:cubicBezTo>
                <a:lnTo>
                  <a:pt x="42838" y="1876645"/>
                </a:lnTo>
                <a:cubicBezTo>
                  <a:pt x="19179" y="1876645"/>
                  <a:pt x="0" y="1857466"/>
                  <a:pt x="0" y="1833807"/>
                </a:cubicBezTo>
                <a:lnTo>
                  <a:pt x="0" y="296662"/>
                </a:lnTo>
                <a:close/>
              </a:path>
            </a:pathLst>
          </a:custGeom>
          <a:solidFill>
            <a:srgbClr val="D4D0C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1342722" y="178376"/>
            <a:ext cx="4254165" cy="584775"/>
          </a:xfrm>
          <a:prstGeom prst="rect">
            <a:avLst/>
          </a:prstGeom>
          <a:noFill/>
        </p:spPr>
        <p:txBody>
          <a:bodyPr wrap="square" rtlCol="0">
            <a:spAutoFit/>
          </a:bodyPr>
          <a:lstStyle/>
          <a:p>
            <a:r>
              <a:rPr lang="zh-CN" altLang="en-US" sz="3200" dirty="0">
                <a:solidFill>
                  <a:schemeClr val="tx1">
                    <a:lumMod val="75000"/>
                    <a:lumOff val="25000"/>
                  </a:schemeClr>
                </a:solidFill>
              </a:rPr>
              <a:t>导入模型的准备工作</a:t>
            </a:r>
          </a:p>
        </p:txBody>
      </p:sp>
      <p:sp>
        <p:nvSpPr>
          <p:cNvPr id="61" name="矩形 6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Preparations for importing models</a:t>
            </a:r>
            <a:endParaRPr lang="zh-CN" altLang="en-US" sz="1000" dirty="0">
              <a:solidFill>
                <a:schemeClr val="tx1">
                  <a:lumMod val="75000"/>
                  <a:lumOff val="25000"/>
                </a:schemeClr>
              </a:solidFill>
              <a:latin typeface="ITC Avant Garde Std XLt" panose="020B0302020202020204" pitchFamily="34" charset="0"/>
            </a:endParaRPr>
          </a:p>
        </p:txBody>
      </p:sp>
      <p:sp>
        <p:nvSpPr>
          <p:cNvPr id="62" name="矩形 61"/>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997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750"/>
                                        <p:tgtEl>
                                          <p:spTgt spid="60"/>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6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5E-6 1.85185E-6 " pathEditMode="relative" rAng="0" ptsTypes="AA">
                                      <p:cBhvr>
                                        <p:cTn id="11" dur="750" fill="hold"/>
                                        <p:tgtEl>
                                          <p:spTgt spid="6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1"/>
                                        </p:tgtEl>
                                        <p:attrNameLst>
                                          <p:attrName>style.visibility</p:attrName>
                                        </p:attrNameLst>
                                      </p:cBhvr>
                                      <p:to>
                                        <p:strVal val="visible"/>
                                      </p:to>
                                    </p:set>
                                    <p:animEffect transition="in" filter="fade">
                                      <p:cBhvr>
                                        <p:cTn id="14" dur="750"/>
                                        <p:tgtEl>
                                          <p:spTgt spid="6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61"/>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750"/>
                                        <p:tgtEl>
                                          <p:spTgt spid="84"/>
                                        </p:tgtEl>
                                      </p:cBhvr>
                                    </p:animEffect>
                                  </p:childTnLst>
                                </p:cTn>
                              </p:par>
                              <p:par>
                                <p:cTn id="20" presetID="63" presetClass="path" presetSubtype="0" decel="50000" fill="hold" nodeType="withEffect">
                                  <p:stCondLst>
                                    <p:cond delay="0"/>
                                  </p:stCondLst>
                                  <p:childTnLst>
                                    <p:animMotion origin="layout" path="M -0.01562 -3.7037E-7 L 0.11081 -3.7037E-7 " pathEditMode="relative" rAng="0" ptsTypes="AA">
                                      <p:cBhvr>
                                        <p:cTn id="21" dur="750" spd="-100000" fill="hold"/>
                                        <p:tgtEl>
                                          <p:spTgt spid="84"/>
                                        </p:tgtEl>
                                        <p:attrNameLst>
                                          <p:attrName>ppt_x</p:attrName>
                                          <p:attrName>ppt_y</p:attrName>
                                        </p:attrNameLst>
                                      </p:cBhvr>
                                      <p:rCtr x="6315" y="0"/>
                                    </p:animMotion>
                                  </p:childTnLst>
                                </p:cTn>
                              </p:par>
                              <p:par>
                                <p:cTn id="22" presetID="35" presetClass="path" presetSubtype="0" accel="50000" decel="50000" fill="hold" nodeType="withEffect">
                                  <p:stCondLst>
                                    <p:cond delay="750"/>
                                  </p:stCondLst>
                                  <p:childTnLst>
                                    <p:animMotion origin="layout" path="M -0.01562 -3.7037E-7 L 1.11022E-16 -3.7037E-7 " pathEditMode="relative" rAng="0" ptsTypes="AA">
                                      <p:cBhvr>
                                        <p:cTn id="23" dur="750" fill="hold"/>
                                        <p:tgtEl>
                                          <p:spTgt spid="84"/>
                                        </p:tgtEl>
                                        <p:attrNameLst>
                                          <p:attrName>ppt_x</p:attrName>
                                          <p:attrName>ppt_y</p:attrName>
                                        </p:attrNameLst>
                                      </p:cBhvr>
                                      <p:rCtr x="781" y="0"/>
                                    </p:animMotion>
                                  </p:childTnLst>
                                </p:cTn>
                              </p:par>
                              <p:par>
                                <p:cTn id="24" presetID="10" presetClass="entr" presetSubtype="0" fill="hold" grpId="0" nodeType="with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fade">
                                      <p:cBhvr>
                                        <p:cTn id="26" dur="750"/>
                                        <p:tgtEl>
                                          <p:spTgt spid="154"/>
                                        </p:tgtEl>
                                      </p:cBhvr>
                                    </p:animEffect>
                                  </p:childTnLst>
                                </p:cTn>
                              </p:par>
                              <p:par>
                                <p:cTn id="27" presetID="63" presetClass="path" presetSubtype="0" decel="50000" fill="hold" grpId="1" nodeType="withEffect">
                                  <p:stCondLst>
                                    <p:cond delay="0"/>
                                  </p:stCondLst>
                                  <p:childTnLst>
                                    <p:animMotion origin="layout" path="M -0.01562 -3.7037E-6 L 0.11081 -3.7037E-6 " pathEditMode="relative" rAng="0" ptsTypes="AA">
                                      <p:cBhvr>
                                        <p:cTn id="28" dur="750" spd="-100000" fill="hold"/>
                                        <p:tgtEl>
                                          <p:spTgt spid="154"/>
                                        </p:tgtEl>
                                        <p:attrNameLst>
                                          <p:attrName>ppt_x</p:attrName>
                                          <p:attrName>ppt_y</p:attrName>
                                        </p:attrNameLst>
                                      </p:cBhvr>
                                      <p:rCtr x="6315" y="0"/>
                                    </p:animMotion>
                                  </p:childTnLst>
                                </p:cTn>
                              </p:par>
                              <p:par>
                                <p:cTn id="29" presetID="35" presetClass="path" presetSubtype="0" accel="50000" decel="50000" fill="hold" grpId="2" nodeType="withEffect">
                                  <p:stCondLst>
                                    <p:cond delay="750"/>
                                  </p:stCondLst>
                                  <p:childTnLst>
                                    <p:animMotion origin="layout" path="M -0.01562 -3.7037E-6 L -2.29167E-6 -3.7037E-6 " pathEditMode="relative" rAng="0" ptsTypes="AA">
                                      <p:cBhvr>
                                        <p:cTn id="30" dur="750" fill="hold"/>
                                        <p:tgtEl>
                                          <p:spTgt spid="154"/>
                                        </p:tgtEl>
                                        <p:attrNameLst>
                                          <p:attrName>ppt_x</p:attrName>
                                          <p:attrName>ppt_y</p:attrName>
                                        </p:attrNameLst>
                                      </p:cBhvr>
                                      <p:rCtr x="781" y="0"/>
                                    </p:animMotion>
                                  </p:childTnLst>
                                </p:cTn>
                              </p:par>
                              <p:par>
                                <p:cTn id="31" presetID="53" presetClass="entr" presetSubtype="16" fill="hold" grpId="0" nodeType="withEffect">
                                  <p:stCondLst>
                                    <p:cond delay="2750"/>
                                  </p:stCondLst>
                                  <p:childTnLst>
                                    <p:set>
                                      <p:cBhvr>
                                        <p:cTn id="32" dur="1" fill="hold">
                                          <p:stCondLst>
                                            <p:cond delay="0"/>
                                          </p:stCondLst>
                                        </p:cTn>
                                        <p:tgtEl>
                                          <p:spTgt spid="51"/>
                                        </p:tgtEl>
                                        <p:attrNameLst>
                                          <p:attrName>style.visibility</p:attrName>
                                        </p:attrNameLst>
                                      </p:cBhvr>
                                      <p:to>
                                        <p:strVal val="visible"/>
                                      </p:to>
                                    </p:set>
                                    <p:anim calcmode="lin" valueType="num">
                                      <p:cBhvr>
                                        <p:cTn id="33" dur="500" fill="hold"/>
                                        <p:tgtEl>
                                          <p:spTgt spid="51"/>
                                        </p:tgtEl>
                                        <p:attrNameLst>
                                          <p:attrName>ppt_w</p:attrName>
                                        </p:attrNameLst>
                                      </p:cBhvr>
                                      <p:tavLst>
                                        <p:tav tm="0">
                                          <p:val>
                                            <p:fltVal val="0"/>
                                          </p:val>
                                        </p:tav>
                                        <p:tav tm="100000">
                                          <p:val>
                                            <p:strVal val="#ppt_w"/>
                                          </p:val>
                                        </p:tav>
                                      </p:tavLst>
                                    </p:anim>
                                    <p:anim calcmode="lin" valueType="num">
                                      <p:cBhvr>
                                        <p:cTn id="34" dur="500" fill="hold"/>
                                        <p:tgtEl>
                                          <p:spTgt spid="51"/>
                                        </p:tgtEl>
                                        <p:attrNameLst>
                                          <p:attrName>ppt_h</p:attrName>
                                        </p:attrNameLst>
                                      </p:cBhvr>
                                      <p:tavLst>
                                        <p:tav tm="0">
                                          <p:val>
                                            <p:fltVal val="0"/>
                                          </p:val>
                                        </p:tav>
                                        <p:tav tm="100000">
                                          <p:val>
                                            <p:strVal val="#ppt_h"/>
                                          </p:val>
                                        </p:tav>
                                      </p:tavLst>
                                    </p:anim>
                                    <p:animEffect transition="in" filter="fade">
                                      <p:cBhvr>
                                        <p:cTn id="35" dur="500"/>
                                        <p:tgtEl>
                                          <p:spTgt spid="51"/>
                                        </p:tgtEl>
                                      </p:cBhvr>
                                    </p:animEffect>
                                  </p:childTnLst>
                                </p:cTn>
                              </p:par>
                              <p:par>
                                <p:cTn id="36" presetID="22" presetClass="entr" presetSubtype="8" fill="hold" grpId="0" nodeType="withEffect">
                                  <p:stCondLst>
                                    <p:cond delay="2750"/>
                                  </p:stCondLst>
                                  <p:childTnLst>
                                    <p:set>
                                      <p:cBhvr>
                                        <p:cTn id="37" dur="1" fill="hold">
                                          <p:stCondLst>
                                            <p:cond delay="0"/>
                                          </p:stCondLst>
                                        </p:cTn>
                                        <p:tgtEl>
                                          <p:spTgt spid="50"/>
                                        </p:tgtEl>
                                        <p:attrNameLst>
                                          <p:attrName>style.visibility</p:attrName>
                                        </p:attrNameLst>
                                      </p:cBhvr>
                                      <p:to>
                                        <p:strVal val="visible"/>
                                      </p:to>
                                    </p:set>
                                    <p:animEffect transition="in" filter="wipe(left)">
                                      <p:cBhvr>
                                        <p:cTn id="38" dur="750"/>
                                        <p:tgtEl>
                                          <p:spTgt spid="50"/>
                                        </p:tgtEl>
                                      </p:cBhvr>
                                    </p:animEffect>
                                  </p:childTnLst>
                                </p:cTn>
                              </p:par>
                              <p:par>
                                <p:cTn id="39" presetID="10" presetClass="entr" presetSubtype="0" fill="hold" grpId="0" nodeType="withEffect">
                                  <p:stCondLst>
                                    <p:cond delay="325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par>
                                <p:cTn id="42" presetID="42" presetClass="path" presetSubtype="0" decel="50000" fill="hold" grpId="1" nodeType="withEffect">
                                  <p:stCondLst>
                                    <p:cond delay="3250"/>
                                  </p:stCondLst>
                                  <p:childTnLst>
                                    <p:animMotion origin="layout" path="M 2.70833E-6 7.40741E-7 L 2.70833E-6 -0.09144 " pathEditMode="relative" rAng="0" ptsTypes="AA">
                                      <p:cBhvr>
                                        <p:cTn id="43" dur="1250" spd="-100000" fill="hold"/>
                                        <p:tgtEl>
                                          <p:spTgt spid="52"/>
                                        </p:tgtEl>
                                        <p:attrNameLst>
                                          <p:attrName>ppt_x</p:attrName>
                                          <p:attrName>ppt_y</p:attrName>
                                        </p:attrNameLst>
                                      </p:cBhvr>
                                      <p:rCtr x="0" y="-4583"/>
                                    </p:animMotion>
                                  </p:childTnLst>
                                </p:cTn>
                              </p:par>
                              <p:par>
                                <p:cTn id="44" presetID="10" presetClass="entr" presetSubtype="0" fill="hold" grpId="0" nodeType="withEffect">
                                  <p:stCondLst>
                                    <p:cond delay="325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500"/>
                                        <p:tgtEl>
                                          <p:spTgt spid="53"/>
                                        </p:tgtEl>
                                      </p:cBhvr>
                                    </p:animEffect>
                                  </p:childTnLst>
                                </p:cTn>
                              </p:par>
                              <p:par>
                                <p:cTn id="47" presetID="42" presetClass="path" presetSubtype="0" decel="50000" fill="hold" grpId="1" nodeType="withEffect">
                                  <p:stCondLst>
                                    <p:cond delay="3250"/>
                                  </p:stCondLst>
                                  <p:childTnLst>
                                    <p:animMotion origin="layout" path="M 2.70833E-6 -1.11111E-6 L 2.70833E-6 -0.18055 " pathEditMode="relative" rAng="0" ptsTypes="AA">
                                      <p:cBhvr>
                                        <p:cTn id="48" dur="1250" spd="-100000" fill="hold"/>
                                        <p:tgtEl>
                                          <p:spTgt spid="53"/>
                                        </p:tgtEl>
                                        <p:attrNameLst>
                                          <p:attrName>ppt_x</p:attrName>
                                          <p:attrName>ppt_y</p:attrName>
                                        </p:attrNameLst>
                                      </p:cBhvr>
                                      <p:rCtr x="0" y="-9028"/>
                                    </p:animMotion>
                                  </p:childTnLst>
                                </p:cTn>
                              </p:par>
                              <p:par>
                                <p:cTn id="49" presetID="10" presetClass="entr" presetSubtype="0" fill="hold" grpId="0" nodeType="withEffect">
                                  <p:stCondLst>
                                    <p:cond delay="3250"/>
                                  </p:stCondLst>
                                  <p:childTnLst>
                                    <p:set>
                                      <p:cBhvr>
                                        <p:cTn id="50" dur="1" fill="hold">
                                          <p:stCondLst>
                                            <p:cond delay="0"/>
                                          </p:stCondLst>
                                        </p:cTn>
                                        <p:tgtEl>
                                          <p:spTgt spid="54"/>
                                        </p:tgtEl>
                                        <p:attrNameLst>
                                          <p:attrName>style.visibility</p:attrName>
                                        </p:attrNameLst>
                                      </p:cBhvr>
                                      <p:to>
                                        <p:strVal val="visible"/>
                                      </p:to>
                                    </p:set>
                                    <p:animEffect transition="in" filter="fade">
                                      <p:cBhvr>
                                        <p:cTn id="51" dur="500"/>
                                        <p:tgtEl>
                                          <p:spTgt spid="54"/>
                                        </p:tgtEl>
                                      </p:cBhvr>
                                    </p:animEffect>
                                  </p:childTnLst>
                                </p:cTn>
                              </p:par>
                              <p:par>
                                <p:cTn id="52" presetID="42" presetClass="path" presetSubtype="0" decel="50000" fill="hold" grpId="1" nodeType="withEffect">
                                  <p:stCondLst>
                                    <p:cond delay="3250"/>
                                  </p:stCondLst>
                                  <p:childTnLst>
                                    <p:animMotion origin="layout" path="M 2.70833E-6 -1.48148E-6 L 2.70833E-6 -0.26875 " pathEditMode="relative" rAng="0" ptsTypes="AA">
                                      <p:cBhvr>
                                        <p:cTn id="53" dur="1250" spd="-100000" fill="hold"/>
                                        <p:tgtEl>
                                          <p:spTgt spid="54"/>
                                        </p:tgtEl>
                                        <p:attrNameLst>
                                          <p:attrName>ppt_x</p:attrName>
                                          <p:attrName>ppt_y</p:attrName>
                                        </p:attrNameLst>
                                      </p:cBhvr>
                                      <p:rCtr x="0" y="-13449"/>
                                    </p:animMotion>
                                  </p:childTnLst>
                                </p:cTn>
                              </p:par>
                              <p:par>
                                <p:cTn id="54" presetID="10" presetClass="entr" presetSubtype="0" fill="hold" grpId="0" nodeType="withEffect">
                                  <p:stCondLst>
                                    <p:cond delay="4500"/>
                                  </p:stCondLst>
                                  <p:childTnLst>
                                    <p:set>
                                      <p:cBhvr>
                                        <p:cTn id="55" dur="1" fill="hold">
                                          <p:stCondLst>
                                            <p:cond delay="0"/>
                                          </p:stCondLst>
                                        </p:cTn>
                                        <p:tgtEl>
                                          <p:spTgt spid="55"/>
                                        </p:tgtEl>
                                        <p:attrNameLst>
                                          <p:attrName>style.visibility</p:attrName>
                                        </p:attrNameLst>
                                      </p:cBhvr>
                                      <p:to>
                                        <p:strVal val="visible"/>
                                      </p:to>
                                    </p:set>
                                    <p:animEffect transition="in" filter="fade">
                                      <p:cBhvr>
                                        <p:cTn id="56" dur="750"/>
                                        <p:tgtEl>
                                          <p:spTgt spid="55"/>
                                        </p:tgtEl>
                                      </p:cBhvr>
                                    </p:animEffect>
                                  </p:childTnLst>
                                </p:cTn>
                              </p:par>
                              <p:par>
                                <p:cTn id="57" presetID="10" presetClass="entr" presetSubtype="0" fill="hold" grpId="0" nodeType="withEffect">
                                  <p:stCondLst>
                                    <p:cond delay="4500"/>
                                  </p:stCondLst>
                                  <p:childTnLst>
                                    <p:set>
                                      <p:cBhvr>
                                        <p:cTn id="58" dur="1" fill="hold">
                                          <p:stCondLst>
                                            <p:cond delay="0"/>
                                          </p:stCondLst>
                                        </p:cTn>
                                        <p:tgtEl>
                                          <p:spTgt spid="56"/>
                                        </p:tgtEl>
                                        <p:attrNameLst>
                                          <p:attrName>style.visibility</p:attrName>
                                        </p:attrNameLst>
                                      </p:cBhvr>
                                      <p:to>
                                        <p:strVal val="visible"/>
                                      </p:to>
                                    </p:set>
                                    <p:animEffect transition="in" filter="fade">
                                      <p:cBhvr>
                                        <p:cTn id="59" dur="750"/>
                                        <p:tgtEl>
                                          <p:spTgt spid="56"/>
                                        </p:tgtEl>
                                      </p:cBhvr>
                                    </p:animEffect>
                                  </p:childTnLst>
                                </p:cTn>
                              </p:par>
                              <p:par>
                                <p:cTn id="60" presetID="10" presetClass="entr" presetSubtype="0" fill="hold" grpId="0" nodeType="withEffect">
                                  <p:stCondLst>
                                    <p:cond delay="450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750"/>
                                        <p:tgtEl>
                                          <p:spTgt spid="49"/>
                                        </p:tgtEl>
                                      </p:cBhvr>
                                    </p:animEffect>
                                  </p:childTnLst>
                                </p:cTn>
                              </p:par>
                            </p:childTnLst>
                          </p:cTn>
                        </p:par>
                        <p:par>
                          <p:cTn id="63" fill="hold">
                            <p:stCondLst>
                              <p:cond delay="5250"/>
                            </p:stCondLst>
                            <p:childTnLst>
                              <p:par>
                                <p:cTn id="64" presetID="10" presetClass="entr" presetSubtype="0" fill="hold" grpId="0" nodeType="afterEffect">
                                  <p:stCondLst>
                                    <p:cond delay="0"/>
                                  </p:stCondLst>
                                  <p:childTnLst>
                                    <p:set>
                                      <p:cBhvr>
                                        <p:cTn id="65" dur="1" fill="hold">
                                          <p:stCondLst>
                                            <p:cond delay="0"/>
                                          </p:stCondLst>
                                        </p:cTn>
                                        <p:tgtEl>
                                          <p:spTgt spid="62"/>
                                        </p:tgtEl>
                                        <p:attrNameLst>
                                          <p:attrName>style.visibility</p:attrName>
                                        </p:attrNameLst>
                                      </p:cBhvr>
                                      <p:to>
                                        <p:strVal val="visible"/>
                                      </p:to>
                                    </p:set>
                                    <p:animEffect transition="in" filter="fade">
                                      <p:cBhvr>
                                        <p:cTn id="66" dur="75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animBg="1"/>
      <p:bldP spid="52" grpId="0" animBg="1"/>
      <p:bldP spid="52" grpId="1" animBg="1"/>
      <p:bldP spid="53" grpId="0" animBg="1"/>
      <p:bldP spid="53" grpId="1" animBg="1"/>
      <p:bldP spid="54" grpId="0" animBg="1"/>
      <p:bldP spid="54" grpId="1" animBg="1"/>
      <p:bldP spid="55" grpId="0"/>
      <p:bldP spid="56" grpId="0"/>
      <p:bldP spid="154" grpId="0" animBg="1"/>
      <p:bldP spid="154" grpId="1" animBg="1"/>
      <p:bldP spid="154" grpId="2" animBg="1"/>
      <p:bldP spid="60" grpId="0"/>
      <p:bldP spid="60" grpId="1"/>
      <p:bldP spid="60" grpId="2"/>
      <p:bldP spid="61" grpId="0"/>
      <p:bldP spid="61" grpId="1"/>
      <p:bldP spid="6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3" y="2916310"/>
            <a:ext cx="5031589"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光照模型，重力系统与碰撞检测</a:t>
            </a:r>
            <a:endParaRPr lang="en-US" altLang="zh-CN" sz="2400" dirty="0">
              <a:solidFill>
                <a:prstClr val="black">
                  <a:lumMod val="75000"/>
                  <a:lumOff val="25000"/>
                </a:prstClr>
              </a:solidFill>
              <a:latin typeface="+mj-ea"/>
              <a:ea typeface="+mj-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02</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Two</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DDCDE9E8-2AB3-4B8E-B121-C016C300EEF0}"/>
              </a:ext>
            </a:extLst>
          </p:cNvPr>
          <p:cNvSpPr/>
          <p:nvPr/>
        </p:nvSpPr>
        <p:spPr>
          <a:xfrm>
            <a:off x="4696764" y="3488450"/>
            <a:ext cx="6172427" cy="295145"/>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Simple lighting and shading</a:t>
            </a:r>
            <a:r>
              <a:rPr lang="zh-CN" altLang="en-US" sz="1200" dirty="0">
                <a:solidFill>
                  <a:prstClr val="black">
                    <a:lumMod val="75000"/>
                    <a:lumOff val="25000"/>
                    <a:alpha val="90000"/>
                  </a:prstClr>
                </a:solidFill>
                <a:latin typeface="+mn-ea"/>
              </a:rPr>
              <a:t>，</a:t>
            </a:r>
            <a:r>
              <a:rPr lang="en-US" altLang="zh-CN" sz="1200" dirty="0">
                <a:solidFill>
                  <a:prstClr val="black">
                    <a:lumMod val="75000"/>
                    <a:lumOff val="25000"/>
                    <a:alpha val="90000"/>
                  </a:prstClr>
                </a:solidFill>
                <a:latin typeface="+mn-ea"/>
              </a:rPr>
              <a:t>Gravity System and Collision Detection</a:t>
            </a:r>
          </a:p>
        </p:txBody>
      </p:sp>
    </p:spTree>
    <p:extLst>
      <p:ext uri="{BB962C8B-B14F-4D97-AF65-F5344CB8AC3E}">
        <p14:creationId xmlns:p14="http://schemas.microsoft.com/office/powerpoint/2010/main" val="8549067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17" presetClass="entr" presetSubtype="4" fill="hold" grpId="0" nodeType="withEffect">
                                  <p:stCondLst>
                                    <p:cond delay="1750"/>
                                  </p:stCondLst>
                                  <p:childTnLst>
                                    <p:set>
                                      <p:cBhvr>
                                        <p:cTn id="27" dur="1" fill="hold">
                                          <p:stCondLst>
                                            <p:cond delay="0"/>
                                          </p:stCondLst>
                                        </p:cTn>
                                        <p:tgtEl>
                                          <p:spTgt spid="75"/>
                                        </p:tgtEl>
                                        <p:attrNameLst>
                                          <p:attrName>style.visibility</p:attrName>
                                        </p:attrNameLst>
                                      </p:cBhvr>
                                      <p:to>
                                        <p:strVal val="visible"/>
                                      </p:to>
                                    </p:se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ppt_h/2"/>
                                          </p:val>
                                        </p:tav>
                                        <p:tav tm="100000">
                                          <p:val>
                                            <p:strVal val="#ppt_y"/>
                                          </p:val>
                                        </p:tav>
                                      </p:tavLst>
                                    </p:anim>
                                    <p:anim calcmode="lin" valueType="num">
                                      <p:cBhvr>
                                        <p:cTn id="30" dur="1000" fill="hold"/>
                                        <p:tgtEl>
                                          <p:spTgt spid="75"/>
                                        </p:tgtEl>
                                        <p:attrNameLst>
                                          <p:attrName>ppt_w</p:attrName>
                                        </p:attrNameLst>
                                      </p:cBhvr>
                                      <p:tavLst>
                                        <p:tav tm="0">
                                          <p:val>
                                            <p:strVal val="#ppt_w"/>
                                          </p:val>
                                        </p:tav>
                                        <p:tav tm="100000">
                                          <p:val>
                                            <p:strVal val="#ppt_w"/>
                                          </p:val>
                                        </p:tav>
                                      </p:tavLst>
                                    </p:anim>
                                    <p:anim calcmode="lin" valueType="num">
                                      <p:cBhvr>
                                        <p:cTn id="31" dur="1000" fill="hold"/>
                                        <p:tgtEl>
                                          <p:spTgt spid="75"/>
                                        </p:tgtEl>
                                        <p:attrNameLst>
                                          <p:attrName>ppt_h</p:attrName>
                                        </p:attrNameLst>
                                      </p:cBhvr>
                                      <p:tavLst>
                                        <p:tav tm="0">
                                          <p:val>
                                            <p:fltVal val="0"/>
                                          </p:val>
                                        </p:tav>
                                        <p:tav tm="100000">
                                          <p:val>
                                            <p:strVal val="#ppt_h"/>
                                          </p:val>
                                        </p:tav>
                                      </p:tavLst>
                                    </p:anim>
                                  </p:childTnLst>
                                </p:cTn>
                              </p:par>
                              <p:par>
                                <p:cTn id="32" presetID="17" presetClass="entr" presetSubtype="4" fill="hold" grpId="0" nodeType="withEffect">
                                  <p:stCondLst>
                                    <p:cond delay="1850"/>
                                  </p:stCondLst>
                                  <p:childTnLst>
                                    <p:set>
                                      <p:cBhvr>
                                        <p:cTn id="33" dur="1" fill="hold">
                                          <p:stCondLst>
                                            <p:cond delay="0"/>
                                          </p:stCondLst>
                                        </p:cTn>
                                        <p:tgtEl>
                                          <p:spTgt spid="76"/>
                                        </p:tgtEl>
                                        <p:attrNameLst>
                                          <p:attrName>style.visibility</p:attrName>
                                        </p:attrNameLst>
                                      </p:cBhvr>
                                      <p:to>
                                        <p:strVal val="visible"/>
                                      </p:to>
                                    </p:set>
                                    <p:anim calcmode="lin" valueType="num">
                                      <p:cBhvr>
                                        <p:cTn id="34" dur="1000" fill="hold"/>
                                        <p:tgtEl>
                                          <p:spTgt spid="76"/>
                                        </p:tgtEl>
                                        <p:attrNameLst>
                                          <p:attrName>ppt_x</p:attrName>
                                        </p:attrNameLst>
                                      </p:cBhvr>
                                      <p:tavLst>
                                        <p:tav tm="0">
                                          <p:val>
                                            <p:strVal val="#ppt_x"/>
                                          </p:val>
                                        </p:tav>
                                        <p:tav tm="100000">
                                          <p:val>
                                            <p:strVal val="#ppt_x"/>
                                          </p:val>
                                        </p:tav>
                                      </p:tavLst>
                                    </p:anim>
                                    <p:anim calcmode="lin" valueType="num">
                                      <p:cBhvr>
                                        <p:cTn id="35" dur="1000" fill="hold"/>
                                        <p:tgtEl>
                                          <p:spTgt spid="76"/>
                                        </p:tgtEl>
                                        <p:attrNameLst>
                                          <p:attrName>ppt_y</p:attrName>
                                        </p:attrNameLst>
                                      </p:cBhvr>
                                      <p:tavLst>
                                        <p:tav tm="0">
                                          <p:val>
                                            <p:strVal val="#ppt_y+#ppt_h/2"/>
                                          </p:val>
                                        </p:tav>
                                        <p:tav tm="100000">
                                          <p:val>
                                            <p:strVal val="#ppt_y"/>
                                          </p:val>
                                        </p:tav>
                                      </p:tavLst>
                                    </p:anim>
                                    <p:anim calcmode="lin" valueType="num">
                                      <p:cBhvr>
                                        <p:cTn id="36" dur="1000" fill="hold"/>
                                        <p:tgtEl>
                                          <p:spTgt spid="76"/>
                                        </p:tgtEl>
                                        <p:attrNameLst>
                                          <p:attrName>ppt_w</p:attrName>
                                        </p:attrNameLst>
                                      </p:cBhvr>
                                      <p:tavLst>
                                        <p:tav tm="0">
                                          <p:val>
                                            <p:strVal val="#ppt_w"/>
                                          </p:val>
                                        </p:tav>
                                        <p:tav tm="100000">
                                          <p:val>
                                            <p:strVal val="#ppt_w"/>
                                          </p:val>
                                        </p:tav>
                                      </p:tavLst>
                                    </p:anim>
                                    <p:anim calcmode="lin" valueType="num">
                                      <p:cBhvr>
                                        <p:cTn id="37" dur="1000" fill="hold"/>
                                        <p:tgtEl>
                                          <p:spTgt spid="76"/>
                                        </p:tgtEl>
                                        <p:attrNameLst>
                                          <p:attrName>ppt_h</p:attrName>
                                        </p:attrNameLst>
                                      </p:cBhvr>
                                      <p:tavLst>
                                        <p:tav tm="0">
                                          <p:val>
                                            <p:fltVal val="0"/>
                                          </p:val>
                                        </p:tav>
                                        <p:tav tm="100000">
                                          <p:val>
                                            <p:strVal val="#ppt_h"/>
                                          </p:val>
                                        </p:tav>
                                      </p:tavLst>
                                    </p:anim>
                                  </p:childTnLst>
                                </p:cTn>
                              </p:par>
                              <p:par>
                                <p:cTn id="38" presetID="17" presetClass="entr" presetSubtype="4" fill="hold" grpId="0" nodeType="withEffect">
                                  <p:stCondLst>
                                    <p:cond delay="2000"/>
                                  </p:stCondLst>
                                  <p:childTnLst>
                                    <p:set>
                                      <p:cBhvr>
                                        <p:cTn id="39" dur="1" fill="hold">
                                          <p:stCondLst>
                                            <p:cond delay="0"/>
                                          </p:stCondLst>
                                        </p:cTn>
                                        <p:tgtEl>
                                          <p:spTgt spid="77"/>
                                        </p:tgtEl>
                                        <p:attrNameLst>
                                          <p:attrName>style.visibility</p:attrName>
                                        </p:attrNameLst>
                                      </p:cBhvr>
                                      <p:to>
                                        <p:strVal val="visible"/>
                                      </p:to>
                                    </p:set>
                                    <p:anim calcmode="lin" valueType="num">
                                      <p:cBhvr>
                                        <p:cTn id="40" dur="1000" fill="hold"/>
                                        <p:tgtEl>
                                          <p:spTgt spid="77"/>
                                        </p:tgtEl>
                                        <p:attrNameLst>
                                          <p:attrName>ppt_x</p:attrName>
                                        </p:attrNameLst>
                                      </p:cBhvr>
                                      <p:tavLst>
                                        <p:tav tm="0">
                                          <p:val>
                                            <p:strVal val="#ppt_x"/>
                                          </p:val>
                                        </p:tav>
                                        <p:tav tm="100000">
                                          <p:val>
                                            <p:strVal val="#ppt_x"/>
                                          </p:val>
                                        </p:tav>
                                      </p:tavLst>
                                    </p:anim>
                                    <p:anim calcmode="lin" valueType="num">
                                      <p:cBhvr>
                                        <p:cTn id="41" dur="1000" fill="hold"/>
                                        <p:tgtEl>
                                          <p:spTgt spid="77"/>
                                        </p:tgtEl>
                                        <p:attrNameLst>
                                          <p:attrName>ppt_y</p:attrName>
                                        </p:attrNameLst>
                                      </p:cBhvr>
                                      <p:tavLst>
                                        <p:tav tm="0">
                                          <p:val>
                                            <p:strVal val="#ppt_y+#ppt_h/2"/>
                                          </p:val>
                                        </p:tav>
                                        <p:tav tm="100000">
                                          <p:val>
                                            <p:strVal val="#ppt_y"/>
                                          </p:val>
                                        </p:tav>
                                      </p:tavLst>
                                    </p:anim>
                                    <p:anim calcmode="lin" valueType="num">
                                      <p:cBhvr>
                                        <p:cTn id="42" dur="1000" fill="hold"/>
                                        <p:tgtEl>
                                          <p:spTgt spid="77"/>
                                        </p:tgtEl>
                                        <p:attrNameLst>
                                          <p:attrName>ppt_w</p:attrName>
                                        </p:attrNameLst>
                                      </p:cBhvr>
                                      <p:tavLst>
                                        <p:tav tm="0">
                                          <p:val>
                                            <p:strVal val="#ppt_w"/>
                                          </p:val>
                                        </p:tav>
                                        <p:tav tm="100000">
                                          <p:val>
                                            <p:strVal val="#ppt_w"/>
                                          </p:val>
                                        </p:tav>
                                      </p:tavLst>
                                    </p:anim>
                                    <p:anim calcmode="lin" valueType="num">
                                      <p:cBhvr>
                                        <p:cTn id="43" dur="1000" fill="hold"/>
                                        <p:tgtEl>
                                          <p:spTgt spid="77"/>
                                        </p:tgtEl>
                                        <p:attrNameLst>
                                          <p:attrName>ppt_h</p:attrName>
                                        </p:attrNameLst>
                                      </p:cBhvr>
                                      <p:tavLst>
                                        <p:tav tm="0">
                                          <p:val>
                                            <p:fltVal val="0"/>
                                          </p:val>
                                        </p:tav>
                                        <p:tav tm="100000">
                                          <p:val>
                                            <p:strVal val="#ppt_h"/>
                                          </p:val>
                                        </p:tav>
                                      </p:tavLst>
                                    </p:anim>
                                  </p:childTnLst>
                                </p:cTn>
                              </p:par>
                              <p:par>
                                <p:cTn id="44" presetID="17" presetClass="entr" presetSubtype="4" fill="hold" grpId="0" nodeType="withEffect">
                                  <p:stCondLst>
                                    <p:cond delay="1750"/>
                                  </p:stCondLst>
                                  <p:childTnLst>
                                    <p:set>
                                      <p:cBhvr>
                                        <p:cTn id="45" dur="1" fill="hold">
                                          <p:stCondLst>
                                            <p:cond delay="0"/>
                                          </p:stCondLst>
                                        </p:cTn>
                                        <p:tgtEl>
                                          <p:spTgt spid="78"/>
                                        </p:tgtEl>
                                        <p:attrNameLst>
                                          <p:attrName>style.visibility</p:attrName>
                                        </p:attrNameLst>
                                      </p:cBhvr>
                                      <p:to>
                                        <p:strVal val="visible"/>
                                      </p:to>
                                    </p:set>
                                    <p:anim calcmode="lin" valueType="num">
                                      <p:cBhvr>
                                        <p:cTn id="46" dur="1000" fill="hold"/>
                                        <p:tgtEl>
                                          <p:spTgt spid="78"/>
                                        </p:tgtEl>
                                        <p:attrNameLst>
                                          <p:attrName>ppt_x</p:attrName>
                                        </p:attrNameLst>
                                      </p:cBhvr>
                                      <p:tavLst>
                                        <p:tav tm="0">
                                          <p:val>
                                            <p:strVal val="#ppt_x"/>
                                          </p:val>
                                        </p:tav>
                                        <p:tav tm="100000">
                                          <p:val>
                                            <p:strVal val="#ppt_x"/>
                                          </p:val>
                                        </p:tav>
                                      </p:tavLst>
                                    </p:anim>
                                    <p:anim calcmode="lin" valueType="num">
                                      <p:cBhvr>
                                        <p:cTn id="47" dur="1000" fill="hold"/>
                                        <p:tgtEl>
                                          <p:spTgt spid="78"/>
                                        </p:tgtEl>
                                        <p:attrNameLst>
                                          <p:attrName>ppt_y</p:attrName>
                                        </p:attrNameLst>
                                      </p:cBhvr>
                                      <p:tavLst>
                                        <p:tav tm="0">
                                          <p:val>
                                            <p:strVal val="#ppt_y+#ppt_h/2"/>
                                          </p:val>
                                        </p:tav>
                                        <p:tav tm="100000">
                                          <p:val>
                                            <p:strVal val="#ppt_y"/>
                                          </p:val>
                                        </p:tav>
                                      </p:tavLst>
                                    </p:anim>
                                    <p:anim calcmode="lin" valueType="num">
                                      <p:cBhvr>
                                        <p:cTn id="48" dur="1000" fill="hold"/>
                                        <p:tgtEl>
                                          <p:spTgt spid="78"/>
                                        </p:tgtEl>
                                        <p:attrNameLst>
                                          <p:attrName>ppt_w</p:attrName>
                                        </p:attrNameLst>
                                      </p:cBhvr>
                                      <p:tavLst>
                                        <p:tav tm="0">
                                          <p:val>
                                            <p:strVal val="#ppt_w"/>
                                          </p:val>
                                        </p:tav>
                                        <p:tav tm="100000">
                                          <p:val>
                                            <p:strVal val="#ppt_w"/>
                                          </p:val>
                                        </p:tav>
                                      </p:tavLst>
                                    </p:anim>
                                    <p:anim calcmode="lin" valueType="num">
                                      <p:cBhvr>
                                        <p:cTn id="49" dur="1000" fill="hold"/>
                                        <p:tgtEl>
                                          <p:spTgt spid="78"/>
                                        </p:tgtEl>
                                        <p:attrNameLst>
                                          <p:attrName>ppt_h</p:attrName>
                                        </p:attrNameLst>
                                      </p:cBhvr>
                                      <p:tavLst>
                                        <p:tav tm="0">
                                          <p:val>
                                            <p:fltVal val="0"/>
                                          </p:val>
                                        </p:tav>
                                        <p:tav tm="100000">
                                          <p:val>
                                            <p:strVal val="#ppt_h"/>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750"/>
                                        <p:tgtEl>
                                          <p:spTgt spid="24"/>
                                        </p:tgtEl>
                                      </p:cBhvr>
                                    </p:animEffect>
                                  </p:childTnLst>
                                </p:cTn>
                              </p:par>
                              <p:par>
                                <p:cTn id="54" presetID="22" presetClass="entr" presetSubtype="8" fill="hold" grpId="0" nodeType="withEffect">
                                  <p:stCondLst>
                                    <p:cond delay="125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1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animBg="1"/>
      <p:bldP spid="76" grpId="0" animBg="1"/>
      <p:bldP spid="77" grpId="0" animBg="1"/>
      <p:bldP spid="78" grpId="0" animBg="1"/>
      <p:bldP spid="69" grpId="0"/>
      <p:bldP spid="69" grpId="1"/>
      <p:bldP spid="70" grpId="0"/>
      <p:bldP spid="24" grpId="0" animBg="1"/>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0" name="组合 179"/>
          <p:cNvGrpSpPr/>
          <p:nvPr/>
        </p:nvGrpSpPr>
        <p:grpSpPr>
          <a:xfrm>
            <a:off x="9737638" y="2093540"/>
            <a:ext cx="1535475" cy="2110030"/>
            <a:chOff x="3384388" y="-1243695"/>
            <a:chExt cx="2448000" cy="3364010"/>
          </a:xfrm>
        </p:grpSpPr>
        <p:sp>
          <p:nvSpPr>
            <p:cNvPr id="181" name="圆角矩形 180"/>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2" name="圆角矩形 181"/>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3" name="组合 182"/>
            <p:cNvGrpSpPr/>
            <p:nvPr/>
          </p:nvGrpSpPr>
          <p:grpSpPr>
            <a:xfrm>
              <a:off x="4156571" y="1413779"/>
              <a:ext cx="721176" cy="706536"/>
              <a:chOff x="3161408" y="4408176"/>
              <a:chExt cx="721176" cy="706536"/>
            </a:xfrm>
          </p:grpSpPr>
          <p:sp>
            <p:nvSpPr>
              <p:cNvPr id="189" name="任意多边形 188"/>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任意多边形 189"/>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任意多边形 190"/>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任意多边形 19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4" name="组合 183"/>
            <p:cNvGrpSpPr/>
            <p:nvPr/>
          </p:nvGrpSpPr>
          <p:grpSpPr>
            <a:xfrm flipH="1" flipV="1">
              <a:off x="4336829" y="-1243695"/>
              <a:ext cx="721176" cy="706536"/>
              <a:chOff x="3161408" y="4408176"/>
              <a:chExt cx="721176" cy="706536"/>
            </a:xfrm>
          </p:grpSpPr>
          <p:sp>
            <p:nvSpPr>
              <p:cNvPr id="185" name="任意多边形 184"/>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任意多边形 185"/>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任意多边形 186"/>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任意多边形 187"/>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67" name="组合 166"/>
          <p:cNvGrpSpPr/>
          <p:nvPr/>
        </p:nvGrpSpPr>
        <p:grpSpPr>
          <a:xfrm>
            <a:off x="5545743" y="2138210"/>
            <a:ext cx="1535475" cy="2110030"/>
            <a:chOff x="3384388" y="-1243695"/>
            <a:chExt cx="2448000" cy="3364010"/>
          </a:xfrm>
        </p:grpSpPr>
        <p:sp>
          <p:nvSpPr>
            <p:cNvPr id="168" name="圆角矩形 167"/>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圆角矩形 168"/>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0" name="组合 169"/>
            <p:cNvGrpSpPr/>
            <p:nvPr/>
          </p:nvGrpSpPr>
          <p:grpSpPr>
            <a:xfrm>
              <a:off x="4156571" y="1413779"/>
              <a:ext cx="721176" cy="706536"/>
              <a:chOff x="3161408" y="4408176"/>
              <a:chExt cx="721176" cy="706536"/>
            </a:xfrm>
          </p:grpSpPr>
          <p:sp>
            <p:nvSpPr>
              <p:cNvPr id="176" name="任意多边形 17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任意多边形 17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任意多边形 17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任意多边形 17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flipH="1" flipV="1">
              <a:off x="4336829" y="-1243695"/>
              <a:ext cx="721176" cy="706536"/>
              <a:chOff x="3161408" y="4408176"/>
              <a:chExt cx="721176" cy="706536"/>
            </a:xfrm>
          </p:grpSpPr>
          <p:sp>
            <p:nvSpPr>
              <p:cNvPr id="172" name="任意多边形 17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任意多边形 17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任意多边形 17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任意多边形 17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54" name="组合 153"/>
          <p:cNvGrpSpPr/>
          <p:nvPr/>
        </p:nvGrpSpPr>
        <p:grpSpPr>
          <a:xfrm>
            <a:off x="1236895" y="2048870"/>
            <a:ext cx="1535475" cy="2110030"/>
            <a:chOff x="3384388" y="-1243695"/>
            <a:chExt cx="2448000" cy="3364010"/>
          </a:xfrm>
        </p:grpSpPr>
        <p:sp>
          <p:nvSpPr>
            <p:cNvPr id="155" name="圆角矩形 154"/>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圆角矩形 155"/>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组合 156"/>
            <p:cNvGrpSpPr/>
            <p:nvPr/>
          </p:nvGrpSpPr>
          <p:grpSpPr>
            <a:xfrm>
              <a:off x="4156571" y="1413779"/>
              <a:ext cx="721176" cy="706536"/>
              <a:chOff x="3161408" y="4408176"/>
              <a:chExt cx="721176" cy="706536"/>
            </a:xfrm>
          </p:grpSpPr>
          <p:sp>
            <p:nvSpPr>
              <p:cNvPr id="163" name="任意多边形 162"/>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任意多边形 163"/>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任意多边形 16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任意多边形 165"/>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8" name="组合 157"/>
            <p:cNvGrpSpPr/>
            <p:nvPr/>
          </p:nvGrpSpPr>
          <p:grpSpPr>
            <a:xfrm flipH="1" flipV="1">
              <a:off x="4336829" y="-1243695"/>
              <a:ext cx="721176" cy="706536"/>
              <a:chOff x="3161408" y="4408176"/>
              <a:chExt cx="721176" cy="706536"/>
            </a:xfrm>
          </p:grpSpPr>
          <p:sp>
            <p:nvSpPr>
              <p:cNvPr id="159" name="任意多边形 158"/>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任意多边形 159"/>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任意多边形 16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3" name="组合 32"/>
          <p:cNvGrpSpPr/>
          <p:nvPr/>
        </p:nvGrpSpPr>
        <p:grpSpPr>
          <a:xfrm>
            <a:off x="6086891" y="2979056"/>
            <a:ext cx="453179" cy="433671"/>
            <a:chOff x="5373688" y="1268413"/>
            <a:chExt cx="479425" cy="458788"/>
          </a:xfrm>
          <a:solidFill>
            <a:schemeClr val="accent2"/>
          </a:solidFill>
        </p:grpSpPr>
        <p:sp>
          <p:nvSpPr>
            <p:cNvPr id="34" name="Freeform 140"/>
            <p:cNvSpPr>
              <a:spLocks noEditPoints="1"/>
            </p:cNvSpPr>
            <p:nvPr/>
          </p:nvSpPr>
          <p:spPr bwMode="auto">
            <a:xfrm>
              <a:off x="5519738" y="1282700"/>
              <a:ext cx="112713" cy="439738"/>
            </a:xfrm>
            <a:custGeom>
              <a:avLst/>
              <a:gdLst>
                <a:gd name="T0" fmla="*/ 0 w 71"/>
                <a:gd name="T1" fmla="*/ 277 h 277"/>
                <a:gd name="T2" fmla="*/ 71 w 71"/>
                <a:gd name="T3" fmla="*/ 277 h 277"/>
                <a:gd name="T4" fmla="*/ 71 w 71"/>
                <a:gd name="T5" fmla="*/ 0 h 277"/>
                <a:gd name="T6" fmla="*/ 0 w 71"/>
                <a:gd name="T7" fmla="*/ 0 h 277"/>
                <a:gd name="T8" fmla="*/ 0 w 71"/>
                <a:gd name="T9" fmla="*/ 277 h 277"/>
                <a:gd name="T10" fmla="*/ 24 w 71"/>
                <a:gd name="T11" fmla="*/ 81 h 277"/>
                <a:gd name="T12" fmla="*/ 47 w 71"/>
                <a:gd name="T13" fmla="*/ 81 h 277"/>
                <a:gd name="T14" fmla="*/ 47 w 71"/>
                <a:gd name="T15" fmla="*/ 197 h 277"/>
                <a:gd name="T16" fmla="*/ 24 w 71"/>
                <a:gd name="T17" fmla="*/ 197 h 277"/>
                <a:gd name="T18" fmla="*/ 24 w 71"/>
                <a:gd name="T19" fmla="*/ 8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77">
                  <a:moveTo>
                    <a:pt x="0" y="277"/>
                  </a:moveTo>
                  <a:lnTo>
                    <a:pt x="71" y="277"/>
                  </a:lnTo>
                  <a:lnTo>
                    <a:pt x="71" y="0"/>
                  </a:lnTo>
                  <a:lnTo>
                    <a:pt x="0" y="0"/>
                  </a:lnTo>
                  <a:lnTo>
                    <a:pt x="0" y="277"/>
                  </a:lnTo>
                  <a:close/>
                  <a:moveTo>
                    <a:pt x="24" y="81"/>
                  </a:moveTo>
                  <a:lnTo>
                    <a:pt x="47" y="81"/>
                  </a:lnTo>
                  <a:lnTo>
                    <a:pt x="47" y="197"/>
                  </a:lnTo>
                  <a:lnTo>
                    <a:pt x="24" y="197"/>
                  </a:lnTo>
                  <a:lnTo>
                    <a:pt x="2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41"/>
            <p:cNvSpPr>
              <a:spLocks noEditPoints="1"/>
            </p:cNvSpPr>
            <p:nvPr/>
          </p:nvSpPr>
          <p:spPr bwMode="auto">
            <a:xfrm>
              <a:off x="5670550" y="1268413"/>
              <a:ext cx="182563" cy="458788"/>
            </a:xfrm>
            <a:custGeom>
              <a:avLst/>
              <a:gdLst>
                <a:gd name="T0" fmla="*/ 68 w 115"/>
                <a:gd name="T1" fmla="*/ 0 h 289"/>
                <a:gd name="T2" fmla="*/ 0 w 115"/>
                <a:gd name="T3" fmla="*/ 14 h 289"/>
                <a:gd name="T4" fmla="*/ 47 w 115"/>
                <a:gd name="T5" fmla="*/ 289 h 289"/>
                <a:gd name="T6" fmla="*/ 115 w 115"/>
                <a:gd name="T7" fmla="*/ 274 h 289"/>
                <a:gd name="T8" fmla="*/ 68 w 115"/>
                <a:gd name="T9" fmla="*/ 0 h 289"/>
                <a:gd name="T10" fmla="*/ 35 w 115"/>
                <a:gd name="T11" fmla="*/ 90 h 289"/>
                <a:gd name="T12" fmla="*/ 59 w 115"/>
                <a:gd name="T13" fmla="*/ 85 h 289"/>
                <a:gd name="T14" fmla="*/ 78 w 115"/>
                <a:gd name="T15" fmla="*/ 199 h 289"/>
                <a:gd name="T16" fmla="*/ 56 w 115"/>
                <a:gd name="T17" fmla="*/ 203 h 289"/>
                <a:gd name="T18" fmla="*/ 35 w 115"/>
                <a:gd name="T19" fmla="*/ 9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289">
                  <a:moveTo>
                    <a:pt x="68" y="0"/>
                  </a:moveTo>
                  <a:lnTo>
                    <a:pt x="0" y="14"/>
                  </a:lnTo>
                  <a:lnTo>
                    <a:pt x="47" y="289"/>
                  </a:lnTo>
                  <a:lnTo>
                    <a:pt x="115" y="274"/>
                  </a:lnTo>
                  <a:lnTo>
                    <a:pt x="68" y="0"/>
                  </a:lnTo>
                  <a:close/>
                  <a:moveTo>
                    <a:pt x="35" y="90"/>
                  </a:moveTo>
                  <a:lnTo>
                    <a:pt x="59" y="85"/>
                  </a:lnTo>
                  <a:lnTo>
                    <a:pt x="78" y="199"/>
                  </a:lnTo>
                  <a:lnTo>
                    <a:pt x="56" y="203"/>
                  </a:lnTo>
                  <a:lnTo>
                    <a:pt x="3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42"/>
            <p:cNvSpPr>
              <a:spLocks noEditPoints="1"/>
            </p:cNvSpPr>
            <p:nvPr/>
          </p:nvSpPr>
          <p:spPr bwMode="auto">
            <a:xfrm>
              <a:off x="5373688" y="1279525"/>
              <a:ext cx="107950" cy="442913"/>
            </a:xfrm>
            <a:custGeom>
              <a:avLst/>
              <a:gdLst>
                <a:gd name="T0" fmla="*/ 0 w 68"/>
                <a:gd name="T1" fmla="*/ 279 h 279"/>
                <a:gd name="T2" fmla="*/ 68 w 68"/>
                <a:gd name="T3" fmla="*/ 279 h 279"/>
                <a:gd name="T4" fmla="*/ 68 w 68"/>
                <a:gd name="T5" fmla="*/ 0 h 279"/>
                <a:gd name="T6" fmla="*/ 0 w 68"/>
                <a:gd name="T7" fmla="*/ 0 h 279"/>
                <a:gd name="T8" fmla="*/ 0 w 68"/>
                <a:gd name="T9" fmla="*/ 279 h 279"/>
                <a:gd name="T10" fmla="*/ 23 w 68"/>
                <a:gd name="T11" fmla="*/ 83 h 279"/>
                <a:gd name="T12" fmla="*/ 47 w 68"/>
                <a:gd name="T13" fmla="*/ 83 h 279"/>
                <a:gd name="T14" fmla="*/ 47 w 68"/>
                <a:gd name="T15" fmla="*/ 199 h 279"/>
                <a:gd name="T16" fmla="*/ 23 w 68"/>
                <a:gd name="T17" fmla="*/ 199 h 279"/>
                <a:gd name="T18" fmla="*/ 23 w 68"/>
                <a:gd name="T19" fmla="*/ 83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279">
                  <a:moveTo>
                    <a:pt x="0" y="279"/>
                  </a:moveTo>
                  <a:lnTo>
                    <a:pt x="68" y="279"/>
                  </a:lnTo>
                  <a:lnTo>
                    <a:pt x="68" y="0"/>
                  </a:lnTo>
                  <a:lnTo>
                    <a:pt x="0" y="0"/>
                  </a:lnTo>
                  <a:lnTo>
                    <a:pt x="0" y="279"/>
                  </a:lnTo>
                  <a:close/>
                  <a:moveTo>
                    <a:pt x="23" y="83"/>
                  </a:moveTo>
                  <a:lnTo>
                    <a:pt x="47" y="83"/>
                  </a:lnTo>
                  <a:lnTo>
                    <a:pt x="47" y="199"/>
                  </a:lnTo>
                  <a:lnTo>
                    <a:pt x="23" y="199"/>
                  </a:lnTo>
                  <a:lnTo>
                    <a:pt x="23"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4" name="文本框 43"/>
          <p:cNvSpPr txBox="1"/>
          <p:nvPr/>
        </p:nvSpPr>
        <p:spPr>
          <a:xfrm>
            <a:off x="796094" y="4208454"/>
            <a:ext cx="2764605"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环境光照</a:t>
            </a:r>
            <a:r>
              <a:rPr lang="en-US" altLang="zh-CN" sz="1600" dirty="0">
                <a:solidFill>
                  <a:schemeClr val="tx1">
                    <a:lumMod val="75000"/>
                    <a:lumOff val="25000"/>
                  </a:schemeClr>
                </a:solidFill>
              </a:rPr>
              <a:t>(Ambient Lighting)</a:t>
            </a:r>
            <a:endParaRPr lang="zh-CN" altLang="en-US" sz="1600" dirty="0">
              <a:solidFill>
                <a:schemeClr val="tx1">
                  <a:lumMod val="75000"/>
                  <a:lumOff val="25000"/>
                </a:schemeClr>
              </a:solidFill>
            </a:endParaRPr>
          </a:p>
        </p:txBody>
      </p:sp>
      <p:sp>
        <p:nvSpPr>
          <p:cNvPr id="48" name="矩形 47"/>
          <p:cNvSpPr/>
          <p:nvPr/>
        </p:nvSpPr>
        <p:spPr>
          <a:xfrm>
            <a:off x="852963" y="4716590"/>
            <a:ext cx="2589198" cy="1624740"/>
          </a:xfrm>
          <a:prstGeom prst="rect">
            <a:avLst/>
          </a:prstGeom>
        </p:spPr>
        <p:txBody>
          <a:bodyPr wrap="square">
            <a:spAutoFit/>
          </a:bodyPr>
          <a:lstStyle/>
          <a:p>
            <a:pPr algn="ctr">
              <a:lnSpc>
                <a:spcPct val="120000"/>
              </a:lnSpc>
            </a:pPr>
            <a:r>
              <a:rPr lang="zh-CN" altLang="en-US" sz="1200" dirty="0">
                <a:solidFill>
                  <a:schemeClr val="tx1">
                    <a:lumMod val="75000"/>
                    <a:lumOff val="25000"/>
                  </a:schemeClr>
                </a:solidFill>
                <a:latin typeface="+mn-ea"/>
              </a:rPr>
              <a:t>即使在黑暗的情况下，世界上也仍然有一些光亮</a:t>
            </a:r>
            <a:r>
              <a:rPr lang="en-US" altLang="zh-CN" sz="1200" dirty="0">
                <a:solidFill>
                  <a:schemeClr val="tx1">
                    <a:lumMod val="75000"/>
                    <a:lumOff val="25000"/>
                  </a:schemeClr>
                </a:solidFill>
                <a:latin typeface="+mn-ea"/>
              </a:rPr>
              <a:t>(</a:t>
            </a:r>
            <a:r>
              <a:rPr lang="zh-CN" altLang="en-US" sz="1200" dirty="0">
                <a:solidFill>
                  <a:schemeClr val="tx1">
                    <a:lumMod val="75000"/>
                    <a:lumOff val="25000"/>
                  </a:schemeClr>
                </a:solidFill>
                <a:latin typeface="+mn-ea"/>
              </a:rPr>
              <a:t>月亮、一个来自远处的光</a:t>
            </a:r>
            <a:r>
              <a:rPr lang="en-US" altLang="zh-CN" sz="1200" dirty="0">
                <a:solidFill>
                  <a:schemeClr val="tx1">
                    <a:lumMod val="75000"/>
                    <a:lumOff val="25000"/>
                  </a:schemeClr>
                </a:solidFill>
                <a:latin typeface="+mn-ea"/>
              </a:rPr>
              <a:t>)</a:t>
            </a:r>
            <a:r>
              <a:rPr lang="zh-CN" altLang="en-US" sz="1200" dirty="0">
                <a:solidFill>
                  <a:schemeClr val="tx1">
                    <a:lumMod val="75000"/>
                    <a:lumOff val="25000"/>
                  </a:schemeClr>
                </a:solidFill>
                <a:latin typeface="+mn-ea"/>
              </a:rPr>
              <a:t>，所以物体永远不会是完全黑暗的。我们使用环境光照来模拟这种情况，也就是无论如何永远都给物体一些颜色。</a:t>
            </a:r>
            <a:r>
              <a:rPr lang="zh-CN" altLang="en-US" sz="1200" b="1" dirty="0">
                <a:solidFill>
                  <a:schemeClr val="tx1">
                    <a:lumMod val="75000"/>
                    <a:lumOff val="25000"/>
                  </a:schemeClr>
                </a:solidFill>
                <a:latin typeface="+mn-ea"/>
              </a:rPr>
              <a:t>在我们的项目中，我计划使用环境光照营造室内效果</a:t>
            </a:r>
          </a:p>
        </p:txBody>
      </p:sp>
      <p:sp>
        <p:nvSpPr>
          <p:cNvPr id="115" name="文本框 114"/>
          <p:cNvSpPr txBox="1"/>
          <p:nvPr/>
        </p:nvSpPr>
        <p:spPr>
          <a:xfrm>
            <a:off x="1342723" y="178376"/>
            <a:ext cx="3159917" cy="584775"/>
          </a:xfrm>
          <a:prstGeom prst="rect">
            <a:avLst/>
          </a:prstGeom>
          <a:noFill/>
        </p:spPr>
        <p:txBody>
          <a:bodyPr wrap="square" rtlCol="0">
            <a:spAutoFit/>
          </a:bodyPr>
          <a:lstStyle/>
          <a:p>
            <a:r>
              <a:rPr lang="zh-CN" altLang="en-US" sz="3200" dirty="0">
                <a:solidFill>
                  <a:schemeClr val="tx1">
                    <a:lumMod val="75000"/>
                    <a:lumOff val="25000"/>
                  </a:schemeClr>
                </a:solidFill>
              </a:rPr>
              <a:t>光照模型</a:t>
            </a:r>
          </a:p>
        </p:txBody>
      </p:sp>
      <p:sp>
        <p:nvSpPr>
          <p:cNvPr id="116" name="矩形 115"/>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Simple lighting and shading.</a:t>
            </a:r>
            <a:endParaRPr lang="zh-CN" altLang="en-US" sz="1000" dirty="0">
              <a:solidFill>
                <a:schemeClr val="tx1">
                  <a:lumMod val="75000"/>
                  <a:lumOff val="25000"/>
                </a:schemeClr>
              </a:solidFill>
              <a:latin typeface="ITC Avant Garde Std XLt" panose="020B0302020202020204" pitchFamily="34" charset="0"/>
            </a:endParaRPr>
          </a:p>
        </p:txBody>
      </p:sp>
      <p:sp>
        <p:nvSpPr>
          <p:cNvPr id="206" name="矩形 2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64B5861B-745D-45C1-B968-D70E4CB3D4F1}"/>
              </a:ext>
            </a:extLst>
          </p:cNvPr>
          <p:cNvPicPr>
            <a:picLocks noChangeAspect="1"/>
          </p:cNvPicPr>
          <p:nvPr/>
        </p:nvPicPr>
        <p:blipFill>
          <a:blip r:embed="rId4"/>
          <a:stretch>
            <a:fillRect/>
          </a:stretch>
        </p:blipFill>
        <p:spPr>
          <a:xfrm>
            <a:off x="1581435" y="2638710"/>
            <a:ext cx="866153" cy="1007654"/>
          </a:xfrm>
          <a:prstGeom prst="rect">
            <a:avLst/>
          </a:prstGeom>
        </p:spPr>
      </p:pic>
      <p:pic>
        <p:nvPicPr>
          <p:cNvPr id="4" name="图片 3">
            <a:extLst>
              <a:ext uri="{FF2B5EF4-FFF2-40B4-BE49-F238E27FC236}">
                <a16:creationId xmlns:a16="http://schemas.microsoft.com/office/drawing/2014/main" id="{E08B0AB8-AC90-436C-9E6E-657B8BDF58C3}"/>
              </a:ext>
            </a:extLst>
          </p:cNvPr>
          <p:cNvPicPr>
            <a:picLocks noChangeAspect="1"/>
          </p:cNvPicPr>
          <p:nvPr/>
        </p:nvPicPr>
        <p:blipFill>
          <a:blip r:embed="rId5"/>
          <a:stretch>
            <a:fillRect/>
          </a:stretch>
        </p:blipFill>
        <p:spPr>
          <a:xfrm>
            <a:off x="5900314" y="2692992"/>
            <a:ext cx="866094" cy="1031942"/>
          </a:xfrm>
          <a:prstGeom prst="rect">
            <a:avLst/>
          </a:prstGeom>
        </p:spPr>
      </p:pic>
      <p:pic>
        <p:nvPicPr>
          <p:cNvPr id="5" name="图片 4">
            <a:extLst>
              <a:ext uri="{FF2B5EF4-FFF2-40B4-BE49-F238E27FC236}">
                <a16:creationId xmlns:a16="http://schemas.microsoft.com/office/drawing/2014/main" id="{B0B6D80D-6F1B-48F9-9B5F-ED97A46C1633}"/>
              </a:ext>
            </a:extLst>
          </p:cNvPr>
          <p:cNvPicPr>
            <a:picLocks noChangeAspect="1"/>
          </p:cNvPicPr>
          <p:nvPr/>
        </p:nvPicPr>
        <p:blipFill>
          <a:blip r:embed="rId6"/>
          <a:stretch>
            <a:fillRect/>
          </a:stretch>
        </p:blipFill>
        <p:spPr>
          <a:xfrm>
            <a:off x="10085647" y="2670992"/>
            <a:ext cx="860364" cy="1043421"/>
          </a:xfrm>
          <a:prstGeom prst="rect">
            <a:avLst/>
          </a:prstGeom>
        </p:spPr>
      </p:pic>
      <p:sp>
        <p:nvSpPr>
          <p:cNvPr id="90" name="文本框 89">
            <a:extLst>
              <a:ext uri="{FF2B5EF4-FFF2-40B4-BE49-F238E27FC236}">
                <a16:creationId xmlns:a16="http://schemas.microsoft.com/office/drawing/2014/main" id="{61485066-97B5-4B59-9F65-7F369C31201C}"/>
              </a:ext>
            </a:extLst>
          </p:cNvPr>
          <p:cNvSpPr txBox="1"/>
          <p:nvPr/>
        </p:nvSpPr>
        <p:spPr>
          <a:xfrm>
            <a:off x="5127692" y="4306123"/>
            <a:ext cx="2764605"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漫反射光照</a:t>
            </a:r>
            <a:r>
              <a:rPr lang="en-US" altLang="zh-CN" sz="1600" dirty="0">
                <a:solidFill>
                  <a:schemeClr val="tx1">
                    <a:lumMod val="75000"/>
                    <a:lumOff val="25000"/>
                  </a:schemeClr>
                </a:solidFill>
              </a:rPr>
              <a:t>(Diffuse Lighting)</a:t>
            </a:r>
            <a:endParaRPr lang="zh-CN" altLang="en-US" sz="1600" dirty="0">
              <a:solidFill>
                <a:schemeClr val="tx1">
                  <a:lumMod val="75000"/>
                  <a:lumOff val="25000"/>
                </a:schemeClr>
              </a:solidFill>
            </a:endParaRPr>
          </a:p>
        </p:txBody>
      </p:sp>
      <p:sp>
        <p:nvSpPr>
          <p:cNvPr id="91" name="矩形 90">
            <a:extLst>
              <a:ext uri="{FF2B5EF4-FFF2-40B4-BE49-F238E27FC236}">
                <a16:creationId xmlns:a16="http://schemas.microsoft.com/office/drawing/2014/main" id="{24E914D1-E89C-4C90-A5C1-580C268A1400}"/>
              </a:ext>
            </a:extLst>
          </p:cNvPr>
          <p:cNvSpPr/>
          <p:nvPr/>
        </p:nvSpPr>
        <p:spPr>
          <a:xfrm>
            <a:off x="5234236" y="4763892"/>
            <a:ext cx="2358765" cy="1181542"/>
          </a:xfrm>
          <a:prstGeom prst="rect">
            <a:avLst/>
          </a:prstGeom>
        </p:spPr>
        <p:txBody>
          <a:bodyPr wrap="square">
            <a:spAutoFit/>
          </a:bodyPr>
          <a:lstStyle/>
          <a:p>
            <a:pPr algn="ctr">
              <a:lnSpc>
                <a:spcPct val="120000"/>
              </a:lnSpc>
            </a:pPr>
            <a:r>
              <a:rPr lang="zh-CN" altLang="en-US" sz="1200" dirty="0">
                <a:solidFill>
                  <a:schemeClr val="tx1">
                    <a:lumMod val="75000"/>
                    <a:lumOff val="25000"/>
                  </a:schemeClr>
                </a:solidFill>
                <a:latin typeface="+mn-ea"/>
              </a:rPr>
              <a:t>模拟一个发光物对物体的方向性影响</a:t>
            </a:r>
            <a:r>
              <a:rPr lang="en-US" altLang="zh-CN" sz="1200" dirty="0">
                <a:solidFill>
                  <a:schemeClr val="tx1">
                    <a:lumMod val="75000"/>
                    <a:lumOff val="25000"/>
                  </a:schemeClr>
                </a:solidFill>
                <a:latin typeface="+mn-ea"/>
              </a:rPr>
              <a:t>(Directional Impact)</a:t>
            </a:r>
            <a:r>
              <a:rPr lang="zh-CN" altLang="en-US" sz="1200" dirty="0">
                <a:solidFill>
                  <a:schemeClr val="tx1">
                    <a:lumMod val="75000"/>
                    <a:lumOff val="25000"/>
                  </a:schemeClr>
                </a:solidFill>
                <a:latin typeface="+mn-ea"/>
              </a:rPr>
              <a:t>，面向光源的一面比其他面会更亮。</a:t>
            </a:r>
            <a:r>
              <a:rPr lang="zh-CN" altLang="en-US" sz="1200" b="1" dirty="0">
                <a:solidFill>
                  <a:schemeClr val="tx1">
                    <a:lumMod val="75000"/>
                    <a:lumOff val="25000"/>
                  </a:schemeClr>
                </a:solidFill>
                <a:latin typeface="+mn-ea"/>
              </a:rPr>
              <a:t>在我们的项目中，我计划使用漫反射光照增加各个物体的真实性</a:t>
            </a:r>
          </a:p>
        </p:txBody>
      </p:sp>
      <p:sp>
        <p:nvSpPr>
          <p:cNvPr id="92" name="文本框 91">
            <a:extLst>
              <a:ext uri="{FF2B5EF4-FFF2-40B4-BE49-F238E27FC236}">
                <a16:creationId xmlns:a16="http://schemas.microsoft.com/office/drawing/2014/main" id="{FA1C56B5-5D40-443F-9C2C-2387A0E727E9}"/>
              </a:ext>
            </a:extLst>
          </p:cNvPr>
          <p:cNvSpPr txBox="1"/>
          <p:nvPr/>
        </p:nvSpPr>
        <p:spPr>
          <a:xfrm>
            <a:off x="9265170" y="4245011"/>
            <a:ext cx="2764605"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镜面光照</a:t>
            </a:r>
            <a:r>
              <a:rPr lang="en-US" altLang="zh-CN" sz="1600" dirty="0">
                <a:solidFill>
                  <a:schemeClr val="tx1">
                    <a:lumMod val="75000"/>
                    <a:lumOff val="25000"/>
                  </a:schemeClr>
                </a:solidFill>
              </a:rPr>
              <a:t>(Specular Lighting)</a:t>
            </a:r>
            <a:endParaRPr lang="zh-CN" altLang="en-US" sz="1600" dirty="0">
              <a:solidFill>
                <a:schemeClr val="tx1">
                  <a:lumMod val="75000"/>
                  <a:lumOff val="25000"/>
                </a:schemeClr>
              </a:solidFill>
            </a:endParaRPr>
          </a:p>
        </p:txBody>
      </p:sp>
      <p:sp>
        <p:nvSpPr>
          <p:cNvPr id="93" name="矩形 92">
            <a:extLst>
              <a:ext uri="{FF2B5EF4-FFF2-40B4-BE49-F238E27FC236}">
                <a16:creationId xmlns:a16="http://schemas.microsoft.com/office/drawing/2014/main" id="{98164EA2-D3D3-48F2-97BD-0FBE8ACD6233}"/>
              </a:ext>
            </a:extLst>
          </p:cNvPr>
          <p:cNvSpPr/>
          <p:nvPr/>
        </p:nvSpPr>
        <p:spPr>
          <a:xfrm>
            <a:off x="9413276" y="4742253"/>
            <a:ext cx="2470057" cy="1181542"/>
          </a:xfrm>
          <a:prstGeom prst="rect">
            <a:avLst/>
          </a:prstGeom>
        </p:spPr>
        <p:txBody>
          <a:bodyPr wrap="square">
            <a:spAutoFit/>
          </a:bodyPr>
          <a:lstStyle/>
          <a:p>
            <a:pPr algn="ctr">
              <a:lnSpc>
                <a:spcPct val="120000"/>
              </a:lnSpc>
            </a:pPr>
            <a:r>
              <a:rPr lang="zh-CN" altLang="en-US" sz="1200" dirty="0">
                <a:solidFill>
                  <a:schemeClr val="tx1">
                    <a:lumMod val="75000"/>
                    <a:lumOff val="25000"/>
                  </a:schemeClr>
                </a:solidFill>
                <a:latin typeface="+mn-ea"/>
              </a:rPr>
              <a:t>模拟有光泽物体上面出现的亮点。镜面光照的颜色，相比于物体的颜色更倾向于光的颜色。</a:t>
            </a:r>
            <a:r>
              <a:rPr lang="zh-CN" altLang="en-US" sz="1200" b="1" dirty="0">
                <a:solidFill>
                  <a:schemeClr val="tx1">
                    <a:lumMod val="75000"/>
                    <a:lumOff val="25000"/>
                  </a:schemeClr>
                </a:solidFill>
                <a:latin typeface="+mn-ea"/>
              </a:rPr>
              <a:t>在我们的项目中，我计划使用镜面光照使我们的保龄球看上去更加地光彩照人</a:t>
            </a:r>
          </a:p>
        </p:txBody>
      </p:sp>
    </p:spTree>
    <p:extLst>
      <p:ext uri="{BB962C8B-B14F-4D97-AF65-F5344CB8AC3E}">
        <p14:creationId xmlns:p14="http://schemas.microsoft.com/office/powerpoint/2010/main" val="47695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750"/>
                                        <p:tgtEl>
                                          <p:spTgt spid="115"/>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15"/>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54167E-6 1.85185E-6 " pathEditMode="relative" rAng="0" ptsTypes="AA">
                                      <p:cBhvr>
                                        <p:cTn id="11" dur="750" fill="hold"/>
                                        <p:tgtEl>
                                          <p:spTgt spid="115"/>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116"/>
                                        </p:tgtEl>
                                        <p:attrNameLst>
                                          <p:attrName>style.visibility</p:attrName>
                                        </p:attrNameLst>
                                      </p:cBhvr>
                                      <p:to>
                                        <p:strVal val="visible"/>
                                      </p:to>
                                    </p:set>
                                    <p:animEffect transition="in" filter="fade">
                                      <p:cBhvr>
                                        <p:cTn id="14" dur="750"/>
                                        <p:tgtEl>
                                          <p:spTgt spid="116"/>
                                        </p:tgtEl>
                                      </p:cBhvr>
                                    </p:animEffect>
                                  </p:childTnLst>
                                </p:cTn>
                              </p:par>
                              <p:par>
                                <p:cTn id="15" presetID="35" presetClass="path" presetSubtype="0" accel="50000" decel="50000" fill="hold" grpId="1" nodeType="withEffect">
                                  <p:stCondLst>
                                    <p:cond delay="750"/>
                                  </p:stCondLst>
                                  <p:childTnLst>
                                    <p:animMotion origin="layout" path="M 0.01601 -2.22222E-6 L 3.75E-6 -2.22222E-6 " pathEditMode="relative" rAng="0" ptsTypes="AA">
                                      <p:cBhvr>
                                        <p:cTn id="16" dur="750" fill="hold"/>
                                        <p:tgtEl>
                                          <p:spTgt spid="116"/>
                                        </p:tgtEl>
                                        <p:attrNameLst>
                                          <p:attrName>ppt_x</p:attrName>
                                          <p:attrName>ppt_y</p:attrName>
                                        </p:attrNameLst>
                                      </p:cBhvr>
                                      <p:rCtr x="-807" y="0"/>
                                    </p:animMotion>
                                  </p:childTnLst>
                                </p:cTn>
                              </p:par>
                              <p:par>
                                <p:cTn id="17" presetID="10" presetClass="entr" presetSubtype="0" fill="hold" nodeType="withEffect">
                                  <p:stCondLst>
                                    <p:cond delay="1500"/>
                                  </p:stCondLst>
                                  <p:childTnLst>
                                    <p:set>
                                      <p:cBhvr>
                                        <p:cTn id="18" dur="1" fill="hold">
                                          <p:stCondLst>
                                            <p:cond delay="0"/>
                                          </p:stCondLst>
                                        </p:cTn>
                                        <p:tgtEl>
                                          <p:spTgt spid="154"/>
                                        </p:tgtEl>
                                        <p:attrNameLst>
                                          <p:attrName>style.visibility</p:attrName>
                                        </p:attrNameLst>
                                      </p:cBhvr>
                                      <p:to>
                                        <p:strVal val="visible"/>
                                      </p:to>
                                    </p:set>
                                    <p:animEffect transition="in" filter="fade">
                                      <p:cBhvr>
                                        <p:cTn id="19" dur="750"/>
                                        <p:tgtEl>
                                          <p:spTgt spid="154"/>
                                        </p:tgtEl>
                                      </p:cBhvr>
                                    </p:animEffect>
                                  </p:childTnLst>
                                </p:cTn>
                              </p:par>
                              <p:par>
                                <p:cTn id="20" presetID="63" presetClass="path" presetSubtype="0" decel="50000" fill="hold" nodeType="withEffect">
                                  <p:stCondLst>
                                    <p:cond delay="1500"/>
                                  </p:stCondLst>
                                  <p:childTnLst>
                                    <p:animMotion origin="layout" path="M 0.01524 3.7037E-6 L -0.10885 3.7037E-6 " pathEditMode="relative" rAng="0" ptsTypes="AA">
                                      <p:cBhvr>
                                        <p:cTn id="21" dur="750" spd="-100000" fill="hold"/>
                                        <p:tgtEl>
                                          <p:spTgt spid="154"/>
                                        </p:tgtEl>
                                        <p:attrNameLst>
                                          <p:attrName>ppt_x</p:attrName>
                                          <p:attrName>ppt_y</p:attrName>
                                        </p:attrNameLst>
                                      </p:cBhvr>
                                      <p:rCtr x="-6211" y="0"/>
                                    </p:animMotion>
                                  </p:childTnLst>
                                </p:cTn>
                              </p:par>
                              <p:par>
                                <p:cTn id="22" presetID="35" presetClass="path" presetSubtype="0" accel="50000" decel="50000" fill="hold" nodeType="withEffect">
                                  <p:stCondLst>
                                    <p:cond delay="2250"/>
                                  </p:stCondLst>
                                  <p:childTnLst>
                                    <p:animMotion origin="layout" path="M 0.01602 3.7037E-6 L -2.91667E-6 3.7037E-6 " pathEditMode="relative" rAng="0" ptsTypes="AA">
                                      <p:cBhvr>
                                        <p:cTn id="23" dur="750" fill="hold"/>
                                        <p:tgtEl>
                                          <p:spTgt spid="154"/>
                                        </p:tgtEl>
                                        <p:attrNameLst>
                                          <p:attrName>ppt_x</p:attrName>
                                          <p:attrName>ppt_y</p:attrName>
                                        </p:attrNameLst>
                                      </p:cBhvr>
                                      <p:rCtr x="-807" y="0"/>
                                    </p:animMotion>
                                  </p:childTnLst>
                                </p:cTn>
                              </p:par>
                              <p:par>
                                <p:cTn id="24" presetID="10" presetClass="entr" presetSubtype="0" fill="hold" nodeType="withEffect">
                                  <p:stCondLst>
                                    <p:cond delay="1500"/>
                                  </p:stCondLst>
                                  <p:childTnLst>
                                    <p:set>
                                      <p:cBhvr>
                                        <p:cTn id="25" dur="1" fill="hold">
                                          <p:stCondLst>
                                            <p:cond delay="0"/>
                                          </p:stCondLst>
                                        </p:cTn>
                                        <p:tgtEl>
                                          <p:spTgt spid="167"/>
                                        </p:tgtEl>
                                        <p:attrNameLst>
                                          <p:attrName>style.visibility</p:attrName>
                                        </p:attrNameLst>
                                      </p:cBhvr>
                                      <p:to>
                                        <p:strVal val="visible"/>
                                      </p:to>
                                    </p:set>
                                    <p:animEffect transition="in" filter="fade">
                                      <p:cBhvr>
                                        <p:cTn id="26" dur="500"/>
                                        <p:tgtEl>
                                          <p:spTgt spid="167"/>
                                        </p:tgtEl>
                                      </p:cBhvr>
                                    </p:animEffect>
                                  </p:childTnLst>
                                </p:cTn>
                              </p:par>
                              <p:par>
                                <p:cTn id="27" presetID="42" presetClass="path" presetSubtype="0" decel="30000" fill="hold" nodeType="withEffect">
                                  <p:stCondLst>
                                    <p:cond delay="1500"/>
                                  </p:stCondLst>
                                  <p:childTnLst>
                                    <p:animMotion origin="layout" path="M 3.125E-6 -0.03981 L 3.125E-6 0.14815 " pathEditMode="relative" rAng="0" ptsTypes="AA">
                                      <p:cBhvr>
                                        <p:cTn id="28" dur="750" spd="-100000" fill="hold"/>
                                        <p:tgtEl>
                                          <p:spTgt spid="167"/>
                                        </p:tgtEl>
                                        <p:attrNameLst>
                                          <p:attrName>ppt_x</p:attrName>
                                          <p:attrName>ppt_y</p:attrName>
                                        </p:attrNameLst>
                                      </p:cBhvr>
                                      <p:rCtr x="0" y="9398"/>
                                    </p:animMotion>
                                  </p:childTnLst>
                                </p:cTn>
                              </p:par>
                              <p:par>
                                <p:cTn id="29" presetID="42" presetClass="path" presetSubtype="0" accel="30000" decel="30000" fill="hold" nodeType="withEffect">
                                  <p:stCondLst>
                                    <p:cond delay="2250"/>
                                  </p:stCondLst>
                                  <p:childTnLst>
                                    <p:animMotion origin="layout" path="M 3.125E-6 -0.03981 L 3.125E-6 -3.7037E-6 " pathEditMode="relative" rAng="0" ptsTypes="AA">
                                      <p:cBhvr>
                                        <p:cTn id="30" dur="750" fill="hold"/>
                                        <p:tgtEl>
                                          <p:spTgt spid="167"/>
                                        </p:tgtEl>
                                        <p:attrNameLst>
                                          <p:attrName>ppt_x</p:attrName>
                                          <p:attrName>ppt_y</p:attrName>
                                        </p:attrNameLst>
                                      </p:cBhvr>
                                      <p:rCtr x="0" y="1991"/>
                                    </p:animMotion>
                                  </p:childTnLst>
                                </p:cTn>
                              </p:par>
                              <p:par>
                                <p:cTn id="31" presetID="10" presetClass="entr" presetSubtype="0" fill="hold" nodeType="withEffect">
                                  <p:stCondLst>
                                    <p:cond delay="1500"/>
                                  </p:stCondLst>
                                  <p:childTnLst>
                                    <p:set>
                                      <p:cBhvr>
                                        <p:cTn id="32" dur="1" fill="hold">
                                          <p:stCondLst>
                                            <p:cond delay="0"/>
                                          </p:stCondLst>
                                        </p:cTn>
                                        <p:tgtEl>
                                          <p:spTgt spid="180"/>
                                        </p:tgtEl>
                                        <p:attrNameLst>
                                          <p:attrName>style.visibility</p:attrName>
                                        </p:attrNameLst>
                                      </p:cBhvr>
                                      <p:to>
                                        <p:strVal val="visible"/>
                                      </p:to>
                                    </p:set>
                                    <p:animEffect transition="in" filter="fade">
                                      <p:cBhvr>
                                        <p:cTn id="33" dur="500"/>
                                        <p:tgtEl>
                                          <p:spTgt spid="180"/>
                                        </p:tgtEl>
                                      </p:cBhvr>
                                    </p:animEffect>
                                  </p:childTnLst>
                                </p:cTn>
                              </p:par>
                              <p:par>
                                <p:cTn id="34" presetID="64" presetClass="path" presetSubtype="0" decel="30000" fill="hold" nodeType="withEffect">
                                  <p:stCondLst>
                                    <p:cond delay="1500"/>
                                  </p:stCondLst>
                                  <p:childTnLst>
                                    <p:animMotion origin="layout" path="M -4.58333E-6 0.03889 L -4.58333E-6 -0.14814 " pathEditMode="relative" rAng="0" ptsTypes="AA">
                                      <p:cBhvr>
                                        <p:cTn id="35" dur="750" spd="-100000" fill="hold"/>
                                        <p:tgtEl>
                                          <p:spTgt spid="180"/>
                                        </p:tgtEl>
                                        <p:attrNameLst>
                                          <p:attrName>ppt_x</p:attrName>
                                          <p:attrName>ppt_y</p:attrName>
                                        </p:attrNameLst>
                                      </p:cBhvr>
                                      <p:rCtr x="0" y="-9352"/>
                                    </p:animMotion>
                                  </p:childTnLst>
                                </p:cTn>
                              </p:par>
                              <p:par>
                                <p:cTn id="36" presetID="64" presetClass="path" presetSubtype="0" accel="30000" decel="30000" fill="hold" nodeType="withEffect">
                                  <p:stCondLst>
                                    <p:cond delay="2250"/>
                                  </p:stCondLst>
                                  <p:childTnLst>
                                    <p:animMotion origin="layout" path="M -4.58333E-6 0.03843 L -4.58333E-6 -3.7037E-6 " pathEditMode="relative" rAng="0" ptsTypes="AA">
                                      <p:cBhvr>
                                        <p:cTn id="37" dur="750" fill="hold"/>
                                        <p:tgtEl>
                                          <p:spTgt spid="180"/>
                                        </p:tgtEl>
                                        <p:attrNameLst>
                                          <p:attrName>ppt_x</p:attrName>
                                          <p:attrName>ppt_y</p:attrName>
                                        </p:attrNameLst>
                                      </p:cBhvr>
                                      <p:rCtr x="0" y="-1921"/>
                                    </p:animMotion>
                                  </p:childTnLst>
                                </p:cTn>
                              </p:par>
                              <p:par>
                                <p:cTn id="38" presetID="53" presetClass="entr" presetSubtype="16" fill="hold" nodeType="withEffect">
                                  <p:stCondLst>
                                    <p:cond delay="2750"/>
                                  </p:stCondLst>
                                  <p:childTnLst>
                                    <p:set>
                                      <p:cBhvr>
                                        <p:cTn id="39" dur="1" fill="hold">
                                          <p:stCondLst>
                                            <p:cond delay="0"/>
                                          </p:stCondLst>
                                        </p:cTn>
                                        <p:tgtEl>
                                          <p:spTgt spid="33"/>
                                        </p:tgtEl>
                                        <p:attrNameLst>
                                          <p:attrName>style.visibility</p:attrName>
                                        </p:attrNameLst>
                                      </p:cBhvr>
                                      <p:to>
                                        <p:strVal val="visible"/>
                                      </p:to>
                                    </p:set>
                                    <p:anim calcmode="lin" valueType="num">
                                      <p:cBhvr>
                                        <p:cTn id="40" dur="750" fill="hold"/>
                                        <p:tgtEl>
                                          <p:spTgt spid="33"/>
                                        </p:tgtEl>
                                        <p:attrNameLst>
                                          <p:attrName>ppt_w</p:attrName>
                                        </p:attrNameLst>
                                      </p:cBhvr>
                                      <p:tavLst>
                                        <p:tav tm="0">
                                          <p:val>
                                            <p:fltVal val="0"/>
                                          </p:val>
                                        </p:tav>
                                        <p:tav tm="100000">
                                          <p:val>
                                            <p:strVal val="#ppt_w"/>
                                          </p:val>
                                        </p:tav>
                                      </p:tavLst>
                                    </p:anim>
                                    <p:anim calcmode="lin" valueType="num">
                                      <p:cBhvr>
                                        <p:cTn id="41" dur="750" fill="hold"/>
                                        <p:tgtEl>
                                          <p:spTgt spid="33"/>
                                        </p:tgtEl>
                                        <p:attrNameLst>
                                          <p:attrName>ppt_h</p:attrName>
                                        </p:attrNameLst>
                                      </p:cBhvr>
                                      <p:tavLst>
                                        <p:tav tm="0">
                                          <p:val>
                                            <p:fltVal val="0"/>
                                          </p:val>
                                        </p:tav>
                                        <p:tav tm="100000">
                                          <p:val>
                                            <p:strVal val="#ppt_h"/>
                                          </p:val>
                                        </p:tav>
                                      </p:tavLst>
                                    </p:anim>
                                    <p:animEffect transition="in" filter="fade">
                                      <p:cBhvr>
                                        <p:cTn id="42" dur="750"/>
                                        <p:tgtEl>
                                          <p:spTgt spid="33"/>
                                        </p:tgtEl>
                                      </p:cBhvr>
                                    </p:animEffect>
                                  </p:childTnLst>
                                </p:cTn>
                              </p:par>
                              <p:par>
                                <p:cTn id="43" presetID="22" presetClass="entr" presetSubtype="8" fill="hold" grpId="0" nodeType="withEffect">
                                  <p:stCondLst>
                                    <p:cond delay="2750"/>
                                  </p:stCondLst>
                                  <p:childTnLst>
                                    <p:set>
                                      <p:cBhvr>
                                        <p:cTn id="44" dur="1" fill="hold">
                                          <p:stCondLst>
                                            <p:cond delay="0"/>
                                          </p:stCondLst>
                                        </p:cTn>
                                        <p:tgtEl>
                                          <p:spTgt spid="44"/>
                                        </p:tgtEl>
                                        <p:attrNameLst>
                                          <p:attrName>style.visibility</p:attrName>
                                        </p:attrNameLst>
                                      </p:cBhvr>
                                      <p:to>
                                        <p:strVal val="visible"/>
                                      </p:to>
                                    </p:set>
                                    <p:animEffect transition="in" filter="wipe(left)">
                                      <p:cBhvr>
                                        <p:cTn id="45" dur="750"/>
                                        <p:tgtEl>
                                          <p:spTgt spid="44"/>
                                        </p:tgtEl>
                                      </p:cBhvr>
                                    </p:animEffect>
                                  </p:childTnLst>
                                </p:cTn>
                              </p:par>
                              <p:par>
                                <p:cTn id="46" presetID="10" presetClass="entr" presetSubtype="0" fill="hold" grpId="0" nodeType="withEffect">
                                  <p:stCondLst>
                                    <p:cond delay="3500"/>
                                  </p:stCondLst>
                                  <p:childTnLst>
                                    <p:set>
                                      <p:cBhvr>
                                        <p:cTn id="47" dur="1" fill="hold">
                                          <p:stCondLst>
                                            <p:cond delay="0"/>
                                          </p:stCondLst>
                                        </p:cTn>
                                        <p:tgtEl>
                                          <p:spTgt spid="48"/>
                                        </p:tgtEl>
                                        <p:attrNameLst>
                                          <p:attrName>style.visibility</p:attrName>
                                        </p:attrNameLst>
                                      </p:cBhvr>
                                      <p:to>
                                        <p:strVal val="visible"/>
                                      </p:to>
                                    </p:set>
                                    <p:animEffect transition="in" filter="fade">
                                      <p:cBhvr>
                                        <p:cTn id="48" dur="750"/>
                                        <p:tgtEl>
                                          <p:spTgt spid="48"/>
                                        </p:tgtEl>
                                      </p:cBhvr>
                                    </p:animEffect>
                                  </p:childTnLst>
                                </p:cTn>
                              </p:par>
                            </p:childTnLst>
                          </p:cTn>
                        </p:par>
                        <p:par>
                          <p:cTn id="49" fill="hold">
                            <p:stCondLst>
                              <p:cond delay="4250"/>
                            </p:stCondLst>
                            <p:childTnLst>
                              <p:par>
                                <p:cTn id="50" presetID="10" presetClass="entr" presetSubtype="0" fill="hold" grpId="0" nodeType="afterEffect">
                                  <p:stCondLst>
                                    <p:cond delay="0"/>
                                  </p:stCondLst>
                                  <p:childTnLst>
                                    <p:set>
                                      <p:cBhvr>
                                        <p:cTn id="51" dur="1" fill="hold">
                                          <p:stCondLst>
                                            <p:cond delay="0"/>
                                          </p:stCondLst>
                                        </p:cTn>
                                        <p:tgtEl>
                                          <p:spTgt spid="206"/>
                                        </p:tgtEl>
                                        <p:attrNameLst>
                                          <p:attrName>style.visibility</p:attrName>
                                        </p:attrNameLst>
                                      </p:cBhvr>
                                      <p:to>
                                        <p:strVal val="visible"/>
                                      </p:to>
                                    </p:set>
                                    <p:animEffect transition="in" filter="fade">
                                      <p:cBhvr>
                                        <p:cTn id="52" dur="750"/>
                                        <p:tgtEl>
                                          <p:spTgt spid="206"/>
                                        </p:tgtEl>
                                      </p:cBhvr>
                                    </p:animEffect>
                                  </p:childTnLst>
                                </p:cTn>
                              </p:par>
                              <p:par>
                                <p:cTn id="53" presetID="22" presetClass="entr" presetSubtype="8" fill="hold" grpId="0" nodeType="withEffect">
                                  <p:stCondLst>
                                    <p:cond delay="2750"/>
                                  </p:stCondLst>
                                  <p:childTnLst>
                                    <p:set>
                                      <p:cBhvr>
                                        <p:cTn id="54" dur="1" fill="hold">
                                          <p:stCondLst>
                                            <p:cond delay="0"/>
                                          </p:stCondLst>
                                        </p:cTn>
                                        <p:tgtEl>
                                          <p:spTgt spid="90"/>
                                        </p:tgtEl>
                                        <p:attrNameLst>
                                          <p:attrName>style.visibility</p:attrName>
                                        </p:attrNameLst>
                                      </p:cBhvr>
                                      <p:to>
                                        <p:strVal val="visible"/>
                                      </p:to>
                                    </p:set>
                                    <p:animEffect transition="in" filter="wipe(left)">
                                      <p:cBhvr>
                                        <p:cTn id="55" dur="750"/>
                                        <p:tgtEl>
                                          <p:spTgt spid="90"/>
                                        </p:tgtEl>
                                      </p:cBhvr>
                                    </p:animEffect>
                                  </p:childTnLst>
                                </p:cTn>
                              </p:par>
                              <p:par>
                                <p:cTn id="56" presetID="10" presetClass="entr" presetSubtype="0" fill="hold" grpId="0" nodeType="withEffect">
                                  <p:stCondLst>
                                    <p:cond delay="3500"/>
                                  </p:stCondLst>
                                  <p:childTnLst>
                                    <p:set>
                                      <p:cBhvr>
                                        <p:cTn id="57" dur="1" fill="hold">
                                          <p:stCondLst>
                                            <p:cond delay="0"/>
                                          </p:stCondLst>
                                        </p:cTn>
                                        <p:tgtEl>
                                          <p:spTgt spid="91"/>
                                        </p:tgtEl>
                                        <p:attrNameLst>
                                          <p:attrName>style.visibility</p:attrName>
                                        </p:attrNameLst>
                                      </p:cBhvr>
                                      <p:to>
                                        <p:strVal val="visible"/>
                                      </p:to>
                                    </p:set>
                                    <p:animEffect transition="in" filter="fade">
                                      <p:cBhvr>
                                        <p:cTn id="58" dur="750"/>
                                        <p:tgtEl>
                                          <p:spTgt spid="91"/>
                                        </p:tgtEl>
                                      </p:cBhvr>
                                    </p:animEffect>
                                  </p:childTnLst>
                                </p:cTn>
                              </p:par>
                              <p:par>
                                <p:cTn id="59" presetID="22" presetClass="entr" presetSubtype="8" fill="hold" grpId="0" nodeType="withEffect">
                                  <p:stCondLst>
                                    <p:cond delay="2750"/>
                                  </p:stCondLst>
                                  <p:childTnLst>
                                    <p:set>
                                      <p:cBhvr>
                                        <p:cTn id="60" dur="1" fill="hold">
                                          <p:stCondLst>
                                            <p:cond delay="0"/>
                                          </p:stCondLst>
                                        </p:cTn>
                                        <p:tgtEl>
                                          <p:spTgt spid="92"/>
                                        </p:tgtEl>
                                        <p:attrNameLst>
                                          <p:attrName>style.visibility</p:attrName>
                                        </p:attrNameLst>
                                      </p:cBhvr>
                                      <p:to>
                                        <p:strVal val="visible"/>
                                      </p:to>
                                    </p:set>
                                    <p:animEffect transition="in" filter="wipe(left)">
                                      <p:cBhvr>
                                        <p:cTn id="61" dur="750"/>
                                        <p:tgtEl>
                                          <p:spTgt spid="92"/>
                                        </p:tgtEl>
                                      </p:cBhvr>
                                    </p:animEffect>
                                  </p:childTnLst>
                                </p:cTn>
                              </p:par>
                              <p:par>
                                <p:cTn id="62" presetID="10" presetClass="entr" presetSubtype="0" fill="hold" grpId="0" nodeType="withEffect">
                                  <p:stCondLst>
                                    <p:cond delay="3500"/>
                                  </p:stCondLst>
                                  <p:childTnLst>
                                    <p:set>
                                      <p:cBhvr>
                                        <p:cTn id="63" dur="1" fill="hold">
                                          <p:stCondLst>
                                            <p:cond delay="0"/>
                                          </p:stCondLst>
                                        </p:cTn>
                                        <p:tgtEl>
                                          <p:spTgt spid="93"/>
                                        </p:tgtEl>
                                        <p:attrNameLst>
                                          <p:attrName>style.visibility</p:attrName>
                                        </p:attrNameLst>
                                      </p:cBhvr>
                                      <p:to>
                                        <p:strVal val="visible"/>
                                      </p:to>
                                    </p:set>
                                    <p:animEffect transition="in" filter="fade">
                                      <p:cBhvr>
                                        <p:cTn id="64" dur="75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8" grpId="0"/>
      <p:bldP spid="115" grpId="0"/>
      <p:bldP spid="115" grpId="1"/>
      <p:bldP spid="115" grpId="2"/>
      <p:bldP spid="116" grpId="0"/>
      <p:bldP spid="116" grpId="1"/>
      <p:bldP spid="206" grpId="0" animBg="1"/>
      <p:bldP spid="90" grpId="0"/>
      <p:bldP spid="91" grpId="0"/>
      <p:bldP spid="92" grpId="0"/>
      <p:bldP spid="9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E81A452A-234A-4E0B-9B6D-F8F88C8EBCF0"/>
  <p:tag name="ISPRING_SCORM_RATE_SLIDES" val="1"/>
  <p:tag name="ISPRINGONLINEFOLDERID" val="0"/>
  <p:tag name="ISPRINGONLINEFOLDERPATH" val="內容清單"/>
  <p:tag name="ISPRINGCLOUDFOLDERID" val="0"/>
  <p:tag name="ISPRINGCLOUDFOLDERPATH" val="函式庫"/>
  <p:tag name="ISPRING_PLAYERS_CUSTOMIZATION" val="UEsDBBQAAgAIABS9OUk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UvTlJJGX/Cx0DAAA2DAAAJwAAAHVuaXZlcnNhbC9mbGFzaF9wdWJsaXNoaW5nX3NldHRpbmdzLnhtbNVW3W7aMBS+5yksT70sabt261CgqgpoVVtAhWnrVWViQ6z6J4ttKL3a0+zB9iQ7joGC2nXpD9ImFBEfn/OdX39xfHQrBZqw3HCt6ni3uoMRU4mmXI3r+MugvX2IkbFEUSK0YnWsNEZHjUqcuaHgJu0za0HVIIBRppbZOk6tzWpRNJ1Oq9xkud/VwlnAN9VEyyjLmWHKsjzKBJnBn51lzOA5QgkAeKRWc7NGpYJQHJAuNHWCIU4hcsV9UkS0BTEpjoLakCQ341w7RU+00DnKx8M6fnd47H8LnQDV5JIpXxPTAKEX2xqhlPsoiOjzO4ZSxscphLu3j9GUU5sWr5HXj6OHKAV2SJ14lBMNNVB2Di+ZJZRYEpbBn2W31iwEQURnikieDGAH+fzruDm4/nzVa12en3bOrgfd7vngtBeCKGyidZw4WncUQ0Da5Qlb+omJtSRJIW6wGRFhWBytihZqI63WgvNrNNQCal9YwRjJIaMdItlKN/o3XLVBcxejESQiZnV8nHMiMOKWCJ4sjY0bGstt0fX2qiYCLBhPhi76+N59qE6Sktyw1bAWO8bXPGl81U5QNNMOCX7DkNUI8ncS3lKGVpuDRrmWhRTGxyIjOHiccDZl9Kio6RzwT46uwIV0YAmzmglmg4fvjt+hIRvpHHAZmcBkg5ybgF99FnBGjLkHJYsYt/rnp83W9Wmn2fq25RMkdEJU8kxwaDiTmd0IPpkhpe3CDsqREGdY0RTKabFXJrfqy9tguHQitPmtm7ECvcGWbMbLcxrz1whKu03JpDiI/nAV0HAEObQkYMJGAnTBlWNlAROikFZihkgCtGb8sZ5w7QxIwgEO0OblEQZ7xFWxGgO1gcecsrwU5M7u3vv9gw8fDz/VqtGvHz+3nzSaE35PEO8uMP7Jk5S/pP2HbBhHnqUfJ22bu3+Ts69a/TJl7XTLaHXPymhdho9Cb+WDUCoEIJFxOBRAI4JLbhl9y5F4QVtf9S0OM7GZtm4w59eM8n+Tclgtr3Vr97g4evSi6XckV1xCITyFLW+njYP9HbgZPrpVqQDa+l2/UfkNUEsDBBQAAgAIABS9OUlYCaByugIAAFUKAAAhAAAAdW5pdmVyc2FsL2ZsYXNoX3NraW5fc2V0dGluZ3MueG1slVZtb+IwDP5+vwJx3+nulZ2UITHGSZN2t+k27XvamjYiTarEZce/vyRNaQJ09LAmEft5bMexzYjeMrH4MJmQTHKpngGRiUJbTaebsPxmmjaIUswyKRAEzoRUFeXTxcef7kMSh7zEkjtQYzkbmkEfZu4+Yyg+xre5lSFCJquaiv2DLOQspdm2ULIR+cXUyn0NijOxNcirH/PVejAAZxrvEaoop/W1lXGUWoHWYFP6vrZykcVpCryLdOU+Izl9qPdvf0TbMc3Q0ZafrAzRalpAXOTrpZVhvDDe41eZW3mfgPAXDfTLZyuDUE73oGLnd1+tDDJk3dT/0yO1koUtaMx5/xEPHC5pbsbPZnVl5SLBXsgGuvgKvjzurncByH8N557YcVWSP9m6Hi0E++gph8WGcg0k6Y6tUZfy7bFBMyAHQKjqQU8m6yfaaFigajyq1/W4P/DGRB768poe8ip5U8GqzThwF+t7/Gp165ZF6PSgCzJUsPPKIMVe2SN/m8KeIANlj3zmLIdHwfcn8GNLy+ke+Zb65wzq33Kj8hsrCGqOubd2p85qIz3Y0dVBaK/oMJXMYaFtOi+sAvtsJHG6NqXkJCci6I4VFJkUvywu3bvLaJIcGXyvne8sggw5nGs4l6NZ0+F7ufOIfmx/FvrLtecJmi1+M6WINCsr87OkpxPPM2NiCjNNzjPsnjRwUPdiIwOOiz1EqqjagnqRko8NIySCHutetrM1BCdJUAOSnK8y8U7OlV80VQpqbV6Nge6qHCtbYMmKkps/fGXwBvkRY8DaUrE0/gRlh74MFL4JgKqs7Lq2PbSWquHIOOygm/1A4a48dDeiTZcONdwSH2CDYct5zaie9Kui75V4hQT6M/hXk1bk+Mgyou2RptrdLJr8bgv3uUR7udtmtvnCRebOvpcix8Z+WkGjtP9O/gNQSwMEFAACAAgAFL05SUZ2oPzyAgAARwsAACYAAAB1bml2ZXJzYWwvaHRtbF9wdWJsaXNoaW5nX3NldHRpbmdzLnhtbM1W3U7bMBS+71NYnrikAcY2VqVFiIJAY7SinTau0GnsNhaOndlOS7na0+zB9iQ7jtvSCtYFRKepihofn/OdP58vjg/vMknG3FihVZPu1nco4SrRTKhRk37pn24fUGIdKAZSK96kSlNy2KrFeTGQwqY97hyqWoIwyjZy16Spc3kjiiaTSV3Y3PhdLQuH+Lae6CzKDbdcOW6iXMIU/9w055bOECoA4JNpNTNr1WqExAHps2aF5EQwjFwJnxTIM5dJGgWtASS3I6MLxY611IaY0aBJ3xwc+d9cJyC1RcaVL4ltodCLXQMYEz4IkD1xz0nKxSjFaPf2KZkI5tLyNfL6cfQYpcQOmYNHOdZYAuVm8Bl3wMBBWAZ/jt85OxcEEZsqyETSxx3i02/Sdv/m7Lp7cnVxfvnppt/pXPTPuyGI0iZaxYmjVUcxBqQLk/CFnxicgyTFuNFmCNLyOFoWzdWGWq0E59dkoCWWvrSiZIiRymmTHhkBkhLhQIpksevAjLg7FRJz8La79aFy9AEw5JukYCxfdjTfsb6KSeurLiQjU10QKW45cZpgRkWGbykny+UmQ6OzUirBOmKlYJyMBZ9wdlhWaQb4J0fX6CIr0BIPXy65Cx6+F+KeDPhQG8TlMMajinJhA379WcA5WPsACvMYt3oX5+2Tm/PL9sm3LZ8gsDGo5Jng2EKe5W4j+DAlSru5HZYjgcLysilMsHKvSm71l7fBiqyQoc2v3Ywl6A22ZDNentOYv0ZQ2W0K43IQ/XCV0DiCAlsSMHEjwXEXquBVARNQRCs5JZAgUVk/1mOhC4uSMMAB2r48wmBPhCpXI/xyoEfDuKkEubO793b/3fsPBx8b9ejXj5/ba41mFN6V4N0FDj9eS+ILIn/MhnHkufNpGnam+FcsfH3Sq1Koy04Vrc6nKlpXgea7SxRfKQSkhVE45kgMUmTCcfaaTX5Bo9Z/L0MbX6lRG8xi7XH7f5MIq8X1aOU+FEdPXthqKF+9/LZqvwFQSwMEFAACAAgAFL05SRypIBCZAQAAHwYAAB8AAAB1bml2ZXJzYWwvaHRtbF9za2luX3NldHRpbmdzLmpzjZRNb8IwDIbv/AqUXSfEPmG7ocGkSRwmjdu0QyimVKRJlaQdDPHfV4ePNqk7Fl/Iy5PXsat41+mWi0Ws+9zdud9u/+7vnQaoWZ3Dta+LFj1FnRmRLGCWpCASCSxAitPRs7yvCMqYSWc6336gran5MYX/LLkwdTwjLDShGepwQYnfxOkNBf54tR3rOtRUa/Q8t1bJXqSkBWl7UumUO4ZdvbpVLzGAVQH6ArrkEXimA7fayMrxYYBR5yKVZlxupypWvTmP1rFWuVy05V9tM9DlJ18fgP7T4GXi2YnE2DcLaZh4MsRoJzMNxsAx7+MEg4QFn4Oo+fbd+gP1jJsFBXSRmMSe6NENRp3OeAyNLg1HGD4mS69GNwcYTc7Cxh6Iu1sMjxB8C7phNb7H8ECV5dk/PmCmVYwdaaDNnp9RofgikfExdR+D5PCyaNvWvapQd/0x856QCp7Qinp9advsCEFDgJZ8uibIO6XsBCVKIociNGpaVUPIu4wN5wjuP7uMW8ujVVqOh3I4lm3geg16ppQob/916Z5hrs7+F1BLAwQUAAIACAAUvTlJ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AUvTlJNfmkRGYAAABrAAAAHAAAAHVuaXZlcnNhbC9sb2NhbF9zZXR0aW5ncy54bWwNyjsOg0AMBcCeU1ju8+tSsFBESkkKyAEssCIk73PEWlG4PdtNMW3/z0Y/3crqSHw7X5kUsy8rPonf0/N0ZyohWMQcmhjO1HdNaz6LjRpRY6Gvya7bpLkidJBc58MRiqAXbOdL1xx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FL05SW42vD5uAQAA9wIAACkAAAB1bml2ZXJzYWwvc2tpbl9jdXN0b21pemF0aW9uX3NldHRpbmdzLnhtbI1S22obMRB9z1eI/IAljW4LW4NuWwzFKcQQ8lQWrxKWOtqyUmgp+vhqkxjHrUureZo5Z84wo9Omr2O0zylPT+PPPo9TvA05j/Exra8QavfTYZo/zyGFnFanyt0Yh+n7Jj5MS61WU+7j0M+DXdC0xqh7eUhJrZyqGTOMIsk89Qo5z23FGnAN2Io5Smy7+k3iVXcO+xDzZdV2dYb+2bCJKcx5E4fwYw3n7PfQ+QYf534YKy+tBVuiHKcWx5ZAjHDJfaEaAASy3BGHi5SN1AR5zDiGYhQFCohwThpRiKQcatY1oqow3wjEJGPUFepp7UZaG0dtkdAQous0rxpbus5IjBEhBJgrXEBnMKpsqBoa1HJAcGBAFG00UYA625mOFe+8sBwp6gXGhRkDGJ+Oe9ru/blO1f9e53jOfwhe/IKL6OKt1QVztfvnea7kXXj6duhzQOPw4drebHd+u/tys/10f/3myxcPH1mLWevWf/X2L1BLAwQUAAIACAAUvTlJpeGFFHkCAADzVwAAFwAAAHVuaXZlcnNhbC91bml2ZXJzYWwucG5n7dzda1JhHAfwxzSxpWJ1czZsXnUxsqU2lsVam/gyGRsihisq3chmF81KL1zY0qjWKxbUYNHWwhGywJFBUTSTDQpmNKQXYbZcrC27sBEUFdPW2eU8p+gP+B44v4fnPM/v+TznH/ieNzUbRCVlJYQQkbFBayaEFySEe1TAp78cHu+dpQeO22zQkMhL6Wd6wmuvb6on5F5wdb51JT1fdaRht5sQ8djSy3nuCh8gxHrOqK23ePfn0srGMROl/5BfzKQ2NN6RZM3ZtVnLyPUejaTm7olKj+lmrUwqHn5VyOUWumyp7zF5Ysa9vc/3zs/hU/bl5ecnfv8mp+d2svt95lu+LV0t+b2NpzQJHcV7A08pqi/7q/xr9tgjgWF0DVeoiJPlJZ6IZ3UzTQ/TIqGi2FkqYr5+641ni9GCI/Kx/cUkc0tgQqV4nKyauO8dlKuKT6eLVHipo6ri7K1dwkKsECst7h+gJEGLztHL8pdv/F5e904J885+r2WupeutL8jSpLR3DsqHEixNs1f3hKktzBtO0SvRcCXLSo9hvG3zxY65g4zT/oGYh66pgAABAgQIECBAgAABAgQIECBAgAABAgQIECBAgAABAgQIECBAgAABAgQIECBAgAABAgQIECBAgAABAgQIECBAgAABAgQIECBAgAABAgQIECBAgAABAgQIECBAgAABAuR/kPh8ItTZz+GcZoat2qftdk/o0D6repolOZZSU9SUc/LHerH6r8GyXzKudHUdaWXp9pZSI84nhpqyeV8td4WALbo2tG5HZmP5Zdfe4dRCVH6lbpSZPusbCCTP6GXHT9oqbBqr7PWFB4R+jLpmbURjP/UHUEsDBBQAAgAIABS9OUnsHTlbSgAAAGsAAAAbAAAAdW5pdmVyc2FsL3VuaXZlcnNhbC5wbmcueG1ss7GvyM1RKEstKs7Mz7NVMtQzULK34+WyKShKLctMLVeoAIoZ6RlAgJJCJSq3PDOlJAMoZGhijBDMSM1MzyixVbIwNYcL6gPNBABQSwECAAAUAAIACAAUvTlJFQ6tKGQEAAAHEQAAHQAAAAAAAAABAAAAAAAAAAAAdW5pdmVyc2FsL2NvbW1vbl9tZXNzYWdlcy5sbmdQSwECAAAUAAIACAAUvTlJJGX/Cx0DAAA2DAAAJwAAAAAAAAABAAAAAACfBAAAdW5pdmVyc2FsL2ZsYXNoX3B1Ymxpc2hpbmdfc2V0dGluZ3MueG1sUEsBAgAAFAACAAgAFL05SVgJoHK6AgAAVQoAACEAAAAAAAAAAQAAAAAAAQgAAHVuaXZlcnNhbC9mbGFzaF9za2luX3NldHRpbmdzLnhtbFBLAQIAABQAAgAIABS9OUlGdqD88gIAAEcLAAAmAAAAAAAAAAEAAAAAAPoKAAB1bml2ZXJzYWwvaHRtbF9wdWJsaXNoaW5nX3NldHRpbmdzLnhtbFBLAQIAABQAAgAIABS9OUkcqSAQmQEAAB8GAAAfAAAAAAAAAAEAAAAAADAOAAB1bml2ZXJzYWwvaHRtbF9za2luX3NldHRpbmdzLmpzUEsBAgAAFAACAAgAFL05ST08L9HBAAAA5QEAABoAAAAAAAAAAQAAAAAABhAAAHVuaXZlcnNhbC9pMThuX3ByZXNldHMueG1sUEsBAgAAFAACAAgAFL05STX5pERmAAAAawAAABwAAAAAAAAAAQAAAAAA/xAAAHVuaXZlcnNhbC9sb2NhbF9zZXR0aW5ncy54bWxQSwECAAAUAAIACABElFdHI7RO+/sCAACwCAAAFAAAAAAAAAABAAAAAACfEQAAdW5pdmVyc2FsL3BsYXllci54bWxQSwECAAAUAAIACAAUvTlJbja8Pm4BAAD3AgAAKQAAAAAAAAABAAAAAADMFAAAdW5pdmVyc2FsL3NraW5fY3VzdG9taXphdGlvbl9zZXR0aW5ncy54bWxQSwECAAAUAAIACAAUvTlJpeGFFHkCAADzVwAAFwAAAAAAAAAAAAAAAACBFgAAdW5pdmVyc2FsL3VuaXZlcnNhbC5wbmdQSwECAAAUAAIACAAUvTlJ7B05W0oAAABrAAAAGwAAAAAAAAABAAAAAAAvGQAAdW5pdmVyc2FsL3VuaXZlcnNhbC5wbmcueG1sUEsFBgAAAAALAAsASQMAALIZAAAAAA=="/>
  <p:tag name="ISPRING_PRESENTATION_TITLE" val="演示文稿1"/>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1.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5.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6.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7.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8.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9.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0.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1.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5.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6.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7.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5.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6.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7.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8.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9.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heme/theme1.xml><?xml version="1.0" encoding="utf-8"?>
<a:theme xmlns:a="http://schemas.openxmlformats.org/drawingml/2006/main" name="Office 主题">
  <a:themeElements>
    <a:clrScheme name="自定义 13">
      <a:dk1>
        <a:sysClr val="windowText" lastClr="000000"/>
      </a:dk1>
      <a:lt1>
        <a:sysClr val="window" lastClr="FFFFFF"/>
      </a:lt1>
      <a:dk2>
        <a:srgbClr val="44546A"/>
      </a:dk2>
      <a:lt2>
        <a:srgbClr val="E7E6E6"/>
      </a:lt2>
      <a:accent1>
        <a:srgbClr val="4384F1"/>
      </a:accent1>
      <a:accent2>
        <a:srgbClr val="E94236"/>
      </a:accent2>
      <a:accent3>
        <a:srgbClr val="FBBD06"/>
      </a:accent3>
      <a:accent4>
        <a:srgbClr val="33A952"/>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TotalTime>
  <Words>2169</Words>
  <Application>Microsoft Office PowerPoint</Application>
  <PresentationFormat>宽屏</PresentationFormat>
  <Paragraphs>245</Paragraphs>
  <Slides>25</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Adobe 楷体 Std R</vt:lpstr>
      <vt:lpstr>ITC Avant Garde Std XLt</vt:lpstr>
      <vt:lpstr>华文细黑</vt:lpstr>
      <vt:lpstr>微软雅黑</vt:lpstr>
      <vt:lpstr>Aharoni</vt:lpstr>
      <vt:lpstr>Arial</vt:lpstr>
      <vt:lpstr>Arial Black</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季宁 王</cp:lastModifiedBy>
  <cp:revision>38</cp:revision>
  <dcterms:created xsi:type="dcterms:W3CDTF">2016-09-14T22:36:34Z</dcterms:created>
  <dcterms:modified xsi:type="dcterms:W3CDTF">2019-04-26T14:25:57Z</dcterms:modified>
</cp:coreProperties>
</file>