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9FBAC-9635-4170-B3D2-BBDBC8B067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8BE69D-1FF7-420E-92BA-C1F018EB7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F3CA1-42D3-402B-8AA4-1EA83D847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710D-58E9-4828-A8AE-50E062703446}" type="datetimeFigureOut">
              <a:rPr lang="en-US" smtClean="0"/>
              <a:t>12-Mar-21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097FC-AA4B-4493-BFA9-A64FA8FE1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0247E-0BCD-4B44-84C9-170EE0596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CAFE3-7D47-499F-ADD8-BA668A5EF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5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F38CA-BA04-4437-A13C-8EBEE9777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C5AF-82A6-4CB8-9757-A513BE7C5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EA7F3-1660-4F5F-BB04-635B1566B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710D-58E9-4828-A8AE-50E062703446}" type="datetimeFigureOut">
              <a:rPr lang="en-US" smtClean="0"/>
              <a:t>12-Mar-21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B8830-B81C-45CA-9568-0CD331B41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D4BA3-D943-44EE-A45C-4C8BAD92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CAFE3-7D47-499F-ADD8-BA668A5EF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17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2E4D17-50F5-4C92-BD22-2279C2F7E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2FEB65-E61E-48CB-BEDC-15778A103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50633-7B48-437E-B887-B6F9EA1C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710D-58E9-4828-A8AE-50E062703446}" type="datetimeFigureOut">
              <a:rPr lang="en-US" smtClean="0"/>
              <a:t>12-Mar-21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985E8-294F-4CB1-9A46-872E4788B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222F7-0DAC-4978-9D88-3E9A3F0FA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CAFE3-7D47-499F-ADD8-BA668A5EF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3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0388-37D9-4B4F-A54A-28DA81F26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E18EE-E4C1-4823-89D2-A41D621F6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F3FCC-FEA8-4BFD-B389-F235B56F9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710D-58E9-4828-A8AE-50E062703446}" type="datetimeFigureOut">
              <a:rPr lang="en-US" smtClean="0"/>
              <a:t>12-Mar-21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0242E-D7B9-441C-ABCA-780F8E146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ED795-EC1D-4FA0-BE22-63365ACA2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CAFE3-7D47-499F-ADD8-BA668A5EF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49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606BD-F6EE-4873-A40E-DDC70403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9DC40-EFF4-46EF-B6D4-67A8ECF65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9FD4F-C311-4035-A4C8-050D99E61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710D-58E9-4828-A8AE-50E062703446}" type="datetimeFigureOut">
              <a:rPr lang="en-US" smtClean="0"/>
              <a:t>12-Mar-21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3DC8A-88F3-4068-938F-53564BF8E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A73D2-1CFB-4160-BB5E-EAB868F2F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CAFE3-7D47-499F-ADD8-BA668A5EF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65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13D1-480D-47EF-9786-2DB70C529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8C726-A213-4A4B-87F7-FFF3443BFF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D5719C-BB44-41C0-8941-A80BE35E1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2B521-A4E1-4A9A-ADD7-E0098DFB4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710D-58E9-4828-A8AE-50E062703446}" type="datetimeFigureOut">
              <a:rPr lang="en-US" smtClean="0"/>
              <a:t>12-Mar-21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C092C-03EB-495D-8E9D-7BC66563C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0D97D-239B-43BA-9E66-B5356492A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CAFE3-7D47-499F-ADD8-BA668A5EF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82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4E0C9-D261-44B6-80D9-B34306794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AC397-E2CA-4297-A67B-038472D2D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0BED57-E957-4C12-947B-5191B0E20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6E839D-B81C-4429-BEA5-2CFD48C907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72CC70-AC5F-4AED-AB1C-5FD6B4E9B1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9A50BF-21B5-412A-B4F4-F41A17632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710D-58E9-4828-A8AE-50E062703446}" type="datetimeFigureOut">
              <a:rPr lang="en-US" smtClean="0"/>
              <a:t>12-Mar-21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FA7EF0-6F1C-4C33-B699-8DB7511DF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349ED7-6604-4492-A124-DDAB6919E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CAFE3-7D47-499F-ADD8-BA668A5EF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AA003-ECC3-4B21-80EA-2074085B4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B4C03F-FCFD-48B3-8E5C-9F5E82D5C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710D-58E9-4828-A8AE-50E062703446}" type="datetimeFigureOut">
              <a:rPr lang="en-US" smtClean="0"/>
              <a:t>12-Mar-21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A84920-A5CE-47E8-A7F0-A49E282A3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B0F8D0-0CDE-4B3E-8686-1EB2128EC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CAFE3-7D47-499F-ADD8-BA668A5EF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66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2D1C78-4B08-434A-A96C-6A1C89F44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710D-58E9-4828-A8AE-50E062703446}" type="datetimeFigureOut">
              <a:rPr lang="en-US" smtClean="0"/>
              <a:t>12-Mar-21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0F5678-8945-4517-9C84-BB212A21C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B02076-332C-4CCA-A35C-AA1E1685A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CAFE3-7D47-499F-ADD8-BA668A5EF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4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5819-79DB-4C7C-B48B-7141ECCEF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77660-EDEE-49AA-B68B-6D45BA8DF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EA42C-D327-4439-BB11-69FC86C8E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D40EF-4A94-4E5A-A7F4-C7FEC7436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710D-58E9-4828-A8AE-50E062703446}" type="datetimeFigureOut">
              <a:rPr lang="en-US" smtClean="0"/>
              <a:t>12-Mar-21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F02078-4E52-4DB8-928D-535A522B8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41174-0250-478C-AD4F-6B1F2B01B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CAFE3-7D47-499F-ADD8-BA668A5EF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2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9C5FB-B30C-4888-8381-862703332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640AF9-9739-4FAD-98DE-708E25A68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75BA24-25BA-402F-9907-7C4B92FB5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A7A7D2-83F4-4551-8845-5C6838648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710D-58E9-4828-A8AE-50E062703446}" type="datetimeFigureOut">
              <a:rPr lang="en-US" smtClean="0"/>
              <a:t>12-Mar-21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7BDE0-80D4-4CE6-A331-FB21F500B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49513-383E-4668-994E-46F25A07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CAFE3-7D47-499F-ADD8-BA668A5EF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0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7C5F87-5114-4F71-AE20-9748272AF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67D6F-8FA6-4832-BEC1-46E38329F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9BFC7-25FD-4BB3-A87D-AA4E886ECA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F710D-58E9-4828-A8AE-50E062703446}" type="datetimeFigureOut">
              <a:rPr lang="en-US" smtClean="0"/>
              <a:t>12-Mar-21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B98BC-D68A-4B37-B584-BBE2D6731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4E01C-C878-46E7-95E5-1B519FFED0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CAFE3-7D47-499F-ADD8-BA668A5EF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87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C44CC7F-49A4-4D6A-A842-D439721971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327670"/>
              </p:ext>
            </p:extLst>
          </p:nvPr>
        </p:nvGraphicFramePr>
        <p:xfrm>
          <a:off x="323448" y="770485"/>
          <a:ext cx="11545103" cy="589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918">
                  <a:extLst>
                    <a:ext uri="{9D8B030D-6E8A-4147-A177-3AD203B41FA5}">
                      <a16:colId xmlns:a16="http://schemas.microsoft.com/office/drawing/2014/main" val="4068630833"/>
                    </a:ext>
                  </a:extLst>
                </a:gridCol>
                <a:gridCol w="3282980">
                  <a:extLst>
                    <a:ext uri="{9D8B030D-6E8A-4147-A177-3AD203B41FA5}">
                      <a16:colId xmlns:a16="http://schemas.microsoft.com/office/drawing/2014/main" val="2904018546"/>
                    </a:ext>
                  </a:extLst>
                </a:gridCol>
                <a:gridCol w="4727058">
                  <a:extLst>
                    <a:ext uri="{9D8B030D-6E8A-4147-A177-3AD203B41FA5}">
                      <a16:colId xmlns:a16="http://schemas.microsoft.com/office/drawing/2014/main" val="3376687669"/>
                    </a:ext>
                  </a:extLst>
                </a:gridCol>
                <a:gridCol w="3052147">
                  <a:extLst>
                    <a:ext uri="{9D8B030D-6E8A-4147-A177-3AD203B41FA5}">
                      <a16:colId xmlns:a16="http://schemas.microsoft.com/office/drawing/2014/main" val="2897608258"/>
                    </a:ext>
                  </a:extLst>
                </a:gridCol>
              </a:tblGrid>
              <a:tr h="184186">
                <a:tc>
                  <a:txBody>
                    <a:bodyPr/>
                    <a:lstStyle/>
                    <a:p>
                      <a:r>
                        <a:rPr lang="en-US" sz="1200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BAU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Additional Initiatives/Projects Participation/Ad-hoc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Training FY2020 (CPD=38.5hours)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170764"/>
                  </a:ext>
                </a:extLst>
              </a:tr>
              <a:tr h="3456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Prepare daily SCEL reports and simulate breakeven rate as and when team mate not around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200" dirty="0"/>
                        <a:t>Data Lab Task Force – SCEL RPA Enhancement : Prepared User Requirement for enhancement 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0" hangingPunct="1">
                        <a:buFont typeface="+mj-lt"/>
                        <a:buNone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Leadership Bytes #10: Influencing for Change </a:t>
                      </a:r>
                    </a:p>
                  </a:txBody>
                  <a:tcPr marR="0" marB="0"/>
                </a:tc>
                <a:extLst>
                  <a:ext uri="{0D108BD9-81ED-4DB2-BD59-A6C34878D82A}">
                    <a16:rowId xmlns:a16="http://schemas.microsoft.com/office/drawing/2014/main" val="1905117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Prepare Monthly Limit Utilization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Fact findings on the Limit Utilization breach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200" dirty="0"/>
                        <a:t>Limit breached in Sep20, look for Basel fact findings and present solution to Management, i.e. Credit Risk Mitigation via silent guarantee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0" hangingPunct="1">
                        <a:buFont typeface="+mj-lt"/>
                        <a:buNone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Credit Risk Management and Measurement</a:t>
                      </a:r>
                    </a:p>
                  </a:txBody>
                  <a:tcPr marR="0" marB="0"/>
                </a:tc>
                <a:extLst>
                  <a:ext uri="{0D108BD9-81ED-4DB2-BD59-A6C34878D82A}">
                    <a16:rowId xmlns:a16="http://schemas.microsoft.com/office/drawing/2014/main" val="918870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Prepare MFRS9 Staging Monitoring Template on Quarterly basis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Prepare MFRS9 Staging Monitoring slides and walk through Toba-san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0" hangingPunct="1">
                        <a:buFont typeface="+mj-lt"/>
                        <a:buNone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Credit Risk Stress Testing and Capital Adequacy</a:t>
                      </a:r>
                    </a:p>
                  </a:txBody>
                  <a:tcPr marR="0" marB="0"/>
                </a:tc>
                <a:extLst>
                  <a:ext uri="{0D108BD9-81ED-4DB2-BD59-A6C34878D82A}">
                    <a16:rowId xmlns:a16="http://schemas.microsoft.com/office/drawing/2014/main" val="3162043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Prepare LCC materials and business information and collate SAC customers slides from CBDs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Prepare and understand historical Connected Party Annual Limit review as requested by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0" hangingPunct="1">
                        <a:buFont typeface="+mj-lt"/>
                        <a:buNone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Leadership Bytes #12 - Developing the Full Potential of Team Members Towards Performance (For People Managers)</a:t>
                      </a:r>
                    </a:p>
                  </a:txBody>
                  <a:tcPr marR="0" marB="0"/>
                </a:tc>
                <a:extLst>
                  <a:ext uri="{0D108BD9-81ED-4DB2-BD59-A6C34878D82A}">
                    <a16:rowId xmlns:a16="http://schemas.microsoft.com/office/drawing/2014/main" val="1259372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Prepare Credit Risk related Report for BRMC including Risk Monitoring Report and any papers for approval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Prepare the analysis and impact to MBM pertaining to Fitch downgraded Malaysia’s sovereign rating and present to Management and MCC meeting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0" hangingPunct="1">
                        <a:buFont typeface="+mj-lt"/>
                        <a:buNone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Fitch Conference for Credit Outlook 2021 - Asia Pacific: How Will The Economy Be Impacted In 2021?</a:t>
                      </a:r>
                    </a:p>
                  </a:txBody>
                  <a:tcPr marR="0" marB="0"/>
                </a:tc>
                <a:extLst>
                  <a:ext uri="{0D108BD9-81ED-4DB2-BD59-A6C34878D82A}">
                    <a16:rowId xmlns:a16="http://schemas.microsoft.com/office/drawing/2014/main" val="3235635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Annual Review on Impairment Policy and Impairment Manual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Attend to BNM ad-hoc request, including information request, BNM survey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0" hangingPunct="1">
                        <a:buFont typeface="+mj-lt"/>
                        <a:buNone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JC3 SC4 Capacity Building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Programme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Level 2 - Workshop on Climate Risk</a:t>
                      </a:r>
                    </a:p>
                  </a:txBody>
                  <a:tcPr marR="0" marB="0"/>
                </a:tc>
                <a:extLst>
                  <a:ext uri="{0D108BD9-81ED-4DB2-BD59-A6C34878D82A}">
                    <a16:rowId xmlns:a16="http://schemas.microsoft.com/office/drawing/2014/main" val="3363490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As a checker for monthly ECL computation, credit concentration, connected party, BNM Quarterly Portfolio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Work together and provide ideas on KPMG audit observation including draft response on Management Overlay, Model Governance/Monitoring/Validation, PD 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0" hangingPunct="1">
                        <a:buFont typeface="+mj-lt"/>
                        <a:buNone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BASEL III For Financial Institutions</a:t>
                      </a:r>
                    </a:p>
                  </a:txBody>
                  <a:tcPr marR="0" marB="0"/>
                </a:tc>
                <a:extLst>
                  <a:ext uri="{0D108BD9-81ED-4DB2-BD59-A6C34878D82A}">
                    <a16:rowId xmlns:a16="http://schemas.microsoft.com/office/drawing/2014/main" val="2265095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Prepare monthly loan moratorium report to BNM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Understand the changes in Basel III and Basel III reforms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*Attend CRO forum on behalf CRO when CRO not 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756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Monitor any updates pertaining to Credit risk related policies from Parent 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Revamped / simplified reports including  LCC, Monthly Limit Utilization, and SCEL simulation template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434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Guide and monitor team as and when 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Prepare MEO slides including the Credit Risk Monitoring Framework and 3-Years Business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8768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DFA32CA-9C4A-4656-AE63-EF4D663F3A62}"/>
              </a:ext>
            </a:extLst>
          </p:cNvPr>
          <p:cNvSpPr txBox="1"/>
          <p:nvPr/>
        </p:nvSpPr>
        <p:spPr>
          <a:xfrm>
            <a:off x="245486" y="364209"/>
            <a:ext cx="696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FY 2020 (Sep-20 until Mar-21) Staff Performance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8FC41B-04C0-47E5-BC7C-31E672E364F8}"/>
              </a:ext>
            </a:extLst>
          </p:cNvPr>
          <p:cNvSpPr txBox="1"/>
          <p:nvPr/>
        </p:nvSpPr>
        <p:spPr>
          <a:xfrm>
            <a:off x="245486" y="48420"/>
            <a:ext cx="6587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Name: Sherly Yap Lih Shing (mm202009)</a:t>
            </a:r>
          </a:p>
        </p:txBody>
      </p:sp>
    </p:spTree>
    <p:extLst>
      <p:ext uri="{BB962C8B-B14F-4D97-AF65-F5344CB8AC3E}">
        <p14:creationId xmlns:p14="http://schemas.microsoft.com/office/powerpoint/2010/main" val="705949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419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Linda Loh</dc:creator>
  <cp:lastModifiedBy>Yap Lih Shing</cp:lastModifiedBy>
  <cp:revision>36</cp:revision>
  <dcterms:created xsi:type="dcterms:W3CDTF">2021-03-03T03:06:52Z</dcterms:created>
  <dcterms:modified xsi:type="dcterms:W3CDTF">2021-03-12T02:49:33Z</dcterms:modified>
</cp:coreProperties>
</file>