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0" d="100"/>
          <a:sy n="70" d="100"/>
        </p:scale>
        <p:origin x="7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4968-94FF-BCBF-AA08-8CC2DCC80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D91F7B-9418-780D-B673-3601A2FAF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19B8F-5195-BC5C-D41B-A6F9784C3D9B}"/>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A230E354-0AF1-E4FC-E42F-C9B977BB4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F9288-ECDE-B5EF-24BF-6FB250D50247}"/>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1930616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2846-BD62-D17E-E548-A93138EA2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86B2A-F420-B940-6AE1-9C543E6D8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DC11-CCFC-2534-4E4E-5F28DECC03D6}"/>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422145FB-A3F6-E6DC-D85B-ACE1AAAA6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37C95-0A66-013B-1819-52EE7C166699}"/>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21598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263D7-433A-DFA3-0BBB-B3A56FA45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35516F-9996-72D7-EBEF-353A63F07A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4B27F-FC11-E764-DFFB-9C061A682B87}"/>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14EF1337-0A7E-4401-93EE-3644E9F1C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B254A-25F0-79FC-5F80-87A7FC2B71E3}"/>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264218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5231-8B57-3A7B-AF0E-1F5EC3CEF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B62F7-C217-8A59-607B-3B9396373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BBB66-DD28-BC33-3B77-F5B66A91B824}"/>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8D4E03E8-5205-C5C3-41CC-4E6225293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23ED6-035C-2E70-DC37-93E93751E451}"/>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314952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ED5F-9CFC-BEEF-DE1B-0B1CCC0E6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F74738-B90A-0A57-A326-261DE0BB9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2974C1-C415-0424-43BE-164545C988AC}"/>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FD6ED11B-F097-9A92-EFC8-8D130CFED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329B7-077D-F83C-19B5-242AE3670D6B}"/>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91386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BB39-55A9-2E44-1AB0-490359C0F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F5BDF-556B-F490-4D17-46B517EAD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221F1-11E0-030B-6BCE-535BD3A1B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0113D-7EF1-ACB4-03A7-9799CC0A9FC0}"/>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6" name="Footer Placeholder 5">
            <a:extLst>
              <a:ext uri="{FF2B5EF4-FFF2-40B4-BE49-F238E27FC236}">
                <a16:creationId xmlns:a16="http://schemas.microsoft.com/office/drawing/2014/main" id="{E215DDBB-6B4F-ECC1-8584-E86C8CE1B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30536-BF04-0569-4E4C-170A1C003A42}"/>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420830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F4B8-5C3B-3641-2FD1-C32941C78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C89A75-FD2B-3CFB-4D28-ED1A51B7F5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A58F51-E6DF-C0F0-0844-C76A95E070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83A71-A4BA-EC3F-04D7-8FC82F3E2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235FB-6E48-DAA7-1C18-36C8636A2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A0A29-5853-E390-0016-1A62975198B7}"/>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8" name="Footer Placeholder 7">
            <a:extLst>
              <a:ext uri="{FF2B5EF4-FFF2-40B4-BE49-F238E27FC236}">
                <a16:creationId xmlns:a16="http://schemas.microsoft.com/office/drawing/2014/main" id="{1A3F4EA2-5479-D6AA-D53C-AFD1EC0843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78933-9EE9-D510-3DDC-9A212AC67B71}"/>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144118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9B6B-D257-D6FA-2EB7-D0DF850B8B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90F95-FB01-F1BE-739F-529CE960501A}"/>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4" name="Footer Placeholder 3">
            <a:extLst>
              <a:ext uri="{FF2B5EF4-FFF2-40B4-BE49-F238E27FC236}">
                <a16:creationId xmlns:a16="http://schemas.microsoft.com/office/drawing/2014/main" id="{8497157D-ABA8-1020-5B96-67459440F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FB54F2-1146-2F9A-7FE0-F0D2DD8086C9}"/>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1526392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D74F4-817F-20CF-6744-B76B72C241AB}"/>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3" name="Footer Placeholder 2">
            <a:extLst>
              <a:ext uri="{FF2B5EF4-FFF2-40B4-BE49-F238E27FC236}">
                <a16:creationId xmlns:a16="http://schemas.microsoft.com/office/drawing/2014/main" id="{B6E69F3F-2E65-2AD5-8CA9-CFBCCE3042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5AC42A-C651-E645-DFB9-F01173E139A8}"/>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378199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B57E-F173-04BE-BBD0-8BBD91A1B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64876B-D0CD-DAED-90B7-FEC306C8F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91516-F90A-207E-26E4-E16684EC9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00BDD-3727-F3E4-677C-63D1D56D3BFF}"/>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6" name="Footer Placeholder 5">
            <a:extLst>
              <a:ext uri="{FF2B5EF4-FFF2-40B4-BE49-F238E27FC236}">
                <a16:creationId xmlns:a16="http://schemas.microsoft.com/office/drawing/2014/main" id="{8A20728F-2B3D-FA7E-BB50-6E617D04A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2F664-B376-EDDD-28D0-12A692666C13}"/>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284838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EA48-E6AE-BFE7-B975-C77E78C5E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4CAA4-7533-22DC-498E-53C5087C5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77EAC0-FD4F-AD55-3525-2F7B472E7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4F3AA-3E5E-E815-74C7-475701FD5168}"/>
              </a:ext>
            </a:extLst>
          </p:cNvPr>
          <p:cNvSpPr>
            <a:spLocks noGrp="1"/>
          </p:cNvSpPr>
          <p:nvPr>
            <p:ph type="dt" sz="half" idx="10"/>
          </p:nvPr>
        </p:nvSpPr>
        <p:spPr/>
        <p:txBody>
          <a:bodyPr/>
          <a:lstStyle/>
          <a:p>
            <a:fld id="{5D93BED8-25B2-4630-8179-26A6A7E5774F}" type="datetimeFigureOut">
              <a:rPr lang="en-US" smtClean="0"/>
              <a:t>5/6/2024</a:t>
            </a:fld>
            <a:endParaRPr lang="en-US"/>
          </a:p>
        </p:txBody>
      </p:sp>
      <p:sp>
        <p:nvSpPr>
          <p:cNvPr id="6" name="Footer Placeholder 5">
            <a:extLst>
              <a:ext uri="{FF2B5EF4-FFF2-40B4-BE49-F238E27FC236}">
                <a16:creationId xmlns:a16="http://schemas.microsoft.com/office/drawing/2014/main" id="{EDD13382-A3C1-CF7C-9F29-8E13B0565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402FF-2D02-F3C9-3146-E711A9376DFF}"/>
              </a:ext>
            </a:extLst>
          </p:cNvPr>
          <p:cNvSpPr>
            <a:spLocks noGrp="1"/>
          </p:cNvSpPr>
          <p:nvPr>
            <p:ph type="sldNum" sz="quarter" idx="12"/>
          </p:nvPr>
        </p:nvSpPr>
        <p:spPr/>
        <p:txBody>
          <a:bodyPr/>
          <a:lstStyle/>
          <a:p>
            <a:fld id="{F19F4760-5887-41DE-9E8D-2DFE0F297B1D}" type="slidenum">
              <a:rPr lang="en-US" smtClean="0"/>
              <a:t>‹#›</a:t>
            </a:fld>
            <a:endParaRPr lang="en-US"/>
          </a:p>
        </p:txBody>
      </p:sp>
    </p:spTree>
    <p:extLst>
      <p:ext uri="{BB962C8B-B14F-4D97-AF65-F5344CB8AC3E}">
        <p14:creationId xmlns:p14="http://schemas.microsoft.com/office/powerpoint/2010/main" val="396903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08A4D-D10E-CD1C-0905-2E5386205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05F3E-4ECE-48DE-FA5D-19B3894995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6B474-B798-030F-DE6E-D513BB30E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3BED8-25B2-4630-8179-26A6A7E5774F}" type="datetimeFigureOut">
              <a:rPr lang="en-US" smtClean="0"/>
              <a:t>5/6/2024</a:t>
            </a:fld>
            <a:endParaRPr lang="en-US"/>
          </a:p>
        </p:txBody>
      </p:sp>
      <p:sp>
        <p:nvSpPr>
          <p:cNvPr id="5" name="Footer Placeholder 4">
            <a:extLst>
              <a:ext uri="{FF2B5EF4-FFF2-40B4-BE49-F238E27FC236}">
                <a16:creationId xmlns:a16="http://schemas.microsoft.com/office/drawing/2014/main" id="{3CD7442D-6662-0CEC-1F59-AC09A9C92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D7F3BB-9E37-0C55-BE6F-1415DAE1F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F4760-5887-41DE-9E8D-2DFE0F297B1D}" type="slidenum">
              <a:rPr lang="en-US" smtClean="0"/>
              <a:t>‹#›</a:t>
            </a:fld>
            <a:endParaRPr lang="en-US"/>
          </a:p>
        </p:txBody>
      </p:sp>
    </p:spTree>
    <p:extLst>
      <p:ext uri="{BB962C8B-B14F-4D97-AF65-F5344CB8AC3E}">
        <p14:creationId xmlns:p14="http://schemas.microsoft.com/office/powerpoint/2010/main" val="402217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introduction-to-tree-data-structure-and-algorithm-tutorials/" TargetMode="External"/><Relationship Id="rId2" Type="http://schemas.openxmlformats.org/officeDocument/2006/relationships/hyperlink" Target="https://www.geeksforgeeks.org/decision-tre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what-is-big-data/" TargetMode="External"/><Relationship Id="rId2" Type="http://schemas.openxmlformats.org/officeDocument/2006/relationships/hyperlink" Target="https://www.geeksforgeeks.org/optimization-techniques-set-1-modulu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8EBEE-AAC4-2B1C-E351-C3C35B045269}"/>
              </a:ext>
            </a:extLst>
          </p:cNvPr>
          <p:cNvSpPr txBox="1"/>
          <p:nvPr/>
        </p:nvSpPr>
        <p:spPr>
          <a:xfrm rot="10800000" flipH="1" flipV="1">
            <a:off x="1913744" y="1068166"/>
            <a:ext cx="8364512" cy="707886"/>
          </a:xfrm>
          <a:prstGeom prst="rect">
            <a:avLst/>
          </a:prstGeom>
          <a:noFill/>
        </p:spPr>
        <p:txBody>
          <a:bodyPr wrap="square" rtlCol="0">
            <a:spAutoFit/>
          </a:bodyPr>
          <a:lstStyle/>
          <a:p>
            <a:r>
              <a:rPr lang="en-US" sz="4000" dirty="0"/>
              <a:t>BOOSTING ALGORITHMS-REGRESSION</a:t>
            </a:r>
          </a:p>
        </p:txBody>
      </p:sp>
      <p:sp>
        <p:nvSpPr>
          <p:cNvPr id="5" name="TextBox 4">
            <a:extLst>
              <a:ext uri="{FF2B5EF4-FFF2-40B4-BE49-F238E27FC236}">
                <a16:creationId xmlns:a16="http://schemas.microsoft.com/office/drawing/2014/main" id="{67C628BE-41B2-459A-066F-0D0EACCA996F}"/>
              </a:ext>
            </a:extLst>
          </p:cNvPr>
          <p:cNvSpPr txBox="1"/>
          <p:nvPr/>
        </p:nvSpPr>
        <p:spPr>
          <a:xfrm>
            <a:off x="4469567" y="2743201"/>
            <a:ext cx="3252866" cy="1754326"/>
          </a:xfrm>
          <a:prstGeom prst="rect">
            <a:avLst/>
          </a:prstGeom>
          <a:noFill/>
        </p:spPr>
        <p:txBody>
          <a:bodyPr wrap="square" rtlCol="0">
            <a:spAutoFit/>
          </a:bodyPr>
          <a:lstStyle/>
          <a:p>
            <a:r>
              <a:rPr lang="en-US" sz="3600" dirty="0"/>
              <a:t>1.Ada Boost</a:t>
            </a:r>
          </a:p>
          <a:p>
            <a:r>
              <a:rPr lang="en-US" sz="3600" dirty="0"/>
              <a:t>2.XG Boosting</a:t>
            </a:r>
          </a:p>
          <a:p>
            <a:r>
              <a:rPr lang="en-US" sz="3600" dirty="0"/>
              <a:t>3.LG Boosting</a:t>
            </a:r>
          </a:p>
        </p:txBody>
      </p:sp>
    </p:spTree>
    <p:extLst>
      <p:ext uri="{BB962C8B-B14F-4D97-AF65-F5344CB8AC3E}">
        <p14:creationId xmlns:p14="http://schemas.microsoft.com/office/powerpoint/2010/main" val="1950356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7230DB-DF8A-3660-A18F-711A4D6986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95" y="389509"/>
            <a:ext cx="10748384" cy="5801429"/>
          </a:xfrm>
          <a:prstGeom prst="rect">
            <a:avLst/>
          </a:prstGeom>
        </p:spPr>
      </p:pic>
    </p:spTree>
    <p:extLst>
      <p:ext uri="{BB962C8B-B14F-4D97-AF65-F5344CB8AC3E}">
        <p14:creationId xmlns:p14="http://schemas.microsoft.com/office/powerpoint/2010/main" val="1045873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F4D75-804C-2AAE-4832-30DD8F5FB21E}"/>
              </a:ext>
            </a:extLst>
          </p:cNvPr>
          <p:cNvSpPr txBox="1"/>
          <p:nvPr/>
        </p:nvSpPr>
        <p:spPr>
          <a:xfrm>
            <a:off x="4244716" y="614597"/>
            <a:ext cx="3702569" cy="830997"/>
          </a:xfrm>
          <a:prstGeom prst="rect">
            <a:avLst/>
          </a:prstGeom>
          <a:noFill/>
        </p:spPr>
        <p:txBody>
          <a:bodyPr wrap="square" rtlCol="0">
            <a:spAutoFit/>
          </a:bodyPr>
          <a:lstStyle/>
          <a:p>
            <a:r>
              <a:rPr lang="en-US" sz="4800" dirty="0"/>
              <a:t>1.Ada Boost</a:t>
            </a:r>
          </a:p>
        </p:txBody>
      </p:sp>
      <p:sp>
        <p:nvSpPr>
          <p:cNvPr id="3" name="TextBox 2">
            <a:extLst>
              <a:ext uri="{FF2B5EF4-FFF2-40B4-BE49-F238E27FC236}">
                <a16:creationId xmlns:a16="http://schemas.microsoft.com/office/drawing/2014/main" id="{37EC64AF-093A-A155-2BCA-1AA4B8D7A235}"/>
              </a:ext>
            </a:extLst>
          </p:cNvPr>
          <p:cNvSpPr txBox="1"/>
          <p:nvPr/>
        </p:nvSpPr>
        <p:spPr>
          <a:xfrm>
            <a:off x="632086" y="2713220"/>
            <a:ext cx="10927829" cy="2677656"/>
          </a:xfrm>
          <a:prstGeom prst="rect">
            <a:avLst/>
          </a:prstGeom>
          <a:noFill/>
        </p:spPr>
        <p:txBody>
          <a:bodyPr wrap="square" rtlCol="0">
            <a:spAutoFit/>
          </a:bodyPr>
          <a:lstStyle/>
          <a:p>
            <a:r>
              <a:rPr lang="en-US" sz="2800" b="1" i="0" dirty="0">
                <a:solidFill>
                  <a:srgbClr val="212529"/>
                </a:solidFill>
                <a:effectLst/>
                <a:highlight>
                  <a:srgbClr val="FFFFFF"/>
                </a:highlight>
              </a:rPr>
              <a:t>INTRODUCTION</a:t>
            </a:r>
          </a:p>
          <a:p>
            <a:r>
              <a:rPr lang="en-US" sz="2800" b="0" i="0" dirty="0">
                <a:solidFill>
                  <a:srgbClr val="212529"/>
                </a:solidFill>
                <a:effectLst/>
                <a:highlight>
                  <a:srgbClr val="FFFFFF"/>
                </a:highlight>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2800" dirty="0"/>
          </a:p>
        </p:txBody>
      </p:sp>
    </p:spTree>
    <p:extLst>
      <p:ext uri="{BB962C8B-B14F-4D97-AF65-F5344CB8AC3E}">
        <p14:creationId xmlns:p14="http://schemas.microsoft.com/office/powerpoint/2010/main" val="278375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9CBF6-AB19-E8B3-B090-376E967A5DC1}"/>
              </a:ext>
            </a:extLst>
          </p:cNvPr>
          <p:cNvSpPr txBox="1"/>
          <p:nvPr/>
        </p:nvSpPr>
        <p:spPr>
          <a:xfrm>
            <a:off x="612099" y="508577"/>
            <a:ext cx="11527436" cy="3583610"/>
          </a:xfrm>
          <a:prstGeom prst="rect">
            <a:avLst/>
          </a:prstGeom>
          <a:noFill/>
        </p:spPr>
        <p:txBody>
          <a:bodyPr wrap="square">
            <a:spAutoFit/>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Arial" panose="020B0604020202020204" pitchFamily="34" charset="0"/>
              </a:rPr>
              <a:t>Applications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Quantitative Prediction</a:t>
            </a:r>
            <a:r>
              <a:rPr lang="en-US" sz="2400" kern="100" dirty="0">
                <a:effectLst/>
                <a:latin typeface="Calibri" panose="020F0502020204030204" pitchFamily="34" charset="0"/>
                <a:ea typeface="Calibri" panose="020F0502020204030204" pitchFamily="34" charset="0"/>
                <a:cs typeface="Arial" panose="020B0604020202020204" pitchFamily="34" charset="0"/>
              </a:rPr>
              <a:t>: Suitable for any regression task aiming to predict a numeric value, such as house prices, temperature forecasts, or stock market trends.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Model Stacking</a:t>
            </a:r>
            <a:r>
              <a:rPr lang="en-US" sz="2400" kern="100" dirty="0">
                <a:effectLst/>
                <a:latin typeface="Calibri" panose="020F0502020204030204" pitchFamily="34" charset="0"/>
                <a:ea typeface="Calibri" panose="020F0502020204030204" pitchFamily="34" charset="0"/>
                <a:cs typeface="Arial" panose="020B0604020202020204" pitchFamily="34" charset="0"/>
              </a:rPr>
              <a:t>: Can be used as part of a model stacking ensemble, where the outputs of several models are input into another model to improve predictions.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Feature Importance Analysis</a:t>
            </a:r>
            <a:r>
              <a:rPr lang="en-US" sz="2400" kern="100" dirty="0">
                <a:effectLst/>
                <a:latin typeface="Calibri" panose="020F0502020204030204" pitchFamily="34" charset="0"/>
                <a:ea typeface="Calibri" panose="020F0502020204030204" pitchFamily="34" charset="0"/>
                <a:cs typeface="Arial" panose="020B0604020202020204" pitchFamily="34" charset="0"/>
              </a:rPr>
              <a:t>: Similar to classification, AdaBoost regressor can be used to highlight the features most relevant to predicting the target variable</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Arial" panose="020B0604020202020204" pitchFamily="34" charset="0"/>
              </a:rPr>
              <a:t>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1E925CC2-1BA2-BF90-58CF-06BCB80B314B}"/>
              </a:ext>
            </a:extLst>
          </p:cNvPr>
          <p:cNvSpPr txBox="1"/>
          <p:nvPr/>
        </p:nvSpPr>
        <p:spPr>
          <a:xfrm>
            <a:off x="956873" y="4241124"/>
            <a:ext cx="11182662" cy="2153282"/>
          </a:xfrm>
          <a:prstGeom prst="rect">
            <a:avLst/>
          </a:prstGeom>
          <a:noFill/>
        </p:spPr>
        <p:txBody>
          <a:bodyPr wrap="square" rtlCol="0">
            <a:spAutoFit/>
          </a:bodyPr>
          <a:lstStyle/>
          <a:p>
            <a:pPr marL="0" marR="0">
              <a:lnSpc>
                <a:spcPct val="107000"/>
              </a:lnSpc>
              <a:spcBef>
                <a:spcPts val="0"/>
              </a:spcBef>
              <a:spcAft>
                <a:spcPts val="800"/>
              </a:spcAft>
            </a:pPr>
            <a:r>
              <a:rPr lang="en-US" sz="2400" kern="0" spc="-5" dirty="0">
                <a:solidFill>
                  <a:srgbClr val="212529"/>
                </a:solidFill>
                <a:effectLst/>
                <a:highlight>
                  <a:srgbClr val="FFFFFF"/>
                </a:highlight>
                <a:ea typeface="Calibri" panose="020F0502020204030204" pitchFamily="34" charset="0"/>
                <a:cs typeface="Times New Roman" panose="02020603050405020304" pitchFamily="18" charset="0"/>
              </a:rPr>
              <a:t>AdaBoost for regression adapts the boosting methodology to fit continuous target values, rather than categorical ones. The principle remains the same: sequentially apply weak regressor models, adjust their influence on the final prediction based on their error, and thereby improve the robustness of the prediction over iterations.</a:t>
            </a:r>
            <a:endParaRPr lang="en-US" sz="2400" kern="100" dirty="0">
              <a:effectLst/>
              <a:highlight>
                <a:srgbClr val="FFFFFF"/>
              </a:highligh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kern="100" dirty="0">
                <a:effectLst/>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24621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D5821-DE65-5C88-BF77-7F7001271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97" y="0"/>
            <a:ext cx="11279605" cy="6858000"/>
          </a:xfrm>
          <a:prstGeom prst="rect">
            <a:avLst/>
          </a:prstGeom>
        </p:spPr>
      </p:pic>
    </p:spTree>
    <p:extLst>
      <p:ext uri="{BB962C8B-B14F-4D97-AF65-F5344CB8AC3E}">
        <p14:creationId xmlns:p14="http://schemas.microsoft.com/office/powerpoint/2010/main" val="233814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D92EF6-2213-E89C-C33A-4810274A4192}"/>
              </a:ext>
            </a:extLst>
          </p:cNvPr>
          <p:cNvSpPr txBox="1"/>
          <p:nvPr/>
        </p:nvSpPr>
        <p:spPr>
          <a:xfrm>
            <a:off x="4519982" y="633614"/>
            <a:ext cx="3152037" cy="707886"/>
          </a:xfrm>
          <a:prstGeom prst="rect">
            <a:avLst/>
          </a:prstGeom>
          <a:noFill/>
        </p:spPr>
        <p:txBody>
          <a:bodyPr wrap="square" rtlCol="0">
            <a:spAutoFit/>
          </a:bodyPr>
          <a:lstStyle/>
          <a:p>
            <a:r>
              <a:rPr lang="en-US" sz="4000" dirty="0"/>
              <a:t>2.XG Boosting</a:t>
            </a:r>
          </a:p>
        </p:txBody>
      </p:sp>
      <p:sp>
        <p:nvSpPr>
          <p:cNvPr id="4" name="TextBox 3">
            <a:extLst>
              <a:ext uri="{FF2B5EF4-FFF2-40B4-BE49-F238E27FC236}">
                <a16:creationId xmlns:a16="http://schemas.microsoft.com/office/drawing/2014/main" id="{D293393D-2C54-1670-136D-6D644DD10EC7}"/>
              </a:ext>
            </a:extLst>
          </p:cNvPr>
          <p:cNvSpPr txBox="1"/>
          <p:nvPr/>
        </p:nvSpPr>
        <p:spPr>
          <a:xfrm>
            <a:off x="467193" y="2613517"/>
            <a:ext cx="11257614" cy="2376997"/>
          </a:xfrm>
          <a:prstGeom prst="rect">
            <a:avLst/>
          </a:prstGeom>
          <a:noFill/>
        </p:spPr>
        <p:txBody>
          <a:bodyPr wrap="square" rtlCol="0">
            <a:spAutoFit/>
          </a:bodyPr>
          <a:lstStyle/>
          <a:p>
            <a:pPr marL="0" marR="0">
              <a:lnSpc>
                <a:spcPct val="107000"/>
              </a:lnSpc>
              <a:spcBef>
                <a:spcPts val="0"/>
              </a:spcBef>
              <a:spcAft>
                <a:spcPts val="0"/>
              </a:spcAft>
            </a:pPr>
            <a:r>
              <a:rPr lang="en-US" sz="2800" b="1" kern="0" dirty="0">
                <a:solidFill>
                  <a:srgbClr val="1F1F1F"/>
                </a:solidFill>
                <a:highlight>
                  <a:srgbClr val="FFFFFF"/>
                </a:highlight>
                <a:ea typeface="Times New Roman" panose="02020603050405020304" pitchFamily="18" charset="0"/>
                <a:cs typeface="Arial" panose="020B0604020202020204" pitchFamily="34" charset="0"/>
              </a:rPr>
              <a:t>INTRODUCTION</a:t>
            </a:r>
          </a:p>
          <a:p>
            <a:pPr marL="0" marR="0">
              <a:lnSpc>
                <a:spcPct val="107000"/>
              </a:lnSpc>
              <a:spcBef>
                <a:spcPts val="0"/>
              </a:spcBef>
              <a:spcAft>
                <a:spcPts val="0"/>
              </a:spcAft>
            </a:pPr>
            <a:r>
              <a:rPr lang="en-US" sz="2800" kern="0" dirty="0" err="1">
                <a:solidFill>
                  <a:srgbClr val="1F1F1F"/>
                </a:solidFill>
                <a:effectLst/>
                <a:highlight>
                  <a:srgbClr val="FFFFFF"/>
                </a:highlight>
                <a:ea typeface="Times New Roman" panose="02020603050405020304" pitchFamily="18" charset="0"/>
                <a:cs typeface="Arial" panose="020B0604020202020204" pitchFamily="34" charset="0"/>
              </a:rPr>
              <a:t>XGBoost</a:t>
            </a:r>
            <a:r>
              <a:rPr lang="en-US" sz="2800" kern="0" dirty="0">
                <a:solidFill>
                  <a:srgbClr val="1F1F1F"/>
                </a:solidFill>
                <a:effectLst/>
                <a:highlight>
                  <a:srgbClr val="FFFFFF"/>
                </a:highlight>
                <a:ea typeface="Times New Roman" panose="02020603050405020304" pitchFamily="18" charset="0"/>
                <a:cs typeface="Arial" panose="020B0604020202020204" pitchFamily="34" charset="0"/>
              </a:rPr>
              <a:t> is </a:t>
            </a:r>
            <a:r>
              <a:rPr lang="en-US" sz="2800" kern="0" dirty="0">
                <a:solidFill>
                  <a:srgbClr val="040C28"/>
                </a:solidFill>
                <a:effectLst/>
                <a:highlight>
                  <a:srgbClr val="D3E3FD"/>
                </a:highlight>
                <a:ea typeface="Times New Roman" panose="02020603050405020304" pitchFamily="18" charset="0"/>
                <a:cs typeface="Arial" panose="020B0604020202020204" pitchFamily="34" charset="0"/>
              </a:rPr>
              <a:t>a supervised machine learning method for classification and regression</a:t>
            </a:r>
            <a:r>
              <a:rPr lang="en-US" sz="2800" kern="0" dirty="0">
                <a:solidFill>
                  <a:srgbClr val="1F1F1F"/>
                </a:solidFill>
                <a:effectLst/>
                <a:highlight>
                  <a:srgbClr val="FFFFFF"/>
                </a:highlight>
                <a:ea typeface="Times New Roman" panose="02020603050405020304" pitchFamily="18" charset="0"/>
                <a:cs typeface="Arial" panose="020B0604020202020204" pitchFamily="34" charset="0"/>
              </a:rPr>
              <a:t> and is used by the Train Using </a:t>
            </a:r>
            <a:r>
              <a:rPr lang="en-US" sz="2800" kern="0" dirty="0" err="1">
                <a:solidFill>
                  <a:srgbClr val="1F1F1F"/>
                </a:solidFill>
                <a:effectLst/>
                <a:highlight>
                  <a:srgbClr val="FFFFFF"/>
                </a:highlight>
                <a:ea typeface="Times New Roman" panose="02020603050405020304" pitchFamily="18" charset="0"/>
                <a:cs typeface="Arial" panose="020B0604020202020204" pitchFamily="34" charset="0"/>
              </a:rPr>
              <a:t>AutoML</a:t>
            </a:r>
            <a:r>
              <a:rPr lang="en-US" sz="2800" kern="0" dirty="0">
                <a:solidFill>
                  <a:srgbClr val="1F1F1F"/>
                </a:solidFill>
                <a:effectLst/>
                <a:highlight>
                  <a:srgbClr val="FFFFFF"/>
                </a:highlight>
                <a:ea typeface="Times New Roman" panose="02020603050405020304" pitchFamily="18" charset="0"/>
                <a:cs typeface="Arial" panose="020B0604020202020204" pitchFamily="34" charset="0"/>
              </a:rPr>
              <a:t> tool. </a:t>
            </a:r>
            <a:r>
              <a:rPr lang="en-US" sz="2800" kern="0" dirty="0" err="1">
                <a:solidFill>
                  <a:srgbClr val="1F1F1F"/>
                </a:solidFill>
                <a:effectLst/>
                <a:highlight>
                  <a:srgbClr val="FFFFFF"/>
                </a:highlight>
                <a:ea typeface="Times New Roman" panose="02020603050405020304" pitchFamily="18" charset="0"/>
                <a:cs typeface="Arial" panose="020B0604020202020204" pitchFamily="34" charset="0"/>
              </a:rPr>
              <a:t>XGBoost</a:t>
            </a:r>
            <a:r>
              <a:rPr lang="en-US" sz="2800" kern="0" dirty="0">
                <a:solidFill>
                  <a:srgbClr val="1F1F1F"/>
                </a:solidFill>
                <a:effectLst/>
                <a:highlight>
                  <a:srgbClr val="FFFFFF"/>
                </a:highlight>
                <a:ea typeface="Times New Roman" panose="02020603050405020304" pitchFamily="18" charset="0"/>
                <a:cs typeface="Arial" panose="020B0604020202020204" pitchFamily="34" charset="0"/>
              </a:rPr>
              <a:t> is short for extreme gradient boosting. This method is based on decision trees and improves on other methods such as random forest and gradient boost.</a:t>
            </a:r>
            <a:endParaRPr lang="en-US" sz="2800" kern="100" dirty="0">
              <a:effectLst/>
              <a:highlight>
                <a:srgbClr val="FFFFFF"/>
              </a:highligh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1010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29B2C7-4A10-C30A-CB92-8D14905BD7C8}"/>
              </a:ext>
            </a:extLst>
          </p:cNvPr>
          <p:cNvSpPr txBox="1"/>
          <p:nvPr/>
        </p:nvSpPr>
        <p:spPr>
          <a:xfrm>
            <a:off x="467193" y="1880242"/>
            <a:ext cx="11467475" cy="3555525"/>
          </a:xfrm>
          <a:prstGeom prst="rect">
            <a:avLst/>
          </a:prstGeom>
          <a:noFill/>
        </p:spPr>
        <p:txBody>
          <a:bodyPr wrap="square">
            <a:spAutoFit/>
          </a:bodyPr>
          <a:lstStyle/>
          <a:p>
            <a:pPr>
              <a:lnSpc>
                <a:spcPct val="107000"/>
              </a:lnSpc>
              <a:spcBef>
                <a:spcPts val="1200"/>
              </a:spcBef>
            </a:pPr>
            <a:r>
              <a:rPr lang="en-US" sz="2800" b="1"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Advantages:</a:t>
            </a:r>
            <a:r>
              <a:rPr lang="en-US" sz="2800"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 Effective with large data sets. Tree algorithms such as </a:t>
            </a:r>
            <a:r>
              <a:rPr lang="en-US" sz="2800" kern="0" dirty="0" err="1">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XGBoost</a:t>
            </a:r>
            <a:r>
              <a:rPr lang="en-US" sz="2800"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 and Random </a:t>
            </a:r>
            <a:r>
              <a:rPr lang="en-US" sz="2800" kern="0" dirty="0" err="1">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F</a:t>
            </a:r>
            <a:r>
              <a:rPr lang="en-US" sz="2800" kern="0" dirty="0" err="1">
                <a:solidFill>
                  <a:srgbClr val="1B1B1B"/>
                </a:solidFill>
                <a:highlight>
                  <a:srgbClr val="FFFFFF"/>
                </a:highlight>
                <a:latin typeface="Verdana" panose="020B0604030504040204" pitchFamily="34" charset="0"/>
                <a:ea typeface="Times New Roman" panose="02020603050405020304" pitchFamily="18" charset="0"/>
                <a:cs typeface="Times New Roman" panose="02020603050405020304" pitchFamily="18" charset="0"/>
              </a:rPr>
              <a:t>with</a:t>
            </a:r>
            <a:r>
              <a:rPr lang="en-US" sz="2800" kern="0" dirty="0">
                <a:solidFill>
                  <a:srgbClr val="1B1B1B"/>
                </a:solidFill>
                <a:highlight>
                  <a:srgbClr val="FFFFFF"/>
                </a:highlight>
                <a:latin typeface="Verdana" panose="020B0604030504040204" pitchFamily="34" charset="0"/>
                <a:ea typeface="Times New Roman" panose="02020603050405020304" pitchFamily="18" charset="0"/>
                <a:cs typeface="Times New Roman" panose="02020603050405020304" pitchFamily="18" charset="0"/>
              </a:rPr>
              <a:t> segregated clusters.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1200"/>
              </a:spcBef>
              <a:spcAft>
                <a:spcPts val="800"/>
              </a:spcAft>
            </a:pPr>
            <a:r>
              <a:rPr lang="en-US" sz="2800" b="1" kern="0" dirty="0" err="1">
                <a:solidFill>
                  <a:srgbClr val="1B1B1B"/>
                </a:solidFill>
                <a:highlight>
                  <a:srgbClr val="FFFFFF"/>
                </a:highlight>
                <a:latin typeface="Verdana" panose="020B0604030504040204" pitchFamily="34" charset="0"/>
                <a:ea typeface="Times New Roman" panose="02020603050405020304" pitchFamily="18" charset="0"/>
                <a:cs typeface="Times New Roman" panose="02020603050405020304" pitchFamily="18" charset="0"/>
              </a:rPr>
              <a:t>Disadvantages</a:t>
            </a:r>
            <a:r>
              <a:rPr lang="en-US" sz="2800" kern="0" dirty="0" err="1">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orest</a:t>
            </a:r>
            <a:r>
              <a:rPr lang="en-US" sz="2800"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 do not need normalized features and work well if the data is nonlinear, non-monotonic, or </a:t>
            </a:r>
            <a:r>
              <a:rPr lang="en-US" sz="2800" b="1"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a:t>
            </a:r>
            <a:r>
              <a:rPr lang="en-US" sz="2800"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 Tree algorithms such as </a:t>
            </a:r>
            <a:r>
              <a:rPr lang="en-US" sz="2800" kern="0" dirty="0" err="1">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XGBoost</a:t>
            </a:r>
            <a:r>
              <a:rPr lang="en-US" sz="2800" kern="0" dirty="0">
                <a:solidFill>
                  <a:srgbClr val="1B1B1B"/>
                </a:solidFill>
                <a:effectLst/>
                <a:highlight>
                  <a:srgbClr val="FFFFFF"/>
                </a:highlight>
                <a:latin typeface="Verdana" panose="020B0604030504040204" pitchFamily="34" charset="0"/>
                <a:ea typeface="Times New Roman" panose="02020603050405020304" pitchFamily="18" charset="0"/>
                <a:cs typeface="Times New Roman" panose="02020603050405020304" pitchFamily="18" charset="0"/>
              </a:rPr>
              <a:t> and Random Forest can over-fit the data, especially if the trees are too deep with noisy dat</a:t>
            </a:r>
            <a:r>
              <a:rPr lang="en-US" sz="2800" kern="0" dirty="0">
                <a:solidFill>
                  <a:srgbClr val="1B1B1B"/>
                </a:solidFill>
                <a:highlight>
                  <a:srgbClr val="FFFFFF"/>
                </a:highlight>
                <a:latin typeface="Verdana" panose="020B0604030504040204" pitchFamily="34" charset="0"/>
                <a:ea typeface="Times New Roman" panose="02020603050405020304" pitchFamily="18" charset="0"/>
                <a:cs typeface="Times New Roman" panose="02020603050405020304" pitchFamily="18" charset="0"/>
              </a:rPr>
              <a:t>a</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kern="1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92367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B48F10-1906-7C3D-9E4A-99576A7BDB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177" y="0"/>
            <a:ext cx="6773646" cy="6858000"/>
          </a:xfrm>
          <a:prstGeom prst="rect">
            <a:avLst/>
          </a:prstGeom>
        </p:spPr>
      </p:pic>
    </p:spTree>
    <p:extLst>
      <p:ext uri="{BB962C8B-B14F-4D97-AF65-F5344CB8AC3E}">
        <p14:creationId xmlns:p14="http://schemas.microsoft.com/office/powerpoint/2010/main" val="143062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FBEEB-09B4-0614-C03B-CD0401081BF9}"/>
              </a:ext>
            </a:extLst>
          </p:cNvPr>
          <p:cNvSpPr txBox="1"/>
          <p:nvPr/>
        </p:nvSpPr>
        <p:spPr>
          <a:xfrm>
            <a:off x="4557159" y="418031"/>
            <a:ext cx="3077682" cy="707886"/>
          </a:xfrm>
          <a:prstGeom prst="rect">
            <a:avLst/>
          </a:prstGeom>
          <a:noFill/>
        </p:spPr>
        <p:txBody>
          <a:bodyPr wrap="square" rtlCol="0">
            <a:spAutoFit/>
          </a:bodyPr>
          <a:lstStyle/>
          <a:p>
            <a:r>
              <a:rPr lang="en-US" sz="4000" dirty="0"/>
              <a:t>3.LG Boosting</a:t>
            </a:r>
          </a:p>
        </p:txBody>
      </p:sp>
      <p:sp>
        <p:nvSpPr>
          <p:cNvPr id="5" name="TextBox 4">
            <a:extLst>
              <a:ext uri="{FF2B5EF4-FFF2-40B4-BE49-F238E27FC236}">
                <a16:creationId xmlns:a16="http://schemas.microsoft.com/office/drawing/2014/main" id="{6CA48531-116F-94A5-C700-0436C2057F35}"/>
              </a:ext>
            </a:extLst>
          </p:cNvPr>
          <p:cNvSpPr txBox="1"/>
          <p:nvPr/>
        </p:nvSpPr>
        <p:spPr>
          <a:xfrm>
            <a:off x="467193" y="1845445"/>
            <a:ext cx="11527437" cy="4026552"/>
          </a:xfrm>
          <a:prstGeom prst="rect">
            <a:avLst/>
          </a:prstGeom>
          <a:noFill/>
        </p:spPr>
        <p:txBody>
          <a:bodyPr wrap="square" rtlCol="0">
            <a:spAutoFit/>
          </a:bodyPr>
          <a:lstStyle/>
          <a:p>
            <a:pPr marL="0" marR="0" fontAlgn="base">
              <a:lnSpc>
                <a:spcPct val="107000"/>
              </a:lnSpc>
              <a:spcBef>
                <a:spcPts val="0"/>
              </a:spcBef>
              <a:spcAft>
                <a:spcPts val="0"/>
              </a:spcAft>
            </a:pPr>
            <a:r>
              <a:rPr lang="en-US" sz="2400" b="1" kern="0" spc="10" dirty="0">
                <a:solidFill>
                  <a:srgbClr val="273239"/>
                </a:solidFill>
                <a:effectLst/>
                <a:highlight>
                  <a:srgbClr val="FFFFFF"/>
                </a:highlight>
                <a:ea typeface="Times New Roman" panose="02020603050405020304" pitchFamily="18" charset="0"/>
                <a:cs typeface="Times New Roman" panose="02020603050405020304" pitchFamily="18" charset="0"/>
              </a:rPr>
              <a:t>INTRODUCTION</a:t>
            </a:r>
          </a:p>
          <a:p>
            <a:pPr marL="0" marR="0" fontAlgn="base">
              <a:lnSpc>
                <a:spcPct val="107000"/>
              </a:lnSpc>
              <a:spcBef>
                <a:spcPts val="0"/>
              </a:spcBef>
              <a:spcAft>
                <a:spcPts val="0"/>
              </a:spcAft>
            </a:pPr>
            <a:r>
              <a:rPr lang="en-US" sz="2400" kern="0" spc="10" dirty="0" err="1">
                <a:solidFill>
                  <a:srgbClr val="273239"/>
                </a:solidFill>
                <a:effectLst/>
                <a:highlight>
                  <a:srgbClr val="FFFFFF"/>
                </a:highlight>
                <a:ea typeface="Times New Roman" panose="02020603050405020304" pitchFamily="18" charset="0"/>
                <a:cs typeface="Times New Roman" panose="02020603050405020304" pitchFamily="18" charset="0"/>
              </a:rPr>
              <a:t>LightGBM</a:t>
            </a:r>
            <a:r>
              <a:rPr lang="en-US" sz="2400" kern="0" spc="10" dirty="0">
                <a:solidFill>
                  <a:srgbClr val="273239"/>
                </a:solidFill>
                <a:effectLst/>
                <a:highlight>
                  <a:srgbClr val="FFFFFF"/>
                </a:highlight>
                <a:ea typeface="Times New Roman" panose="02020603050405020304" pitchFamily="18" charset="0"/>
                <a:cs typeface="Times New Roman" panose="02020603050405020304" pitchFamily="18" charset="0"/>
              </a:rPr>
              <a:t> is an open-source, distributed, high-performance gradient boosting framework developed by Microsoft. It is designed for efficiency, scalability, and accuracy. It is based on</a:t>
            </a:r>
            <a:r>
              <a:rPr lang="en-US" sz="2400" u="sng" kern="0" spc="10" dirty="0">
                <a:solidFill>
                  <a:srgbClr val="0000FF"/>
                </a:solidFill>
                <a:effectLst/>
                <a:highlight>
                  <a:srgbClr val="FFFFFF"/>
                </a:highlight>
                <a:ea typeface="Times New Roman" panose="02020603050405020304" pitchFamily="18" charset="0"/>
                <a:cs typeface="Times New Roman" panose="02020603050405020304" pitchFamily="18" charset="0"/>
                <a:hlinkClick r:id="rId2"/>
              </a:rPr>
              <a:t> decision trees</a:t>
            </a:r>
            <a:r>
              <a:rPr lang="en-US" sz="2400" kern="0" spc="10" dirty="0">
                <a:solidFill>
                  <a:srgbClr val="273239"/>
                </a:solidFill>
                <a:effectLst/>
                <a:highlight>
                  <a:srgbClr val="FFFFFF"/>
                </a:highlight>
                <a:ea typeface="Times New Roman" panose="02020603050405020304" pitchFamily="18" charset="0"/>
                <a:cs typeface="Times New Roman" panose="02020603050405020304" pitchFamily="18" charset="0"/>
              </a:rPr>
              <a:t> designed to improve model efficiency and reduce memory usage. It incorporates several novel techniques, including Gradient-based One-Side Sampling (GOSS), which selectively retains instances with large gradients during training to optimize memory usage and training time. Additionally, </a:t>
            </a:r>
            <a:r>
              <a:rPr lang="en-US" sz="2400" kern="0" spc="10" dirty="0" err="1">
                <a:solidFill>
                  <a:srgbClr val="273239"/>
                </a:solidFill>
                <a:effectLst/>
                <a:highlight>
                  <a:srgbClr val="FFFFFF"/>
                </a:highlight>
                <a:ea typeface="Times New Roman" panose="02020603050405020304" pitchFamily="18" charset="0"/>
                <a:cs typeface="Times New Roman" panose="02020603050405020304" pitchFamily="18" charset="0"/>
              </a:rPr>
              <a:t>LightGBM</a:t>
            </a:r>
            <a:r>
              <a:rPr lang="en-US" sz="2400" kern="0" spc="10" dirty="0">
                <a:solidFill>
                  <a:srgbClr val="273239"/>
                </a:solidFill>
                <a:effectLst/>
                <a:highlight>
                  <a:srgbClr val="FFFFFF"/>
                </a:highlight>
                <a:ea typeface="Times New Roman" panose="02020603050405020304" pitchFamily="18" charset="0"/>
                <a:cs typeface="Times New Roman" panose="02020603050405020304" pitchFamily="18" charset="0"/>
              </a:rPr>
              <a:t> employs histogram-based algorithms for efficient</a:t>
            </a:r>
            <a:r>
              <a:rPr lang="en-US" sz="2400" u="sng" kern="0" spc="10" dirty="0">
                <a:solidFill>
                  <a:srgbClr val="0000FF"/>
                </a:solidFill>
                <a:effectLst/>
                <a:highlight>
                  <a:srgbClr val="FFFFFF"/>
                </a:highlight>
                <a:ea typeface="Times New Roman" panose="02020603050405020304" pitchFamily="18" charset="0"/>
                <a:cs typeface="Times New Roman" panose="02020603050405020304" pitchFamily="18" charset="0"/>
                <a:hlinkClick r:id="rId3"/>
              </a:rPr>
              <a:t> tree</a:t>
            </a:r>
            <a:r>
              <a:rPr lang="en-US" sz="2400" kern="0" spc="10" dirty="0">
                <a:solidFill>
                  <a:srgbClr val="273239"/>
                </a:solidFill>
                <a:effectLst/>
                <a:highlight>
                  <a:srgbClr val="FFFFFF"/>
                </a:highlight>
                <a:ea typeface="Times New Roman" panose="02020603050405020304" pitchFamily="18" charset="0"/>
                <a:cs typeface="Times New Roman" panose="02020603050405020304" pitchFamily="18" charset="0"/>
              </a:rPr>
              <a:t> construction. These techniques, along with optimizations like leaf-wise tree growth and efficient data storage formats, contribute to </a:t>
            </a:r>
            <a:r>
              <a:rPr lang="en-US" sz="2400" kern="0" spc="10" dirty="0" err="1">
                <a:solidFill>
                  <a:srgbClr val="273239"/>
                </a:solidFill>
                <a:effectLst/>
                <a:highlight>
                  <a:srgbClr val="FFFFFF"/>
                </a:highlight>
                <a:ea typeface="Times New Roman" panose="02020603050405020304" pitchFamily="18" charset="0"/>
                <a:cs typeface="Times New Roman" panose="02020603050405020304" pitchFamily="18" charset="0"/>
              </a:rPr>
              <a:t>LightGBM’s</a:t>
            </a:r>
            <a:r>
              <a:rPr lang="en-US" sz="2400" kern="0" spc="10" dirty="0">
                <a:solidFill>
                  <a:srgbClr val="273239"/>
                </a:solidFill>
                <a:effectLst/>
                <a:highlight>
                  <a:srgbClr val="FFFFFF"/>
                </a:highlight>
                <a:ea typeface="Times New Roman" panose="02020603050405020304" pitchFamily="18" charset="0"/>
                <a:cs typeface="Times New Roman" panose="02020603050405020304" pitchFamily="18" charset="0"/>
              </a:rPr>
              <a:t> efficiency and give it a competitive edge over other gradient boosting frameworks.</a:t>
            </a:r>
            <a:endParaRPr lang="en-US" sz="2400" kern="100" dirty="0">
              <a:effectLst/>
              <a:highlight>
                <a:srgbClr val="FFFFFF"/>
              </a:highligh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3949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C5F385-7B63-1C5C-49BD-EC6809116970}"/>
              </a:ext>
            </a:extLst>
          </p:cNvPr>
          <p:cNvSpPr txBox="1"/>
          <p:nvPr/>
        </p:nvSpPr>
        <p:spPr>
          <a:xfrm>
            <a:off x="407233" y="0"/>
            <a:ext cx="11377534" cy="6370975"/>
          </a:xfrm>
          <a:prstGeom prst="rect">
            <a:avLst/>
          </a:prstGeom>
          <a:noFill/>
        </p:spPr>
        <p:txBody>
          <a:bodyPr wrap="square" rtlCol="0">
            <a:spAutoFit/>
          </a:bodyPr>
          <a:lstStyle/>
          <a:p>
            <a:pPr algn="l" fontAlgn="base"/>
            <a:r>
              <a:rPr lang="en-US" sz="2400" b="1" i="0" dirty="0">
                <a:solidFill>
                  <a:srgbClr val="273239"/>
                </a:solidFill>
                <a:effectLst/>
                <a:highlight>
                  <a:srgbClr val="FFFFFF"/>
                </a:highlight>
              </a:rPr>
              <a:t>Advantages of the </a:t>
            </a:r>
            <a:r>
              <a:rPr lang="en-US" sz="2400" b="1" i="0" dirty="0" err="1">
                <a:solidFill>
                  <a:srgbClr val="273239"/>
                </a:solidFill>
                <a:effectLst/>
                <a:highlight>
                  <a:srgbClr val="FFFFFF"/>
                </a:highlight>
              </a:rPr>
              <a:t>LightGBM</a:t>
            </a:r>
            <a:endParaRPr lang="en-US" sz="2400" b="1" i="0" dirty="0">
              <a:solidFill>
                <a:srgbClr val="273239"/>
              </a:solidFill>
              <a:effectLst/>
              <a:highlight>
                <a:srgbClr val="FFFFFF"/>
              </a:highlight>
            </a:endParaRPr>
          </a:p>
          <a:p>
            <a:pPr algn="l" rtl="0" fontAlgn="base"/>
            <a:r>
              <a:rPr lang="en-US" sz="2400" b="0" i="0" dirty="0">
                <a:solidFill>
                  <a:srgbClr val="273239"/>
                </a:solidFill>
                <a:effectLst/>
                <a:highlight>
                  <a:srgbClr val="FFFFFF"/>
                </a:highlight>
              </a:rPr>
              <a:t>The advantages of the </a:t>
            </a:r>
            <a:r>
              <a:rPr lang="en-US" sz="2400" b="0" i="0" dirty="0" err="1">
                <a:solidFill>
                  <a:srgbClr val="273239"/>
                </a:solidFill>
                <a:effectLst/>
                <a:highlight>
                  <a:srgbClr val="FFFFFF"/>
                </a:highlight>
              </a:rPr>
              <a:t>LightGBM</a:t>
            </a:r>
            <a:r>
              <a:rPr lang="en-US" sz="2400" b="0" i="0" dirty="0">
                <a:solidFill>
                  <a:srgbClr val="273239"/>
                </a:solidFill>
                <a:effectLst/>
                <a:highlight>
                  <a:srgbClr val="FFFFFF"/>
                </a:highlight>
              </a:rPr>
              <a:t> model include:</a:t>
            </a:r>
          </a:p>
          <a:p>
            <a:pPr algn="l" fontAlgn="base">
              <a:buFont typeface="Arial" panose="020B0604020202020204" pitchFamily="34" charset="0"/>
              <a:buChar char="•"/>
            </a:pPr>
            <a:r>
              <a:rPr lang="en-US" sz="2400" b="1" i="0" dirty="0">
                <a:solidFill>
                  <a:srgbClr val="273239"/>
                </a:solidFill>
                <a:effectLst/>
                <a:highlight>
                  <a:srgbClr val="FFFFFF"/>
                </a:highlight>
              </a:rPr>
              <a:t>Faster Speed and Higher Accuracy</a:t>
            </a:r>
            <a:r>
              <a:rPr lang="en-US" sz="2400" b="0" i="0" dirty="0">
                <a:solidFill>
                  <a:srgbClr val="273239"/>
                </a:solidFill>
                <a:effectLst/>
                <a:highlight>
                  <a:srgbClr val="FFFFFF"/>
                </a:highlight>
              </a:rPr>
              <a:t>: </a:t>
            </a:r>
            <a:r>
              <a:rPr lang="en-US" sz="2400" b="0" i="0" dirty="0" err="1">
                <a:solidFill>
                  <a:srgbClr val="273239"/>
                </a:solidFill>
                <a:effectLst/>
                <a:highlight>
                  <a:srgbClr val="FFFFFF"/>
                </a:highlight>
              </a:rPr>
              <a:t>LightGBM</a:t>
            </a:r>
            <a:r>
              <a:rPr lang="en-US" sz="2400" b="0" i="0" dirty="0">
                <a:solidFill>
                  <a:srgbClr val="273239"/>
                </a:solidFill>
                <a:effectLst/>
                <a:highlight>
                  <a:srgbClr val="FFFFFF"/>
                </a:highlight>
              </a:rPr>
              <a:t> algorithm offers faster training times and higher accuracy compared to other gradient boosting algorithms, making it suitable for large-scale datasets and time-sensitive applications.</a:t>
            </a:r>
          </a:p>
          <a:p>
            <a:pPr algn="l" fontAlgn="base">
              <a:buFont typeface="Arial" panose="020B0604020202020204" pitchFamily="34" charset="0"/>
              <a:buChar char="•"/>
            </a:pPr>
            <a:r>
              <a:rPr lang="en-US" sz="2400" b="1" i="0" dirty="0">
                <a:solidFill>
                  <a:srgbClr val="273239"/>
                </a:solidFill>
                <a:effectLst/>
                <a:highlight>
                  <a:srgbClr val="FFFFFF"/>
                </a:highlight>
              </a:rPr>
              <a:t>Lower Memory Usage</a:t>
            </a:r>
            <a:r>
              <a:rPr lang="en-US" sz="2400" b="0" i="0" dirty="0">
                <a:solidFill>
                  <a:srgbClr val="273239"/>
                </a:solidFill>
                <a:effectLst/>
                <a:highlight>
                  <a:srgbClr val="FFFFFF"/>
                </a:highlight>
              </a:rPr>
              <a:t>: </a:t>
            </a:r>
            <a:r>
              <a:rPr lang="en-US" sz="2400" b="0" i="0" dirty="0" err="1">
                <a:solidFill>
                  <a:srgbClr val="273239"/>
                </a:solidFill>
                <a:effectLst/>
                <a:highlight>
                  <a:srgbClr val="FFFFFF"/>
                </a:highlight>
              </a:rPr>
              <a:t>LightGBM</a:t>
            </a:r>
            <a:r>
              <a:rPr lang="en-US" sz="2400" b="0" i="0" dirty="0">
                <a:solidFill>
                  <a:srgbClr val="273239"/>
                </a:solidFill>
                <a:effectLst/>
                <a:highlight>
                  <a:srgbClr val="FFFFFF"/>
                </a:highlight>
              </a:rPr>
              <a:t> is designed to optimize memory usage efficiently, allowing it to handle large datasets with minimal memory requirements, which can lead to cost savings and improved performance.</a:t>
            </a:r>
          </a:p>
          <a:p>
            <a:pPr algn="l" fontAlgn="base">
              <a:buFont typeface="Arial" panose="020B0604020202020204" pitchFamily="34" charset="0"/>
              <a:buChar char="•"/>
            </a:pPr>
            <a:r>
              <a:rPr lang="en-US" sz="2400" b="1" i="0" dirty="0">
                <a:solidFill>
                  <a:srgbClr val="273239"/>
                </a:solidFill>
                <a:effectLst/>
                <a:highlight>
                  <a:srgbClr val="FFFFFF"/>
                </a:highlight>
              </a:rPr>
              <a:t>Better Accuracy:</a:t>
            </a:r>
            <a:r>
              <a:rPr lang="en-US" sz="2400" b="0" i="0" dirty="0">
                <a:solidFill>
                  <a:srgbClr val="273239"/>
                </a:solidFill>
                <a:effectLst/>
                <a:highlight>
                  <a:srgbClr val="FFFFFF"/>
                </a:highlight>
              </a:rPr>
              <a:t> </a:t>
            </a:r>
            <a:r>
              <a:rPr lang="en-US" sz="2400" b="0" i="0" dirty="0" err="1">
                <a:solidFill>
                  <a:srgbClr val="273239"/>
                </a:solidFill>
                <a:effectLst/>
                <a:highlight>
                  <a:srgbClr val="FFFFFF"/>
                </a:highlight>
              </a:rPr>
              <a:t>LightGBM’s</a:t>
            </a:r>
            <a:r>
              <a:rPr lang="en-US" sz="2400" b="0" i="0" dirty="0">
                <a:solidFill>
                  <a:srgbClr val="273239"/>
                </a:solidFill>
                <a:effectLst/>
                <a:highlight>
                  <a:srgbClr val="FFFFFF"/>
                </a:highlight>
              </a:rPr>
              <a:t> innovative algorithms, such as leaf-wise tree growth and histogram-based learning, contribute to better accuracy in model predictions, resulting in more reliable and precise outcomes.</a:t>
            </a:r>
          </a:p>
          <a:p>
            <a:pPr algn="l" fontAlgn="base">
              <a:buFont typeface="Arial" panose="020B0604020202020204" pitchFamily="34" charset="0"/>
              <a:buChar char="•"/>
            </a:pPr>
            <a:r>
              <a:rPr lang="en-US" sz="2400" b="1" i="0" dirty="0">
                <a:solidFill>
                  <a:srgbClr val="273239"/>
                </a:solidFill>
                <a:effectLst/>
                <a:highlight>
                  <a:srgbClr val="FFFFFF"/>
                </a:highlight>
              </a:rPr>
              <a:t>Support for Parallel and Distributed GPU Learning:</a:t>
            </a:r>
            <a:r>
              <a:rPr lang="en-US" sz="2400" b="0" i="0" dirty="0">
                <a:solidFill>
                  <a:srgbClr val="273239"/>
                </a:solidFill>
                <a:effectLst/>
                <a:highlight>
                  <a:srgbClr val="FFFFFF"/>
                </a:highlight>
              </a:rPr>
              <a:t> </a:t>
            </a:r>
            <a:r>
              <a:rPr lang="en-US" sz="2400" b="0" i="0" dirty="0" err="1">
                <a:solidFill>
                  <a:srgbClr val="273239"/>
                </a:solidFill>
                <a:effectLst/>
                <a:highlight>
                  <a:srgbClr val="FFFFFF"/>
                </a:highlight>
              </a:rPr>
              <a:t>LightGBM</a:t>
            </a:r>
            <a:r>
              <a:rPr lang="en-US" sz="2400" b="0" i="0" dirty="0">
                <a:solidFill>
                  <a:srgbClr val="273239"/>
                </a:solidFill>
                <a:effectLst/>
                <a:highlight>
                  <a:srgbClr val="FFFFFF"/>
                </a:highlight>
              </a:rPr>
              <a:t> supports parallel training on multi-core CPUs and distributed GPU learning, enabling efficient utilization of computational resources and faster training times for large-scale datasets.</a:t>
            </a:r>
          </a:p>
          <a:p>
            <a:pPr algn="l" fontAlgn="base">
              <a:buFont typeface="Arial" panose="020B0604020202020204" pitchFamily="34" charset="0"/>
              <a:buChar char="•"/>
            </a:pPr>
            <a:r>
              <a:rPr lang="en-US" sz="2400" b="1" i="0" dirty="0">
                <a:solidFill>
                  <a:srgbClr val="273239"/>
                </a:solidFill>
                <a:effectLst/>
                <a:highlight>
                  <a:srgbClr val="FFFFFF"/>
                </a:highlight>
              </a:rPr>
              <a:t>Capability to Handle Large-Scale Data:</a:t>
            </a:r>
            <a:r>
              <a:rPr lang="en-US" sz="2400" b="0" i="0" dirty="0">
                <a:solidFill>
                  <a:srgbClr val="273239"/>
                </a:solidFill>
                <a:effectLst/>
                <a:highlight>
                  <a:srgbClr val="FFFFFF"/>
                </a:highlight>
              </a:rPr>
              <a:t> </a:t>
            </a:r>
            <a:r>
              <a:rPr lang="en-US" sz="2400" b="0" i="0" dirty="0" err="1">
                <a:solidFill>
                  <a:srgbClr val="273239"/>
                </a:solidFill>
                <a:effectLst/>
                <a:highlight>
                  <a:srgbClr val="FFFFFF"/>
                </a:highlight>
              </a:rPr>
              <a:t>LightGBM</a:t>
            </a:r>
            <a:r>
              <a:rPr lang="en-US" sz="2400" b="0" i="0" dirty="0">
                <a:solidFill>
                  <a:srgbClr val="273239"/>
                </a:solidFill>
                <a:effectLst/>
                <a:highlight>
                  <a:srgbClr val="FFFFFF"/>
                </a:highlight>
              </a:rPr>
              <a:t> is capable of handling large-scale datasets efficiently, thanks to its</a:t>
            </a:r>
            <a:r>
              <a:rPr lang="en-US" sz="2400" b="0" i="0" u="sng" dirty="0">
                <a:solidFill>
                  <a:srgbClr val="273239"/>
                </a:solidFill>
                <a:effectLst/>
                <a:highlight>
                  <a:srgbClr val="FFFFFF"/>
                </a:highlight>
                <a:hlinkClick r:id="rId2"/>
              </a:rPr>
              <a:t> optimization techniques</a:t>
            </a:r>
            <a:r>
              <a:rPr lang="en-US" sz="2400" b="0" i="0" dirty="0">
                <a:solidFill>
                  <a:srgbClr val="273239"/>
                </a:solidFill>
                <a:effectLst/>
                <a:highlight>
                  <a:srgbClr val="FFFFFF"/>
                </a:highlight>
              </a:rPr>
              <a:t> and support for parallel processing, making it suitable for</a:t>
            </a:r>
            <a:r>
              <a:rPr lang="en-US" sz="2400" b="0" i="0" u="sng" dirty="0">
                <a:solidFill>
                  <a:srgbClr val="273239"/>
                </a:solidFill>
                <a:effectLst/>
                <a:highlight>
                  <a:srgbClr val="FFFFFF"/>
                </a:highlight>
                <a:hlinkClick r:id="rId3"/>
              </a:rPr>
              <a:t> big data</a:t>
            </a:r>
            <a:r>
              <a:rPr lang="en-US" sz="2400" b="0" i="0" dirty="0">
                <a:solidFill>
                  <a:srgbClr val="273239"/>
                </a:solidFill>
                <a:effectLst/>
                <a:highlight>
                  <a:srgbClr val="FFFFFF"/>
                </a:highlight>
              </a:rPr>
              <a:t> applications in various industries.</a:t>
            </a:r>
          </a:p>
        </p:txBody>
      </p:sp>
    </p:spTree>
    <p:extLst>
      <p:ext uri="{BB962C8B-B14F-4D97-AF65-F5344CB8AC3E}">
        <p14:creationId xmlns:p14="http://schemas.microsoft.com/office/powerpoint/2010/main" val="117478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630</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cp:revision>
  <dcterms:created xsi:type="dcterms:W3CDTF">2024-05-06T14:54:08Z</dcterms:created>
  <dcterms:modified xsi:type="dcterms:W3CDTF">2024-05-06T17:11:16Z</dcterms:modified>
</cp:coreProperties>
</file>