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57" r:id="rId4"/>
    <p:sldId id="275" r:id="rId5"/>
    <p:sldId id="258" r:id="rId6"/>
    <p:sldId id="260" r:id="rId7"/>
    <p:sldId id="261" r:id="rId8"/>
    <p:sldId id="259" r:id="rId9"/>
    <p:sldId id="263" r:id="rId10"/>
    <p:sldId id="274" r:id="rId11"/>
    <p:sldId id="267" r:id="rId12"/>
    <p:sldId id="268" r:id="rId13"/>
    <p:sldId id="269" r:id="rId14"/>
    <p:sldId id="270" r:id="rId15"/>
    <p:sldId id="271" r:id="rId16"/>
    <p:sldId id="272" r:id="rId17"/>
    <p:sldId id="27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8AD"/>
    <a:srgbClr val="A9C9BA"/>
    <a:srgbClr val="21216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75" autoAdjust="0"/>
  </p:normalViewPr>
  <p:slideViewPr>
    <p:cSldViewPr snapToGrid="0">
      <p:cViewPr>
        <p:scale>
          <a:sx n="60" d="100"/>
          <a:sy n="60" d="100"/>
        </p:scale>
        <p:origin x="88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3CCF3-A795-4453-8EDE-0FBA8D1D94EC}" type="datetimeFigureOut">
              <a:rPr lang="en-US" smtClean="0"/>
              <a:t>5/23/2017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42F21-557B-40C9-BDF9-A8C7D8FAE3A4}" type="slidenum">
              <a:rPr lang="en-US" smtClean="0"/>
              <a:t>‹#›</a:t>
            </a:fld>
            <a:endParaRPr lang="en-US"/>
          </a:p>
        </p:txBody>
      </p:sp>
    </p:spTree>
    <p:extLst>
      <p:ext uri="{BB962C8B-B14F-4D97-AF65-F5344CB8AC3E}">
        <p14:creationId xmlns:p14="http://schemas.microsoft.com/office/powerpoint/2010/main" val="1803938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While you are waiting for the bus or in the queue or has some free time to spare, a fun and addictive game can seriously help with killing time. </a:t>
            </a:r>
            <a:endParaRPr lang="en-SG" b="0" dirty="0">
              <a:effectLst/>
            </a:endParaRPr>
          </a:p>
          <a:p>
            <a:pPr rtl="0"/>
            <a:br>
              <a:rPr lang="en-SG" b="0" dirty="0">
                <a:effectLst/>
              </a:rPr>
            </a:br>
            <a:r>
              <a:rPr lang="en-SG" sz="1200" b="0" i="0" u="none" strike="noStrike" kern="1200" dirty="0">
                <a:solidFill>
                  <a:schemeClr val="tx1"/>
                </a:solidFill>
                <a:effectLst/>
                <a:latin typeface="+mn-lt"/>
                <a:ea typeface="+mn-ea"/>
                <a:cs typeface="+mn-cs"/>
              </a:rPr>
              <a:t>So how about a game that improves your reflexes and test your multiplication skills?</a:t>
            </a:r>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1</a:t>
            </a:fld>
            <a:endParaRPr lang="en-US"/>
          </a:p>
        </p:txBody>
      </p:sp>
    </p:spTree>
    <p:extLst>
      <p:ext uri="{BB962C8B-B14F-4D97-AF65-F5344CB8AC3E}">
        <p14:creationId xmlns:p14="http://schemas.microsoft.com/office/powerpoint/2010/main" val="279835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SG" dirty="0"/>
            </a:br>
            <a:r>
              <a:rPr lang="en-SG" sz="1200" b="0" i="0" u="none" strike="noStrike" kern="1200" dirty="0">
                <a:solidFill>
                  <a:schemeClr val="tx1"/>
                </a:solidFill>
                <a:effectLst/>
                <a:latin typeface="+mn-lt"/>
                <a:ea typeface="+mn-ea"/>
                <a:cs typeface="+mn-cs"/>
              </a:rPr>
              <a:t>What’s Up is a quick one-tap game with simple controls. It is easy to get started with, and even easier to get hooked on. It helps you to beat the boredom blues, while training your reflexes and reaction speed.  It can also be played across all ages, ranging from primary school students to elderlies, bringing joy to everyone in the family!</a:t>
            </a:r>
            <a:endParaRPr lang="en-SG" b="0" dirty="0">
              <a:effectLst/>
            </a:endParaRPr>
          </a:p>
          <a:p>
            <a:br>
              <a:rPr lang="en-SG" b="0" dirty="0">
                <a:effectLst/>
              </a:rPr>
            </a:br>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3</a:t>
            </a:fld>
            <a:endParaRPr lang="en-US"/>
          </a:p>
        </p:txBody>
      </p:sp>
    </p:spTree>
    <p:extLst>
      <p:ext uri="{BB962C8B-B14F-4D97-AF65-F5344CB8AC3E}">
        <p14:creationId xmlns:p14="http://schemas.microsoft.com/office/powerpoint/2010/main" val="281671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SG" dirty="0"/>
            </a:br>
            <a:r>
              <a:rPr lang="en-SG" sz="1200" b="0" i="0" u="none" strike="noStrike" kern="1200" dirty="0">
                <a:solidFill>
                  <a:schemeClr val="tx1"/>
                </a:solidFill>
                <a:effectLst/>
                <a:latin typeface="+mn-lt"/>
                <a:ea typeface="+mn-ea"/>
                <a:cs typeface="+mn-cs"/>
              </a:rPr>
              <a:t>What’s Up is a quick one-tap game with simple controls. It is easy to get started with, and even easier to get hooked on. It helps you to beat the boredom blues, while training your reflexes and reaction speed.  It can also be played across all ages, ranging from primary school students to elderlies, bringing joy to everyone in the family!</a:t>
            </a:r>
            <a:endParaRPr lang="en-SG" b="0" dirty="0">
              <a:effectLst/>
            </a:endParaRPr>
          </a:p>
          <a:p>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4</a:t>
            </a:fld>
            <a:endParaRPr lang="en-US"/>
          </a:p>
        </p:txBody>
      </p:sp>
    </p:spTree>
    <p:extLst>
      <p:ext uri="{BB962C8B-B14F-4D97-AF65-F5344CB8AC3E}">
        <p14:creationId xmlns:p14="http://schemas.microsoft.com/office/powerpoint/2010/main" val="35607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Introducting</a:t>
            </a:r>
            <a:r>
              <a:rPr lang="en-US" dirty="0"/>
              <a:t> </a:t>
            </a:r>
            <a:r>
              <a:rPr lang="en-US" dirty="0" err="1"/>
              <a:t>WhatsUp</a:t>
            </a:r>
            <a:endParaRPr lang="en-US" dirty="0"/>
          </a:p>
          <a:p>
            <a:endParaRPr lang="en-US" dirty="0"/>
          </a:p>
          <a:p>
            <a:r>
              <a:rPr lang="en-SG" sz="1200" b="0" i="0" u="none" strike="noStrike" kern="1200" dirty="0">
                <a:solidFill>
                  <a:schemeClr val="tx1"/>
                </a:solidFill>
                <a:effectLst/>
                <a:latin typeface="+mn-lt"/>
                <a:ea typeface="+mn-ea"/>
                <a:cs typeface="+mn-cs"/>
              </a:rPr>
              <a:t>[MVP]</a:t>
            </a:r>
          </a:p>
          <a:p>
            <a:r>
              <a:rPr lang="en-SG" sz="1200" b="0" i="0" u="none" strike="noStrike" kern="1200" dirty="0">
                <a:solidFill>
                  <a:schemeClr val="tx1"/>
                </a:solidFill>
                <a:effectLst/>
                <a:latin typeface="+mn-lt"/>
                <a:ea typeface="+mn-ea"/>
                <a:cs typeface="+mn-cs"/>
              </a:rPr>
              <a:t>Before the game starts, a number will be defined as UP. When the game begins, you will search for the smallest tile in the grid and begin tapping them in ascending order. When you encounter a tile that contains the UP digit or is a multiple of the UP digit, you need to avoid it by tapping the UP button instead. New random numbers will replace the tiles tapped. Your score is calculated based on how many correct tiles you can tap within the time limit.  </a:t>
            </a:r>
          </a:p>
          <a:p>
            <a:endParaRPr lang="en-SG"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5</a:t>
            </a:fld>
            <a:endParaRPr lang="en-US"/>
          </a:p>
        </p:txBody>
      </p:sp>
    </p:spTree>
    <p:extLst>
      <p:ext uri="{BB962C8B-B14F-4D97-AF65-F5344CB8AC3E}">
        <p14:creationId xmlns:p14="http://schemas.microsoft.com/office/powerpoint/2010/main" val="296227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SG" sz="1200" b="0" i="0" u="none" strike="noStrike" kern="1200" dirty="0">
                <a:solidFill>
                  <a:schemeClr val="tx1"/>
                </a:solidFill>
                <a:effectLst/>
                <a:latin typeface="+mn-lt"/>
                <a:ea typeface="+mn-ea"/>
                <a:cs typeface="+mn-cs"/>
              </a:rPr>
              <a:t> From time to time challenges like rotation of grid and wild card will introduce uncertainties and make the game even more exciting.</a:t>
            </a:r>
          </a:p>
          <a:p>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6</a:t>
            </a:fld>
            <a:endParaRPr lang="en-US"/>
          </a:p>
        </p:txBody>
      </p:sp>
    </p:spTree>
    <p:extLst>
      <p:ext uri="{BB962C8B-B14F-4D97-AF65-F5344CB8AC3E}">
        <p14:creationId xmlns:p14="http://schemas.microsoft.com/office/powerpoint/2010/main" val="29179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7</a:t>
            </a:fld>
            <a:endParaRPr lang="en-US"/>
          </a:p>
        </p:txBody>
      </p:sp>
    </p:spTree>
    <p:extLst>
      <p:ext uri="{BB962C8B-B14F-4D97-AF65-F5344CB8AC3E}">
        <p14:creationId xmlns:p14="http://schemas.microsoft.com/office/powerpoint/2010/main" val="250304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integration]</a:t>
            </a:r>
          </a:p>
          <a:p>
            <a:endParaRPr lang="en-US" dirty="0"/>
          </a:p>
        </p:txBody>
      </p:sp>
      <p:sp>
        <p:nvSpPr>
          <p:cNvPr id="4" name="Slide Number Placeholder 3"/>
          <p:cNvSpPr>
            <a:spLocks noGrp="1"/>
          </p:cNvSpPr>
          <p:nvPr>
            <p:ph type="sldNum" sz="quarter" idx="10"/>
          </p:nvPr>
        </p:nvSpPr>
        <p:spPr/>
        <p:txBody>
          <a:bodyPr/>
          <a:lstStyle/>
          <a:p>
            <a:fld id="{5EF42F21-557B-40C9-BDF9-A8C7D8FAE3A4}" type="slidenum">
              <a:rPr lang="en-US" smtClean="0"/>
              <a:t>8</a:t>
            </a:fld>
            <a:endParaRPr lang="en-US"/>
          </a:p>
        </p:txBody>
      </p:sp>
    </p:spTree>
    <p:extLst>
      <p:ext uri="{BB962C8B-B14F-4D97-AF65-F5344CB8AC3E}">
        <p14:creationId xmlns:p14="http://schemas.microsoft.com/office/powerpoint/2010/main" val="4040437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B5E381-DDA1-4882-ABBC-2C2EF69BBB10}"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44526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5E381-DDA1-4882-ABBC-2C2EF69BBB10}"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177952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5E381-DDA1-4882-ABBC-2C2EF69BBB10}"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37760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5E381-DDA1-4882-ABBC-2C2EF69BBB10}"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403650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B5E381-DDA1-4882-ABBC-2C2EF69BBB10}"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77083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B5E381-DDA1-4882-ABBC-2C2EF69BBB10}"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73211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B5E381-DDA1-4882-ABBC-2C2EF69BBB10}"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140299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B5E381-DDA1-4882-ABBC-2C2EF69BBB10}"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355379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5E381-DDA1-4882-ABBC-2C2EF69BBB10}"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39174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B5E381-DDA1-4882-ABBC-2C2EF69BBB10}"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325623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B5E381-DDA1-4882-ABBC-2C2EF69BBB10}"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32FF-5DE0-4DEE-804C-CF7BF78ADB85}" type="slidenum">
              <a:rPr lang="en-US" smtClean="0"/>
              <a:t>‹#›</a:t>
            </a:fld>
            <a:endParaRPr lang="en-US"/>
          </a:p>
        </p:txBody>
      </p:sp>
    </p:spTree>
    <p:extLst>
      <p:ext uri="{BB962C8B-B14F-4D97-AF65-F5344CB8AC3E}">
        <p14:creationId xmlns:p14="http://schemas.microsoft.com/office/powerpoint/2010/main" val="294512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E381-DDA1-4882-ABBC-2C2EF69BBB10}" type="datetimeFigureOut">
              <a:rPr lang="en-US" smtClean="0"/>
              <a:t>5/23/2017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432FF-5DE0-4DEE-804C-CF7BF78ADB85}" type="slidenum">
              <a:rPr lang="en-US" smtClean="0"/>
              <a:t>‹#›</a:t>
            </a:fld>
            <a:endParaRPr lang="en-US"/>
          </a:p>
        </p:txBody>
      </p:sp>
    </p:spTree>
    <p:extLst>
      <p:ext uri="{BB962C8B-B14F-4D97-AF65-F5344CB8AC3E}">
        <p14:creationId xmlns:p14="http://schemas.microsoft.com/office/powerpoint/2010/main" val="3372838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9763" b="92012" l="9763" r="89941">
                        <a14:foregroundMark x1="62426" y1="92012" x2="44379" y2="92012"/>
                      </a14:backgroundRemoval>
                    </a14:imgEffect>
                  </a14:imgLayer>
                </a14:imgProps>
              </a:ext>
            </a:extLst>
          </a:blip>
          <a:stretch>
            <a:fillRect/>
          </a:stretch>
        </p:blipFill>
        <p:spPr>
          <a:xfrm>
            <a:off x="6790891" y="0"/>
            <a:ext cx="6620309" cy="6620309"/>
          </a:xfrm>
          <a:prstGeom prst="rect">
            <a:avLst/>
          </a:prstGeom>
        </p:spPr>
      </p:pic>
    </p:spTree>
    <p:extLst>
      <p:ext uri="{BB962C8B-B14F-4D97-AF65-F5344CB8AC3E}">
        <p14:creationId xmlns:p14="http://schemas.microsoft.com/office/powerpoint/2010/main" val="1320268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1884" t="49995" r="60743" b="45336"/>
          <a:stretch/>
        </p:blipFill>
        <p:spPr>
          <a:xfrm>
            <a:off x="5371290" y="3491220"/>
            <a:ext cx="215900" cy="241301"/>
          </a:xfrm>
          <a:prstGeom prst="rect">
            <a:avLst/>
          </a:prstGeom>
          <a:effectLst/>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8079" t="42609" r="33252" b="51724"/>
          <a:stretch/>
        </p:blipFill>
        <p:spPr>
          <a:xfrm>
            <a:off x="6126479" y="3110653"/>
            <a:ext cx="253853" cy="292947"/>
          </a:xfrm>
          <a:prstGeom prst="rect">
            <a:avLst/>
          </a:prstGeom>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45372" t="63172" r="46584" b="32871"/>
          <a:stretch/>
        </p:blipFill>
        <p:spPr>
          <a:xfrm>
            <a:off x="5763053" y="4181208"/>
            <a:ext cx="235582" cy="204523"/>
          </a:xfrm>
          <a:prstGeom prst="rect">
            <a:avLst/>
          </a:prstGeom>
          <a:effectLst/>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17486" t="56230" r="74993" b="39285"/>
          <a:stretch/>
        </p:blipFill>
        <p:spPr>
          <a:xfrm>
            <a:off x="4999569" y="3827374"/>
            <a:ext cx="220238" cy="231775"/>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79215" y="2699702"/>
            <a:ext cx="222250" cy="253916"/>
          </a:xfrm>
          <a:prstGeom prst="rect">
            <a:avLst/>
          </a:prstGeom>
          <a:noFill/>
        </p:spPr>
        <p:txBody>
          <a:bodyPr wrap="square" rtlCol="0">
            <a:spAutoFit/>
          </a:bodyPr>
          <a:lstStyle/>
          <a:p>
            <a:r>
              <a:rPr lang="en-US" sz="1000" dirty="0">
                <a:latin typeface="Kristen ITC" panose="03050502040202030202" pitchFamily="66" charset="0"/>
              </a:rPr>
              <a:t>0</a:t>
            </a:r>
          </a:p>
        </p:txBody>
      </p:sp>
      <p:sp>
        <p:nvSpPr>
          <p:cNvPr id="2" name="Oval 1"/>
          <p:cNvSpPr/>
          <p:nvPr/>
        </p:nvSpPr>
        <p:spPr>
          <a:xfrm>
            <a:off x="5310965" y="3429000"/>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6971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8079" t="42609" r="33252" b="51724"/>
          <a:stretch/>
        </p:blipFill>
        <p:spPr>
          <a:xfrm>
            <a:off x="6126479" y="3110653"/>
            <a:ext cx="253853" cy="292947"/>
          </a:xfrm>
          <a:prstGeom prst="rect">
            <a:avLst/>
          </a:prstGeom>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45372" t="63172" r="46584" b="32871"/>
          <a:stretch/>
        </p:blipFill>
        <p:spPr>
          <a:xfrm>
            <a:off x="5763053" y="4181208"/>
            <a:ext cx="235582" cy="204523"/>
          </a:xfrm>
          <a:prstGeom prst="rect">
            <a:avLst/>
          </a:prstGeom>
          <a:effectLst/>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17486" t="56230" r="74993" b="39285"/>
          <a:stretch/>
        </p:blipFill>
        <p:spPr>
          <a:xfrm>
            <a:off x="4999569" y="3827374"/>
            <a:ext cx="220238" cy="231775"/>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79215" y="2699702"/>
            <a:ext cx="222250" cy="253916"/>
          </a:xfrm>
          <a:prstGeom prst="rect">
            <a:avLst/>
          </a:prstGeom>
          <a:noFill/>
        </p:spPr>
        <p:txBody>
          <a:bodyPr wrap="square" rtlCol="0">
            <a:spAutoFit/>
          </a:bodyPr>
          <a:lstStyle/>
          <a:p>
            <a:r>
              <a:rPr lang="en-US" sz="1000" dirty="0">
                <a:latin typeface="Kristen ITC" panose="03050502040202030202" pitchFamily="66" charset="0"/>
              </a:rPr>
              <a:t>1</a:t>
            </a:r>
          </a:p>
        </p:txBody>
      </p:sp>
      <p:sp>
        <p:nvSpPr>
          <p:cNvPr id="11" name="Oval 10"/>
          <p:cNvSpPr/>
          <p:nvPr/>
        </p:nvSpPr>
        <p:spPr>
          <a:xfrm>
            <a:off x="6079962" y="3082749"/>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39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45372" t="63172" r="46584" b="32871"/>
          <a:stretch/>
        </p:blipFill>
        <p:spPr>
          <a:xfrm>
            <a:off x="5763053" y="4181208"/>
            <a:ext cx="235582" cy="204523"/>
          </a:xfrm>
          <a:prstGeom prst="rect">
            <a:avLst/>
          </a:prstGeom>
          <a:effectLst/>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17486" t="56230" r="74993" b="39285"/>
          <a:stretch/>
        </p:blipFill>
        <p:spPr>
          <a:xfrm>
            <a:off x="4999569" y="3827374"/>
            <a:ext cx="220238" cy="231775"/>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79215" y="2699702"/>
            <a:ext cx="222250" cy="253916"/>
          </a:xfrm>
          <a:prstGeom prst="rect">
            <a:avLst/>
          </a:prstGeom>
          <a:noFill/>
        </p:spPr>
        <p:txBody>
          <a:bodyPr wrap="square" rtlCol="0">
            <a:spAutoFit/>
          </a:bodyPr>
          <a:lstStyle/>
          <a:p>
            <a:r>
              <a:rPr lang="en-US" sz="1000" dirty="0">
                <a:latin typeface="Kristen ITC" panose="03050502040202030202" pitchFamily="66" charset="0"/>
              </a:rPr>
              <a:t>3</a:t>
            </a:r>
          </a:p>
        </p:txBody>
      </p:sp>
      <p:sp>
        <p:nvSpPr>
          <p:cNvPr id="10" name="Oval 9"/>
          <p:cNvSpPr/>
          <p:nvPr/>
        </p:nvSpPr>
        <p:spPr>
          <a:xfrm>
            <a:off x="4920566" y="3762200"/>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863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45372" t="63172" r="46584" b="32871"/>
          <a:stretch/>
        </p:blipFill>
        <p:spPr>
          <a:xfrm>
            <a:off x="5763053" y="4181208"/>
            <a:ext cx="235582" cy="204523"/>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79215" y="2699702"/>
            <a:ext cx="222250" cy="253916"/>
          </a:xfrm>
          <a:prstGeom prst="rect">
            <a:avLst/>
          </a:prstGeom>
          <a:noFill/>
        </p:spPr>
        <p:txBody>
          <a:bodyPr wrap="square" rtlCol="0">
            <a:spAutoFit/>
          </a:bodyPr>
          <a:lstStyle/>
          <a:p>
            <a:r>
              <a:rPr lang="en-US" sz="1000" dirty="0">
                <a:latin typeface="Kristen ITC" panose="03050502040202030202" pitchFamily="66" charset="0"/>
              </a:rPr>
              <a:t>6</a:t>
            </a:r>
          </a:p>
        </p:txBody>
      </p:sp>
      <p:sp>
        <p:nvSpPr>
          <p:cNvPr id="9" name="Oval 8"/>
          <p:cNvSpPr/>
          <p:nvPr/>
        </p:nvSpPr>
        <p:spPr>
          <a:xfrm>
            <a:off x="5707401" y="4102408"/>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878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52720" y="2699702"/>
            <a:ext cx="543560" cy="246221"/>
          </a:xfrm>
          <a:prstGeom prst="rect">
            <a:avLst/>
          </a:prstGeom>
          <a:noFill/>
        </p:spPr>
        <p:txBody>
          <a:bodyPr wrap="square" rtlCol="0">
            <a:spAutoFit/>
          </a:bodyPr>
          <a:lstStyle/>
          <a:p>
            <a:r>
              <a:rPr lang="en-US" sz="1000" dirty="0">
                <a:latin typeface="Kristen ITC" panose="03050502040202030202" pitchFamily="66" charset="0"/>
              </a:rPr>
              <a:t>10</a:t>
            </a:r>
          </a:p>
        </p:txBody>
      </p:sp>
      <p:sp>
        <p:nvSpPr>
          <p:cNvPr id="8" name="Oval 7"/>
          <p:cNvSpPr/>
          <p:nvPr/>
        </p:nvSpPr>
        <p:spPr>
          <a:xfrm>
            <a:off x="6087583" y="3429000"/>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033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52720" y="2699702"/>
            <a:ext cx="543560" cy="246221"/>
          </a:xfrm>
          <a:prstGeom prst="rect">
            <a:avLst/>
          </a:prstGeom>
          <a:noFill/>
        </p:spPr>
        <p:txBody>
          <a:bodyPr wrap="square" rtlCol="0">
            <a:spAutoFit/>
          </a:bodyPr>
          <a:lstStyle/>
          <a:p>
            <a:r>
              <a:rPr lang="en-US" sz="1000" dirty="0">
                <a:latin typeface="Kristen ITC" panose="03050502040202030202" pitchFamily="66" charset="0"/>
              </a:rPr>
              <a:t>15</a:t>
            </a:r>
          </a:p>
        </p:txBody>
      </p:sp>
      <p:sp>
        <p:nvSpPr>
          <p:cNvPr id="8" name="Oval 7"/>
          <p:cNvSpPr/>
          <p:nvPr/>
        </p:nvSpPr>
        <p:spPr>
          <a:xfrm>
            <a:off x="6456450" y="3771373"/>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1332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52720" y="2699702"/>
            <a:ext cx="543560" cy="246221"/>
          </a:xfrm>
          <a:prstGeom prst="rect">
            <a:avLst/>
          </a:prstGeom>
          <a:noFill/>
        </p:spPr>
        <p:txBody>
          <a:bodyPr wrap="square" rtlCol="0">
            <a:spAutoFit/>
          </a:bodyPr>
          <a:lstStyle/>
          <a:p>
            <a:r>
              <a:rPr lang="en-US" sz="1000" dirty="0">
                <a:latin typeface="Kristen ITC" panose="03050502040202030202" pitchFamily="66" charset="0"/>
              </a:rPr>
              <a:t>21</a:t>
            </a:r>
          </a:p>
        </p:txBody>
      </p:sp>
      <p:sp>
        <p:nvSpPr>
          <p:cNvPr id="6" name="Oval 5"/>
          <p:cNvSpPr/>
          <p:nvPr/>
        </p:nvSpPr>
        <p:spPr>
          <a:xfrm>
            <a:off x="4905835" y="3084262"/>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1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52720" y="2699702"/>
            <a:ext cx="543560" cy="246221"/>
          </a:xfrm>
          <a:prstGeom prst="rect">
            <a:avLst/>
          </a:prstGeom>
          <a:noFill/>
        </p:spPr>
        <p:txBody>
          <a:bodyPr wrap="square" rtlCol="0">
            <a:spAutoFit/>
          </a:bodyPr>
          <a:lstStyle/>
          <a:p>
            <a:r>
              <a:rPr lang="en-US" sz="1000" dirty="0">
                <a:latin typeface="Kristen ITC" panose="03050502040202030202" pitchFamily="66" charset="0"/>
              </a:rPr>
              <a:t>21</a:t>
            </a:r>
          </a:p>
        </p:txBody>
      </p:sp>
      <p:sp>
        <p:nvSpPr>
          <p:cNvPr id="8" name="Oval 7"/>
          <p:cNvSpPr/>
          <p:nvPr/>
        </p:nvSpPr>
        <p:spPr>
          <a:xfrm>
            <a:off x="4905835" y="3084262"/>
            <a:ext cx="346885" cy="362121"/>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Arrow: Right 1"/>
          <p:cNvSpPr/>
          <p:nvPr/>
        </p:nvSpPr>
        <p:spPr>
          <a:xfrm>
            <a:off x="4217344" y="5131800"/>
            <a:ext cx="1035376" cy="608600"/>
          </a:xfrm>
          <a:prstGeom prst="rightArrow">
            <a:avLst/>
          </a:prstGeom>
          <a:scene3d>
            <a:camera prst="orthographicFront"/>
            <a:lightRig rig="threePt" dir="t"/>
          </a:scene3d>
          <a:sp3d>
            <a:bevelT w="152400" h="50800" prst="softRound"/>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86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0143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9C9B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0" y="0"/>
            <a:ext cx="6500523" cy="6500523"/>
          </a:xfrm>
          <a:prstGeom prst="rect">
            <a:avLst/>
          </a:prstGeom>
        </p:spPr>
      </p:pic>
    </p:spTree>
    <p:extLst>
      <p:ext uri="{BB962C8B-B14F-4D97-AF65-F5344CB8AC3E}">
        <p14:creationId xmlns:p14="http://schemas.microsoft.com/office/powerpoint/2010/main" val="18032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9894" b="98763" l="10000" r="95250">
                        <a14:foregroundMark x1="68750" y1="66608" x2="92625" y2="89929"/>
                        <a14:foregroundMark x1="92625" y1="89929" x2="95250" y2="93993"/>
                        <a14:foregroundMark x1="54500" y1="98763" x2="43375" y2="97703"/>
                      </a14:backgroundRemoval>
                    </a14:imgEffect>
                  </a14:imgLayer>
                </a14:imgProps>
              </a:ext>
            </a:extLst>
          </a:blip>
          <a:stretch>
            <a:fillRect/>
          </a:stretch>
        </p:blipFill>
        <p:spPr>
          <a:xfrm>
            <a:off x="4964545" y="1646555"/>
            <a:ext cx="7366000" cy="5211445"/>
          </a:xfrm>
          <a:prstGeom prst="rect">
            <a:avLst/>
          </a:prstGeom>
        </p:spPr>
      </p:pic>
      <p:sp>
        <p:nvSpPr>
          <p:cNvPr id="5" name="TextBox 4"/>
          <p:cNvSpPr txBox="1"/>
          <p:nvPr/>
        </p:nvSpPr>
        <p:spPr>
          <a:xfrm>
            <a:off x="1302327" y="1233055"/>
            <a:ext cx="5985164" cy="4832092"/>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bg1"/>
                </a:solidFill>
              </a:rPr>
              <a:t>Simple instructions</a:t>
            </a:r>
          </a:p>
          <a:p>
            <a:pPr marL="285750" indent="-285750">
              <a:buFont typeface="Arial" panose="020B0604020202020204" pitchFamily="34" charset="0"/>
              <a:buChar char="•"/>
            </a:pPr>
            <a:endParaRPr lang="en-US" sz="4400" dirty="0">
              <a:solidFill>
                <a:schemeClr val="bg1"/>
              </a:solidFill>
            </a:endParaRPr>
          </a:p>
          <a:p>
            <a:pPr marL="285750" indent="-285750">
              <a:buFont typeface="Arial" panose="020B0604020202020204" pitchFamily="34" charset="0"/>
              <a:buChar char="•"/>
            </a:pPr>
            <a:r>
              <a:rPr lang="en-US" sz="4400" dirty="0">
                <a:solidFill>
                  <a:schemeClr val="bg1"/>
                </a:solidFill>
              </a:rPr>
              <a:t>Improve reflexes</a:t>
            </a:r>
          </a:p>
          <a:p>
            <a:pPr marL="285750" indent="-285750">
              <a:buFont typeface="Arial" panose="020B0604020202020204" pitchFamily="34" charset="0"/>
              <a:buChar char="•"/>
            </a:pPr>
            <a:endParaRPr lang="en-US" sz="4400" dirty="0">
              <a:solidFill>
                <a:schemeClr val="bg1"/>
              </a:solidFill>
            </a:endParaRPr>
          </a:p>
          <a:p>
            <a:pPr marL="285750" indent="-285750">
              <a:buFont typeface="Arial" panose="020B0604020202020204" pitchFamily="34" charset="0"/>
              <a:buChar char="•"/>
            </a:pPr>
            <a:r>
              <a:rPr lang="en-US" sz="4400" dirty="0">
                <a:solidFill>
                  <a:schemeClr val="bg1"/>
                </a:solidFill>
              </a:rPr>
              <a:t>Family friendly</a:t>
            </a:r>
          </a:p>
          <a:p>
            <a:pPr marL="285750" indent="-285750">
              <a:buFont typeface="Arial" panose="020B0604020202020204" pitchFamily="34" charset="0"/>
              <a:buChar char="•"/>
            </a:pPr>
            <a:endParaRPr lang="en-US" sz="4400" dirty="0"/>
          </a:p>
          <a:p>
            <a:pPr marL="285750" indent="-285750">
              <a:buFont typeface="Arial" panose="020B0604020202020204" pitchFamily="34" charset="0"/>
              <a:buChar char="•"/>
            </a:pPr>
            <a:endParaRPr lang="en-US" sz="4400" dirty="0"/>
          </a:p>
        </p:txBody>
      </p:sp>
    </p:spTree>
    <p:extLst>
      <p:ext uri="{BB962C8B-B14F-4D97-AF65-F5344CB8AC3E}">
        <p14:creationId xmlns:p14="http://schemas.microsoft.com/office/powerpoint/2010/main" val="403770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SG" dirty="0">
              <a:solidFill>
                <a:schemeClr val="bg1"/>
              </a:solidFill>
            </a:endParaRPr>
          </a:p>
          <a:p>
            <a:r>
              <a:rPr lang="en-SG" dirty="0">
                <a:solidFill>
                  <a:schemeClr val="bg1"/>
                </a:solidFill>
              </a:rPr>
              <a:t>What’s Up is a game that</a:t>
            </a:r>
            <a:r>
              <a:rPr lang="en-SG" dirty="0"/>
              <a:t> </a:t>
            </a:r>
            <a:r>
              <a:rPr lang="en-SG" dirty="0">
                <a:solidFill>
                  <a:schemeClr val="bg1"/>
                </a:solidFill>
              </a:rPr>
              <a:t>is easy to get started with and even easier to get hooked on</a:t>
            </a:r>
          </a:p>
          <a:p>
            <a:r>
              <a:rPr lang="en-SG" dirty="0">
                <a:solidFill>
                  <a:schemeClr val="bg1"/>
                </a:solidFill>
              </a:rPr>
              <a:t>It beats the boredom blues and trains your reflexes </a:t>
            </a:r>
          </a:p>
          <a:p>
            <a:r>
              <a:rPr lang="en-SG" dirty="0">
                <a:solidFill>
                  <a:schemeClr val="bg1"/>
                </a:solidFill>
              </a:rPr>
              <a:t>It can also be played across all ages, bringing joy to everyone in the family!</a:t>
            </a:r>
          </a:p>
          <a:p>
            <a:endParaRPr lang="en-US" dirty="0">
              <a:solidFill>
                <a:schemeClr val="bg1"/>
              </a:solidFill>
            </a:endParaRPr>
          </a:p>
        </p:txBody>
      </p:sp>
    </p:spTree>
    <p:extLst>
      <p:ext uri="{BB962C8B-B14F-4D97-AF65-F5344CB8AC3E}">
        <p14:creationId xmlns:p14="http://schemas.microsoft.com/office/powerpoint/2010/main" val="55507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lstStyle/>
          <a:p>
            <a:r>
              <a:rPr lang="en-SG" dirty="0">
                <a:solidFill>
                  <a:schemeClr val="bg1"/>
                </a:solidFill>
              </a:rPr>
              <a:t>Before the game starts, a number will be defined as UP. </a:t>
            </a:r>
          </a:p>
          <a:p>
            <a:r>
              <a:rPr lang="en-SG" dirty="0">
                <a:solidFill>
                  <a:schemeClr val="bg1"/>
                </a:solidFill>
              </a:rPr>
              <a:t>When the game begins, you will search for the smallest tile in the grid and begin tapping them in ascending order. </a:t>
            </a:r>
          </a:p>
          <a:p>
            <a:r>
              <a:rPr lang="en-SG" dirty="0">
                <a:solidFill>
                  <a:schemeClr val="bg1"/>
                </a:solidFill>
              </a:rPr>
              <a:t>New numbers will replace the tiles tapped. </a:t>
            </a:r>
          </a:p>
          <a:p>
            <a:r>
              <a:rPr lang="en-SG" dirty="0">
                <a:solidFill>
                  <a:schemeClr val="bg1"/>
                </a:solidFill>
              </a:rPr>
              <a:t>When you encounter a tile that contains ,or is a multiple of the UP digit, you have to tap the UP button instead. </a:t>
            </a:r>
          </a:p>
          <a:p>
            <a:r>
              <a:rPr lang="en-SG" dirty="0">
                <a:solidFill>
                  <a:schemeClr val="bg1"/>
                </a:solidFill>
              </a:rPr>
              <a:t>wild cards will also be generated and this creates uncertainties, making the game even more exciting.</a:t>
            </a:r>
          </a:p>
          <a:p>
            <a:r>
              <a:rPr lang="en-SG" dirty="0">
                <a:solidFill>
                  <a:schemeClr val="bg1"/>
                </a:solidFill>
              </a:rPr>
              <a:t>Your score is calculated based on how many correct tiles you can tap within the time limit.  </a:t>
            </a:r>
          </a:p>
          <a:p>
            <a:r>
              <a:rPr lang="en-SG" dirty="0">
                <a:solidFill>
                  <a:schemeClr val="bg1"/>
                </a:solidFill>
              </a:rPr>
              <a:t>Within the time limit, tap as many tiles as possible and beat your own record!</a:t>
            </a:r>
          </a:p>
          <a:p>
            <a:endParaRPr lang="en-SG" dirty="0"/>
          </a:p>
          <a:p>
            <a:endParaRPr lang="en-US" dirty="0"/>
          </a:p>
        </p:txBody>
      </p:sp>
    </p:spTree>
    <p:extLst>
      <p:ext uri="{BB962C8B-B14F-4D97-AF65-F5344CB8AC3E}">
        <p14:creationId xmlns:p14="http://schemas.microsoft.com/office/powerpoint/2010/main" val="356006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SG" dirty="0">
                <a:solidFill>
                  <a:schemeClr val="bg1"/>
                </a:solidFill>
              </a:rPr>
              <a:t>wild cards will be generated and this creates uncertainties, making the game even more exciting.</a:t>
            </a:r>
          </a:p>
          <a:p>
            <a:endParaRPr lang="en-US" dirty="0"/>
          </a:p>
        </p:txBody>
      </p:sp>
    </p:spTree>
    <p:extLst>
      <p:ext uri="{BB962C8B-B14F-4D97-AF65-F5344CB8AC3E}">
        <p14:creationId xmlns:p14="http://schemas.microsoft.com/office/powerpoint/2010/main" val="371197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rPr>
              <a:t>To up the challenge, play the game in multi-player mode! Challenge to see who has the fastest reflexes and let’s see who can make it till the end!</a:t>
            </a:r>
          </a:p>
          <a:p>
            <a:endParaRPr lang="en-US" dirty="0"/>
          </a:p>
        </p:txBody>
      </p:sp>
    </p:spTree>
    <p:extLst>
      <p:ext uri="{BB962C8B-B14F-4D97-AF65-F5344CB8AC3E}">
        <p14:creationId xmlns:p14="http://schemas.microsoft.com/office/powerpoint/2010/main" val="303992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bg1"/>
                </a:solidFill>
              </a:rPr>
              <a:t>After an exciting round of game, share your scores on social media, and share the fun!</a:t>
            </a:r>
          </a:p>
        </p:txBody>
      </p:sp>
    </p:spTree>
    <p:extLst>
      <p:ext uri="{BB962C8B-B14F-4D97-AF65-F5344CB8AC3E}">
        <p14:creationId xmlns:p14="http://schemas.microsoft.com/office/powerpoint/2010/main" val="240447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66" y="0"/>
            <a:ext cx="5271247" cy="6858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25337" y="837503"/>
            <a:ext cx="2999808" cy="5199321"/>
          </a:xfrm>
          <a:prstGeom prst="rect">
            <a:avLst/>
          </a:prstGeom>
          <a:ln>
            <a:noFill/>
          </a:ln>
          <a:effectLst>
            <a:softEdge rad="63500"/>
          </a:effectLst>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31884" t="49995" r="60743" b="45336"/>
          <a:stretch/>
        </p:blipFill>
        <p:spPr>
          <a:xfrm>
            <a:off x="5371290" y="3491220"/>
            <a:ext cx="215900" cy="241301"/>
          </a:xfrm>
          <a:prstGeom prst="rect">
            <a:avLst/>
          </a:prstGeom>
          <a:effectLst/>
        </p:spPr>
      </p:pic>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58079" t="42609" r="33252" b="51724"/>
          <a:stretch/>
        </p:blipFill>
        <p:spPr>
          <a:xfrm>
            <a:off x="6126479" y="3110653"/>
            <a:ext cx="253853" cy="292947"/>
          </a:xfrm>
          <a:prstGeom prst="rect">
            <a:avLst/>
          </a:prstGeom>
          <a:effectLst/>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71721" t="56274" r="17437" b="38966"/>
          <a:stretch/>
        </p:blipFill>
        <p:spPr>
          <a:xfrm>
            <a:off x="6456450" y="3829447"/>
            <a:ext cx="317500" cy="245974"/>
          </a:xfrm>
          <a:prstGeom prst="rect">
            <a:avLst/>
          </a:prstGeom>
          <a:effectLst/>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59717" t="49800" r="32828" b="45531"/>
          <a:stretch/>
        </p:blipFill>
        <p:spPr>
          <a:xfrm>
            <a:off x="6151880" y="3486140"/>
            <a:ext cx="218292" cy="241301"/>
          </a:xfrm>
          <a:prstGeom prst="rect">
            <a:avLst/>
          </a:prstGeom>
          <a:effectLst/>
        </p:spPr>
      </p:pic>
      <p:pic>
        <p:nvPicPr>
          <p:cNvPr id="25" name="Picture 24"/>
          <p:cNvPicPr>
            <a:picLocks noChangeAspect="1"/>
          </p:cNvPicPr>
          <p:nvPr/>
        </p:nvPicPr>
        <p:blipFill rotWithShape="1">
          <a:blip r:embed="rId4">
            <a:extLst>
              <a:ext uri="{28A0092B-C50C-407E-A947-70E740481C1C}">
                <a14:useLocalDpi xmlns:a14="http://schemas.microsoft.com/office/drawing/2010/main" val="0"/>
              </a:ext>
            </a:extLst>
          </a:blip>
          <a:srcRect l="45372" t="63172" r="46584" b="32871"/>
          <a:stretch/>
        </p:blipFill>
        <p:spPr>
          <a:xfrm>
            <a:off x="5763053" y="4181208"/>
            <a:ext cx="235582" cy="204523"/>
          </a:xfrm>
          <a:prstGeom prst="rect">
            <a:avLst/>
          </a:prstGeom>
          <a:effectLst/>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l="17486" t="56230" r="74993" b="39285"/>
          <a:stretch/>
        </p:blipFill>
        <p:spPr>
          <a:xfrm>
            <a:off x="4999569" y="3827374"/>
            <a:ext cx="220238" cy="231775"/>
          </a:xfrm>
          <a:prstGeom prst="rect">
            <a:avLst/>
          </a:prstGeom>
          <a:effectLst/>
        </p:spPr>
      </p:pic>
      <p:sp>
        <p:nvSpPr>
          <p:cNvPr id="28" name="TextBox 27"/>
          <p:cNvSpPr txBox="1"/>
          <p:nvPr/>
        </p:nvSpPr>
        <p:spPr>
          <a:xfrm>
            <a:off x="5109688" y="2761930"/>
            <a:ext cx="425343" cy="123111"/>
          </a:xfrm>
          <a:prstGeom prst="rect">
            <a:avLst/>
          </a:prstGeom>
          <a:solidFill>
            <a:srgbClr val="FAC8AD"/>
          </a:solidFill>
        </p:spPr>
        <p:txBody>
          <a:bodyPr wrap="square" rtlCol="0">
            <a:spAutoFit/>
          </a:bodyPr>
          <a:lstStyle/>
          <a:p>
            <a:endParaRPr lang="en-US" sz="200" dirty="0">
              <a:latin typeface="Kristen ITC" panose="03050502040202030202" pitchFamily="66" charset="0"/>
            </a:endParaRPr>
          </a:p>
        </p:txBody>
      </p:sp>
      <p:sp>
        <p:nvSpPr>
          <p:cNvPr id="27" name="TextBox 26"/>
          <p:cNvSpPr txBox="1"/>
          <p:nvPr/>
        </p:nvSpPr>
        <p:spPr>
          <a:xfrm>
            <a:off x="5279215" y="2699702"/>
            <a:ext cx="222250" cy="253916"/>
          </a:xfrm>
          <a:prstGeom prst="rect">
            <a:avLst/>
          </a:prstGeom>
          <a:noFill/>
        </p:spPr>
        <p:txBody>
          <a:bodyPr wrap="square" rtlCol="0">
            <a:spAutoFit/>
          </a:bodyPr>
          <a:lstStyle/>
          <a:p>
            <a:r>
              <a:rPr lang="en-US" sz="1000" dirty="0">
                <a:latin typeface="Kristen ITC" panose="03050502040202030202" pitchFamily="66" charset="0"/>
              </a:rPr>
              <a:t>0</a:t>
            </a:r>
          </a:p>
        </p:txBody>
      </p:sp>
    </p:spTree>
    <p:extLst>
      <p:ext uri="{BB962C8B-B14F-4D97-AF65-F5344CB8AC3E}">
        <p14:creationId xmlns:p14="http://schemas.microsoft.com/office/powerpoint/2010/main" val="4184390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415</Words>
  <Application>Microsoft Office PowerPoint</Application>
  <PresentationFormat>Widescreen</PresentationFormat>
  <Paragraphs>47</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Kristen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Alexa</dc:creator>
  <cp:lastModifiedBy>Wang Alexa</cp:lastModifiedBy>
  <cp:revision>27</cp:revision>
  <dcterms:created xsi:type="dcterms:W3CDTF">2017-05-23T01:19:38Z</dcterms:created>
  <dcterms:modified xsi:type="dcterms:W3CDTF">2017-05-23T09:04:29Z</dcterms:modified>
</cp:coreProperties>
</file>