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2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68AA"/>
    <a:srgbClr val="FFBE57"/>
    <a:srgbClr val="E4BDE8"/>
    <a:srgbClr val="FE6142"/>
    <a:srgbClr val="73C09E"/>
    <a:srgbClr val="E3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erl\Downloads\orders_csv_202204161905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erl\Downloads\_select_EXTRACT_YEAR_MONTH_FROM_created_at_as_tahun_bulan_count__20220416185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orders_csv_202204161905!$D$1</c:f>
              <c:strCache>
                <c:ptCount val="1"/>
                <c:pt idx="0">
                  <c:v>nilai_transaksi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orders_csv_202204161905!$C$2:$C$11</c:f>
              <c:numCache>
                <c:formatCode>m/d/yyyy</c:formatCode>
                <c:ptCount val="10"/>
                <c:pt idx="0">
                  <c:v>43822</c:v>
                </c:pt>
                <c:pt idx="1">
                  <c:v>43804</c:v>
                </c:pt>
                <c:pt idx="2">
                  <c:v>43818</c:v>
                </c:pt>
                <c:pt idx="3">
                  <c:v>43800</c:v>
                </c:pt>
                <c:pt idx="4">
                  <c:v>43798</c:v>
                </c:pt>
                <c:pt idx="5">
                  <c:v>43888</c:v>
                </c:pt>
                <c:pt idx="6">
                  <c:v>43755</c:v>
                </c:pt>
                <c:pt idx="7">
                  <c:v>43963</c:v>
                </c:pt>
                <c:pt idx="8">
                  <c:v>43734</c:v>
                </c:pt>
                <c:pt idx="9">
                  <c:v>43734</c:v>
                </c:pt>
              </c:numCache>
            </c:numRef>
          </c:cat>
          <c:val>
            <c:numRef>
              <c:f>orders_csv_202204161905!$D$2:$D$11</c:f>
              <c:numCache>
                <c:formatCode>General</c:formatCode>
                <c:ptCount val="10"/>
                <c:pt idx="0">
                  <c:v>12014000</c:v>
                </c:pt>
                <c:pt idx="1">
                  <c:v>9436000</c:v>
                </c:pt>
                <c:pt idx="2">
                  <c:v>4951000</c:v>
                </c:pt>
                <c:pt idx="3">
                  <c:v>4854000</c:v>
                </c:pt>
                <c:pt idx="4">
                  <c:v>4010000</c:v>
                </c:pt>
                <c:pt idx="5">
                  <c:v>1440000</c:v>
                </c:pt>
                <c:pt idx="6">
                  <c:v>1053000</c:v>
                </c:pt>
                <c:pt idx="7">
                  <c:v>816000</c:v>
                </c:pt>
                <c:pt idx="8">
                  <c:v>740000</c:v>
                </c:pt>
                <c:pt idx="9">
                  <c:v>399000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412-4EBF-A6DB-982FB2CB6D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4179808"/>
        <c:axId val="284174400"/>
      </c:lineChart>
      <c:dateAx>
        <c:axId val="2841798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174400"/>
        <c:crosses val="autoZero"/>
        <c:auto val="1"/>
        <c:lblOffset val="100"/>
        <c:baseTimeUnit val="days"/>
      </c:dateAx>
      <c:valAx>
        <c:axId val="284174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179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latin typeface="Tw Cen MT" panose="020B0602020104020603" pitchFamily="34" charset="0"/>
              </a:rPr>
              <a:t>Transaksi</a:t>
            </a:r>
            <a:r>
              <a:rPr lang="en-US" dirty="0">
                <a:latin typeface="Tw Cen MT" panose="020B0602020104020603" pitchFamily="34" charset="0"/>
              </a:rPr>
              <a:t> Per </a:t>
            </a:r>
            <a:r>
              <a:rPr lang="en-US" dirty="0" err="1">
                <a:latin typeface="Tw Cen MT" panose="020B0602020104020603" pitchFamily="34" charset="0"/>
              </a:rPr>
              <a:t>Bulan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Tahun</a:t>
            </a:r>
            <a:r>
              <a:rPr lang="en-US" dirty="0">
                <a:latin typeface="Tw Cen MT" panose="020B0602020104020603" pitchFamily="34" charset="0"/>
              </a:rPr>
              <a:t>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_select_EXTRACT_YEAR_MONTH_FROM!$B$1</c:f>
              <c:strCache>
                <c:ptCount val="1"/>
                <c:pt idx="0">
                  <c:v>jumlah_transaksi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_select_EXTRACT_YEAR_MONTH_FROM!$A$2:$A$6</c:f>
              <c:strCache>
                <c:ptCount val="5"/>
                <c:pt idx="0">
                  <c:v>2020-01</c:v>
                </c:pt>
                <c:pt idx="1">
                  <c:v>2020-02</c:v>
                </c:pt>
                <c:pt idx="2">
                  <c:v>2020-03</c:v>
                </c:pt>
                <c:pt idx="3">
                  <c:v>2020-04</c:v>
                </c:pt>
                <c:pt idx="4">
                  <c:v>2020-05</c:v>
                </c:pt>
              </c:strCache>
            </c:strRef>
          </c:cat>
          <c:val>
            <c:numRef>
              <c:f>_select_EXTRACT_YEAR_MONTH_FROM!$B$2:$B$6</c:f>
              <c:numCache>
                <c:formatCode>General</c:formatCode>
                <c:ptCount val="5"/>
                <c:pt idx="0">
                  <c:v>5062</c:v>
                </c:pt>
                <c:pt idx="1">
                  <c:v>5872</c:v>
                </c:pt>
                <c:pt idx="2">
                  <c:v>7323</c:v>
                </c:pt>
                <c:pt idx="3">
                  <c:v>7955</c:v>
                </c:pt>
                <c:pt idx="4">
                  <c:v>10026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5A-47B3-81FA-8497C09AD0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66893344"/>
        <c:axId val="966882112"/>
      </c:barChart>
      <c:lineChart>
        <c:grouping val="standard"/>
        <c:varyColors val="0"/>
        <c:ser>
          <c:idx val="1"/>
          <c:order val="1"/>
          <c:tx>
            <c:strRef>
              <c:f>_select_EXTRACT_YEAR_MONTH_FROM!$C$1</c:f>
              <c:strCache>
                <c:ptCount val="1"/>
                <c:pt idx="0">
                  <c:v>total_nilai_transaksi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_select_EXTRACT_YEAR_MONTH_FROM!$A$2:$A$6</c:f>
              <c:strCache>
                <c:ptCount val="5"/>
                <c:pt idx="0">
                  <c:v>2020-01</c:v>
                </c:pt>
                <c:pt idx="1">
                  <c:v>2020-02</c:v>
                </c:pt>
                <c:pt idx="2">
                  <c:v>2020-03</c:v>
                </c:pt>
                <c:pt idx="3">
                  <c:v>2020-04</c:v>
                </c:pt>
                <c:pt idx="4">
                  <c:v>2020-05</c:v>
                </c:pt>
              </c:strCache>
            </c:strRef>
          </c:cat>
          <c:val>
            <c:numRef>
              <c:f>_select_EXTRACT_YEAR_MONTH_FROM!$C$2:$C$6</c:f>
              <c:numCache>
                <c:formatCode>General</c:formatCode>
                <c:ptCount val="5"/>
                <c:pt idx="0">
                  <c:v>9941756800</c:v>
                </c:pt>
                <c:pt idx="1">
                  <c:v>12665113550</c:v>
                </c:pt>
                <c:pt idx="2">
                  <c:v>17189378400</c:v>
                </c:pt>
                <c:pt idx="3">
                  <c:v>21219233750</c:v>
                </c:pt>
                <c:pt idx="4">
                  <c:v>31288823000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5A-47B3-81FA-8497C09AD0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4286208"/>
        <c:axId val="1474285792"/>
      </c:lineChart>
      <c:catAx>
        <c:axId val="1474286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4285792"/>
        <c:crosses val="autoZero"/>
        <c:auto val="1"/>
        <c:lblAlgn val="ctr"/>
        <c:lblOffset val="100"/>
        <c:noMultiLvlLbl val="0"/>
      </c:catAx>
      <c:valAx>
        <c:axId val="147428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4286208"/>
        <c:crosses val="autoZero"/>
        <c:crossBetween val="between"/>
      </c:valAx>
      <c:valAx>
        <c:axId val="96688211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6893344"/>
        <c:crosses val="max"/>
        <c:crossBetween val="between"/>
      </c:valAx>
      <c:catAx>
        <c:axId val="9668933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668821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77A39-386A-4E05-8696-C09AEE46D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54204-2164-49FE-90AE-C85ADFD62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9E958-F3D8-4DEE-B046-88A0FDC8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4-5049-40AF-BBE3-5EE0E0558CA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C504C-03B9-44E0-9BCA-8C3D2497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3280C-D920-41B3-A7F7-2003A7F2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E565-7B2F-4B76-9503-74CB55624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1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5D4C-A073-4638-84FE-88C6E775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E7BA0-B6D0-46AF-8C07-C2E2A54EA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A6D6D-C87E-4417-8076-1AF9272C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4-5049-40AF-BBE3-5EE0E0558CA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74312-3EF2-4E9F-8EBA-AC9E403D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38256-1802-4266-B669-BC9F379F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E565-7B2F-4B76-9503-74CB55624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3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40EE14-CFDD-455B-81AB-6BB1D331E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293FD-1785-4966-9406-7EA33F521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5CF5A-CC8B-49B8-98EB-7AE6B929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4-5049-40AF-BBE3-5EE0E0558CA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C19CA-7870-4E27-AE8D-B4331B717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07D3E-03E2-4B84-9118-341E0721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E565-7B2F-4B76-9503-74CB55624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0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0D84-C4A1-4815-A19D-B4D2E3F1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F1334-3973-4888-863B-EECFBEE57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EDD4F-D7D5-49F2-AE02-98C8477A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4-5049-40AF-BBE3-5EE0E0558CA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D5EB2-B5A0-4A59-ABA3-C0ECCB38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C7821-AC25-40EE-A74E-AC021DD0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E565-7B2F-4B76-9503-74CB55624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6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1F9E-35A8-4ABE-81A3-0517350CE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7E745-8F7A-4DC2-A195-C2915015F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1D7EF-BE78-49FD-AFDD-14C8C2FB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4-5049-40AF-BBE3-5EE0E0558CA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71141-ECF1-475D-9A3B-7757E10F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07E5D-9F7D-4F91-B22D-AE96326E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E565-7B2F-4B76-9503-74CB55624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2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0B5B-2508-4EA8-9E64-44238A469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B83ED-20F2-49AE-91F9-5DF3617B9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6F9E9-0E07-41BF-A43A-60A1C321A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BC888-8FDA-4354-BF4B-E711F3124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4-5049-40AF-BBE3-5EE0E0558CA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8B5BE-7763-4740-905F-A8E9A44D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FC843-B405-4D45-95D6-9EA0FDB0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E565-7B2F-4B76-9503-74CB55624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2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3B51-A2C5-486C-A07A-A298A1776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CC3C6-BF01-4746-B844-5F454C8F8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A911C-5312-4B23-AF0B-F2BF8C504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AA3FAE-8A93-4109-BE57-0BF247517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5AB4F-2CE0-4E82-97CA-952C03850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43467-2449-4DDD-AF5E-DF8E34E9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4-5049-40AF-BBE3-5EE0E0558CA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C7EAC-72C2-46BA-91C7-86BF7DE6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9A1F4-EA4C-477F-9264-ACF2FB4C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E565-7B2F-4B76-9503-74CB55624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0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6F13-F3A3-4746-B574-0361E9DD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F08AC9-C26D-44CB-91AE-FDCCC9AB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4-5049-40AF-BBE3-5EE0E0558CA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DBC58-C7E6-41A6-9D6F-5EA4D41F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5DD1B-4D78-456F-91B5-00A9BF47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E565-7B2F-4B76-9503-74CB55624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8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2E1FF-7F09-4B49-99CB-C237E709C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4-5049-40AF-BBE3-5EE0E0558CA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82F81-7D17-4302-9B2B-5F48D2E5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3DE79-228D-478B-B460-EDEB2ECC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E565-7B2F-4B76-9503-74CB55624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2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6DD1-DE4E-408F-AB9A-740299ADE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49866-74A0-48F4-B722-D8E03EFA5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B5A2E-8D3A-4212-A8AC-6DBD7C426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38277-A059-4034-8805-59394B4E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4-5049-40AF-BBE3-5EE0E0558CA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11660-C3A7-427A-BD5C-0E8CF533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00947-1B96-40B1-AC55-67EE7028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E565-7B2F-4B76-9503-74CB55624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4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37A6-F490-4DAA-9785-AD95E77D0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AA5E5-E1D5-41FC-A283-79B635C9D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639B8-F392-458F-8D5C-1B7643E21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48E21-6E3F-4634-98D2-68FDA42DF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4-5049-40AF-BBE3-5EE0E0558CA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A954A-7252-4CB0-9B94-5DB30F857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7C213-7276-47AD-B5DC-5B2BA80C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E565-7B2F-4B76-9503-74CB55624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6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6E9D3-4ADA-407D-856D-471DE9BE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570A4-D577-4BD9-BF9C-F30D407B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D5F42-7EFE-48B9-8A63-A4EC61859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01E44-5049-40AF-BBE3-5EE0E0558CA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05A62-1F6F-464B-BC39-6A4CDEF5C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936E3-AF40-4F19-8F18-9ACAC3DFC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E565-7B2F-4B76-9503-74CB55624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orage.googleapis.com/dqlab-dataset/dataset%20lomba%204%20sept%202020.zi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933024-9F12-46BE-9A64-3841F94467A2}"/>
              </a:ext>
            </a:extLst>
          </p:cNvPr>
          <p:cNvSpPr/>
          <p:nvPr/>
        </p:nvSpPr>
        <p:spPr>
          <a:xfrm>
            <a:off x="6096000" y="1"/>
            <a:ext cx="4905829" cy="6858000"/>
          </a:xfrm>
          <a:prstGeom prst="rect">
            <a:avLst/>
          </a:prstGeom>
          <a:solidFill>
            <a:srgbClr val="9C6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EC54A-7BDE-4E7F-85C6-F5E359443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8399" y="1784010"/>
            <a:ext cx="4601030" cy="305525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6600" b="1" i="0" strike="noStrike" dirty="0">
                <a:solidFill>
                  <a:srgbClr val="FFBE57"/>
                </a:solidFill>
                <a:effectLst/>
                <a:latin typeface="Tw Cen MT" panose="020B0602020104020603" pitchFamily="34" charset="0"/>
              </a:rPr>
              <a:t>Data Analysis for E-Commerce Challenge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F9CF0-4FB0-498B-8469-398945C8CD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2" r="7865" b="8512"/>
          <a:stretch/>
        </p:blipFill>
        <p:spPr>
          <a:xfrm>
            <a:off x="161304" y="1193686"/>
            <a:ext cx="5721814" cy="410402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EF2409A-45DB-4C62-8268-71691A806CAB}"/>
              </a:ext>
            </a:extLst>
          </p:cNvPr>
          <p:cNvGrpSpPr/>
          <p:nvPr/>
        </p:nvGrpSpPr>
        <p:grpSpPr>
          <a:xfrm>
            <a:off x="6371771" y="4690491"/>
            <a:ext cx="1030514" cy="311194"/>
            <a:chOff x="885371" y="5631543"/>
            <a:chExt cx="1030514" cy="31119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DECA215-BAA2-44DB-8460-A919890A8590}"/>
                </a:ext>
              </a:extLst>
            </p:cNvPr>
            <p:cNvSpPr/>
            <p:nvPr/>
          </p:nvSpPr>
          <p:spPr>
            <a:xfrm>
              <a:off x="885371" y="5631543"/>
              <a:ext cx="304800" cy="304800"/>
            </a:xfrm>
            <a:prstGeom prst="rect">
              <a:avLst/>
            </a:prstGeom>
            <a:solidFill>
              <a:srgbClr val="FFB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4340F9-6769-4E1C-A68D-E8621E42308D}"/>
                </a:ext>
              </a:extLst>
            </p:cNvPr>
            <p:cNvSpPr/>
            <p:nvPr/>
          </p:nvSpPr>
          <p:spPr>
            <a:xfrm>
              <a:off x="1255485" y="5637937"/>
              <a:ext cx="304800" cy="304800"/>
            </a:xfrm>
            <a:prstGeom prst="rect">
              <a:avLst/>
            </a:prstGeom>
            <a:solidFill>
              <a:srgbClr val="73C0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3FE590-6060-46E7-93AD-E2FC3053E57E}"/>
                </a:ext>
              </a:extLst>
            </p:cNvPr>
            <p:cNvSpPr/>
            <p:nvPr/>
          </p:nvSpPr>
          <p:spPr>
            <a:xfrm>
              <a:off x="1611085" y="5631548"/>
              <a:ext cx="304800" cy="304800"/>
            </a:xfrm>
            <a:prstGeom prst="rect">
              <a:avLst/>
            </a:prstGeom>
            <a:solidFill>
              <a:srgbClr val="FE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920AF06-DF6B-4A8B-86CE-B88D42F72EBF}"/>
              </a:ext>
            </a:extLst>
          </p:cNvPr>
          <p:cNvSpPr txBox="1"/>
          <p:nvPr/>
        </p:nvSpPr>
        <p:spPr>
          <a:xfrm>
            <a:off x="6311291" y="5140308"/>
            <a:ext cx="13671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SQL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Portofolio</a:t>
            </a:r>
            <a:endParaRPr lang="en-US" sz="16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Sherly Prastica</a:t>
            </a:r>
            <a:endParaRPr lang="en-US" sz="16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97DDD26E-1EC8-4591-A3A6-9FE09E278DB4}"/>
              </a:ext>
            </a:extLst>
          </p:cNvPr>
          <p:cNvSpPr>
            <a:spLocks/>
          </p:cNvSpPr>
          <p:nvPr/>
        </p:nvSpPr>
        <p:spPr>
          <a:xfrm>
            <a:off x="478971" y="5185342"/>
            <a:ext cx="5276705" cy="649401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effectLst>
            <a:softEdge rad="215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85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8A56FC-C0DB-47D4-BF46-73840472A8AF}"/>
              </a:ext>
            </a:extLst>
          </p:cNvPr>
          <p:cNvSpPr/>
          <p:nvPr/>
        </p:nvSpPr>
        <p:spPr>
          <a:xfrm>
            <a:off x="-1" y="1623972"/>
            <a:ext cx="6096001" cy="5234028"/>
          </a:xfrm>
          <a:prstGeom prst="rect">
            <a:avLst/>
          </a:prstGeom>
          <a:solidFill>
            <a:srgbClr val="73C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6C2362-C21F-4F37-A0CE-00521A55D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59" y="354087"/>
            <a:ext cx="8358552" cy="848968"/>
          </a:xfrm>
        </p:spPr>
        <p:txBody>
          <a:bodyPr>
            <a:normAutofit/>
          </a:bodyPr>
          <a:lstStyle/>
          <a:p>
            <a:pPr algn="l"/>
            <a:r>
              <a:rPr lang="en-US" b="0" i="1" dirty="0" err="1">
                <a:effectLst/>
                <a:latin typeface="Tw Cen MT" panose="020B0602020104020603" pitchFamily="34" charset="0"/>
              </a:rPr>
              <a:t>Dropshipper</a:t>
            </a:r>
            <a:endParaRPr lang="en-US" b="0" i="1" dirty="0">
              <a:effectLst/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8E72BD-4C86-4D8D-8D73-6E3AF66D3045}"/>
              </a:ext>
            </a:extLst>
          </p:cNvPr>
          <p:cNvGrpSpPr/>
          <p:nvPr/>
        </p:nvGrpSpPr>
        <p:grpSpPr>
          <a:xfrm>
            <a:off x="289579" y="270571"/>
            <a:ext cx="313588" cy="1030517"/>
            <a:chOff x="221339" y="188683"/>
            <a:chExt cx="313588" cy="103051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714618-1117-4C34-8364-2458BD729B98}"/>
                </a:ext>
              </a:extLst>
            </p:cNvPr>
            <p:cNvSpPr/>
            <p:nvPr/>
          </p:nvSpPr>
          <p:spPr>
            <a:xfrm rot="16200000">
              <a:off x="221339" y="914400"/>
              <a:ext cx="304800" cy="304800"/>
            </a:xfrm>
            <a:prstGeom prst="rect">
              <a:avLst/>
            </a:prstGeom>
            <a:solidFill>
              <a:srgbClr val="FFB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C3A040-CFE3-41D5-9AA1-9D97D1B578DA}"/>
                </a:ext>
              </a:extLst>
            </p:cNvPr>
            <p:cNvSpPr/>
            <p:nvPr/>
          </p:nvSpPr>
          <p:spPr>
            <a:xfrm rot="16200000">
              <a:off x="230127" y="544284"/>
              <a:ext cx="304800" cy="304800"/>
            </a:xfrm>
            <a:prstGeom prst="rect">
              <a:avLst/>
            </a:prstGeom>
            <a:solidFill>
              <a:srgbClr val="73C0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D05BAD2-F82B-469C-BAC2-BE540D9E77A1}"/>
                </a:ext>
              </a:extLst>
            </p:cNvPr>
            <p:cNvSpPr/>
            <p:nvPr/>
          </p:nvSpPr>
          <p:spPr>
            <a:xfrm rot="16200000">
              <a:off x="221344" y="188683"/>
              <a:ext cx="304800" cy="304800"/>
            </a:xfrm>
            <a:prstGeom prst="rect">
              <a:avLst/>
            </a:prstGeom>
            <a:solidFill>
              <a:srgbClr val="FE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F15421-0283-4912-A8DB-F7AF7877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659" y="2511613"/>
            <a:ext cx="4596486" cy="257030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600" dirty="0">
                <a:solidFill>
                  <a:srgbClr val="FE6142"/>
                </a:solidFill>
                <a:latin typeface="Tw Cen MT" panose="020B0602020104020603" pitchFamily="34" charset="0"/>
              </a:rPr>
              <a:t>select</a:t>
            </a:r>
          </a:p>
          <a:p>
            <a:pPr marL="0" indent="0" algn="l">
              <a:buNone/>
            </a:pPr>
            <a:r>
              <a:rPr lang="pt-BR" sz="1600" dirty="0">
                <a:solidFill>
                  <a:schemeClr val="bg1"/>
                </a:solidFill>
                <a:latin typeface="Tw Cen MT" panose="020B0602020104020603" pitchFamily="34" charset="0"/>
              </a:rPr>
              <a:t>nama_user </a:t>
            </a:r>
            <a:r>
              <a:rPr lang="pt-BR" sz="1600" dirty="0">
                <a:solidFill>
                  <a:srgbClr val="FE6142"/>
                </a:solidFill>
                <a:latin typeface="Tw Cen MT" panose="020B0602020104020603" pitchFamily="34" charset="0"/>
              </a:rPr>
              <a:t>as</a:t>
            </a:r>
            <a:r>
              <a:rPr lang="pt-BR" sz="1600" dirty="0">
                <a:solidFill>
                  <a:schemeClr val="bg1"/>
                </a:solidFill>
                <a:latin typeface="Tw Cen MT" panose="020B0602020104020603" pitchFamily="34" charset="0"/>
              </a:rPr>
              <a:t> nama_pembeli,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FE6142"/>
                </a:solidFill>
                <a:latin typeface="Tw Cen MT" panose="020B0602020104020603" pitchFamily="34" charset="0"/>
              </a:rPr>
              <a:t>count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(1) </a:t>
            </a:r>
            <a:r>
              <a:rPr lang="en-US" sz="1600" dirty="0">
                <a:solidFill>
                  <a:srgbClr val="FE6142"/>
                </a:solidFill>
                <a:latin typeface="Tw Cen MT" panose="020B0602020104020603" pitchFamily="34" charset="0"/>
              </a:rPr>
              <a:t>as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jumlah_transaksi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,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FE6142"/>
                </a:solidFill>
                <a:latin typeface="Tw Cen MT" panose="020B0602020104020603" pitchFamily="34" charset="0"/>
              </a:rPr>
              <a:t>count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(</a:t>
            </a:r>
            <a:r>
              <a:rPr lang="en-US" sz="1600" dirty="0">
                <a:solidFill>
                  <a:srgbClr val="FE6142"/>
                </a:solidFill>
                <a:latin typeface="Tw Cen MT" panose="020B0602020104020603" pitchFamily="34" charset="0"/>
              </a:rPr>
              <a:t>distinct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orders_csv.kodepos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) </a:t>
            </a:r>
            <a:r>
              <a:rPr lang="en-US" sz="1600" dirty="0">
                <a:solidFill>
                  <a:srgbClr val="FE6142"/>
                </a:solidFill>
                <a:latin typeface="Tw Cen MT" panose="020B0602020104020603" pitchFamily="34" charset="0"/>
              </a:rPr>
              <a:t>as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distinct_kodepos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,</a:t>
            </a:r>
          </a:p>
          <a:p>
            <a:pPr marL="0" indent="0" algn="l">
              <a:buNone/>
            </a:pPr>
            <a:r>
              <a:rPr lang="pt-BR" sz="1600" dirty="0">
                <a:solidFill>
                  <a:srgbClr val="FE6142"/>
                </a:solidFill>
                <a:latin typeface="Tw Cen MT" panose="020B0602020104020603" pitchFamily="34" charset="0"/>
              </a:rPr>
              <a:t>sum</a:t>
            </a:r>
            <a:r>
              <a:rPr lang="pt-BR" sz="1600" dirty="0">
                <a:solidFill>
                  <a:schemeClr val="bg1"/>
                </a:solidFill>
                <a:latin typeface="Tw Cen MT" panose="020B0602020104020603" pitchFamily="34" charset="0"/>
              </a:rPr>
              <a:t>(total) </a:t>
            </a:r>
            <a:r>
              <a:rPr lang="pt-BR" sz="1600" dirty="0">
                <a:solidFill>
                  <a:srgbClr val="FE6142"/>
                </a:solidFill>
                <a:latin typeface="Tw Cen MT" panose="020B0602020104020603" pitchFamily="34" charset="0"/>
              </a:rPr>
              <a:t>as</a:t>
            </a:r>
            <a:r>
              <a:rPr lang="pt-BR" sz="1600" dirty="0">
                <a:solidFill>
                  <a:schemeClr val="bg1"/>
                </a:solidFill>
                <a:latin typeface="Tw Cen MT" panose="020B0602020104020603" pitchFamily="34" charset="0"/>
              </a:rPr>
              <a:t> total_nilai_transaksi,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FE6142"/>
                </a:solidFill>
                <a:latin typeface="Tw Cen MT" panose="020B0602020104020603" pitchFamily="34" charset="0"/>
              </a:rPr>
              <a:t>avg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(total) </a:t>
            </a:r>
            <a:r>
              <a:rPr lang="en-US" sz="1600" dirty="0">
                <a:solidFill>
                  <a:srgbClr val="FE6142"/>
                </a:solidFill>
                <a:latin typeface="Tw Cen MT" panose="020B0602020104020603" pitchFamily="34" charset="0"/>
              </a:rPr>
              <a:t>as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avg_nilai_transaksi</a:t>
            </a:r>
            <a:endParaRPr lang="en-US" sz="16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0" indent="0" algn="l">
              <a:buNone/>
            </a:pPr>
            <a:r>
              <a:rPr lang="en-US" sz="1600" dirty="0">
                <a:solidFill>
                  <a:srgbClr val="FE6142"/>
                </a:solidFill>
                <a:latin typeface="Tw Cen MT" panose="020B0602020104020603" pitchFamily="34" charset="0"/>
              </a:rPr>
              <a:t>from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orders_csv</a:t>
            </a:r>
            <a:endParaRPr lang="en-US" sz="16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0" indent="0" algn="l">
              <a:buNone/>
            </a:pPr>
            <a:r>
              <a:rPr lang="en-US" sz="1600" dirty="0">
                <a:solidFill>
                  <a:srgbClr val="FE6142"/>
                </a:solidFill>
                <a:latin typeface="Tw Cen MT" panose="020B0602020104020603" pitchFamily="34" charset="0"/>
              </a:rPr>
              <a:t>inner join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users_csv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>
                <a:solidFill>
                  <a:srgbClr val="FE6142"/>
                </a:solidFill>
                <a:latin typeface="Tw Cen MT" panose="020B0602020104020603" pitchFamily="34" charset="0"/>
              </a:rPr>
              <a:t>on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buyer_id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user_id</a:t>
            </a:r>
            <a:endParaRPr lang="en-US" sz="16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0" indent="0" algn="l">
              <a:buNone/>
            </a:pPr>
            <a:r>
              <a:rPr lang="en-US" sz="1600" dirty="0">
                <a:solidFill>
                  <a:srgbClr val="FE6142"/>
                </a:solidFill>
                <a:latin typeface="Tw Cen MT" panose="020B0602020104020603" pitchFamily="34" charset="0"/>
              </a:rPr>
              <a:t>group by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user_id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nama_user</a:t>
            </a:r>
            <a:endParaRPr lang="en-US" sz="16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0" indent="0" algn="l">
              <a:buNone/>
            </a:pPr>
            <a:r>
              <a:rPr lang="en-US" sz="1600" dirty="0">
                <a:solidFill>
                  <a:srgbClr val="FE6142"/>
                </a:solidFill>
                <a:latin typeface="Tw Cen MT" panose="020B0602020104020603" pitchFamily="34" charset="0"/>
              </a:rPr>
              <a:t>having count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(1) &gt;= 10 </a:t>
            </a:r>
            <a:r>
              <a:rPr lang="en-US" sz="1600" dirty="0">
                <a:solidFill>
                  <a:srgbClr val="FE6142"/>
                </a:solidFill>
                <a:latin typeface="Tw Cen MT" panose="020B0602020104020603" pitchFamily="34" charset="0"/>
              </a:rPr>
              <a:t>and count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(1)=</a:t>
            </a:r>
            <a:r>
              <a:rPr lang="en-US" sz="1600" dirty="0">
                <a:solidFill>
                  <a:srgbClr val="FE6142"/>
                </a:solidFill>
                <a:latin typeface="Tw Cen MT" panose="020B0602020104020603" pitchFamily="34" charset="0"/>
              </a:rPr>
              <a:t>count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(</a:t>
            </a:r>
            <a:r>
              <a:rPr lang="en-US" sz="1600" dirty="0">
                <a:solidFill>
                  <a:srgbClr val="FE6142"/>
                </a:solidFill>
                <a:latin typeface="Tw Cen MT" panose="020B0602020104020603" pitchFamily="34" charset="0"/>
              </a:rPr>
              <a:t>distinct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orders_csv.kodepos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)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FE6142"/>
                </a:solidFill>
                <a:latin typeface="Tw Cen MT" panose="020B0602020104020603" pitchFamily="34" charset="0"/>
              </a:rPr>
              <a:t>order by 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2 </a:t>
            </a:r>
            <a:r>
              <a:rPr lang="en-US" sz="1600" dirty="0">
                <a:solidFill>
                  <a:srgbClr val="FE6142"/>
                </a:solidFill>
                <a:latin typeface="Tw Cen MT" panose="020B0602020104020603" pitchFamily="34" charset="0"/>
              </a:rPr>
              <a:t>desc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C9426A4-D1DD-461C-B088-9100F03869AD}"/>
              </a:ext>
            </a:extLst>
          </p:cNvPr>
          <p:cNvSpPr txBox="1">
            <a:spLocks/>
          </p:cNvSpPr>
          <p:nvPr/>
        </p:nvSpPr>
        <p:spPr>
          <a:xfrm>
            <a:off x="477886" y="1742707"/>
            <a:ext cx="1118726" cy="848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  <a:latin typeface="Tw Cen MT" panose="020B0602020104020603" pitchFamily="34" charset="0"/>
              </a:rPr>
              <a:t>Query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7291CA-5C73-4D86-AD7C-0384D390D07C}"/>
              </a:ext>
            </a:extLst>
          </p:cNvPr>
          <p:cNvGrpSpPr/>
          <p:nvPr/>
        </p:nvGrpSpPr>
        <p:grpSpPr>
          <a:xfrm>
            <a:off x="5406496" y="3896062"/>
            <a:ext cx="418823" cy="126476"/>
            <a:chOff x="885371" y="5631543"/>
            <a:chExt cx="1030514" cy="31119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12A14F-B5C4-4C02-BE0D-2DCBB5770574}"/>
                </a:ext>
              </a:extLst>
            </p:cNvPr>
            <p:cNvSpPr/>
            <p:nvPr/>
          </p:nvSpPr>
          <p:spPr>
            <a:xfrm>
              <a:off x="885371" y="5631543"/>
              <a:ext cx="304800" cy="304800"/>
            </a:xfrm>
            <a:prstGeom prst="rect">
              <a:avLst/>
            </a:prstGeom>
            <a:solidFill>
              <a:srgbClr val="FFB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2A720F4-5848-4931-93E8-BDC9C18F8A64}"/>
                </a:ext>
              </a:extLst>
            </p:cNvPr>
            <p:cNvSpPr/>
            <p:nvPr/>
          </p:nvSpPr>
          <p:spPr>
            <a:xfrm>
              <a:off x="1255485" y="5637937"/>
              <a:ext cx="304800" cy="304800"/>
            </a:xfrm>
            <a:prstGeom prst="rect">
              <a:avLst/>
            </a:prstGeom>
            <a:solidFill>
              <a:srgbClr val="73C0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3DF5E1-A246-406A-ACF7-7D81FBA217F7}"/>
                </a:ext>
              </a:extLst>
            </p:cNvPr>
            <p:cNvSpPr/>
            <p:nvPr/>
          </p:nvSpPr>
          <p:spPr>
            <a:xfrm>
              <a:off x="1611085" y="5631548"/>
              <a:ext cx="304800" cy="304800"/>
            </a:xfrm>
            <a:prstGeom prst="rect">
              <a:avLst/>
            </a:prstGeom>
            <a:solidFill>
              <a:srgbClr val="FE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949FA6C6-927F-4A1C-9DC4-CD993FC5A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631" y="4050248"/>
            <a:ext cx="6637473" cy="6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56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8A56FC-C0DB-47D4-BF46-73840472A8AF}"/>
              </a:ext>
            </a:extLst>
          </p:cNvPr>
          <p:cNvSpPr/>
          <p:nvPr/>
        </p:nvSpPr>
        <p:spPr>
          <a:xfrm>
            <a:off x="-1" y="1623972"/>
            <a:ext cx="6096001" cy="5234028"/>
          </a:xfrm>
          <a:prstGeom prst="rect">
            <a:avLst/>
          </a:prstGeom>
          <a:solidFill>
            <a:srgbClr val="73C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6C2362-C21F-4F37-A0CE-00521A55D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59" y="354087"/>
            <a:ext cx="8358552" cy="84896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Tw Cen MT" panose="020B0602020104020603" pitchFamily="34" charset="0"/>
              </a:rPr>
              <a:t>Reseller </a:t>
            </a:r>
            <a:r>
              <a:rPr lang="en-US" b="0" i="1" dirty="0">
                <a:effectLst/>
                <a:latin typeface="Tw Cen MT" panose="020B0602020104020603" pitchFamily="34" charset="0"/>
              </a:rPr>
              <a:t>Offline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8E72BD-4C86-4D8D-8D73-6E3AF66D3045}"/>
              </a:ext>
            </a:extLst>
          </p:cNvPr>
          <p:cNvGrpSpPr/>
          <p:nvPr/>
        </p:nvGrpSpPr>
        <p:grpSpPr>
          <a:xfrm>
            <a:off x="289579" y="270571"/>
            <a:ext cx="313588" cy="1030517"/>
            <a:chOff x="221339" y="188683"/>
            <a:chExt cx="313588" cy="103051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714618-1117-4C34-8364-2458BD729B98}"/>
                </a:ext>
              </a:extLst>
            </p:cNvPr>
            <p:cNvSpPr/>
            <p:nvPr/>
          </p:nvSpPr>
          <p:spPr>
            <a:xfrm rot="16200000">
              <a:off x="221339" y="914400"/>
              <a:ext cx="304800" cy="304800"/>
            </a:xfrm>
            <a:prstGeom prst="rect">
              <a:avLst/>
            </a:prstGeom>
            <a:solidFill>
              <a:srgbClr val="FFB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C3A040-CFE3-41D5-9AA1-9D97D1B578DA}"/>
                </a:ext>
              </a:extLst>
            </p:cNvPr>
            <p:cNvSpPr/>
            <p:nvPr/>
          </p:nvSpPr>
          <p:spPr>
            <a:xfrm rot="16200000">
              <a:off x="230127" y="544284"/>
              <a:ext cx="304800" cy="304800"/>
            </a:xfrm>
            <a:prstGeom prst="rect">
              <a:avLst/>
            </a:prstGeom>
            <a:solidFill>
              <a:srgbClr val="73C0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D05BAD2-F82B-469C-BAC2-BE540D9E77A1}"/>
                </a:ext>
              </a:extLst>
            </p:cNvPr>
            <p:cNvSpPr/>
            <p:nvPr/>
          </p:nvSpPr>
          <p:spPr>
            <a:xfrm rot="16200000">
              <a:off x="221344" y="188683"/>
              <a:ext cx="304800" cy="304800"/>
            </a:xfrm>
            <a:prstGeom prst="rect">
              <a:avLst/>
            </a:prstGeom>
            <a:solidFill>
              <a:srgbClr val="FE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F15421-0283-4912-A8DB-F7AF7877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56" y="2178448"/>
            <a:ext cx="4596486" cy="257030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400" dirty="0">
                <a:solidFill>
                  <a:srgbClr val="FE6142"/>
                </a:solidFill>
                <a:latin typeface="Tw Cen MT" panose="020B0602020104020603" pitchFamily="34" charset="0"/>
              </a:rPr>
              <a:t>select</a:t>
            </a:r>
          </a:p>
          <a:p>
            <a:pPr marL="0" indent="0" algn="l">
              <a:buNone/>
            </a:pPr>
            <a:r>
              <a:rPr lang="pt-BR" sz="1400" dirty="0">
                <a:solidFill>
                  <a:schemeClr val="bg1"/>
                </a:solidFill>
                <a:latin typeface="Tw Cen MT" panose="020B0602020104020603" pitchFamily="34" charset="0"/>
              </a:rPr>
              <a:t>nama_user </a:t>
            </a:r>
            <a:r>
              <a:rPr lang="pt-BR" sz="1400" dirty="0">
                <a:solidFill>
                  <a:srgbClr val="FE6142"/>
                </a:solidFill>
                <a:latin typeface="Tw Cen MT" panose="020B0602020104020603" pitchFamily="34" charset="0"/>
              </a:rPr>
              <a:t>as</a:t>
            </a:r>
            <a:r>
              <a:rPr lang="pt-BR" sz="1400" dirty="0">
                <a:solidFill>
                  <a:schemeClr val="bg1"/>
                </a:solidFill>
                <a:latin typeface="Tw Cen MT" panose="020B0602020104020603" pitchFamily="34" charset="0"/>
              </a:rPr>
              <a:t> nama_pembeli,</a:t>
            </a:r>
          </a:p>
          <a:p>
            <a:pPr marL="0" indent="0" algn="l">
              <a:buNone/>
            </a:pPr>
            <a:r>
              <a:rPr lang="en-US" sz="1400" dirty="0">
                <a:solidFill>
                  <a:srgbClr val="FE6142"/>
                </a:solidFill>
                <a:latin typeface="Tw Cen MT" panose="020B0602020104020603" pitchFamily="34" charset="0"/>
              </a:rPr>
              <a:t>count</a:t>
            </a: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(1) </a:t>
            </a:r>
            <a:r>
              <a:rPr lang="en-US" sz="1400" dirty="0">
                <a:solidFill>
                  <a:srgbClr val="FE6142"/>
                </a:solidFill>
                <a:latin typeface="Tw Cen MT" panose="020B0602020104020603" pitchFamily="34" charset="0"/>
              </a:rPr>
              <a:t>as</a:t>
            </a: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w Cen MT" panose="020B0602020104020603" pitchFamily="34" charset="0"/>
              </a:rPr>
              <a:t>jumlah_transaksi</a:t>
            </a: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,</a:t>
            </a:r>
          </a:p>
          <a:p>
            <a:pPr marL="0" indent="0" algn="l">
              <a:buNone/>
            </a:pPr>
            <a:r>
              <a:rPr lang="pt-BR" sz="1400" dirty="0">
                <a:solidFill>
                  <a:srgbClr val="FE6142"/>
                </a:solidFill>
                <a:latin typeface="Tw Cen MT" panose="020B0602020104020603" pitchFamily="34" charset="0"/>
              </a:rPr>
              <a:t>sum</a:t>
            </a:r>
            <a:r>
              <a:rPr lang="pt-BR" sz="1400" dirty="0">
                <a:solidFill>
                  <a:schemeClr val="bg1"/>
                </a:solidFill>
                <a:latin typeface="Tw Cen MT" panose="020B0602020104020603" pitchFamily="34" charset="0"/>
              </a:rPr>
              <a:t>(total) </a:t>
            </a:r>
            <a:r>
              <a:rPr lang="pt-BR" sz="1400" dirty="0">
                <a:solidFill>
                  <a:srgbClr val="FE6142"/>
                </a:solidFill>
                <a:latin typeface="Tw Cen MT" panose="020B0602020104020603" pitchFamily="34" charset="0"/>
              </a:rPr>
              <a:t>as </a:t>
            </a:r>
            <a:r>
              <a:rPr lang="pt-BR" sz="1400" dirty="0">
                <a:solidFill>
                  <a:schemeClr val="bg1"/>
                </a:solidFill>
                <a:latin typeface="Tw Cen MT" panose="020B0602020104020603" pitchFamily="34" charset="0"/>
              </a:rPr>
              <a:t>total_nilai_transaksi,</a:t>
            </a:r>
          </a:p>
          <a:p>
            <a:pPr marL="0" indent="0" algn="l">
              <a:buNone/>
            </a:pPr>
            <a:r>
              <a:rPr lang="en-US" sz="1400" dirty="0">
                <a:solidFill>
                  <a:srgbClr val="FE6142"/>
                </a:solidFill>
                <a:latin typeface="Tw Cen MT" panose="020B0602020104020603" pitchFamily="34" charset="0"/>
              </a:rPr>
              <a:t>avg</a:t>
            </a: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(total) </a:t>
            </a:r>
            <a:r>
              <a:rPr lang="en-US" sz="1400" dirty="0">
                <a:solidFill>
                  <a:srgbClr val="FE6142"/>
                </a:solidFill>
                <a:latin typeface="Tw Cen MT" panose="020B0602020104020603" pitchFamily="34" charset="0"/>
              </a:rPr>
              <a:t>as</a:t>
            </a: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w Cen MT" panose="020B0602020104020603" pitchFamily="34" charset="0"/>
              </a:rPr>
              <a:t>avg_nilai_transaksi</a:t>
            </a: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,</a:t>
            </a:r>
          </a:p>
          <a:p>
            <a:pPr marL="0" indent="0" algn="l">
              <a:buNone/>
            </a:pPr>
            <a:r>
              <a:rPr lang="en-US" sz="1400" dirty="0">
                <a:solidFill>
                  <a:srgbClr val="FE6142"/>
                </a:solidFill>
                <a:latin typeface="Tw Cen MT" panose="020B0602020104020603" pitchFamily="34" charset="0"/>
              </a:rPr>
              <a:t>avg</a:t>
            </a: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Tw Cen MT" panose="020B0602020104020603" pitchFamily="34" charset="0"/>
              </a:rPr>
              <a:t>total_quantity</a:t>
            </a: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) </a:t>
            </a:r>
            <a:r>
              <a:rPr lang="en-US" sz="1400" dirty="0">
                <a:solidFill>
                  <a:srgbClr val="FE6142"/>
                </a:solidFill>
                <a:latin typeface="Tw Cen MT" panose="020B0602020104020603" pitchFamily="34" charset="0"/>
              </a:rPr>
              <a:t>as</a:t>
            </a: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w Cen MT" panose="020B0602020104020603" pitchFamily="34" charset="0"/>
              </a:rPr>
              <a:t>avg_quantity_per_transaksi</a:t>
            </a:r>
            <a:endParaRPr lang="en-US" sz="1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0" indent="0" algn="l">
              <a:buNone/>
            </a:pPr>
            <a:r>
              <a:rPr lang="en-US" sz="1400" dirty="0">
                <a:solidFill>
                  <a:srgbClr val="FE6142"/>
                </a:solidFill>
                <a:latin typeface="Tw Cen MT" panose="020B0602020104020603" pitchFamily="34" charset="0"/>
              </a:rPr>
              <a:t>from</a:t>
            </a: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w Cen MT" panose="020B0602020104020603" pitchFamily="34" charset="0"/>
              </a:rPr>
              <a:t>orders_csv</a:t>
            </a:r>
            <a:endParaRPr lang="en-US" sz="1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0" indent="0" algn="l">
              <a:buNone/>
            </a:pPr>
            <a:r>
              <a:rPr lang="en-US" sz="1400" dirty="0">
                <a:solidFill>
                  <a:srgbClr val="FE6142"/>
                </a:solidFill>
                <a:latin typeface="Tw Cen MT" panose="020B0602020104020603" pitchFamily="34" charset="0"/>
              </a:rPr>
              <a:t>inner join </a:t>
            </a:r>
            <a:r>
              <a:rPr lang="en-US" sz="1400" dirty="0" err="1">
                <a:solidFill>
                  <a:schemeClr val="bg1"/>
                </a:solidFill>
                <a:latin typeface="Tw Cen MT" panose="020B0602020104020603" pitchFamily="34" charset="0"/>
              </a:rPr>
              <a:t>users_csv</a:t>
            </a:r>
            <a:r>
              <a:rPr lang="en-US" sz="1400" dirty="0">
                <a:solidFill>
                  <a:srgbClr val="FE6142"/>
                </a:solidFill>
                <a:latin typeface="Tw Cen MT" panose="020B0602020104020603" pitchFamily="34" charset="0"/>
              </a:rPr>
              <a:t> on </a:t>
            </a:r>
            <a:r>
              <a:rPr lang="en-US" sz="1400" dirty="0" err="1">
                <a:solidFill>
                  <a:schemeClr val="bg1"/>
                </a:solidFill>
                <a:latin typeface="Tw Cen MT" panose="020B0602020104020603" pitchFamily="34" charset="0"/>
              </a:rPr>
              <a:t>buyer_id</a:t>
            </a: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Tw Cen MT" panose="020B0602020104020603" pitchFamily="34" charset="0"/>
              </a:rPr>
              <a:t>user_id</a:t>
            </a:r>
            <a:endParaRPr lang="en-US" sz="1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0" indent="0" algn="l">
              <a:buNone/>
            </a:pPr>
            <a:r>
              <a:rPr lang="en-US" sz="1400" dirty="0">
                <a:solidFill>
                  <a:srgbClr val="FE6142"/>
                </a:solidFill>
                <a:latin typeface="Tw Cen MT" panose="020B0602020104020603" pitchFamily="34" charset="0"/>
              </a:rPr>
              <a:t>inner join </a:t>
            </a: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(</a:t>
            </a:r>
            <a:r>
              <a:rPr lang="en-US" sz="1400" dirty="0">
                <a:solidFill>
                  <a:srgbClr val="FE6142"/>
                </a:solidFill>
                <a:latin typeface="Tw Cen MT" panose="020B0602020104020603" pitchFamily="34" charset="0"/>
              </a:rPr>
              <a:t>select</a:t>
            </a: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w Cen MT" panose="020B0602020104020603" pitchFamily="34" charset="0"/>
              </a:rPr>
              <a:t>order_id</a:t>
            </a: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, </a:t>
            </a:r>
            <a:r>
              <a:rPr lang="en-US" sz="1400" dirty="0">
                <a:solidFill>
                  <a:srgbClr val="FE6142"/>
                </a:solidFill>
                <a:latin typeface="Tw Cen MT" panose="020B0602020104020603" pitchFamily="34" charset="0"/>
              </a:rPr>
              <a:t>sum</a:t>
            </a: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(quantity) </a:t>
            </a:r>
            <a:r>
              <a:rPr lang="en-US" sz="1400" dirty="0">
                <a:solidFill>
                  <a:srgbClr val="FE6142"/>
                </a:solidFill>
                <a:latin typeface="Tw Cen MT" panose="020B0602020104020603" pitchFamily="34" charset="0"/>
              </a:rPr>
              <a:t>as</a:t>
            </a: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w Cen MT" panose="020B0602020104020603" pitchFamily="34" charset="0"/>
              </a:rPr>
              <a:t>total_quantity</a:t>
            </a: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>
                <a:solidFill>
                  <a:srgbClr val="FE6142"/>
                </a:solidFill>
                <a:latin typeface="Tw Cen MT" panose="020B0602020104020603" pitchFamily="34" charset="0"/>
              </a:rPr>
              <a:t>from</a:t>
            </a: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w Cen MT" panose="020B0602020104020603" pitchFamily="34" charset="0"/>
              </a:rPr>
              <a:t>order_details_csv</a:t>
            </a: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>
                <a:solidFill>
                  <a:srgbClr val="FE6142"/>
                </a:solidFill>
                <a:latin typeface="Tw Cen MT" panose="020B0602020104020603" pitchFamily="34" charset="0"/>
              </a:rPr>
              <a:t>group by </a:t>
            </a: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1) </a:t>
            </a:r>
            <a:r>
              <a:rPr lang="en-US" sz="1400" dirty="0">
                <a:solidFill>
                  <a:srgbClr val="FE6142"/>
                </a:solidFill>
                <a:latin typeface="Tw Cen MT" panose="020B0602020104020603" pitchFamily="34" charset="0"/>
              </a:rPr>
              <a:t>as </a:t>
            </a:r>
            <a:r>
              <a:rPr lang="en-US" sz="1400" dirty="0" err="1">
                <a:solidFill>
                  <a:schemeClr val="bg1"/>
                </a:solidFill>
                <a:latin typeface="Tw Cen MT" panose="020B0602020104020603" pitchFamily="34" charset="0"/>
              </a:rPr>
              <a:t>summary_order</a:t>
            </a: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>
                <a:solidFill>
                  <a:srgbClr val="FE6142"/>
                </a:solidFill>
                <a:latin typeface="Tw Cen MT" panose="020B0602020104020603" pitchFamily="34" charset="0"/>
              </a:rPr>
              <a:t>using</a:t>
            </a: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Tw Cen MT" panose="020B0602020104020603" pitchFamily="34" charset="0"/>
              </a:rPr>
              <a:t>order_id</a:t>
            </a: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)</a:t>
            </a:r>
          </a:p>
          <a:p>
            <a:pPr marL="0" indent="0" algn="l">
              <a:buNone/>
            </a:pPr>
            <a:r>
              <a:rPr lang="en-US" sz="1400" dirty="0">
                <a:solidFill>
                  <a:srgbClr val="FE6142"/>
                </a:solidFill>
                <a:latin typeface="Tw Cen MT" panose="020B0602020104020603" pitchFamily="34" charset="0"/>
              </a:rPr>
              <a:t>where</a:t>
            </a: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w Cen MT" panose="020B0602020104020603" pitchFamily="34" charset="0"/>
              </a:rPr>
              <a:t>orders_csv.kodepos</a:t>
            </a: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Tw Cen MT" panose="020B0602020104020603" pitchFamily="34" charset="0"/>
              </a:rPr>
              <a:t>users_csv.kodepos</a:t>
            </a:r>
            <a:endParaRPr lang="en-US" sz="1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0" indent="0" algn="l">
              <a:buNone/>
            </a:pPr>
            <a:r>
              <a:rPr lang="en-US" sz="1400" dirty="0">
                <a:solidFill>
                  <a:srgbClr val="FE6142"/>
                </a:solidFill>
                <a:latin typeface="Tw Cen MT" panose="020B0602020104020603" pitchFamily="34" charset="0"/>
              </a:rPr>
              <a:t>group by </a:t>
            </a:r>
            <a:r>
              <a:rPr lang="en-US" sz="1400" dirty="0" err="1">
                <a:solidFill>
                  <a:schemeClr val="bg1"/>
                </a:solidFill>
                <a:latin typeface="Tw Cen MT" panose="020B0602020104020603" pitchFamily="34" charset="0"/>
              </a:rPr>
              <a:t>user_id</a:t>
            </a: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Tw Cen MT" panose="020B0602020104020603" pitchFamily="34" charset="0"/>
              </a:rPr>
              <a:t>nama_user</a:t>
            </a:r>
            <a:endParaRPr lang="en-US" sz="1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0" indent="0" algn="l">
              <a:buNone/>
            </a:pPr>
            <a:r>
              <a:rPr lang="en-US" sz="1400" dirty="0">
                <a:solidFill>
                  <a:srgbClr val="FE6142"/>
                </a:solidFill>
                <a:latin typeface="Tw Cen MT" panose="020B0602020104020603" pitchFamily="34" charset="0"/>
              </a:rPr>
              <a:t>having count</a:t>
            </a: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(1) &gt;= 8 </a:t>
            </a:r>
            <a:r>
              <a:rPr lang="en-US" sz="1400" dirty="0">
                <a:solidFill>
                  <a:srgbClr val="FE6142"/>
                </a:solidFill>
                <a:latin typeface="Tw Cen MT" panose="020B0602020104020603" pitchFamily="34" charset="0"/>
              </a:rPr>
              <a:t>and avg</a:t>
            </a: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Tw Cen MT" panose="020B0602020104020603" pitchFamily="34" charset="0"/>
              </a:rPr>
              <a:t>total_quantity</a:t>
            </a: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) &gt; 10</a:t>
            </a:r>
          </a:p>
          <a:p>
            <a:pPr marL="0" indent="0" algn="l">
              <a:buNone/>
            </a:pPr>
            <a:r>
              <a:rPr lang="en-US" sz="1400" dirty="0">
                <a:solidFill>
                  <a:srgbClr val="FE6142"/>
                </a:solidFill>
                <a:latin typeface="Tw Cen MT" panose="020B0602020104020603" pitchFamily="34" charset="0"/>
              </a:rPr>
              <a:t>order by </a:t>
            </a: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3 </a:t>
            </a:r>
            <a:r>
              <a:rPr lang="en-US" sz="1400" dirty="0">
                <a:solidFill>
                  <a:srgbClr val="FE6142"/>
                </a:solidFill>
                <a:latin typeface="Tw Cen MT" panose="020B0602020104020603" pitchFamily="34" charset="0"/>
              </a:rPr>
              <a:t>desc</a:t>
            </a:r>
            <a:endParaRPr lang="en-US" sz="1200" dirty="0">
              <a:solidFill>
                <a:srgbClr val="FE6142"/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C9426A4-D1DD-461C-B088-9100F03869AD}"/>
              </a:ext>
            </a:extLst>
          </p:cNvPr>
          <p:cNvSpPr txBox="1">
            <a:spLocks/>
          </p:cNvSpPr>
          <p:nvPr/>
        </p:nvSpPr>
        <p:spPr>
          <a:xfrm>
            <a:off x="43805" y="1523892"/>
            <a:ext cx="1118726" cy="848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  <a:latin typeface="Tw Cen MT" panose="020B0602020104020603" pitchFamily="34" charset="0"/>
              </a:rPr>
              <a:t>Query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7291CA-5C73-4D86-AD7C-0384D390D07C}"/>
              </a:ext>
            </a:extLst>
          </p:cNvPr>
          <p:cNvGrpSpPr/>
          <p:nvPr/>
        </p:nvGrpSpPr>
        <p:grpSpPr>
          <a:xfrm>
            <a:off x="5823671" y="3617583"/>
            <a:ext cx="418823" cy="126476"/>
            <a:chOff x="885371" y="5631543"/>
            <a:chExt cx="1030514" cy="31119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12A14F-B5C4-4C02-BE0D-2DCBB5770574}"/>
                </a:ext>
              </a:extLst>
            </p:cNvPr>
            <p:cNvSpPr/>
            <p:nvPr/>
          </p:nvSpPr>
          <p:spPr>
            <a:xfrm>
              <a:off x="885371" y="5631543"/>
              <a:ext cx="304800" cy="304800"/>
            </a:xfrm>
            <a:prstGeom prst="rect">
              <a:avLst/>
            </a:prstGeom>
            <a:solidFill>
              <a:srgbClr val="FFB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2A720F4-5848-4931-93E8-BDC9C18F8A64}"/>
                </a:ext>
              </a:extLst>
            </p:cNvPr>
            <p:cNvSpPr/>
            <p:nvPr/>
          </p:nvSpPr>
          <p:spPr>
            <a:xfrm>
              <a:off x="1255485" y="5637937"/>
              <a:ext cx="304800" cy="304800"/>
            </a:xfrm>
            <a:prstGeom prst="rect">
              <a:avLst/>
            </a:prstGeom>
            <a:solidFill>
              <a:srgbClr val="73C0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3DF5E1-A246-406A-ACF7-7D81FBA217F7}"/>
                </a:ext>
              </a:extLst>
            </p:cNvPr>
            <p:cNvSpPr/>
            <p:nvPr/>
          </p:nvSpPr>
          <p:spPr>
            <a:xfrm>
              <a:off x="1611085" y="5631548"/>
              <a:ext cx="304800" cy="304800"/>
            </a:xfrm>
            <a:prstGeom prst="rect">
              <a:avLst/>
            </a:prstGeom>
            <a:solidFill>
              <a:srgbClr val="FE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78DE895-5F81-4885-84D5-00C8955F5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671" y="3771769"/>
            <a:ext cx="6096002" cy="93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13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8A56FC-C0DB-47D4-BF46-73840472A8AF}"/>
              </a:ext>
            </a:extLst>
          </p:cNvPr>
          <p:cNvSpPr/>
          <p:nvPr/>
        </p:nvSpPr>
        <p:spPr>
          <a:xfrm>
            <a:off x="-1" y="1651681"/>
            <a:ext cx="6096001" cy="5234028"/>
          </a:xfrm>
          <a:prstGeom prst="rect">
            <a:avLst/>
          </a:prstGeom>
          <a:solidFill>
            <a:srgbClr val="9C6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6C2362-C21F-4F37-A0CE-00521A55D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59" y="354087"/>
            <a:ext cx="8358552" cy="848968"/>
          </a:xfrm>
        </p:spPr>
        <p:txBody>
          <a:bodyPr>
            <a:normAutofit/>
          </a:bodyPr>
          <a:lstStyle/>
          <a:p>
            <a:pPr algn="l"/>
            <a:r>
              <a:rPr lang="en-US" b="0" i="0" dirty="0" err="1">
                <a:effectLst/>
                <a:latin typeface="Tw Cen MT" panose="020B0602020104020603" pitchFamily="34" charset="0"/>
              </a:rPr>
              <a:t>Pembeli</a:t>
            </a:r>
            <a:r>
              <a:rPr lang="en-US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S</a:t>
            </a:r>
            <a:r>
              <a:rPr lang="en-US" b="0" i="0" dirty="0" err="1">
                <a:effectLst/>
                <a:latin typeface="Tw Cen MT" panose="020B0602020104020603" pitchFamily="34" charset="0"/>
              </a:rPr>
              <a:t>ekaligus</a:t>
            </a:r>
            <a:r>
              <a:rPr lang="en-US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P</a:t>
            </a:r>
            <a:r>
              <a:rPr lang="en-US" b="0" i="0" dirty="0" err="1">
                <a:effectLst/>
                <a:latin typeface="Tw Cen MT" panose="020B0602020104020603" pitchFamily="34" charset="0"/>
              </a:rPr>
              <a:t>enjual</a:t>
            </a:r>
            <a:endParaRPr lang="en-US" b="0" i="0" dirty="0">
              <a:effectLst/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8E72BD-4C86-4D8D-8D73-6E3AF66D3045}"/>
              </a:ext>
            </a:extLst>
          </p:cNvPr>
          <p:cNvGrpSpPr/>
          <p:nvPr/>
        </p:nvGrpSpPr>
        <p:grpSpPr>
          <a:xfrm>
            <a:off x="289579" y="270571"/>
            <a:ext cx="313588" cy="1030517"/>
            <a:chOff x="221339" y="188683"/>
            <a:chExt cx="313588" cy="103051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714618-1117-4C34-8364-2458BD729B98}"/>
                </a:ext>
              </a:extLst>
            </p:cNvPr>
            <p:cNvSpPr/>
            <p:nvPr/>
          </p:nvSpPr>
          <p:spPr>
            <a:xfrm rot="16200000">
              <a:off x="221339" y="914400"/>
              <a:ext cx="304800" cy="304800"/>
            </a:xfrm>
            <a:prstGeom prst="rect">
              <a:avLst/>
            </a:prstGeom>
            <a:solidFill>
              <a:srgbClr val="FFB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C3A040-CFE3-41D5-9AA1-9D97D1B578DA}"/>
                </a:ext>
              </a:extLst>
            </p:cNvPr>
            <p:cNvSpPr/>
            <p:nvPr/>
          </p:nvSpPr>
          <p:spPr>
            <a:xfrm rot="16200000">
              <a:off x="230127" y="544284"/>
              <a:ext cx="304800" cy="304800"/>
            </a:xfrm>
            <a:prstGeom prst="rect">
              <a:avLst/>
            </a:prstGeom>
            <a:solidFill>
              <a:srgbClr val="73C0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D05BAD2-F82B-469C-BAC2-BE540D9E77A1}"/>
                </a:ext>
              </a:extLst>
            </p:cNvPr>
            <p:cNvSpPr/>
            <p:nvPr/>
          </p:nvSpPr>
          <p:spPr>
            <a:xfrm rot="16200000">
              <a:off x="221344" y="188683"/>
              <a:ext cx="304800" cy="304800"/>
            </a:xfrm>
            <a:prstGeom prst="rect">
              <a:avLst/>
            </a:prstGeom>
            <a:solidFill>
              <a:srgbClr val="FE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F15421-0283-4912-A8DB-F7AF7877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56" y="2304720"/>
            <a:ext cx="4596486" cy="257030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800" dirty="0">
                <a:solidFill>
                  <a:srgbClr val="FFC000"/>
                </a:solidFill>
                <a:latin typeface="Tw Cen MT" panose="020B0602020104020603" pitchFamily="34" charset="0"/>
              </a:rPr>
              <a:t>select</a:t>
            </a:r>
          </a:p>
          <a:p>
            <a:pPr marL="0" indent="0" algn="l">
              <a:buNone/>
            </a:pPr>
            <a:r>
              <a:rPr lang="pt-BR" sz="1800" dirty="0">
                <a:solidFill>
                  <a:schemeClr val="bg1"/>
                </a:solidFill>
                <a:latin typeface="Tw Cen MT" panose="020B0602020104020603" pitchFamily="34" charset="0"/>
              </a:rPr>
              <a:t>nama_user </a:t>
            </a:r>
            <a:r>
              <a:rPr lang="pt-BR" sz="1800" dirty="0">
                <a:solidFill>
                  <a:srgbClr val="FFC000"/>
                </a:solidFill>
                <a:latin typeface="Tw Cen MT" panose="020B0602020104020603" pitchFamily="34" charset="0"/>
              </a:rPr>
              <a:t>as</a:t>
            </a:r>
            <a:r>
              <a:rPr lang="pt-BR" sz="1800" dirty="0">
                <a:solidFill>
                  <a:schemeClr val="bg1"/>
                </a:solidFill>
                <a:latin typeface="Tw Cen MT" panose="020B0602020104020603" pitchFamily="34" charset="0"/>
              </a:rPr>
              <a:t> nama_pengguna,</a:t>
            </a:r>
          </a:p>
          <a:p>
            <a:pPr marL="0" indent="0" algn="l">
              <a:buNone/>
            </a:pP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jumlah_transaksi_beli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,</a:t>
            </a:r>
          </a:p>
          <a:p>
            <a:pPr marL="0" indent="0" algn="l">
              <a:buNone/>
            </a:pP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jumlah_transaksi_jual</a:t>
            </a:r>
            <a:endParaRPr lang="en-US" sz="18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FFC000"/>
                </a:solidFill>
                <a:latin typeface="Tw Cen MT" panose="020B0602020104020603" pitchFamily="34" charset="0"/>
              </a:rPr>
              <a:t>from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users_csv</a:t>
            </a:r>
            <a:endParaRPr lang="en-US" sz="18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FFC000"/>
                </a:solidFill>
                <a:latin typeface="Tw Cen MT" panose="020B0602020104020603" pitchFamily="34" charset="0"/>
              </a:rPr>
              <a:t>inner join 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(</a:t>
            </a:r>
            <a:r>
              <a:rPr lang="en-US" sz="1800" dirty="0">
                <a:solidFill>
                  <a:srgbClr val="FFC000"/>
                </a:solidFill>
                <a:latin typeface="Tw Cen MT" panose="020B0602020104020603" pitchFamily="34" charset="0"/>
              </a:rPr>
              <a:t>select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buyer_id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, </a:t>
            </a:r>
            <a:r>
              <a:rPr lang="en-US" sz="1800" dirty="0">
                <a:solidFill>
                  <a:srgbClr val="FFC000"/>
                </a:solidFill>
                <a:latin typeface="Tw Cen MT" panose="020B0602020104020603" pitchFamily="34" charset="0"/>
              </a:rPr>
              <a:t>count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(1) </a:t>
            </a:r>
            <a:r>
              <a:rPr lang="en-US" sz="1800" dirty="0">
                <a:solidFill>
                  <a:srgbClr val="FFC000"/>
                </a:solidFill>
                <a:latin typeface="Tw Cen MT" panose="020B0602020104020603" pitchFamily="34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jumlah_transaksi_beli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Tw Cen MT" panose="020B0602020104020603" pitchFamily="34" charset="0"/>
              </a:rPr>
              <a:t>from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orders_csv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Tw Cen MT" panose="020B0602020104020603" pitchFamily="34" charset="0"/>
              </a:rPr>
              <a:t>group by 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1) </a:t>
            </a:r>
            <a:r>
              <a:rPr lang="en-US" sz="1800" dirty="0">
                <a:solidFill>
                  <a:srgbClr val="FFC000"/>
                </a:solidFill>
                <a:latin typeface="Tw Cen MT" panose="020B0602020104020603" pitchFamily="34" charset="0"/>
              </a:rPr>
              <a:t>as 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buyer </a:t>
            </a:r>
            <a:r>
              <a:rPr lang="en-US" sz="1800" dirty="0">
                <a:solidFill>
                  <a:srgbClr val="FFC000"/>
                </a:solidFill>
                <a:latin typeface="Tw Cen MT" panose="020B0602020104020603" pitchFamily="34" charset="0"/>
              </a:rPr>
              <a:t>on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buyer_id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=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user_id</a:t>
            </a:r>
            <a:endParaRPr lang="en-US" sz="18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FFC000"/>
                </a:solidFill>
                <a:latin typeface="Tw Cen MT" panose="020B0602020104020603" pitchFamily="34" charset="0"/>
              </a:rPr>
              <a:t>inner join 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(</a:t>
            </a:r>
            <a:r>
              <a:rPr lang="en-US" sz="1800" dirty="0">
                <a:solidFill>
                  <a:srgbClr val="FFC000"/>
                </a:solidFill>
                <a:latin typeface="Tw Cen MT" panose="020B0602020104020603" pitchFamily="34" charset="0"/>
              </a:rPr>
              <a:t>select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seller_id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,</a:t>
            </a:r>
            <a:r>
              <a:rPr lang="en-US" sz="1800" dirty="0">
                <a:solidFill>
                  <a:srgbClr val="FFC000"/>
                </a:solidFill>
                <a:latin typeface="Tw Cen MT" panose="020B0602020104020603" pitchFamily="34" charset="0"/>
              </a:rPr>
              <a:t> count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(1) </a:t>
            </a:r>
            <a:r>
              <a:rPr lang="en-US" sz="1800" dirty="0">
                <a:solidFill>
                  <a:srgbClr val="FFC000"/>
                </a:solidFill>
                <a:latin typeface="Tw Cen MT" panose="020B0602020104020603" pitchFamily="34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jumlah_transaksi_jual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Tw Cen MT" panose="020B0602020104020603" pitchFamily="34" charset="0"/>
              </a:rPr>
              <a:t>from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orders_csv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Tw Cen MT" panose="020B0602020104020603" pitchFamily="34" charset="0"/>
              </a:rPr>
              <a:t>group by 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1) </a:t>
            </a:r>
            <a:r>
              <a:rPr lang="en-US" sz="1800" dirty="0">
                <a:solidFill>
                  <a:srgbClr val="FFC000"/>
                </a:solidFill>
                <a:latin typeface="Tw Cen MT" panose="020B0602020104020603" pitchFamily="34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seller </a:t>
            </a:r>
            <a:r>
              <a:rPr lang="en-US" sz="1800" dirty="0">
                <a:solidFill>
                  <a:srgbClr val="FFC000"/>
                </a:solidFill>
                <a:latin typeface="Tw Cen MT" panose="020B0602020104020603" pitchFamily="34" charset="0"/>
              </a:rPr>
              <a:t>on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seller_id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=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user_id</a:t>
            </a:r>
            <a:endParaRPr lang="en-US" sz="18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FFC000"/>
                </a:solidFill>
                <a:latin typeface="Tw Cen MT" panose="020B0602020104020603" pitchFamily="34" charset="0"/>
              </a:rPr>
              <a:t>where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jumlah_transaksi_beli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&gt;= 7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FFC000"/>
                </a:solidFill>
                <a:latin typeface="Tw Cen MT" panose="020B0602020104020603" pitchFamily="34" charset="0"/>
              </a:rPr>
              <a:t>order by 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C9426A4-D1DD-461C-B088-9100F03869AD}"/>
              </a:ext>
            </a:extLst>
          </p:cNvPr>
          <p:cNvSpPr txBox="1">
            <a:spLocks/>
          </p:cNvSpPr>
          <p:nvPr/>
        </p:nvSpPr>
        <p:spPr>
          <a:xfrm>
            <a:off x="116905" y="1604534"/>
            <a:ext cx="1118726" cy="848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C000"/>
                </a:solidFill>
                <a:latin typeface="Tw Cen MT" panose="020B0602020104020603" pitchFamily="34" charset="0"/>
              </a:rPr>
              <a:t>Query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7291CA-5C73-4D86-AD7C-0384D390D07C}"/>
              </a:ext>
            </a:extLst>
          </p:cNvPr>
          <p:cNvGrpSpPr/>
          <p:nvPr/>
        </p:nvGrpSpPr>
        <p:grpSpPr>
          <a:xfrm>
            <a:off x="6578429" y="3201942"/>
            <a:ext cx="418823" cy="126483"/>
            <a:chOff x="885371" y="5631543"/>
            <a:chExt cx="1030514" cy="31121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12A14F-B5C4-4C02-BE0D-2DCBB5770574}"/>
                </a:ext>
              </a:extLst>
            </p:cNvPr>
            <p:cNvSpPr/>
            <p:nvPr/>
          </p:nvSpPr>
          <p:spPr>
            <a:xfrm>
              <a:off x="885371" y="5631543"/>
              <a:ext cx="304800" cy="304800"/>
            </a:xfrm>
            <a:prstGeom prst="rect">
              <a:avLst/>
            </a:prstGeom>
            <a:solidFill>
              <a:srgbClr val="FFB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2A720F4-5848-4931-93E8-BDC9C18F8A64}"/>
                </a:ext>
              </a:extLst>
            </p:cNvPr>
            <p:cNvSpPr/>
            <p:nvPr/>
          </p:nvSpPr>
          <p:spPr>
            <a:xfrm>
              <a:off x="1255484" y="5637955"/>
              <a:ext cx="304799" cy="304800"/>
            </a:xfrm>
            <a:prstGeom prst="rect">
              <a:avLst/>
            </a:prstGeom>
            <a:solidFill>
              <a:srgbClr val="73C0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3DF5E1-A246-406A-ACF7-7D81FBA217F7}"/>
                </a:ext>
              </a:extLst>
            </p:cNvPr>
            <p:cNvSpPr/>
            <p:nvPr/>
          </p:nvSpPr>
          <p:spPr>
            <a:xfrm>
              <a:off x="1611085" y="5631548"/>
              <a:ext cx="304800" cy="304800"/>
            </a:xfrm>
            <a:prstGeom prst="rect">
              <a:avLst/>
            </a:prstGeom>
            <a:solidFill>
              <a:srgbClr val="FE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73FBA072-9DF8-47E2-820A-C684F28CC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823" y="3428999"/>
            <a:ext cx="4878421" cy="121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5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8A56FC-C0DB-47D4-BF46-73840472A8AF}"/>
              </a:ext>
            </a:extLst>
          </p:cNvPr>
          <p:cNvSpPr/>
          <p:nvPr/>
        </p:nvSpPr>
        <p:spPr>
          <a:xfrm>
            <a:off x="-1" y="1651681"/>
            <a:ext cx="6096001" cy="5234028"/>
          </a:xfrm>
          <a:prstGeom prst="rect">
            <a:avLst/>
          </a:prstGeom>
          <a:solidFill>
            <a:srgbClr val="9C6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6C2362-C21F-4F37-A0CE-00521A55D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59" y="354087"/>
            <a:ext cx="8358552" cy="84896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Tw Cen MT" panose="020B0602020104020603" pitchFamily="34" charset="0"/>
              </a:rPr>
              <a:t>Lama </a:t>
            </a:r>
            <a:r>
              <a:rPr lang="en-US" b="0" i="0" dirty="0" err="1">
                <a:effectLst/>
                <a:latin typeface="Tw Cen MT" panose="020B0602020104020603" pitchFamily="34" charset="0"/>
              </a:rPr>
              <a:t>Transaksi</a:t>
            </a:r>
            <a:r>
              <a:rPr lang="en-US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b="0" i="0" dirty="0" err="1">
                <a:effectLst/>
                <a:latin typeface="Tw Cen MT" panose="020B0602020104020603" pitchFamily="34" charset="0"/>
              </a:rPr>
              <a:t>Dibayar</a:t>
            </a:r>
            <a:endParaRPr lang="en-US" b="0" i="0" dirty="0">
              <a:effectLst/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8E72BD-4C86-4D8D-8D73-6E3AF66D3045}"/>
              </a:ext>
            </a:extLst>
          </p:cNvPr>
          <p:cNvGrpSpPr/>
          <p:nvPr/>
        </p:nvGrpSpPr>
        <p:grpSpPr>
          <a:xfrm>
            <a:off x="289579" y="270571"/>
            <a:ext cx="313588" cy="1030517"/>
            <a:chOff x="221339" y="188683"/>
            <a:chExt cx="313588" cy="103051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714618-1117-4C34-8364-2458BD729B98}"/>
                </a:ext>
              </a:extLst>
            </p:cNvPr>
            <p:cNvSpPr/>
            <p:nvPr/>
          </p:nvSpPr>
          <p:spPr>
            <a:xfrm rot="16200000">
              <a:off x="221339" y="914400"/>
              <a:ext cx="304800" cy="304800"/>
            </a:xfrm>
            <a:prstGeom prst="rect">
              <a:avLst/>
            </a:prstGeom>
            <a:solidFill>
              <a:srgbClr val="FFB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C3A040-CFE3-41D5-9AA1-9D97D1B578DA}"/>
                </a:ext>
              </a:extLst>
            </p:cNvPr>
            <p:cNvSpPr/>
            <p:nvPr/>
          </p:nvSpPr>
          <p:spPr>
            <a:xfrm rot="16200000">
              <a:off x="230127" y="544284"/>
              <a:ext cx="304800" cy="304800"/>
            </a:xfrm>
            <a:prstGeom prst="rect">
              <a:avLst/>
            </a:prstGeom>
            <a:solidFill>
              <a:srgbClr val="73C0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D05BAD2-F82B-469C-BAC2-BE540D9E77A1}"/>
                </a:ext>
              </a:extLst>
            </p:cNvPr>
            <p:cNvSpPr/>
            <p:nvPr/>
          </p:nvSpPr>
          <p:spPr>
            <a:xfrm rot="16200000">
              <a:off x="221344" y="188683"/>
              <a:ext cx="304800" cy="304800"/>
            </a:xfrm>
            <a:prstGeom prst="rect">
              <a:avLst/>
            </a:prstGeom>
            <a:solidFill>
              <a:srgbClr val="FE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F15421-0283-4912-A8DB-F7AF7877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56" y="2474576"/>
            <a:ext cx="4596486" cy="257030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600" dirty="0">
                <a:solidFill>
                  <a:srgbClr val="FFC000"/>
                </a:solidFill>
                <a:latin typeface="Tw Cen MT" panose="020B0602020104020603" pitchFamily="34" charset="0"/>
              </a:rPr>
              <a:t>select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FFC000"/>
                </a:solidFill>
                <a:latin typeface="Tw Cen MT" panose="020B0602020104020603" pitchFamily="34" charset="0"/>
              </a:rPr>
              <a:t>extract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(</a:t>
            </a:r>
            <a:r>
              <a:rPr lang="en-US" sz="1600" dirty="0" err="1">
                <a:solidFill>
                  <a:srgbClr val="FFC000"/>
                </a:solidFill>
                <a:latin typeface="Tw Cen MT" panose="020B0602020104020603" pitchFamily="34" charset="0"/>
              </a:rPr>
              <a:t>year_month</a:t>
            </a:r>
            <a:r>
              <a:rPr lang="en-US" sz="1600" dirty="0">
                <a:solidFill>
                  <a:srgbClr val="FFC000"/>
                </a:solidFill>
                <a:latin typeface="Tw Cen MT" panose="020B0602020104020603" pitchFamily="34" charset="0"/>
              </a:rPr>
              <a:t> from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created_at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) </a:t>
            </a:r>
            <a:r>
              <a:rPr lang="en-US" sz="1600" dirty="0">
                <a:solidFill>
                  <a:srgbClr val="FFC000"/>
                </a:solidFill>
                <a:latin typeface="Tw Cen MT" panose="020B0602020104020603" pitchFamily="34" charset="0"/>
              </a:rPr>
              <a:t>as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tahun_bulan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,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FFC000"/>
                </a:solidFill>
                <a:latin typeface="Tw Cen MT" panose="020B0602020104020603" pitchFamily="34" charset="0"/>
              </a:rPr>
              <a:t>count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(1) </a:t>
            </a:r>
            <a:r>
              <a:rPr lang="en-US" sz="1600" dirty="0">
                <a:solidFill>
                  <a:srgbClr val="FFC000"/>
                </a:solidFill>
                <a:latin typeface="Tw Cen MT" panose="020B0602020104020603" pitchFamily="34" charset="0"/>
              </a:rPr>
              <a:t>as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jumlah_transaksi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,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FFC000"/>
                </a:solidFill>
                <a:latin typeface="Tw Cen MT" panose="020B0602020104020603" pitchFamily="34" charset="0"/>
              </a:rPr>
              <a:t>avg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(</a:t>
            </a:r>
            <a:r>
              <a:rPr lang="en-US" sz="1600" dirty="0" err="1">
                <a:solidFill>
                  <a:srgbClr val="FFC000"/>
                </a:solidFill>
                <a:latin typeface="Tw Cen MT" panose="020B0602020104020603" pitchFamily="34" charset="0"/>
              </a:rPr>
              <a:t>datediff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paid_at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created_at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)) </a:t>
            </a:r>
            <a:r>
              <a:rPr lang="en-US" sz="1600" dirty="0">
                <a:solidFill>
                  <a:srgbClr val="FFC000"/>
                </a:solidFill>
                <a:latin typeface="Tw Cen MT" panose="020B0602020104020603" pitchFamily="34" charset="0"/>
              </a:rPr>
              <a:t>as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avg_lama_dibayar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,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FFC000"/>
                </a:solidFill>
                <a:latin typeface="Tw Cen MT" panose="020B0602020104020603" pitchFamily="34" charset="0"/>
              </a:rPr>
              <a:t>min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(</a:t>
            </a:r>
            <a:r>
              <a:rPr lang="en-US" sz="1600" dirty="0" err="1">
                <a:solidFill>
                  <a:srgbClr val="FFC000"/>
                </a:solidFill>
                <a:latin typeface="Tw Cen MT" panose="020B0602020104020603" pitchFamily="34" charset="0"/>
              </a:rPr>
              <a:t>datediff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paid_at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created_at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))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min_lama_dibayar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,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FFC000"/>
                </a:solidFill>
                <a:latin typeface="Tw Cen MT" panose="020B0602020104020603" pitchFamily="34" charset="0"/>
              </a:rPr>
              <a:t>max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(</a:t>
            </a:r>
            <a:r>
              <a:rPr lang="en-US" sz="1600" dirty="0" err="1">
                <a:solidFill>
                  <a:srgbClr val="FFC000"/>
                </a:solidFill>
                <a:latin typeface="Tw Cen MT" panose="020B0602020104020603" pitchFamily="34" charset="0"/>
              </a:rPr>
              <a:t>datediff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paid_at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created_at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))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max_lama_dibayar</a:t>
            </a:r>
            <a:endParaRPr lang="en-US" sz="16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0" indent="0" algn="l">
              <a:buNone/>
            </a:pPr>
            <a:r>
              <a:rPr lang="en-US" sz="1600" dirty="0">
                <a:solidFill>
                  <a:srgbClr val="FFC000"/>
                </a:solidFill>
                <a:latin typeface="Tw Cen MT" panose="020B0602020104020603" pitchFamily="34" charset="0"/>
              </a:rPr>
              <a:t>from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orders_csv</a:t>
            </a:r>
            <a:endParaRPr lang="en-US" sz="16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0" indent="0" algn="l">
              <a:buNone/>
            </a:pPr>
            <a:r>
              <a:rPr lang="en-US" sz="1600" dirty="0">
                <a:solidFill>
                  <a:srgbClr val="FFC000"/>
                </a:solidFill>
                <a:latin typeface="Tw Cen MT" panose="020B0602020104020603" pitchFamily="34" charset="0"/>
              </a:rPr>
              <a:t>where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w Cen MT" panose="020B0602020104020603" pitchFamily="34" charset="0"/>
              </a:rPr>
              <a:t>paid_at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latin typeface="Tw Cen MT" panose="020B0602020104020603" pitchFamily="34" charset="0"/>
              </a:rPr>
              <a:t>is not null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FFC000"/>
                </a:solidFill>
                <a:latin typeface="Tw Cen MT" panose="020B0602020104020603" pitchFamily="34" charset="0"/>
              </a:rPr>
              <a:t>group by 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1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FFC000"/>
                </a:solidFill>
                <a:latin typeface="Tw Cen MT" panose="020B0602020104020603" pitchFamily="34" charset="0"/>
              </a:rPr>
              <a:t>order by </a:t>
            </a:r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C9426A4-D1DD-461C-B088-9100F03869AD}"/>
              </a:ext>
            </a:extLst>
          </p:cNvPr>
          <p:cNvSpPr txBox="1">
            <a:spLocks/>
          </p:cNvSpPr>
          <p:nvPr/>
        </p:nvSpPr>
        <p:spPr>
          <a:xfrm>
            <a:off x="116905" y="1604534"/>
            <a:ext cx="1118726" cy="848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C000"/>
                </a:solidFill>
                <a:latin typeface="Tw Cen MT" panose="020B0602020104020603" pitchFamily="34" charset="0"/>
              </a:rPr>
              <a:t>Query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7291CA-5C73-4D86-AD7C-0384D390D07C}"/>
              </a:ext>
            </a:extLst>
          </p:cNvPr>
          <p:cNvGrpSpPr/>
          <p:nvPr/>
        </p:nvGrpSpPr>
        <p:grpSpPr>
          <a:xfrm>
            <a:off x="6161634" y="2521282"/>
            <a:ext cx="418823" cy="126483"/>
            <a:chOff x="885371" y="5631543"/>
            <a:chExt cx="1030514" cy="31121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12A14F-B5C4-4C02-BE0D-2DCBB5770574}"/>
                </a:ext>
              </a:extLst>
            </p:cNvPr>
            <p:cNvSpPr/>
            <p:nvPr/>
          </p:nvSpPr>
          <p:spPr>
            <a:xfrm>
              <a:off x="885371" y="5631543"/>
              <a:ext cx="304800" cy="304800"/>
            </a:xfrm>
            <a:prstGeom prst="rect">
              <a:avLst/>
            </a:prstGeom>
            <a:solidFill>
              <a:srgbClr val="FFB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2A720F4-5848-4931-93E8-BDC9C18F8A64}"/>
                </a:ext>
              </a:extLst>
            </p:cNvPr>
            <p:cNvSpPr/>
            <p:nvPr/>
          </p:nvSpPr>
          <p:spPr>
            <a:xfrm>
              <a:off x="1255484" y="5637955"/>
              <a:ext cx="304799" cy="304800"/>
            </a:xfrm>
            <a:prstGeom prst="rect">
              <a:avLst/>
            </a:prstGeom>
            <a:solidFill>
              <a:srgbClr val="73C0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3DF5E1-A246-406A-ACF7-7D81FBA217F7}"/>
                </a:ext>
              </a:extLst>
            </p:cNvPr>
            <p:cNvSpPr/>
            <p:nvPr/>
          </p:nvSpPr>
          <p:spPr>
            <a:xfrm>
              <a:off x="1611085" y="5631548"/>
              <a:ext cx="304800" cy="304800"/>
            </a:xfrm>
            <a:prstGeom prst="rect">
              <a:avLst/>
            </a:prstGeom>
            <a:solidFill>
              <a:srgbClr val="FE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DA4E28E-BA9C-49DC-A372-6BFEEF607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391" y="2688044"/>
            <a:ext cx="5880589" cy="287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22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2D9CE5-507E-473B-9DC4-1EC66097B72B}"/>
              </a:ext>
            </a:extLst>
          </p:cNvPr>
          <p:cNvSpPr/>
          <p:nvPr/>
        </p:nvSpPr>
        <p:spPr>
          <a:xfrm>
            <a:off x="0" y="0"/>
            <a:ext cx="1205345" cy="6858000"/>
          </a:xfrm>
          <a:prstGeom prst="rect">
            <a:avLst/>
          </a:prstGeom>
          <a:solidFill>
            <a:srgbClr val="FFB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B6536-F1CC-4F0C-8496-BD9742BF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595019" y="94296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INSIGHT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5C4255-ACD5-459B-8FDE-82470A7DA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89" y="2837972"/>
            <a:ext cx="958165" cy="9581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EF0DED-497C-4CEB-80FF-F8097D60E840}"/>
              </a:ext>
            </a:extLst>
          </p:cNvPr>
          <p:cNvSpPr txBox="1"/>
          <p:nvPr/>
        </p:nvSpPr>
        <p:spPr>
          <a:xfrm>
            <a:off x="1632852" y="666614"/>
            <a:ext cx="969385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FFBE57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w Cen MT" panose="020B0602020104020603" pitchFamily="34" charset="0"/>
              </a:rPr>
              <a:t>Buyer id 12476 </a:t>
            </a:r>
            <a:r>
              <a:rPr lang="en-US" dirty="0" err="1">
                <a:latin typeface="Tw Cen MT" panose="020B0602020104020603" pitchFamily="34" charset="0"/>
              </a:rPr>
              <a:t>memiliki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nilai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transaksi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terbesar</a:t>
            </a:r>
            <a:r>
              <a:rPr lang="en-US" dirty="0">
                <a:latin typeface="Tw Cen MT" panose="020B0602020104020603" pitchFamily="34" charset="0"/>
              </a:rPr>
              <a:t> pada </a:t>
            </a:r>
            <a:r>
              <a:rPr lang="en-US" dirty="0" err="1">
                <a:latin typeface="Tw Cen MT" panose="020B0602020104020603" pitchFamily="34" charset="0"/>
              </a:rPr>
              <a:t>tanggal</a:t>
            </a:r>
            <a:r>
              <a:rPr lang="en-US" dirty="0">
                <a:latin typeface="Tw Cen MT" panose="020B0602020104020603" pitchFamily="34" charset="0"/>
              </a:rPr>
              <a:t> 23-12-2019 </a:t>
            </a:r>
            <a:r>
              <a:rPr lang="en-US" dirty="0" err="1">
                <a:latin typeface="Tw Cen MT" panose="020B0602020104020603" pitchFamily="34" charset="0"/>
              </a:rPr>
              <a:t>senilai</a:t>
            </a:r>
            <a:r>
              <a:rPr lang="en-US" dirty="0">
                <a:latin typeface="Tw Cen MT" panose="020B0602020104020603" pitchFamily="34" charset="0"/>
              </a:rPr>
              <a:t> 12.014.000. </a:t>
            </a:r>
            <a:r>
              <a:rPr lang="en-US" dirty="0" err="1">
                <a:latin typeface="Tw Cen MT" panose="020B0602020104020603" pitchFamily="34" charset="0"/>
              </a:rPr>
              <a:t>setelah</a:t>
            </a:r>
            <a:r>
              <a:rPr lang="en-US" dirty="0">
                <a:latin typeface="Tw Cen MT" panose="020B0602020104020603" pitchFamily="34" charset="0"/>
              </a:rPr>
              <a:t> date </a:t>
            </a:r>
            <a:r>
              <a:rPr lang="en-US" dirty="0" err="1">
                <a:latin typeface="Tw Cen MT" panose="020B0602020104020603" pitchFamily="34" charset="0"/>
              </a:rPr>
              <a:t>tersebut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nilai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transaksi</a:t>
            </a:r>
            <a:r>
              <a:rPr lang="en-US" dirty="0">
                <a:latin typeface="Tw Cen MT" panose="020B0602020104020603" pitchFamily="34" charset="0"/>
              </a:rPr>
              <a:t> buyer id </a:t>
            </a:r>
            <a:r>
              <a:rPr lang="en-US" dirty="0" err="1">
                <a:latin typeface="Tw Cen MT" panose="020B0602020104020603" pitchFamily="34" charset="0"/>
              </a:rPr>
              <a:t>tersebut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mengalami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penurunan</a:t>
            </a:r>
            <a:r>
              <a:rPr lang="en-US" dirty="0">
                <a:latin typeface="Tw Cen MT" panose="020B0602020104020603" pitchFamily="34" charset="0"/>
              </a:rPr>
              <a:t> yang </a:t>
            </a:r>
            <a:r>
              <a:rPr lang="en-US" dirty="0" err="1">
                <a:latin typeface="Tw Cen MT" panose="020B0602020104020603" pitchFamily="34" charset="0"/>
              </a:rPr>
              <a:t>siginifikan</a:t>
            </a:r>
            <a:endParaRPr lang="en-US" dirty="0">
              <a:latin typeface="Tw Cen MT" panose="020B0602020104020603" pitchFamily="34" charset="0"/>
            </a:endParaRPr>
          </a:p>
          <a:p>
            <a:pPr marL="285750" indent="-285750" algn="just">
              <a:buClr>
                <a:srgbClr val="FFBE57"/>
              </a:buClr>
              <a:buFont typeface="Arial" panose="020B0604020202020204" pitchFamily="34" charset="0"/>
              <a:buChar char="•"/>
            </a:pPr>
            <a:r>
              <a:rPr lang="en-US" dirty="0" err="1">
                <a:latin typeface="Tw Cen MT" panose="020B0602020104020603" pitchFamily="34" charset="0"/>
              </a:rPr>
              <a:t>Jumlah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transaksi</a:t>
            </a:r>
            <a:r>
              <a:rPr lang="en-US" dirty="0">
                <a:latin typeface="Tw Cen MT" panose="020B0602020104020603" pitchFamily="34" charset="0"/>
              </a:rPr>
              <a:t> dan total </a:t>
            </a:r>
            <a:r>
              <a:rPr lang="en-US" dirty="0" err="1">
                <a:latin typeface="Tw Cen MT" panose="020B0602020104020603" pitchFamily="34" charset="0"/>
              </a:rPr>
              <a:t>nilai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transaksi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mengalami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peningkatan</a:t>
            </a:r>
            <a:r>
              <a:rPr lang="en-US" dirty="0">
                <a:latin typeface="Tw Cen MT" panose="020B0602020104020603" pitchFamily="34" charset="0"/>
              </a:rPr>
              <a:t> yang </a:t>
            </a:r>
            <a:r>
              <a:rPr lang="en-US" dirty="0" err="1">
                <a:latin typeface="Tw Cen MT" panose="020B0602020104020603" pitchFamily="34" charset="0"/>
              </a:rPr>
              <a:t>signifikan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dalam</a:t>
            </a:r>
            <a:r>
              <a:rPr lang="en-US" dirty="0">
                <a:latin typeface="Tw Cen MT" panose="020B0602020104020603" pitchFamily="34" charset="0"/>
              </a:rPr>
              <a:t> 5 </a:t>
            </a:r>
            <a:r>
              <a:rPr lang="en-US" dirty="0" err="1">
                <a:latin typeface="Tw Cen MT" panose="020B0602020104020603" pitchFamily="34" charset="0"/>
              </a:rPr>
              <a:t>bulan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trakhir</a:t>
            </a:r>
            <a:r>
              <a:rPr lang="en-US" dirty="0">
                <a:latin typeface="Tw Cen MT" panose="020B0602020104020603" pitchFamily="34" charset="0"/>
              </a:rPr>
              <a:t> pada </a:t>
            </a:r>
            <a:r>
              <a:rPr lang="en-US" dirty="0" err="1">
                <a:latin typeface="Tw Cen MT" panose="020B0602020104020603" pitchFamily="34" charset="0"/>
              </a:rPr>
              <a:t>tahun</a:t>
            </a:r>
            <a:r>
              <a:rPr lang="en-US" dirty="0">
                <a:latin typeface="Tw Cen MT" panose="020B0602020104020603" pitchFamily="34" charset="0"/>
              </a:rPr>
              <a:t> 2020</a:t>
            </a:r>
          </a:p>
          <a:p>
            <a:pPr marL="285750" indent="-285750" algn="just">
              <a:buClr>
                <a:srgbClr val="FFBE57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w Cen MT" panose="020B0602020104020603" pitchFamily="34" charset="0"/>
              </a:rPr>
              <a:t>Buyer id 11140, 7905, 12935 </a:t>
            </a:r>
            <a:r>
              <a:rPr lang="en-US" dirty="0" err="1">
                <a:latin typeface="Tw Cen MT" panose="020B0602020104020603" pitchFamily="34" charset="0"/>
              </a:rPr>
              <a:t>merupakan</a:t>
            </a:r>
            <a:r>
              <a:rPr lang="en-US" dirty="0">
                <a:latin typeface="Tw Cen MT" panose="020B0602020104020603" pitchFamily="34" charset="0"/>
              </a:rPr>
              <a:t> 3 buyer </a:t>
            </a:r>
            <a:r>
              <a:rPr lang="en-US" dirty="0" err="1">
                <a:latin typeface="Tw Cen MT" panose="020B0602020104020603" pitchFamily="34" charset="0"/>
              </a:rPr>
              <a:t>teratas</a:t>
            </a:r>
            <a:r>
              <a:rPr lang="en-US" dirty="0">
                <a:latin typeface="Tw Cen MT" panose="020B0602020104020603" pitchFamily="34" charset="0"/>
              </a:rPr>
              <a:t> yang </a:t>
            </a:r>
            <a:r>
              <a:rPr lang="en-US" dirty="0" err="1">
                <a:latin typeface="Tw Cen MT" panose="020B0602020104020603" pitchFamily="34" charset="0"/>
              </a:rPr>
              <a:t>memiliki</a:t>
            </a:r>
            <a:r>
              <a:rPr lang="en-US" dirty="0">
                <a:latin typeface="Tw Cen MT" panose="020B0602020104020603" pitchFamily="34" charset="0"/>
              </a:rPr>
              <a:t> rata-rata </a:t>
            </a:r>
            <a:r>
              <a:rPr lang="en-US" dirty="0" err="1">
                <a:latin typeface="Tw Cen MT" panose="020B0602020104020603" pitchFamily="34" charset="0"/>
              </a:rPr>
              <a:t>nilai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transaksi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tertinggi</a:t>
            </a:r>
            <a:r>
              <a:rPr lang="en-US" dirty="0">
                <a:latin typeface="Tw Cen MT" panose="020B0602020104020603" pitchFamily="34" charset="0"/>
              </a:rPr>
              <a:t> (</a:t>
            </a:r>
            <a:r>
              <a:rPr lang="en-US" dirty="0" err="1">
                <a:latin typeface="Tw Cen MT" panose="020B0602020104020603" pitchFamily="34" charset="0"/>
              </a:rPr>
              <a:t>diatas</a:t>
            </a:r>
            <a:r>
              <a:rPr lang="en-US" dirty="0">
                <a:latin typeface="Tw Cen MT" panose="020B0602020104020603" pitchFamily="34" charset="0"/>
              </a:rPr>
              <a:t> 8.000.000) </a:t>
            </a:r>
            <a:r>
              <a:rPr lang="en-US" dirty="0" err="1">
                <a:latin typeface="Tw Cen MT" panose="020B0602020104020603" pitchFamily="34" charset="0"/>
              </a:rPr>
              <a:t>selama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bulan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januari</a:t>
            </a:r>
            <a:r>
              <a:rPr lang="en-US" dirty="0">
                <a:latin typeface="Tw Cen MT" panose="020B0602020104020603" pitchFamily="34" charset="0"/>
              </a:rPr>
              <a:t> 2020</a:t>
            </a:r>
          </a:p>
          <a:p>
            <a:pPr marL="285750" indent="-285750" algn="just">
              <a:buClr>
                <a:srgbClr val="FFBE57"/>
              </a:buClr>
              <a:buFont typeface="Arial" panose="020B0604020202020204" pitchFamily="34" charset="0"/>
              <a:buChar char="•"/>
            </a:pPr>
            <a:r>
              <a:rPr lang="en-US" dirty="0" err="1">
                <a:latin typeface="Tw Cen MT" panose="020B0602020104020603" pitchFamily="34" charset="0"/>
              </a:rPr>
              <a:t>Diah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Mahendra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merupakan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pembeli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dengan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nilai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transaksi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terbanyak</a:t>
            </a:r>
            <a:r>
              <a:rPr lang="en-US" dirty="0">
                <a:latin typeface="Tw Cen MT" panose="020B0602020104020603" pitchFamily="34" charset="0"/>
              </a:rPr>
              <a:t> pada </a:t>
            </a:r>
            <a:r>
              <a:rPr lang="en-US" dirty="0" err="1">
                <a:latin typeface="Tw Cen MT" panose="020B0602020104020603" pitchFamily="34" charset="0"/>
              </a:rPr>
              <a:t>bulan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desember</a:t>
            </a:r>
            <a:r>
              <a:rPr lang="en-US" dirty="0">
                <a:latin typeface="Tw Cen MT" panose="020B0602020104020603" pitchFamily="34" charset="0"/>
              </a:rPr>
              <a:t> 2019</a:t>
            </a:r>
          </a:p>
          <a:p>
            <a:pPr marL="285750" indent="-285750" algn="just">
              <a:buClr>
                <a:srgbClr val="FFBE57"/>
              </a:buClr>
              <a:buFont typeface="Arial" panose="020B0604020202020204" pitchFamily="34" charset="0"/>
              <a:buChar char="•"/>
            </a:pPr>
            <a:r>
              <a:rPr lang="en-US" dirty="0" err="1">
                <a:latin typeface="Tw Cen MT" panose="020B0602020104020603" pitchFamily="34" charset="0"/>
              </a:rPr>
              <a:t>Produk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kategori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kebersihan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diri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merupakan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produk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terlaris</a:t>
            </a:r>
            <a:r>
              <a:rPr lang="en-US" dirty="0">
                <a:latin typeface="Tw Cen MT" panose="020B0602020104020603" pitchFamily="34" charset="0"/>
              </a:rPr>
              <a:t> pada </a:t>
            </a:r>
            <a:r>
              <a:rPr lang="en-US" dirty="0" err="1">
                <a:latin typeface="Tw Cen MT" panose="020B0602020104020603" pitchFamily="34" charset="0"/>
              </a:rPr>
              <a:t>tahun</a:t>
            </a:r>
            <a:r>
              <a:rPr lang="en-US" dirty="0">
                <a:latin typeface="Tw Cen MT" panose="020B0602020104020603" pitchFamily="34" charset="0"/>
              </a:rPr>
              <a:t> 2020 </a:t>
            </a:r>
            <a:r>
              <a:rPr lang="en-US" dirty="0" err="1">
                <a:latin typeface="Tw Cen MT" panose="020B0602020104020603" pitchFamily="34" charset="0"/>
              </a:rPr>
              <a:t>dengan</a:t>
            </a:r>
            <a:r>
              <a:rPr lang="en-US" dirty="0">
                <a:latin typeface="Tw Cen MT" panose="020B0602020104020603" pitchFamily="34" charset="0"/>
              </a:rPr>
              <a:t> total </a:t>
            </a:r>
            <a:r>
              <a:rPr lang="en-US" dirty="0" err="1">
                <a:latin typeface="Tw Cen MT" panose="020B0602020104020603" pitchFamily="34" charset="0"/>
              </a:rPr>
              <a:t>kuantitas</a:t>
            </a:r>
            <a:r>
              <a:rPr lang="en-US" dirty="0">
                <a:latin typeface="Tw Cen MT" panose="020B0602020104020603" pitchFamily="34" charset="0"/>
              </a:rPr>
              <a:t> yang </a:t>
            </a:r>
            <a:r>
              <a:rPr lang="en-US" dirty="0" err="1">
                <a:latin typeface="Tw Cen MT" panose="020B0602020104020603" pitchFamily="34" charset="0"/>
              </a:rPr>
              <a:t>dibeli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mencapai</a:t>
            </a:r>
            <a:r>
              <a:rPr lang="en-US" dirty="0">
                <a:latin typeface="Tw Cen MT" panose="020B0602020104020603" pitchFamily="34" charset="0"/>
              </a:rPr>
              <a:t> 944018 dan total price </a:t>
            </a:r>
            <a:r>
              <a:rPr lang="en-US" dirty="0" err="1">
                <a:latin typeface="Tw Cen MT" panose="020B0602020104020603" pitchFamily="34" charset="0"/>
              </a:rPr>
              <a:t>mencapai</a:t>
            </a:r>
            <a:r>
              <a:rPr lang="en-US" dirty="0">
                <a:latin typeface="Tw Cen MT" panose="020B0602020104020603" pitchFamily="34" charset="0"/>
              </a:rPr>
              <a:t> 1.333.153.000</a:t>
            </a:r>
          </a:p>
          <a:p>
            <a:pPr marL="285750" indent="-285750" algn="just">
              <a:buClr>
                <a:srgbClr val="FFBE57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w Cen MT" panose="020B0602020104020603" pitchFamily="34" charset="0"/>
              </a:rPr>
              <a:t>R. Tata </a:t>
            </a:r>
            <a:r>
              <a:rPr lang="en-US" dirty="0" err="1">
                <a:latin typeface="Tw Cen MT" panose="020B0602020104020603" pitchFamily="34" charset="0"/>
              </a:rPr>
              <a:t>Nasyidah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merupakan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pembeli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dengan</a:t>
            </a:r>
            <a:r>
              <a:rPr lang="en-US" dirty="0">
                <a:latin typeface="Tw Cen MT" panose="020B0602020104020603" pitchFamily="34" charset="0"/>
              </a:rPr>
              <a:t> total </a:t>
            </a:r>
            <a:r>
              <a:rPr lang="en-US" dirty="0" err="1">
                <a:latin typeface="Tw Cen MT" panose="020B0602020104020603" pitchFamily="34" charset="0"/>
              </a:rPr>
              <a:t>nilai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transaksi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terbanyak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selama</a:t>
            </a:r>
            <a:r>
              <a:rPr lang="en-US" dirty="0">
                <a:latin typeface="Tw Cen MT" panose="020B0602020104020603" pitchFamily="34" charset="0"/>
              </a:rPr>
              <a:t> e-commerce </a:t>
            </a:r>
            <a:r>
              <a:rPr lang="en-US" dirty="0" err="1">
                <a:latin typeface="Tw Cen MT" panose="020B0602020104020603" pitchFamily="34" charset="0"/>
              </a:rPr>
              <a:t>ini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berjalan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dengan</a:t>
            </a:r>
            <a:r>
              <a:rPr lang="en-US" dirty="0">
                <a:latin typeface="Tw Cen MT" panose="020B0602020104020603" pitchFamily="34" charset="0"/>
              </a:rPr>
              <a:t> total </a:t>
            </a:r>
            <a:r>
              <a:rPr lang="en-US" dirty="0" err="1">
                <a:latin typeface="Tw Cen MT" panose="020B0602020104020603" pitchFamily="34" charset="0"/>
              </a:rPr>
              <a:t>transaksi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sebanyak</a:t>
            </a:r>
            <a:r>
              <a:rPr lang="en-US" dirty="0">
                <a:latin typeface="Tw Cen MT" panose="020B0602020104020603" pitchFamily="34" charset="0"/>
              </a:rPr>
              <a:t> 25.117.800</a:t>
            </a:r>
          </a:p>
          <a:p>
            <a:pPr marL="285750" indent="-285750" algn="just">
              <a:buClr>
                <a:srgbClr val="FFBE57"/>
              </a:buClr>
              <a:buFont typeface="Arial" panose="020B0604020202020204" pitchFamily="34" charset="0"/>
              <a:buChar char="•"/>
            </a:pPr>
            <a:r>
              <a:rPr lang="en-US" dirty="0" err="1">
                <a:latin typeface="Tw Cen MT" panose="020B0602020104020603" pitchFamily="34" charset="0"/>
              </a:rPr>
              <a:t>Dropshipper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aktif</a:t>
            </a:r>
            <a:r>
              <a:rPr lang="en-US" dirty="0">
                <a:latin typeface="Tw Cen MT" panose="020B0602020104020603" pitchFamily="34" charset="0"/>
              </a:rPr>
              <a:t> yang </a:t>
            </a:r>
            <a:r>
              <a:rPr lang="en-US" dirty="0" err="1">
                <a:latin typeface="Tw Cen MT" panose="020B0602020104020603" pitchFamily="34" charset="0"/>
              </a:rPr>
              <a:t>memiliki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jumlah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transaksi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diatas</a:t>
            </a:r>
            <a:r>
              <a:rPr lang="en-US" dirty="0">
                <a:latin typeface="Tw Cen MT" panose="020B0602020104020603" pitchFamily="34" charset="0"/>
              </a:rPr>
              <a:t> 10 kali </a:t>
            </a:r>
            <a:r>
              <a:rPr lang="en-US" dirty="0" err="1">
                <a:latin typeface="Tw Cen MT" panose="020B0602020104020603" pitchFamily="34" charset="0"/>
              </a:rPr>
              <a:t>yaitu</a:t>
            </a:r>
            <a:r>
              <a:rPr lang="en-US" dirty="0">
                <a:latin typeface="Tw Cen MT" panose="020B0602020104020603" pitchFamily="34" charset="0"/>
              </a:rPr>
              <a:t> R.M. </a:t>
            </a:r>
            <a:r>
              <a:rPr lang="en-US" dirty="0" err="1">
                <a:latin typeface="Tw Cen MT" panose="020B0602020104020603" pitchFamily="34" charset="0"/>
              </a:rPr>
              <a:t>Setya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Waskita</a:t>
            </a:r>
            <a:r>
              <a:rPr lang="en-US" dirty="0">
                <a:latin typeface="Tw Cen MT" panose="020B0602020104020603" pitchFamily="34" charset="0"/>
              </a:rPr>
              <a:t> dan Anastasia </a:t>
            </a:r>
            <a:r>
              <a:rPr lang="en-US" dirty="0" err="1">
                <a:latin typeface="Tw Cen MT" panose="020B0602020104020603" pitchFamily="34" charset="0"/>
              </a:rPr>
              <a:t>Gunarto</a:t>
            </a:r>
            <a:r>
              <a:rPr lang="en-US" dirty="0">
                <a:latin typeface="Tw Cen MT" panose="020B0602020104020603" pitchFamily="34" charset="0"/>
              </a:rPr>
              <a:t>. R.M </a:t>
            </a:r>
            <a:r>
              <a:rPr lang="en-US" dirty="0" err="1">
                <a:latin typeface="Tw Cen MT" panose="020B0602020104020603" pitchFamily="34" charset="0"/>
              </a:rPr>
              <a:t>Setya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Wakita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merupakan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dropshipper</a:t>
            </a:r>
            <a:r>
              <a:rPr lang="en-US" dirty="0">
                <a:latin typeface="Tw Cen MT" panose="020B0602020104020603" pitchFamily="34" charset="0"/>
              </a:rPr>
              <a:t> yang </a:t>
            </a:r>
            <a:r>
              <a:rPr lang="en-US" dirty="0" err="1">
                <a:latin typeface="Tw Cen MT" panose="020B0602020104020603" pitchFamily="34" charset="0"/>
              </a:rPr>
              <a:t>memiliki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nilai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transaksi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terbanyak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mencapai</a:t>
            </a:r>
            <a:r>
              <a:rPr lang="en-US" dirty="0">
                <a:latin typeface="Tw Cen MT" panose="020B0602020104020603" pitchFamily="34" charset="0"/>
              </a:rPr>
              <a:t> 30.595.000 </a:t>
            </a:r>
            <a:r>
              <a:rPr lang="en-US" dirty="0" err="1">
                <a:latin typeface="Tw Cen MT" panose="020B0602020104020603" pitchFamily="34" charset="0"/>
              </a:rPr>
              <a:t>dengan</a:t>
            </a:r>
            <a:r>
              <a:rPr lang="en-US" dirty="0">
                <a:latin typeface="Tw Cen MT" panose="020B0602020104020603" pitchFamily="34" charset="0"/>
              </a:rPr>
              <a:t> rata-rata </a:t>
            </a:r>
            <a:r>
              <a:rPr lang="en-US" dirty="0" err="1">
                <a:latin typeface="Tw Cen MT" panose="020B0602020104020603" pitchFamily="34" charset="0"/>
              </a:rPr>
              <a:t>nilai</a:t>
            </a:r>
            <a:r>
              <a:rPr lang="en-US" dirty="0">
                <a:latin typeface="Tw Cen MT" panose="020B0602020104020603" pitchFamily="34" charset="0"/>
              </a:rPr>
              <a:t> per </a:t>
            </a:r>
            <a:r>
              <a:rPr lang="en-US" dirty="0" err="1">
                <a:latin typeface="Tw Cen MT" panose="020B0602020104020603" pitchFamily="34" charset="0"/>
              </a:rPr>
              <a:t>transaksinya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mencapai</a:t>
            </a:r>
            <a:r>
              <a:rPr lang="en-US" dirty="0">
                <a:latin typeface="Tw Cen MT" panose="020B0602020104020603" pitchFamily="34" charset="0"/>
              </a:rPr>
              <a:t> 3.059.500</a:t>
            </a:r>
          </a:p>
          <a:p>
            <a:pPr marL="285750" indent="-285750" algn="just">
              <a:buClr>
                <a:srgbClr val="FFBE57"/>
              </a:buClr>
              <a:buFont typeface="Arial" panose="020B0604020202020204" pitchFamily="34" charset="0"/>
              <a:buChar char="•"/>
            </a:pPr>
            <a:r>
              <a:rPr lang="en-US" dirty="0" err="1">
                <a:latin typeface="Tw Cen MT" panose="020B0602020104020603" pitchFamily="34" charset="0"/>
              </a:rPr>
              <a:t>Terdapat</a:t>
            </a:r>
            <a:r>
              <a:rPr lang="en-US" dirty="0">
                <a:latin typeface="Tw Cen MT" panose="020B0602020104020603" pitchFamily="34" charset="0"/>
              </a:rPr>
              <a:t> juga </a:t>
            </a:r>
            <a:r>
              <a:rPr lang="en-US" dirty="0" err="1">
                <a:latin typeface="Tw Cen MT" panose="020B0602020104020603" pitchFamily="34" charset="0"/>
              </a:rPr>
              <a:t>pembeli</a:t>
            </a:r>
            <a:r>
              <a:rPr lang="en-US" dirty="0">
                <a:latin typeface="Tw Cen MT" panose="020B0602020104020603" pitchFamily="34" charset="0"/>
              </a:rPr>
              <a:t> yang </a:t>
            </a:r>
            <a:r>
              <a:rPr lang="en-US" dirty="0" err="1">
                <a:latin typeface="Tw Cen MT" panose="020B0602020104020603" pitchFamily="34" charset="0"/>
              </a:rPr>
              <a:t>berperan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sebagai</a:t>
            </a:r>
            <a:r>
              <a:rPr lang="en-US" dirty="0">
                <a:latin typeface="Tw Cen MT" panose="020B0602020104020603" pitchFamily="34" charset="0"/>
              </a:rPr>
              <a:t> reseller </a:t>
            </a:r>
            <a:r>
              <a:rPr lang="en-US" dirty="0" err="1">
                <a:latin typeface="Tw Cen MT" panose="020B0602020104020603" pitchFamily="34" charset="0"/>
              </a:rPr>
              <a:t>dengan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ciri-ciri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pemesanan</a:t>
            </a:r>
            <a:r>
              <a:rPr lang="en-US" dirty="0">
                <a:latin typeface="Tw Cen MT" panose="020B0602020104020603" pitchFamily="34" charset="0"/>
              </a:rPr>
              <a:t> yang </a:t>
            </a:r>
            <a:r>
              <a:rPr lang="en-US" dirty="0" err="1">
                <a:latin typeface="Tw Cen MT" panose="020B0602020104020603" pitchFamily="34" charset="0"/>
              </a:rPr>
              <a:t>banyak</a:t>
            </a:r>
            <a:r>
              <a:rPr lang="en-US" dirty="0">
                <a:latin typeface="Tw Cen MT" panose="020B0602020104020603" pitchFamily="34" charset="0"/>
              </a:rPr>
              <a:t> dan </a:t>
            </a:r>
            <a:r>
              <a:rPr lang="en-US" dirty="0" err="1">
                <a:latin typeface="Tw Cen MT" panose="020B0602020104020603" pitchFamily="34" charset="0"/>
              </a:rPr>
              <a:t>alamat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pengiriman</a:t>
            </a:r>
            <a:r>
              <a:rPr lang="en-US" dirty="0">
                <a:latin typeface="Tw Cen MT" panose="020B0602020104020603" pitchFamily="34" charset="0"/>
              </a:rPr>
              <a:t> yang </a:t>
            </a:r>
            <a:r>
              <a:rPr lang="en-US" dirty="0" err="1">
                <a:latin typeface="Tw Cen MT" panose="020B0602020104020603" pitchFamily="34" charset="0"/>
              </a:rPr>
              <a:t>sama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dengan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alamat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utama</a:t>
            </a:r>
            <a:r>
              <a:rPr lang="en-US" dirty="0">
                <a:latin typeface="Tw Cen MT" panose="020B0602020104020603" pitchFamily="34" charset="0"/>
              </a:rPr>
              <a:t>. R. Prima </a:t>
            </a:r>
            <a:r>
              <a:rPr lang="en-US" dirty="0" err="1">
                <a:latin typeface="Tw Cen MT" panose="020B0602020104020603" pitchFamily="34" charset="0"/>
              </a:rPr>
              <a:t>Laksmiwati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merupakan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pembeli</a:t>
            </a:r>
            <a:r>
              <a:rPr lang="en-US" dirty="0">
                <a:latin typeface="Tw Cen MT" panose="020B0602020104020603" pitchFamily="34" charset="0"/>
              </a:rPr>
              <a:t> yang juga reseller yang </a:t>
            </a:r>
            <a:r>
              <a:rPr lang="en-US" dirty="0" err="1">
                <a:latin typeface="Tw Cen MT" panose="020B0602020104020603" pitchFamily="34" charset="0"/>
              </a:rPr>
              <a:t>memiliki</a:t>
            </a:r>
            <a:r>
              <a:rPr lang="en-US" dirty="0">
                <a:latin typeface="Tw Cen MT" panose="020B0602020104020603" pitchFamily="34" charset="0"/>
              </a:rPr>
              <a:t> total </a:t>
            </a:r>
            <a:r>
              <a:rPr lang="en-US" dirty="0" err="1">
                <a:latin typeface="Tw Cen MT" panose="020B0602020104020603" pitchFamily="34" charset="0"/>
              </a:rPr>
              <a:t>nilai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transaksi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terbanyak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mencapai</a:t>
            </a:r>
            <a:r>
              <a:rPr lang="en-US" dirty="0">
                <a:latin typeface="Tw Cen MT" panose="020B0602020104020603" pitchFamily="34" charset="0"/>
              </a:rPr>
              <a:t> 17.269.000 </a:t>
            </a:r>
            <a:r>
              <a:rPr lang="en-US" dirty="0" err="1">
                <a:latin typeface="Tw Cen MT" panose="020B0602020104020603" pitchFamily="34" charset="0"/>
              </a:rPr>
              <a:t>selama</a:t>
            </a:r>
            <a:r>
              <a:rPr lang="en-US" dirty="0">
                <a:latin typeface="Tw Cen MT" panose="020B0602020104020603" pitchFamily="34" charset="0"/>
              </a:rPr>
              <a:t> e commerce </a:t>
            </a:r>
            <a:r>
              <a:rPr lang="en-US" dirty="0" err="1">
                <a:latin typeface="Tw Cen MT" panose="020B0602020104020603" pitchFamily="34" charset="0"/>
              </a:rPr>
              <a:t>ini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berjalan</a:t>
            </a:r>
            <a:endParaRPr lang="en-US" dirty="0">
              <a:latin typeface="Tw Cen MT" panose="020B0602020104020603" pitchFamily="34" charset="0"/>
            </a:endParaRPr>
          </a:p>
          <a:p>
            <a:pPr marL="285750" indent="-285750" algn="just">
              <a:buClr>
                <a:srgbClr val="FFBE57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w Cen MT" panose="020B0602020104020603" pitchFamily="34" charset="0"/>
              </a:rPr>
              <a:t>Rata-rata </a:t>
            </a:r>
            <a:r>
              <a:rPr lang="en-US" dirty="0" err="1">
                <a:latin typeface="Tw Cen MT" panose="020B0602020104020603" pitchFamily="34" charset="0"/>
              </a:rPr>
              <a:t>durasi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pelunasan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pesanan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disetiap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bulan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yaitu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sekitar</a:t>
            </a:r>
            <a:r>
              <a:rPr lang="en-US" dirty="0">
                <a:latin typeface="Tw Cen MT" panose="020B0602020104020603" pitchFamily="34" charset="0"/>
              </a:rPr>
              <a:t> 7 </a:t>
            </a:r>
            <a:r>
              <a:rPr lang="en-US" dirty="0" err="1">
                <a:latin typeface="Tw Cen MT" panose="020B0602020104020603" pitchFamily="34" charset="0"/>
              </a:rPr>
              <a:t>hari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dengan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durasi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pelunasan</a:t>
            </a:r>
            <a:r>
              <a:rPr lang="en-US" dirty="0">
                <a:latin typeface="Tw Cen MT" panose="020B0602020104020603" pitchFamily="34" charset="0"/>
              </a:rPr>
              <a:t> paling lama </a:t>
            </a:r>
            <a:r>
              <a:rPr lang="en-US" dirty="0" err="1">
                <a:latin typeface="Tw Cen MT" panose="020B0602020104020603" pitchFamily="34" charset="0"/>
              </a:rPr>
              <a:t>disetiap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bulannya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yaitu</a:t>
            </a:r>
            <a:r>
              <a:rPr lang="en-US" dirty="0">
                <a:latin typeface="Tw Cen MT" panose="020B0602020104020603" pitchFamily="34" charset="0"/>
              </a:rPr>
              <a:t> 14 </a:t>
            </a:r>
            <a:r>
              <a:rPr lang="en-US" dirty="0" err="1">
                <a:latin typeface="Tw Cen MT" panose="020B0602020104020603" pitchFamily="34" charset="0"/>
              </a:rPr>
              <a:t>hari</a:t>
            </a:r>
            <a:r>
              <a:rPr lang="en-US" dirty="0">
                <a:latin typeface="Tw Cen MT" panose="020B0602020104020603" pitchFamily="34" charset="0"/>
              </a:rPr>
              <a:t> </a:t>
            </a:r>
          </a:p>
          <a:p>
            <a:pPr marL="285750" indent="-285750" algn="just">
              <a:buClr>
                <a:srgbClr val="FFBE57"/>
              </a:buClr>
              <a:buFont typeface="Arial" panose="020B0604020202020204" pitchFamily="34" charset="0"/>
              <a:buChar char="•"/>
            </a:pPr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846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74B755-73FB-4DC7-BD7F-898FB18EA098}"/>
              </a:ext>
            </a:extLst>
          </p:cNvPr>
          <p:cNvSpPr/>
          <p:nvPr/>
        </p:nvSpPr>
        <p:spPr>
          <a:xfrm>
            <a:off x="471055" y="401782"/>
            <a:ext cx="11305309" cy="6109854"/>
          </a:xfrm>
          <a:prstGeom prst="rect">
            <a:avLst/>
          </a:prstGeom>
          <a:solidFill>
            <a:srgbClr val="9C68AA"/>
          </a:solidFill>
          <a:ln w="57150">
            <a:solidFill>
              <a:srgbClr val="E4BD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38FFE8-A030-4073-BF0B-7B1B02FD0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824" y="3702138"/>
            <a:ext cx="2263438" cy="22634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85AADD-4D56-4D10-9A2C-FA26C3F41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298" y="1513515"/>
            <a:ext cx="1915484" cy="19154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8425E6-3050-42C4-A240-920D291BC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457" y="704848"/>
            <a:ext cx="7700503" cy="544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04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68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E96769-40EB-40D6-AB92-AD08974A60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2768566" y="1803399"/>
            <a:ext cx="2283719" cy="22837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FF3801-F2AA-4572-86BE-22B25EADC9E6}"/>
              </a:ext>
            </a:extLst>
          </p:cNvPr>
          <p:cNvSpPr txBox="1"/>
          <p:nvPr/>
        </p:nvSpPr>
        <p:spPr>
          <a:xfrm>
            <a:off x="5208945" y="2048077"/>
            <a:ext cx="1801647" cy="1405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solidFill>
                  <a:schemeClr val="bg1"/>
                </a:solidFill>
                <a:latin typeface="Tw Cen MT" panose="020B0602020104020603" pitchFamily="34" charset="0"/>
              </a:rPr>
              <a:t>Sherly Prastica</a:t>
            </a:r>
          </a:p>
          <a:p>
            <a:r>
              <a:rPr lang="en-US" sz="2133" dirty="0" err="1">
                <a:solidFill>
                  <a:schemeClr val="bg1"/>
                </a:solidFill>
                <a:latin typeface="Tw Cen MT" panose="020B0602020104020603" pitchFamily="34" charset="0"/>
              </a:rPr>
              <a:t>Magetan</a:t>
            </a:r>
            <a:endParaRPr lang="en-US" sz="2133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endParaRPr lang="en-US" sz="2133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endParaRPr lang="en-US" sz="2133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E6A1C-9BCE-4057-8E0E-DD266043970E}"/>
              </a:ext>
            </a:extLst>
          </p:cNvPr>
          <p:cNvSpPr txBox="1"/>
          <p:nvPr/>
        </p:nvSpPr>
        <p:spPr>
          <a:xfrm>
            <a:off x="2639616" y="972402"/>
            <a:ext cx="31806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w Cen MT" panose="020B0602020104020603" pitchFamily="34" charset="0"/>
              </a:rPr>
              <a:t>ABOUT ME.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453FE1-1C39-4329-A4AD-437F1FC04ADE}"/>
              </a:ext>
            </a:extLst>
          </p:cNvPr>
          <p:cNvGrpSpPr/>
          <p:nvPr/>
        </p:nvGrpSpPr>
        <p:grpSpPr>
          <a:xfrm>
            <a:off x="5314506" y="1830097"/>
            <a:ext cx="644928" cy="194755"/>
            <a:chOff x="885371" y="5631543"/>
            <a:chExt cx="1030514" cy="31119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1623C1B-A28B-42CC-BB24-06D85FB2B129}"/>
                </a:ext>
              </a:extLst>
            </p:cNvPr>
            <p:cNvSpPr/>
            <p:nvPr/>
          </p:nvSpPr>
          <p:spPr>
            <a:xfrm>
              <a:off x="885371" y="5631543"/>
              <a:ext cx="304800" cy="304800"/>
            </a:xfrm>
            <a:prstGeom prst="rect">
              <a:avLst/>
            </a:prstGeom>
            <a:solidFill>
              <a:srgbClr val="FFB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F59B484-69DB-463C-A74F-D3221D90A749}"/>
                </a:ext>
              </a:extLst>
            </p:cNvPr>
            <p:cNvSpPr/>
            <p:nvPr/>
          </p:nvSpPr>
          <p:spPr>
            <a:xfrm>
              <a:off x="1255485" y="5637937"/>
              <a:ext cx="304800" cy="304800"/>
            </a:xfrm>
            <a:prstGeom prst="rect">
              <a:avLst/>
            </a:prstGeom>
            <a:solidFill>
              <a:srgbClr val="73C0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6A29F8-901C-43F0-8EC2-71F70CD349D9}"/>
                </a:ext>
              </a:extLst>
            </p:cNvPr>
            <p:cNvSpPr/>
            <p:nvPr/>
          </p:nvSpPr>
          <p:spPr>
            <a:xfrm>
              <a:off x="1611085" y="5631548"/>
              <a:ext cx="304800" cy="304800"/>
            </a:xfrm>
            <a:prstGeom prst="rect">
              <a:avLst/>
            </a:prstGeom>
            <a:solidFill>
              <a:srgbClr val="FE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1363BA0-2A4C-4F8C-8A0E-A08FBA6F12D8}"/>
              </a:ext>
            </a:extLst>
          </p:cNvPr>
          <p:cNvSpPr txBox="1"/>
          <p:nvPr/>
        </p:nvSpPr>
        <p:spPr>
          <a:xfrm>
            <a:off x="2639616" y="4218214"/>
            <a:ext cx="7368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  <a:effectLst/>
                <a:latin typeface="Tw Cen MT" panose="020B0602020104020603" pitchFamily="34" charset="0"/>
                <a:ea typeface="Arial MT"/>
                <a:cs typeface="Arial MT"/>
              </a:rPr>
              <a:t>Fresh Graduate from Automation Engineering who is enthusiastic about Data Analytics and Business Intelligence. Have</a:t>
            </a:r>
            <a:r>
              <a:rPr lang="en-US" sz="1800" spc="-235" dirty="0">
                <a:solidFill>
                  <a:schemeClr val="bg1">
                    <a:lumMod val="85000"/>
                  </a:schemeClr>
                </a:solidFill>
                <a:effectLst/>
                <a:latin typeface="Tw Cen MT" panose="020B0602020104020603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effectLst/>
                <a:latin typeface="Tw Cen MT" panose="020B0602020104020603" pitchFamily="34" charset="0"/>
                <a:ea typeface="Arial MT"/>
                <a:cs typeface="Arial MT"/>
              </a:rPr>
              <a:t>knowledge</a:t>
            </a:r>
            <a:r>
              <a:rPr lang="en-US" sz="1800" spc="-5" dirty="0">
                <a:solidFill>
                  <a:schemeClr val="bg1">
                    <a:lumMod val="85000"/>
                  </a:schemeClr>
                </a:solidFill>
                <a:effectLst/>
                <a:latin typeface="Tw Cen MT" panose="020B0602020104020603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effectLst/>
                <a:latin typeface="Tw Cen MT" panose="020B0602020104020603" pitchFamily="34" charset="0"/>
                <a:ea typeface="Arial MT"/>
                <a:cs typeface="Arial MT"/>
              </a:rPr>
              <a:t>in Excel, SQL, Tableau, R,</a:t>
            </a:r>
            <a:r>
              <a:rPr lang="en-US" sz="1800" spc="-5" dirty="0">
                <a:solidFill>
                  <a:schemeClr val="bg1">
                    <a:lumMod val="85000"/>
                  </a:schemeClr>
                </a:solidFill>
                <a:effectLst/>
                <a:latin typeface="Tw Cen MT" panose="020B0602020104020603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effectLst/>
                <a:latin typeface="Tw Cen MT" panose="020B0602020104020603" pitchFamily="34" charset="0"/>
                <a:ea typeface="Arial MT"/>
                <a:cs typeface="Arial MT"/>
              </a:rPr>
              <a:t>and Pentaho (ETL)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1832C1-3BC4-43FA-ACF3-8F75ABDA05E6}"/>
              </a:ext>
            </a:extLst>
          </p:cNvPr>
          <p:cNvGrpSpPr/>
          <p:nvPr/>
        </p:nvGrpSpPr>
        <p:grpSpPr>
          <a:xfrm>
            <a:off x="5314506" y="2830046"/>
            <a:ext cx="3820257" cy="1181561"/>
            <a:chOff x="7511795" y="1528109"/>
            <a:chExt cx="3820257" cy="118156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C36DDA7-1567-42B7-8E43-03EDD4826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15740" y="1636805"/>
              <a:ext cx="357902" cy="357902"/>
            </a:xfrm>
            <a:prstGeom prst="rect">
              <a:avLst/>
            </a:prstGeom>
          </p:spPr>
        </p:pic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0F3D88A2-7157-4234-A2FD-17D0110458A7}"/>
                </a:ext>
              </a:extLst>
            </p:cNvPr>
            <p:cNvSpPr txBox="1">
              <a:spLocks/>
            </p:cNvSpPr>
            <p:nvPr/>
          </p:nvSpPr>
          <p:spPr>
            <a:xfrm>
              <a:off x="7873642" y="1528109"/>
              <a:ext cx="3458410" cy="5434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1400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1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 :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en-US" sz="1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https://github.com/sherlyprastica/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ACDA101-DD0E-4D12-A60B-078C8CE4D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11795" y="2344148"/>
              <a:ext cx="357903" cy="357903"/>
            </a:xfrm>
            <a:prstGeom prst="rect">
              <a:avLst/>
            </a:prstGeom>
          </p:spPr>
        </p:pic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2FA89A1E-F813-4092-AEE6-5B2F42DD274C}"/>
                </a:ext>
              </a:extLst>
            </p:cNvPr>
            <p:cNvSpPr txBox="1">
              <a:spLocks/>
            </p:cNvSpPr>
            <p:nvPr/>
          </p:nvSpPr>
          <p:spPr>
            <a:xfrm>
              <a:off x="7869698" y="2206298"/>
              <a:ext cx="3365372" cy="50337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1400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Linkedln</a:t>
              </a:r>
              <a:r>
                <a:rPr lang="en-US" sz="1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 :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en-US" sz="1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https://www.linkedin.com/in/sherlyprastica/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581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391A10-41DB-4CDF-B3A5-372CE8D8B794}"/>
              </a:ext>
            </a:extLst>
          </p:cNvPr>
          <p:cNvSpPr/>
          <p:nvPr/>
        </p:nvSpPr>
        <p:spPr>
          <a:xfrm>
            <a:off x="1" y="1626648"/>
            <a:ext cx="12192000" cy="3740726"/>
          </a:xfrm>
          <a:prstGeom prst="rect">
            <a:avLst/>
          </a:prstGeom>
          <a:solidFill>
            <a:srgbClr val="9C6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98A19-EDA5-4622-B617-DB2F6D7C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859" y="115789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w Cen MT" panose="020B0602020104020603" pitchFamily="34" charset="0"/>
              </a:rPr>
              <a:t>Tools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4EDF6A-16B5-4AB0-B894-8A7BCF224FF4}"/>
              </a:ext>
            </a:extLst>
          </p:cNvPr>
          <p:cNvGrpSpPr/>
          <p:nvPr/>
        </p:nvGrpSpPr>
        <p:grpSpPr>
          <a:xfrm>
            <a:off x="289579" y="270571"/>
            <a:ext cx="313588" cy="1030517"/>
            <a:chOff x="221339" y="188683"/>
            <a:chExt cx="313588" cy="10305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90CA98-48AF-4FE9-A976-9366F550BA23}"/>
                </a:ext>
              </a:extLst>
            </p:cNvPr>
            <p:cNvSpPr/>
            <p:nvPr/>
          </p:nvSpPr>
          <p:spPr>
            <a:xfrm rot="16200000">
              <a:off x="221339" y="914400"/>
              <a:ext cx="304800" cy="304800"/>
            </a:xfrm>
            <a:prstGeom prst="rect">
              <a:avLst/>
            </a:prstGeom>
            <a:solidFill>
              <a:srgbClr val="FFB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146985-3C86-4376-AC3B-2ACD447DB214}"/>
                </a:ext>
              </a:extLst>
            </p:cNvPr>
            <p:cNvSpPr/>
            <p:nvPr/>
          </p:nvSpPr>
          <p:spPr>
            <a:xfrm rot="16200000">
              <a:off x="230127" y="544284"/>
              <a:ext cx="304800" cy="304800"/>
            </a:xfrm>
            <a:prstGeom prst="rect">
              <a:avLst/>
            </a:prstGeom>
            <a:solidFill>
              <a:srgbClr val="73C0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20C56F4-0379-4B1B-8161-5D0E31BE73C1}"/>
                </a:ext>
              </a:extLst>
            </p:cNvPr>
            <p:cNvSpPr/>
            <p:nvPr/>
          </p:nvSpPr>
          <p:spPr>
            <a:xfrm rot="16200000">
              <a:off x="221344" y="188683"/>
              <a:ext cx="304800" cy="304800"/>
            </a:xfrm>
            <a:prstGeom prst="rect">
              <a:avLst/>
            </a:prstGeom>
            <a:solidFill>
              <a:srgbClr val="FE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F4F414F-6C2A-4A05-9E6F-94957AA3A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908" y="2220158"/>
            <a:ext cx="1646527" cy="16465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AF7EAC-C023-47D2-955E-7EA356582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317" y="2259373"/>
            <a:ext cx="1646527" cy="16465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B2B8016-8309-407D-97DA-C79E0B6E94BC}"/>
              </a:ext>
            </a:extLst>
          </p:cNvPr>
          <p:cNvSpPr txBox="1"/>
          <p:nvPr/>
        </p:nvSpPr>
        <p:spPr>
          <a:xfrm>
            <a:off x="1384857" y="3910784"/>
            <a:ext cx="49126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Xampp</a:t>
            </a:r>
            <a:endParaRPr lang="en-US" sz="2400" b="1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dirty="0">
                <a:solidFill>
                  <a:srgbClr val="FFBE57"/>
                </a:solidFill>
                <a:latin typeface="Tw Cen MT" panose="020B0602020104020603" pitchFamily="34" charset="0"/>
              </a:rPr>
              <a:t>Server Version </a:t>
            </a:r>
            <a:r>
              <a:rPr lang="en-US" i="0" dirty="0">
                <a:solidFill>
                  <a:srgbClr val="FFBE57"/>
                </a:solidFill>
                <a:effectLst/>
                <a:latin typeface="Tw Cen MT" panose="020B0602020104020603" pitchFamily="34" charset="0"/>
              </a:rPr>
              <a:t>: 10.4.22-MariaDB</a:t>
            </a:r>
            <a:endParaRPr lang="en-US" dirty="0">
              <a:solidFill>
                <a:srgbClr val="FFBE57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79F29D-8866-4730-A598-E5B6E4DB7939}"/>
              </a:ext>
            </a:extLst>
          </p:cNvPr>
          <p:cNvSpPr txBox="1"/>
          <p:nvPr/>
        </p:nvSpPr>
        <p:spPr>
          <a:xfrm>
            <a:off x="5937266" y="3866685"/>
            <a:ext cx="49126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DBeaver</a:t>
            </a:r>
            <a:endParaRPr lang="en-US" sz="2400" b="1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dirty="0">
                <a:solidFill>
                  <a:srgbClr val="FFBE57"/>
                </a:solidFill>
                <a:latin typeface="Tw Cen MT" panose="020B0602020104020603" pitchFamily="34" charset="0"/>
              </a:rPr>
              <a:t>21.3.5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6A2EA7-6FC1-44A7-BED7-CE11A23D04E5}"/>
              </a:ext>
            </a:extLst>
          </p:cNvPr>
          <p:cNvSpPr txBox="1"/>
          <p:nvPr/>
        </p:nvSpPr>
        <p:spPr>
          <a:xfrm>
            <a:off x="1514352" y="5538815"/>
            <a:ext cx="8942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Data Source :</a:t>
            </a:r>
          </a:p>
          <a:p>
            <a:pPr algn="ctr"/>
            <a:r>
              <a:rPr lang="en-US" b="0" i="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 </a:t>
            </a:r>
            <a:r>
              <a:rPr lang="en-US" b="0" i="0" u="none" strike="noStrike" dirty="0">
                <a:solidFill>
                  <a:srgbClr val="337AB7"/>
                </a:solidFill>
                <a:effectLst/>
                <a:latin typeface="Tw Cen MT" panose="020B0602020104020603" pitchFamily="34" charset="0"/>
                <a:hlinkClick r:id="rId4"/>
              </a:rPr>
              <a:t>https://storage.googleapis.com/dqlab-dataset/dataset%20lomba%204%20sept%202020.zip</a:t>
            </a:r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57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5427-39E9-4C38-9CBA-C9304BBB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79" y="354087"/>
            <a:ext cx="4307114" cy="848968"/>
          </a:xfrm>
        </p:spPr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Data Exploration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064F2E0-F002-489E-8A1B-68025AEB52D4}"/>
              </a:ext>
            </a:extLst>
          </p:cNvPr>
          <p:cNvGrpSpPr/>
          <p:nvPr/>
        </p:nvGrpSpPr>
        <p:grpSpPr>
          <a:xfrm>
            <a:off x="289579" y="270571"/>
            <a:ext cx="313588" cy="1030517"/>
            <a:chOff x="221339" y="188683"/>
            <a:chExt cx="313588" cy="103051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D5DC55-2EBC-4047-B112-2E7958EF931C}"/>
                </a:ext>
              </a:extLst>
            </p:cNvPr>
            <p:cNvSpPr/>
            <p:nvPr/>
          </p:nvSpPr>
          <p:spPr>
            <a:xfrm rot="16200000">
              <a:off x="221339" y="914400"/>
              <a:ext cx="304800" cy="304800"/>
            </a:xfrm>
            <a:prstGeom prst="rect">
              <a:avLst/>
            </a:prstGeom>
            <a:solidFill>
              <a:srgbClr val="FFB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201B5E-0493-4630-BAB5-64A799A1EB30}"/>
                </a:ext>
              </a:extLst>
            </p:cNvPr>
            <p:cNvSpPr/>
            <p:nvPr/>
          </p:nvSpPr>
          <p:spPr>
            <a:xfrm rot="16200000">
              <a:off x="230127" y="544284"/>
              <a:ext cx="304800" cy="304800"/>
            </a:xfrm>
            <a:prstGeom prst="rect">
              <a:avLst/>
            </a:prstGeom>
            <a:solidFill>
              <a:srgbClr val="73C0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7BA7BE-BF43-4278-839A-50986462BC76}"/>
                </a:ext>
              </a:extLst>
            </p:cNvPr>
            <p:cNvSpPr/>
            <p:nvPr/>
          </p:nvSpPr>
          <p:spPr>
            <a:xfrm rot="16200000">
              <a:off x="221344" y="188683"/>
              <a:ext cx="304800" cy="304800"/>
            </a:xfrm>
            <a:prstGeom prst="rect">
              <a:avLst/>
            </a:prstGeom>
            <a:solidFill>
              <a:srgbClr val="FE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CBF04FF-3CB8-47FE-BC24-558C05C96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79" y="1623972"/>
            <a:ext cx="5007620" cy="1008612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500" b="0" i="0" dirty="0">
                <a:effectLst/>
                <a:latin typeface="Tw Cen MT" panose="020B0602020104020603" pitchFamily="34" charset="0"/>
              </a:rPr>
              <a:t>Dataset yang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digunakan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merupakan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data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dari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DQLab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Store yang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merupakan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e-commerce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dimana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pembeli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dan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penjual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saling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bertemu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.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Pengguna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bisa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membeli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barang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dari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pengguna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lain yang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berjualan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.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Setiap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pengguna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bisa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menjadi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pembeli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sekaligus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penjual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1500" b="0" i="0" dirty="0">
                <a:effectLst/>
                <a:latin typeface="Tw Cen MT" panose="020B0602020104020603" pitchFamily="34" charset="0"/>
              </a:rPr>
              <a:t>Ada 4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tabel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yang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tersedia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dirty="0">
              <a:latin typeface="Tw Cen MT" panose="020B0602020104020603" pitchFamily="34" charset="0"/>
            </a:endParaRPr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CC627333-2C00-4AB2-9F54-26C32B1F072F}"/>
              </a:ext>
            </a:extLst>
          </p:cNvPr>
          <p:cNvSpPr txBox="1">
            <a:spLocks/>
          </p:cNvSpPr>
          <p:nvPr/>
        </p:nvSpPr>
        <p:spPr>
          <a:xfrm>
            <a:off x="534928" y="3547864"/>
            <a:ext cx="5273083" cy="303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+mj-lt"/>
              <a:buAutoNum type="arabicPeriod"/>
            </a:pPr>
            <a:r>
              <a:rPr lang="en-US" sz="1500" b="0" i="0" dirty="0">
                <a:effectLst/>
                <a:latin typeface="Tw Cen MT" panose="020B0602020104020603" pitchFamily="34" charset="0"/>
              </a:rPr>
              <a:t>users_,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berisi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detail data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pengguna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.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Berisi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,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500" b="0" i="0" dirty="0" err="1">
                <a:effectLst/>
                <a:latin typeface="Tw Cen MT" panose="020B0602020104020603" pitchFamily="34" charset="0"/>
              </a:rPr>
              <a:t>user_id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: ID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pengguna</a:t>
            </a:r>
            <a:endParaRPr lang="en-US" sz="1500" b="0" i="0" dirty="0">
              <a:effectLst/>
              <a:latin typeface="Tw Cen MT" panose="020B0602020104020603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500" b="0" i="0" dirty="0" err="1">
                <a:effectLst/>
                <a:latin typeface="Tw Cen MT" panose="020B0602020104020603" pitchFamily="34" charset="0"/>
              </a:rPr>
              <a:t>nama_user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: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nama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pengguna</a:t>
            </a:r>
            <a:endParaRPr lang="en-US" sz="1500" b="0" i="0" dirty="0">
              <a:effectLst/>
              <a:latin typeface="Tw Cen MT" panose="020B0602020104020603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500" b="0" i="0" dirty="0" err="1">
                <a:effectLst/>
                <a:latin typeface="Tw Cen MT" panose="020B0602020104020603" pitchFamily="34" charset="0"/>
              </a:rPr>
              <a:t>kodepos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: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kodepos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alamat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utama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dari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pengguna</a:t>
            </a:r>
            <a:endParaRPr lang="en-US" sz="1500" b="0" i="0" dirty="0">
              <a:effectLst/>
              <a:latin typeface="Tw Cen MT" panose="020B0602020104020603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500" b="0" i="0" dirty="0">
                <a:effectLst/>
                <a:latin typeface="Tw Cen MT" panose="020B0602020104020603" pitchFamily="34" charset="0"/>
              </a:rPr>
              <a:t>email : email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dari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pengguna</a:t>
            </a:r>
            <a:endParaRPr lang="en-US" sz="1500" b="0" i="0" dirty="0">
              <a:effectLst/>
              <a:latin typeface="Tw Cen MT" panose="020B06020201040206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500" b="0" i="0" dirty="0">
                <a:effectLst/>
                <a:latin typeface="Tw Cen MT" panose="020B0602020104020603" pitchFamily="34" charset="0"/>
              </a:rPr>
              <a:t>products,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berisi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detail data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dari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produk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yang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dijual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.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Berisi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,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500" b="0" i="0" dirty="0" err="1">
                <a:effectLst/>
                <a:latin typeface="Tw Cen MT" panose="020B0602020104020603" pitchFamily="34" charset="0"/>
              </a:rPr>
              <a:t>product_id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: ID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produk</a:t>
            </a:r>
            <a:endParaRPr lang="en-US" sz="1500" b="0" i="0" dirty="0">
              <a:effectLst/>
              <a:latin typeface="Tw Cen MT" panose="020B0602020104020603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500" b="0" i="0" dirty="0" err="1">
                <a:effectLst/>
                <a:latin typeface="Tw Cen MT" panose="020B0602020104020603" pitchFamily="34" charset="0"/>
              </a:rPr>
              <a:t>desc_product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: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nama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produk</a:t>
            </a:r>
            <a:endParaRPr lang="en-US" sz="1500" b="0" i="0" dirty="0">
              <a:effectLst/>
              <a:latin typeface="Tw Cen MT" panose="020B0602020104020603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500" b="0" i="0" dirty="0">
                <a:effectLst/>
                <a:latin typeface="Tw Cen MT" panose="020B0602020104020603" pitchFamily="34" charset="0"/>
              </a:rPr>
              <a:t>category :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kategori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produk</a:t>
            </a:r>
            <a:endParaRPr lang="en-US" sz="1500" b="0" i="0" dirty="0">
              <a:effectLst/>
              <a:latin typeface="Tw Cen MT" panose="020B0602020104020603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500" b="0" i="0" dirty="0" err="1">
                <a:effectLst/>
                <a:latin typeface="Tw Cen MT" panose="020B0602020104020603" pitchFamily="34" charset="0"/>
              </a:rPr>
              <a:t>base_price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: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harga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asli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dari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produk</a:t>
            </a:r>
            <a:endParaRPr lang="en-US" sz="1500" b="0" i="0" dirty="0">
              <a:effectLst/>
              <a:latin typeface="Tw Cen MT" panose="020B0602020104020603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500" dirty="0">
              <a:latin typeface="Tw Cen MT" panose="020B0602020104020603" pitchFamily="34" charset="0"/>
            </a:endParaRPr>
          </a:p>
        </p:txBody>
      </p:sp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CFDBF5BA-24E8-44D6-A1C5-069D3CD972E8}"/>
              </a:ext>
            </a:extLst>
          </p:cNvPr>
          <p:cNvSpPr txBox="1">
            <a:spLocks/>
          </p:cNvSpPr>
          <p:nvPr/>
        </p:nvSpPr>
        <p:spPr>
          <a:xfrm>
            <a:off x="6096000" y="696683"/>
            <a:ext cx="5273083" cy="30379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+mj-lt"/>
              <a:buAutoNum type="arabicPeriod" startAt="3"/>
            </a:pPr>
            <a:r>
              <a:rPr lang="en-US" sz="1500" b="0" i="0" dirty="0">
                <a:effectLst/>
                <a:latin typeface="Tw Cen MT" panose="020B0602020104020603" pitchFamily="34" charset="0"/>
              </a:rPr>
              <a:t>orders,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berisi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transaksi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pembelian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dari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pembeli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ke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penjual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.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Berisi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,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500" b="0" i="0" dirty="0" err="1">
                <a:effectLst/>
                <a:latin typeface="Tw Cen MT" panose="020B0602020104020603" pitchFamily="34" charset="0"/>
              </a:rPr>
              <a:t>order_id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: ID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transaksi</a:t>
            </a:r>
            <a:endParaRPr lang="en-US" sz="1500" b="0" i="0" dirty="0">
              <a:effectLst/>
              <a:latin typeface="Tw Cen MT" panose="020B0602020104020603" pitchFamily="34" charset="0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US" sz="1500" b="0" i="0" dirty="0" err="1">
                <a:effectLst/>
                <a:latin typeface="Tw Cen MT" panose="020B0602020104020603" pitchFamily="34" charset="0"/>
              </a:rPr>
              <a:t>seller_id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: ID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dari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pengguna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yang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menjual</a:t>
            </a:r>
            <a:endParaRPr lang="en-US" sz="1500" b="0" i="0" dirty="0">
              <a:effectLst/>
              <a:latin typeface="Tw Cen MT" panose="020B0602020104020603" pitchFamily="34" charset="0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US" sz="1500" b="0" i="0" dirty="0" err="1">
                <a:effectLst/>
                <a:latin typeface="Tw Cen MT" panose="020B0602020104020603" pitchFamily="34" charset="0"/>
              </a:rPr>
              <a:t>buyer_id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: ID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dari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pengguna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yang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membeli</a:t>
            </a:r>
            <a:endParaRPr lang="en-US" sz="1500" b="0" i="0" dirty="0">
              <a:effectLst/>
              <a:latin typeface="Tw Cen MT" panose="020B0602020104020603" pitchFamily="34" charset="0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US" sz="1500" b="0" i="0" dirty="0" err="1">
                <a:effectLst/>
                <a:latin typeface="Tw Cen MT" panose="020B0602020104020603" pitchFamily="34" charset="0"/>
              </a:rPr>
              <a:t>kodepos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: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kodepos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alamat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pengirimian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transaksi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(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bisa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beda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dengan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alamat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utama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)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500" b="0" i="0" dirty="0">
                <a:effectLst/>
                <a:latin typeface="Tw Cen MT" panose="020B0602020104020603" pitchFamily="34" charset="0"/>
              </a:rPr>
              <a:t>subtotal : total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harga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barang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sebelum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diskon</a:t>
            </a:r>
            <a:endParaRPr lang="en-US" sz="1500" b="0" i="0" dirty="0">
              <a:effectLst/>
              <a:latin typeface="Tw Cen MT" panose="020B0602020104020603" pitchFamily="34" charset="0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US" sz="1500" b="0" i="0" dirty="0">
                <a:effectLst/>
                <a:latin typeface="Tw Cen MT" panose="020B0602020104020603" pitchFamily="34" charset="0"/>
              </a:rPr>
              <a:t>discount :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diskon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dari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transaksi</a:t>
            </a:r>
            <a:endParaRPr lang="en-US" sz="1500" b="0" i="0" dirty="0">
              <a:effectLst/>
              <a:latin typeface="Tw Cen MT" panose="020B0602020104020603" pitchFamily="34" charset="0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US" sz="1500" b="0" i="0" dirty="0">
                <a:effectLst/>
                <a:latin typeface="Tw Cen MT" panose="020B0602020104020603" pitchFamily="34" charset="0"/>
              </a:rPr>
              <a:t>total : total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harga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barang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setelah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dikurangi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diskon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, yang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dibayarkan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pembeli</a:t>
            </a:r>
            <a:endParaRPr lang="en-US" sz="1500" b="0" i="0" dirty="0">
              <a:effectLst/>
              <a:latin typeface="Tw Cen MT" panose="020B0602020104020603" pitchFamily="34" charset="0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US" sz="1500" b="0" i="0" dirty="0" err="1">
                <a:effectLst/>
                <a:latin typeface="Tw Cen MT" panose="020B0602020104020603" pitchFamily="34" charset="0"/>
              </a:rPr>
              <a:t>created_at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: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tanggal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transaksi</a:t>
            </a:r>
            <a:endParaRPr lang="en-US" sz="1500" b="0" i="0" dirty="0">
              <a:effectLst/>
              <a:latin typeface="Tw Cen MT" panose="020B0602020104020603" pitchFamily="34" charset="0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US" sz="1500" b="0" i="0" dirty="0" err="1">
                <a:effectLst/>
                <a:latin typeface="Tw Cen MT" panose="020B0602020104020603" pitchFamily="34" charset="0"/>
              </a:rPr>
              <a:t>paid_at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: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tanggal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dibayar</a:t>
            </a:r>
            <a:endParaRPr lang="en-US" sz="1500" b="0" i="0" dirty="0">
              <a:effectLst/>
              <a:latin typeface="Tw Cen MT" panose="020B0602020104020603" pitchFamily="34" charset="0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US" sz="1500" b="0" i="0" dirty="0" err="1">
                <a:effectLst/>
                <a:latin typeface="Tw Cen MT" panose="020B0602020104020603" pitchFamily="34" charset="0"/>
              </a:rPr>
              <a:t>delivery_at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: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tanggal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pengiriman</a:t>
            </a:r>
            <a:endParaRPr lang="en-US" sz="1500" b="0" i="0" dirty="0">
              <a:effectLst/>
              <a:latin typeface="Tw Cen MT" panose="020B0602020104020603" pitchFamily="34" charset="0"/>
            </a:endParaRPr>
          </a:p>
          <a:p>
            <a:pPr algn="l">
              <a:buFont typeface="+mj-lt"/>
              <a:buAutoNum type="arabicPeriod" startAt="3"/>
            </a:pPr>
            <a:r>
              <a:rPr lang="en-US" sz="1500" b="0" i="0" dirty="0" err="1">
                <a:effectLst/>
                <a:latin typeface="Tw Cen MT" panose="020B0602020104020603" pitchFamily="34" charset="0"/>
              </a:rPr>
              <a:t>order_details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,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berisi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detail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barang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yang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dibeli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saat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transaksi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.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Berisi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,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500" b="0" i="0" dirty="0" err="1">
                <a:effectLst/>
                <a:latin typeface="Tw Cen MT" panose="020B0602020104020603" pitchFamily="34" charset="0"/>
              </a:rPr>
              <a:t>order_detail_id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: ID table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ini</a:t>
            </a:r>
            <a:endParaRPr lang="en-US" sz="1500" b="0" i="0" dirty="0">
              <a:effectLst/>
              <a:latin typeface="Tw Cen MT" panose="020B0602020104020603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500" b="0" i="0" dirty="0" err="1">
                <a:effectLst/>
                <a:latin typeface="Tw Cen MT" panose="020B0602020104020603" pitchFamily="34" charset="0"/>
              </a:rPr>
              <a:t>order_id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: ID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dari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transaksi</a:t>
            </a:r>
            <a:endParaRPr lang="en-US" sz="1500" b="0" i="0" dirty="0">
              <a:effectLst/>
              <a:latin typeface="Tw Cen MT" panose="020B0602020104020603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500" b="0" i="0" dirty="0" err="1">
                <a:effectLst/>
                <a:latin typeface="Tw Cen MT" panose="020B0602020104020603" pitchFamily="34" charset="0"/>
              </a:rPr>
              <a:t>product_id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: ID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dari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masing-masing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produk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transaksi</a:t>
            </a:r>
            <a:endParaRPr lang="en-US" sz="1500" b="0" i="0" dirty="0">
              <a:effectLst/>
              <a:latin typeface="Tw Cen MT" panose="020B0602020104020603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500" b="0" i="0" dirty="0">
                <a:effectLst/>
                <a:latin typeface="Tw Cen MT" panose="020B0602020104020603" pitchFamily="34" charset="0"/>
              </a:rPr>
              <a:t>price :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harga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barang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masing-masing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produk</a:t>
            </a:r>
            <a:endParaRPr lang="en-US" sz="1500" b="0" i="0" dirty="0">
              <a:effectLst/>
              <a:latin typeface="Tw Cen MT" panose="020B0602020104020603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500" b="0" i="0" dirty="0">
                <a:effectLst/>
                <a:latin typeface="Tw Cen MT" panose="020B0602020104020603" pitchFamily="34" charset="0"/>
              </a:rPr>
              <a:t>quantity :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jumlah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barang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yang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dibeli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dari</a:t>
            </a:r>
            <a:r>
              <a:rPr lang="en-US" sz="1500" b="0" i="0" dirty="0">
                <a:effectLst/>
                <a:latin typeface="Tw Cen MT" panose="020B0602020104020603" pitchFamily="34" charset="0"/>
              </a:rPr>
              <a:t> masing-masing </a:t>
            </a:r>
            <a:r>
              <a:rPr lang="en-US" sz="1500" b="0" i="0" dirty="0" err="1">
                <a:effectLst/>
                <a:latin typeface="Tw Cen MT" panose="020B0602020104020603" pitchFamily="34" charset="0"/>
              </a:rPr>
              <a:t>produk</a:t>
            </a:r>
            <a:endParaRPr lang="en-US" sz="1500" b="0" i="0" dirty="0"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6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6C2362-C21F-4F37-A0CE-00521A55D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79" y="354087"/>
            <a:ext cx="8358552" cy="84896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Tw Cen MT" panose="020B0602020104020603" pitchFamily="34" charset="0"/>
              </a:rPr>
              <a:t>10 </a:t>
            </a:r>
            <a:r>
              <a:rPr lang="en-US" b="0" i="0" dirty="0" err="1">
                <a:effectLst/>
                <a:latin typeface="Tw Cen MT" panose="020B0602020104020603" pitchFamily="34" charset="0"/>
              </a:rPr>
              <a:t>Transaksi</a:t>
            </a:r>
            <a:r>
              <a:rPr lang="en-US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b="0" i="0" dirty="0" err="1">
                <a:effectLst/>
                <a:latin typeface="Tw Cen MT" panose="020B0602020104020603" pitchFamily="34" charset="0"/>
              </a:rPr>
              <a:t>terbesar</a:t>
            </a:r>
            <a:r>
              <a:rPr lang="en-US" b="0" i="0" dirty="0">
                <a:effectLst/>
                <a:latin typeface="Tw Cen MT" panose="020B0602020104020603" pitchFamily="34" charset="0"/>
              </a:rPr>
              <a:t> user 12476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8E72BD-4C86-4D8D-8D73-6E3AF66D3045}"/>
              </a:ext>
            </a:extLst>
          </p:cNvPr>
          <p:cNvGrpSpPr/>
          <p:nvPr/>
        </p:nvGrpSpPr>
        <p:grpSpPr>
          <a:xfrm>
            <a:off x="289579" y="270571"/>
            <a:ext cx="313588" cy="1030517"/>
            <a:chOff x="221339" y="188683"/>
            <a:chExt cx="313588" cy="103051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714618-1117-4C34-8364-2458BD729B98}"/>
                </a:ext>
              </a:extLst>
            </p:cNvPr>
            <p:cNvSpPr/>
            <p:nvPr/>
          </p:nvSpPr>
          <p:spPr>
            <a:xfrm rot="16200000">
              <a:off x="221339" y="914400"/>
              <a:ext cx="304800" cy="304800"/>
            </a:xfrm>
            <a:prstGeom prst="rect">
              <a:avLst/>
            </a:prstGeom>
            <a:solidFill>
              <a:srgbClr val="FFB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C3A040-CFE3-41D5-9AA1-9D97D1B578DA}"/>
                </a:ext>
              </a:extLst>
            </p:cNvPr>
            <p:cNvSpPr/>
            <p:nvPr/>
          </p:nvSpPr>
          <p:spPr>
            <a:xfrm rot="16200000">
              <a:off x="230127" y="544284"/>
              <a:ext cx="304800" cy="304800"/>
            </a:xfrm>
            <a:prstGeom prst="rect">
              <a:avLst/>
            </a:prstGeom>
            <a:solidFill>
              <a:srgbClr val="73C0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D05BAD2-F82B-469C-BAC2-BE540D9E77A1}"/>
                </a:ext>
              </a:extLst>
            </p:cNvPr>
            <p:cNvSpPr/>
            <p:nvPr/>
          </p:nvSpPr>
          <p:spPr>
            <a:xfrm rot="16200000">
              <a:off x="221344" y="188683"/>
              <a:ext cx="304800" cy="304800"/>
            </a:xfrm>
            <a:prstGeom prst="rect">
              <a:avLst/>
            </a:prstGeom>
            <a:solidFill>
              <a:srgbClr val="FE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A8A56FC-C0DB-47D4-BF46-73840472A8AF}"/>
              </a:ext>
            </a:extLst>
          </p:cNvPr>
          <p:cNvSpPr/>
          <p:nvPr/>
        </p:nvSpPr>
        <p:spPr>
          <a:xfrm>
            <a:off x="-1" y="1623972"/>
            <a:ext cx="6096001" cy="5234028"/>
          </a:xfrm>
          <a:prstGeom prst="rect">
            <a:avLst/>
          </a:prstGeom>
          <a:solidFill>
            <a:srgbClr val="9C6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F15421-0283-4912-A8DB-F7AF7877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955" y="3175513"/>
            <a:ext cx="4702791" cy="2570305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dirty="0">
                <a:solidFill>
                  <a:srgbClr val="FE6142"/>
                </a:solidFill>
                <a:latin typeface="Tw Cen MT" panose="020B0602020104020603" pitchFamily="34" charset="0"/>
              </a:rPr>
              <a:t>select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seller_id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buyer_id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, total </a:t>
            </a:r>
            <a:r>
              <a:rPr lang="en-US" sz="1800" dirty="0">
                <a:solidFill>
                  <a:srgbClr val="FE6142"/>
                </a:solidFill>
                <a:latin typeface="Tw Cen MT" panose="020B0602020104020603" pitchFamily="34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nilai_transaksi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created_at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>
                <a:solidFill>
                  <a:srgbClr val="FE6142"/>
                </a:solidFill>
                <a:latin typeface="Tw Cen MT" panose="020B0602020104020603" pitchFamily="34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tanggal_transaksi</a:t>
            </a:r>
            <a:endParaRPr lang="en-US" sz="18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FE6142"/>
                </a:solidFill>
                <a:latin typeface="Tw Cen MT" panose="020B0602020104020603" pitchFamily="34" charset="0"/>
              </a:rPr>
              <a:t>from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orders_csv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oc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FE6142"/>
                </a:solidFill>
                <a:latin typeface="Tw Cen MT" panose="020B0602020104020603" pitchFamily="34" charset="0"/>
              </a:rPr>
              <a:t>where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buyer_id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= 12476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FE6142"/>
                </a:solidFill>
                <a:latin typeface="Tw Cen MT" panose="020B0602020104020603" pitchFamily="34" charset="0"/>
              </a:rPr>
              <a:t>order by 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3 </a:t>
            </a:r>
            <a:r>
              <a:rPr lang="en-US" sz="1800" dirty="0">
                <a:solidFill>
                  <a:srgbClr val="FE6142"/>
                </a:solidFill>
                <a:latin typeface="Tw Cen MT" panose="020B0602020104020603" pitchFamily="34" charset="0"/>
              </a:rPr>
              <a:t>desc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FE6142"/>
                </a:solidFill>
                <a:latin typeface="Tw Cen MT" panose="020B0602020104020603" pitchFamily="34" charset="0"/>
              </a:rPr>
              <a:t>limit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10</a:t>
            </a:r>
            <a:endParaRPr lang="en-US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C9426A4-D1DD-461C-B088-9100F03869AD}"/>
              </a:ext>
            </a:extLst>
          </p:cNvPr>
          <p:cNvSpPr txBox="1">
            <a:spLocks/>
          </p:cNvSpPr>
          <p:nvPr/>
        </p:nvSpPr>
        <p:spPr>
          <a:xfrm>
            <a:off x="505182" y="2406607"/>
            <a:ext cx="1118726" cy="848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BE57"/>
                </a:solidFill>
                <a:latin typeface="Tw Cen MT" panose="020B0602020104020603" pitchFamily="34" charset="0"/>
              </a:rPr>
              <a:t>Query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55502BD-B8CF-4AFC-BEEA-C876419154D1}"/>
              </a:ext>
            </a:extLst>
          </p:cNvPr>
          <p:cNvGrpSpPr/>
          <p:nvPr/>
        </p:nvGrpSpPr>
        <p:grpSpPr>
          <a:xfrm>
            <a:off x="6519293" y="1623972"/>
            <a:ext cx="4867275" cy="2257602"/>
            <a:chOff x="6519293" y="2586724"/>
            <a:chExt cx="4867275" cy="225760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4B9BBC-C15F-446C-B565-86B916FB6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9293" y="2739301"/>
              <a:ext cx="4867275" cy="2105025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97291CA-5C73-4D86-AD7C-0384D390D07C}"/>
                </a:ext>
              </a:extLst>
            </p:cNvPr>
            <p:cNvGrpSpPr/>
            <p:nvPr/>
          </p:nvGrpSpPr>
          <p:grpSpPr>
            <a:xfrm>
              <a:off x="6519293" y="2586724"/>
              <a:ext cx="418823" cy="126476"/>
              <a:chOff x="885371" y="5631543"/>
              <a:chExt cx="1030514" cy="31119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F12A14F-B5C4-4C02-BE0D-2DCBB5770574}"/>
                  </a:ext>
                </a:extLst>
              </p:cNvPr>
              <p:cNvSpPr/>
              <p:nvPr/>
            </p:nvSpPr>
            <p:spPr>
              <a:xfrm>
                <a:off x="885371" y="5631543"/>
                <a:ext cx="304800" cy="304800"/>
              </a:xfrm>
              <a:prstGeom prst="rect">
                <a:avLst/>
              </a:prstGeom>
              <a:solidFill>
                <a:srgbClr val="FFBE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2A720F4-5848-4931-93E8-BDC9C18F8A64}"/>
                  </a:ext>
                </a:extLst>
              </p:cNvPr>
              <p:cNvSpPr/>
              <p:nvPr/>
            </p:nvSpPr>
            <p:spPr>
              <a:xfrm>
                <a:off x="1255485" y="5637937"/>
                <a:ext cx="304800" cy="304800"/>
              </a:xfrm>
              <a:prstGeom prst="rect">
                <a:avLst/>
              </a:prstGeom>
              <a:solidFill>
                <a:srgbClr val="73C0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43DF5E1-A246-406A-ACF7-7D81FBA217F7}"/>
                  </a:ext>
                </a:extLst>
              </p:cNvPr>
              <p:cNvSpPr/>
              <p:nvPr/>
            </p:nvSpPr>
            <p:spPr>
              <a:xfrm>
                <a:off x="1611085" y="5631548"/>
                <a:ext cx="304800" cy="304800"/>
              </a:xfrm>
              <a:prstGeom prst="rect">
                <a:avLst/>
              </a:prstGeom>
              <a:solidFill>
                <a:srgbClr val="FE61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B117289-C311-41C1-B8A0-F904F93B4A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4097325"/>
              </p:ext>
            </p:extLst>
          </p:nvPr>
        </p:nvGraphicFramePr>
        <p:xfrm>
          <a:off x="6748820" y="395989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7739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6C2362-C21F-4F37-A0CE-00521A55D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79" y="354087"/>
            <a:ext cx="8358552" cy="848968"/>
          </a:xfrm>
        </p:spPr>
        <p:txBody>
          <a:bodyPr>
            <a:normAutofit/>
          </a:bodyPr>
          <a:lstStyle/>
          <a:p>
            <a:pPr algn="l"/>
            <a:r>
              <a:rPr lang="en-US" b="0" i="0" dirty="0" err="1">
                <a:effectLst/>
                <a:latin typeface="Tw Cen MT" panose="020B0602020104020603" pitchFamily="34" charset="0"/>
              </a:rPr>
              <a:t>Transaksi</a:t>
            </a:r>
            <a:r>
              <a:rPr lang="en-US" b="0" i="0" dirty="0">
                <a:effectLst/>
                <a:latin typeface="Tw Cen MT" panose="020B0602020104020603" pitchFamily="34" charset="0"/>
              </a:rPr>
              <a:t> per </a:t>
            </a:r>
            <a:r>
              <a:rPr lang="en-US" dirty="0" err="1">
                <a:latin typeface="Tw Cen MT" panose="020B0602020104020603" pitchFamily="34" charset="0"/>
              </a:rPr>
              <a:t>B</a:t>
            </a:r>
            <a:r>
              <a:rPr lang="en-US" b="0" i="0" dirty="0" err="1">
                <a:effectLst/>
                <a:latin typeface="Tw Cen MT" panose="020B0602020104020603" pitchFamily="34" charset="0"/>
              </a:rPr>
              <a:t>ulan</a:t>
            </a:r>
            <a:endParaRPr lang="en-US" b="0" i="0" dirty="0">
              <a:effectLst/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8E72BD-4C86-4D8D-8D73-6E3AF66D3045}"/>
              </a:ext>
            </a:extLst>
          </p:cNvPr>
          <p:cNvGrpSpPr/>
          <p:nvPr/>
        </p:nvGrpSpPr>
        <p:grpSpPr>
          <a:xfrm>
            <a:off x="289579" y="270571"/>
            <a:ext cx="313588" cy="1030517"/>
            <a:chOff x="221339" y="188683"/>
            <a:chExt cx="313588" cy="103051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714618-1117-4C34-8364-2458BD729B98}"/>
                </a:ext>
              </a:extLst>
            </p:cNvPr>
            <p:cNvSpPr/>
            <p:nvPr/>
          </p:nvSpPr>
          <p:spPr>
            <a:xfrm rot="16200000">
              <a:off x="221339" y="914400"/>
              <a:ext cx="304800" cy="304800"/>
            </a:xfrm>
            <a:prstGeom prst="rect">
              <a:avLst/>
            </a:prstGeom>
            <a:solidFill>
              <a:srgbClr val="FFB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C3A040-CFE3-41D5-9AA1-9D97D1B578DA}"/>
                </a:ext>
              </a:extLst>
            </p:cNvPr>
            <p:cNvSpPr/>
            <p:nvPr/>
          </p:nvSpPr>
          <p:spPr>
            <a:xfrm rot="16200000">
              <a:off x="230127" y="544284"/>
              <a:ext cx="304800" cy="304800"/>
            </a:xfrm>
            <a:prstGeom prst="rect">
              <a:avLst/>
            </a:prstGeom>
            <a:solidFill>
              <a:srgbClr val="73C0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D05BAD2-F82B-469C-BAC2-BE540D9E77A1}"/>
                </a:ext>
              </a:extLst>
            </p:cNvPr>
            <p:cNvSpPr/>
            <p:nvPr/>
          </p:nvSpPr>
          <p:spPr>
            <a:xfrm rot="16200000">
              <a:off x="221344" y="188683"/>
              <a:ext cx="304800" cy="304800"/>
            </a:xfrm>
            <a:prstGeom prst="rect">
              <a:avLst/>
            </a:prstGeom>
            <a:solidFill>
              <a:srgbClr val="FE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A8A56FC-C0DB-47D4-BF46-73840472A8AF}"/>
              </a:ext>
            </a:extLst>
          </p:cNvPr>
          <p:cNvSpPr/>
          <p:nvPr/>
        </p:nvSpPr>
        <p:spPr>
          <a:xfrm>
            <a:off x="-1" y="1623972"/>
            <a:ext cx="6096001" cy="5234028"/>
          </a:xfrm>
          <a:prstGeom prst="rect">
            <a:avLst/>
          </a:prstGeom>
          <a:solidFill>
            <a:srgbClr val="9C6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F15421-0283-4912-A8DB-F7AF7877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955" y="3175513"/>
            <a:ext cx="4544376" cy="2570305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1800" dirty="0">
                <a:solidFill>
                  <a:srgbClr val="FE6142"/>
                </a:solidFill>
                <a:latin typeface="Tw Cen MT" panose="020B0602020104020603" pitchFamily="34" charset="0"/>
              </a:rPr>
              <a:t>select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>
                <a:solidFill>
                  <a:srgbClr val="FE6142"/>
                </a:solidFill>
                <a:latin typeface="Tw Cen MT" panose="020B0602020104020603" pitchFamily="34" charset="0"/>
              </a:rPr>
              <a:t>EXTRACT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(</a:t>
            </a:r>
            <a:r>
              <a:rPr lang="en-US" sz="1800" dirty="0">
                <a:solidFill>
                  <a:srgbClr val="FE6142"/>
                </a:solidFill>
                <a:latin typeface="Tw Cen MT" panose="020B0602020104020603" pitchFamily="34" charset="0"/>
              </a:rPr>
              <a:t>YEAR_MONTH FROM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created_at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) </a:t>
            </a:r>
            <a:r>
              <a:rPr lang="en-US" sz="1800" dirty="0">
                <a:solidFill>
                  <a:srgbClr val="FE6142"/>
                </a:solidFill>
                <a:latin typeface="Tw Cen MT" panose="020B0602020104020603" pitchFamily="34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tahun_bulan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, </a:t>
            </a:r>
            <a:r>
              <a:rPr lang="en-US" sz="1800" dirty="0">
                <a:solidFill>
                  <a:srgbClr val="FE6142"/>
                </a:solidFill>
                <a:latin typeface="Tw Cen MT" panose="020B0602020104020603" pitchFamily="34" charset="0"/>
              </a:rPr>
              <a:t>count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(1) </a:t>
            </a:r>
            <a:r>
              <a:rPr lang="en-US" sz="1800" dirty="0">
                <a:solidFill>
                  <a:srgbClr val="FE6142"/>
                </a:solidFill>
                <a:latin typeface="Tw Cen MT" panose="020B0602020104020603" pitchFamily="34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jumlah_transaksi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, </a:t>
            </a:r>
            <a:r>
              <a:rPr lang="en-US" sz="1800" dirty="0">
                <a:solidFill>
                  <a:srgbClr val="FE6142"/>
                </a:solidFill>
                <a:latin typeface="Tw Cen MT" panose="020B0602020104020603" pitchFamily="34" charset="0"/>
              </a:rPr>
              <a:t>sum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(total) a</a:t>
            </a:r>
            <a:r>
              <a:rPr lang="en-US" sz="1800" dirty="0">
                <a:solidFill>
                  <a:srgbClr val="FE6142"/>
                </a:solidFill>
                <a:latin typeface="Tw Cen MT" panose="020B0602020104020603" pitchFamily="34" charset="0"/>
              </a:rPr>
              <a:t>s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total_nilai_transaksi</a:t>
            </a:r>
            <a:endParaRPr lang="en-US" sz="18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FE6142"/>
                </a:solidFill>
                <a:latin typeface="Tw Cen MT" panose="020B0602020104020603" pitchFamily="34" charset="0"/>
              </a:rPr>
              <a:t>from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orders_csv</a:t>
            </a:r>
            <a:endParaRPr lang="en-US" sz="18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FE6142"/>
                </a:solidFill>
                <a:latin typeface="Tw Cen MT" panose="020B0602020104020603" pitchFamily="34" charset="0"/>
              </a:rPr>
              <a:t>where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created_at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&gt;='2020-01-01'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FE6142"/>
                </a:solidFill>
                <a:latin typeface="Tw Cen MT" panose="020B0602020104020603" pitchFamily="34" charset="0"/>
              </a:rPr>
              <a:t>group by 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1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FE6142"/>
                </a:solidFill>
                <a:latin typeface="Tw Cen MT" panose="020B0602020104020603" pitchFamily="34" charset="0"/>
              </a:rPr>
              <a:t>order by 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1</a:t>
            </a:r>
            <a:endParaRPr lang="en-US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C9426A4-D1DD-461C-B088-9100F03869AD}"/>
              </a:ext>
            </a:extLst>
          </p:cNvPr>
          <p:cNvSpPr txBox="1">
            <a:spLocks/>
          </p:cNvSpPr>
          <p:nvPr/>
        </p:nvSpPr>
        <p:spPr>
          <a:xfrm>
            <a:off x="505182" y="2406607"/>
            <a:ext cx="1118726" cy="848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BE57"/>
                </a:solidFill>
                <a:latin typeface="Tw Cen MT" panose="020B0602020104020603" pitchFamily="34" charset="0"/>
              </a:rPr>
              <a:t>Query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D5C8D4-936F-4D15-842D-53AFECDBC638}"/>
              </a:ext>
            </a:extLst>
          </p:cNvPr>
          <p:cNvGrpSpPr/>
          <p:nvPr/>
        </p:nvGrpSpPr>
        <p:grpSpPr>
          <a:xfrm>
            <a:off x="6601183" y="1670271"/>
            <a:ext cx="4448275" cy="1495249"/>
            <a:chOff x="6710360" y="2831091"/>
            <a:chExt cx="4448275" cy="149524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97291CA-5C73-4D86-AD7C-0384D390D07C}"/>
                </a:ext>
              </a:extLst>
            </p:cNvPr>
            <p:cNvGrpSpPr/>
            <p:nvPr/>
          </p:nvGrpSpPr>
          <p:grpSpPr>
            <a:xfrm>
              <a:off x="6710360" y="2831091"/>
              <a:ext cx="418823" cy="126476"/>
              <a:chOff x="885371" y="5631543"/>
              <a:chExt cx="1030514" cy="31119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F12A14F-B5C4-4C02-BE0D-2DCBB5770574}"/>
                  </a:ext>
                </a:extLst>
              </p:cNvPr>
              <p:cNvSpPr/>
              <p:nvPr/>
            </p:nvSpPr>
            <p:spPr>
              <a:xfrm>
                <a:off x="885371" y="5631543"/>
                <a:ext cx="304800" cy="304800"/>
              </a:xfrm>
              <a:prstGeom prst="rect">
                <a:avLst/>
              </a:prstGeom>
              <a:solidFill>
                <a:srgbClr val="FFBE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2A720F4-5848-4931-93E8-BDC9C18F8A64}"/>
                  </a:ext>
                </a:extLst>
              </p:cNvPr>
              <p:cNvSpPr/>
              <p:nvPr/>
            </p:nvSpPr>
            <p:spPr>
              <a:xfrm>
                <a:off x="1255485" y="5637937"/>
                <a:ext cx="304800" cy="304800"/>
              </a:xfrm>
              <a:prstGeom prst="rect">
                <a:avLst/>
              </a:prstGeom>
              <a:solidFill>
                <a:srgbClr val="73C0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43DF5E1-A246-406A-ACF7-7D81FBA217F7}"/>
                  </a:ext>
                </a:extLst>
              </p:cNvPr>
              <p:cNvSpPr/>
              <p:nvPr/>
            </p:nvSpPr>
            <p:spPr>
              <a:xfrm>
                <a:off x="1611085" y="5631548"/>
                <a:ext cx="304800" cy="304800"/>
              </a:xfrm>
              <a:prstGeom prst="rect">
                <a:avLst/>
              </a:prstGeom>
              <a:solidFill>
                <a:srgbClr val="FE61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E42C09A-C099-4692-B6D2-35F59425A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10360" y="3022354"/>
              <a:ext cx="4448275" cy="1303986"/>
            </a:xfrm>
            <a:prstGeom prst="rect">
              <a:avLst/>
            </a:prstGeom>
          </p:spPr>
        </p:pic>
      </p:grp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C42AB59D-AC6D-4EAC-A5E8-094D4BABC5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1914612"/>
              </p:ext>
            </p:extLst>
          </p:nvPr>
        </p:nvGraphicFramePr>
        <p:xfrm>
          <a:off x="6514073" y="3387440"/>
          <a:ext cx="4877715" cy="2926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08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6C2362-C21F-4F37-A0CE-00521A55D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59" y="354087"/>
            <a:ext cx="8358552" cy="848968"/>
          </a:xfrm>
        </p:spPr>
        <p:txBody>
          <a:bodyPr>
            <a:normAutofit fontScale="90000"/>
          </a:bodyPr>
          <a:lstStyle/>
          <a:p>
            <a:pPr algn="l"/>
            <a:r>
              <a:rPr lang="sv-SE" b="0" i="0" dirty="0">
                <a:effectLst/>
                <a:latin typeface="Tw Cen MT" panose="020B0602020104020603" pitchFamily="34" charset="0"/>
              </a:rPr>
              <a:t>Pengguna dengan rata-rata transaksi terbesar di Januari 2020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8E72BD-4C86-4D8D-8D73-6E3AF66D3045}"/>
              </a:ext>
            </a:extLst>
          </p:cNvPr>
          <p:cNvGrpSpPr/>
          <p:nvPr/>
        </p:nvGrpSpPr>
        <p:grpSpPr>
          <a:xfrm>
            <a:off x="289579" y="270571"/>
            <a:ext cx="313588" cy="1030517"/>
            <a:chOff x="221339" y="188683"/>
            <a:chExt cx="313588" cy="103051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714618-1117-4C34-8364-2458BD729B98}"/>
                </a:ext>
              </a:extLst>
            </p:cNvPr>
            <p:cNvSpPr/>
            <p:nvPr/>
          </p:nvSpPr>
          <p:spPr>
            <a:xfrm rot="16200000">
              <a:off x="221339" y="914400"/>
              <a:ext cx="304800" cy="304800"/>
            </a:xfrm>
            <a:prstGeom prst="rect">
              <a:avLst/>
            </a:prstGeom>
            <a:solidFill>
              <a:srgbClr val="FFB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C3A040-CFE3-41D5-9AA1-9D97D1B578DA}"/>
                </a:ext>
              </a:extLst>
            </p:cNvPr>
            <p:cNvSpPr/>
            <p:nvPr/>
          </p:nvSpPr>
          <p:spPr>
            <a:xfrm rot="16200000">
              <a:off x="230127" y="544284"/>
              <a:ext cx="304800" cy="304800"/>
            </a:xfrm>
            <a:prstGeom prst="rect">
              <a:avLst/>
            </a:prstGeom>
            <a:solidFill>
              <a:srgbClr val="73C0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D05BAD2-F82B-469C-BAC2-BE540D9E77A1}"/>
                </a:ext>
              </a:extLst>
            </p:cNvPr>
            <p:cNvSpPr/>
            <p:nvPr/>
          </p:nvSpPr>
          <p:spPr>
            <a:xfrm rot="16200000">
              <a:off x="221344" y="188683"/>
              <a:ext cx="304800" cy="304800"/>
            </a:xfrm>
            <a:prstGeom prst="rect">
              <a:avLst/>
            </a:prstGeom>
            <a:solidFill>
              <a:srgbClr val="FE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A8A56FC-C0DB-47D4-BF46-73840472A8AF}"/>
              </a:ext>
            </a:extLst>
          </p:cNvPr>
          <p:cNvSpPr/>
          <p:nvPr/>
        </p:nvSpPr>
        <p:spPr>
          <a:xfrm>
            <a:off x="-1" y="1623972"/>
            <a:ext cx="6096001" cy="5234028"/>
          </a:xfrm>
          <a:prstGeom prst="rect">
            <a:avLst/>
          </a:prstGeom>
          <a:solidFill>
            <a:srgbClr val="9C6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F15421-0283-4912-A8DB-F7AF7877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659" y="2954968"/>
            <a:ext cx="4544376" cy="257030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800" dirty="0">
                <a:solidFill>
                  <a:srgbClr val="FE6142"/>
                </a:solidFill>
                <a:latin typeface="Tw Cen MT" panose="020B0602020104020603" pitchFamily="34" charset="0"/>
              </a:rPr>
              <a:t>select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buyer_id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, </a:t>
            </a:r>
            <a:r>
              <a:rPr lang="en-US" sz="1800" dirty="0">
                <a:solidFill>
                  <a:srgbClr val="FE6142"/>
                </a:solidFill>
                <a:latin typeface="Tw Cen MT" panose="020B0602020104020603" pitchFamily="34" charset="0"/>
              </a:rPr>
              <a:t>count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(1) </a:t>
            </a:r>
            <a:r>
              <a:rPr lang="en-US" sz="1800" dirty="0">
                <a:solidFill>
                  <a:srgbClr val="FE6142"/>
                </a:solidFill>
                <a:latin typeface="Tw Cen MT" panose="020B0602020104020603" pitchFamily="34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jumlah_transaksi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, </a:t>
            </a:r>
            <a:r>
              <a:rPr lang="en-US" sz="1800" dirty="0">
                <a:solidFill>
                  <a:srgbClr val="FE6142"/>
                </a:solidFill>
                <a:latin typeface="Tw Cen MT" panose="020B0602020104020603" pitchFamily="34" charset="0"/>
              </a:rPr>
              <a:t>avg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(total) </a:t>
            </a:r>
            <a:r>
              <a:rPr lang="en-US" sz="1800" dirty="0">
                <a:solidFill>
                  <a:srgbClr val="FE6142"/>
                </a:solidFill>
                <a:latin typeface="Tw Cen MT" panose="020B0602020104020603" pitchFamily="34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avg_nilai_transaksi</a:t>
            </a:r>
            <a:endParaRPr lang="en-US" sz="18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FE6142"/>
                </a:solidFill>
                <a:latin typeface="Tw Cen MT" panose="020B0602020104020603" pitchFamily="34" charset="0"/>
              </a:rPr>
              <a:t>from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orders_csv</a:t>
            </a:r>
            <a:endParaRPr lang="en-US" sz="18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FE6142"/>
                </a:solidFill>
                <a:latin typeface="Tw Cen MT" panose="020B0602020104020603" pitchFamily="34" charset="0"/>
              </a:rPr>
              <a:t>where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created_at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&gt;='2020-01-01' </a:t>
            </a:r>
            <a:r>
              <a:rPr lang="en-US" sz="1800" dirty="0">
                <a:solidFill>
                  <a:srgbClr val="FE6142"/>
                </a:solidFill>
                <a:latin typeface="Tw Cen MT" panose="020B0602020104020603" pitchFamily="34" charset="0"/>
              </a:rPr>
              <a:t>and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created_at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&lt;'2020-02-01'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FE6142"/>
                </a:solidFill>
                <a:latin typeface="Tw Cen MT" panose="020B0602020104020603" pitchFamily="34" charset="0"/>
              </a:rPr>
              <a:t>group by 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1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FE6142"/>
                </a:solidFill>
                <a:latin typeface="Tw Cen MT" panose="020B0602020104020603" pitchFamily="34" charset="0"/>
              </a:rPr>
              <a:t>having count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(1)&gt;=  2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FE6142"/>
                </a:solidFill>
                <a:latin typeface="Tw Cen MT" panose="020B0602020104020603" pitchFamily="34" charset="0"/>
              </a:rPr>
              <a:t>order by 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3 </a:t>
            </a:r>
            <a:r>
              <a:rPr lang="en-US" sz="1800" dirty="0">
                <a:solidFill>
                  <a:srgbClr val="FE6142"/>
                </a:solidFill>
                <a:latin typeface="Tw Cen MT" panose="020B0602020104020603" pitchFamily="34" charset="0"/>
              </a:rPr>
              <a:t>desc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FE6142"/>
                </a:solidFill>
                <a:latin typeface="Tw Cen MT" panose="020B0602020104020603" pitchFamily="34" charset="0"/>
              </a:rPr>
              <a:t>limit 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10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C9426A4-D1DD-461C-B088-9100F03869AD}"/>
              </a:ext>
            </a:extLst>
          </p:cNvPr>
          <p:cNvSpPr txBox="1">
            <a:spLocks/>
          </p:cNvSpPr>
          <p:nvPr/>
        </p:nvSpPr>
        <p:spPr>
          <a:xfrm>
            <a:off x="477886" y="2186062"/>
            <a:ext cx="1118726" cy="848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BE57"/>
                </a:solidFill>
                <a:latin typeface="Tw Cen MT" panose="020B0602020104020603" pitchFamily="34" charset="0"/>
              </a:rPr>
              <a:t>Query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7291CA-5C73-4D86-AD7C-0384D390D07C}"/>
              </a:ext>
            </a:extLst>
          </p:cNvPr>
          <p:cNvGrpSpPr/>
          <p:nvPr/>
        </p:nvGrpSpPr>
        <p:grpSpPr>
          <a:xfrm>
            <a:off x="6710360" y="2831091"/>
            <a:ext cx="418823" cy="126476"/>
            <a:chOff x="885371" y="5631543"/>
            <a:chExt cx="1030514" cy="31119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12A14F-B5C4-4C02-BE0D-2DCBB5770574}"/>
                </a:ext>
              </a:extLst>
            </p:cNvPr>
            <p:cNvSpPr/>
            <p:nvPr/>
          </p:nvSpPr>
          <p:spPr>
            <a:xfrm>
              <a:off x="885371" y="5631543"/>
              <a:ext cx="304800" cy="304800"/>
            </a:xfrm>
            <a:prstGeom prst="rect">
              <a:avLst/>
            </a:prstGeom>
            <a:solidFill>
              <a:srgbClr val="FFB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2A720F4-5848-4931-93E8-BDC9C18F8A64}"/>
                </a:ext>
              </a:extLst>
            </p:cNvPr>
            <p:cNvSpPr/>
            <p:nvPr/>
          </p:nvSpPr>
          <p:spPr>
            <a:xfrm>
              <a:off x="1255485" y="5637937"/>
              <a:ext cx="304800" cy="304800"/>
            </a:xfrm>
            <a:prstGeom prst="rect">
              <a:avLst/>
            </a:prstGeom>
            <a:solidFill>
              <a:srgbClr val="73C0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3DF5E1-A246-406A-ACF7-7D81FBA217F7}"/>
                </a:ext>
              </a:extLst>
            </p:cNvPr>
            <p:cNvSpPr/>
            <p:nvPr/>
          </p:nvSpPr>
          <p:spPr>
            <a:xfrm>
              <a:off x="1611085" y="5631548"/>
              <a:ext cx="304800" cy="304800"/>
            </a:xfrm>
            <a:prstGeom prst="rect">
              <a:avLst/>
            </a:prstGeom>
            <a:solidFill>
              <a:srgbClr val="FE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F800187-5CB0-42FA-89FA-8853F4D05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360" y="3035030"/>
            <a:ext cx="4231776" cy="232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77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8A56FC-C0DB-47D4-BF46-73840472A8AF}"/>
              </a:ext>
            </a:extLst>
          </p:cNvPr>
          <p:cNvSpPr/>
          <p:nvPr/>
        </p:nvSpPr>
        <p:spPr>
          <a:xfrm>
            <a:off x="-1" y="1623972"/>
            <a:ext cx="6096001" cy="5234028"/>
          </a:xfrm>
          <a:prstGeom prst="rect">
            <a:avLst/>
          </a:prstGeom>
          <a:solidFill>
            <a:srgbClr val="FFB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6C2362-C21F-4F37-A0CE-00521A55D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59" y="354087"/>
            <a:ext cx="8358552" cy="848968"/>
          </a:xfrm>
        </p:spPr>
        <p:txBody>
          <a:bodyPr>
            <a:normAutofit/>
          </a:bodyPr>
          <a:lstStyle/>
          <a:p>
            <a:pPr algn="l"/>
            <a:r>
              <a:rPr lang="en-US" b="0" i="0" dirty="0" err="1">
                <a:effectLst/>
                <a:latin typeface="Tw Cen MT" panose="020B0602020104020603" pitchFamily="34" charset="0"/>
              </a:rPr>
              <a:t>Transaksi</a:t>
            </a:r>
            <a:r>
              <a:rPr lang="en-US" b="0" i="0" dirty="0">
                <a:effectLst/>
                <a:latin typeface="Tw Cen MT" panose="020B0602020104020603" pitchFamily="34" charset="0"/>
              </a:rPr>
              <a:t> </a:t>
            </a:r>
            <a:r>
              <a:rPr lang="en-US" b="0" i="0" dirty="0" err="1">
                <a:effectLst/>
                <a:latin typeface="Tw Cen MT" panose="020B0602020104020603" pitchFamily="34" charset="0"/>
              </a:rPr>
              <a:t>besar</a:t>
            </a:r>
            <a:r>
              <a:rPr lang="en-US" b="0" i="0" dirty="0">
                <a:effectLst/>
                <a:latin typeface="Tw Cen MT" panose="020B0602020104020603" pitchFamily="34" charset="0"/>
              </a:rPr>
              <a:t> di </a:t>
            </a:r>
            <a:r>
              <a:rPr lang="en-US" b="0" i="0" dirty="0" err="1">
                <a:effectLst/>
                <a:latin typeface="Tw Cen MT" panose="020B0602020104020603" pitchFamily="34" charset="0"/>
              </a:rPr>
              <a:t>Desember</a:t>
            </a:r>
            <a:r>
              <a:rPr lang="en-US" b="0" i="0" dirty="0">
                <a:effectLst/>
                <a:latin typeface="Tw Cen MT" panose="020B0602020104020603" pitchFamily="34" charset="0"/>
              </a:rPr>
              <a:t> 2019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8E72BD-4C86-4D8D-8D73-6E3AF66D3045}"/>
              </a:ext>
            </a:extLst>
          </p:cNvPr>
          <p:cNvGrpSpPr/>
          <p:nvPr/>
        </p:nvGrpSpPr>
        <p:grpSpPr>
          <a:xfrm>
            <a:off x="289579" y="270571"/>
            <a:ext cx="313588" cy="1030517"/>
            <a:chOff x="221339" y="188683"/>
            <a:chExt cx="313588" cy="103051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714618-1117-4C34-8364-2458BD729B98}"/>
                </a:ext>
              </a:extLst>
            </p:cNvPr>
            <p:cNvSpPr/>
            <p:nvPr/>
          </p:nvSpPr>
          <p:spPr>
            <a:xfrm rot="16200000">
              <a:off x="221339" y="914400"/>
              <a:ext cx="304800" cy="304800"/>
            </a:xfrm>
            <a:prstGeom prst="rect">
              <a:avLst/>
            </a:prstGeom>
            <a:solidFill>
              <a:srgbClr val="FFB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C3A040-CFE3-41D5-9AA1-9D97D1B578DA}"/>
                </a:ext>
              </a:extLst>
            </p:cNvPr>
            <p:cNvSpPr/>
            <p:nvPr/>
          </p:nvSpPr>
          <p:spPr>
            <a:xfrm rot="16200000">
              <a:off x="230127" y="544284"/>
              <a:ext cx="304800" cy="304800"/>
            </a:xfrm>
            <a:prstGeom prst="rect">
              <a:avLst/>
            </a:prstGeom>
            <a:solidFill>
              <a:srgbClr val="73C0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D05BAD2-F82B-469C-BAC2-BE540D9E77A1}"/>
                </a:ext>
              </a:extLst>
            </p:cNvPr>
            <p:cNvSpPr/>
            <p:nvPr/>
          </p:nvSpPr>
          <p:spPr>
            <a:xfrm rot="16200000">
              <a:off x="221344" y="188683"/>
              <a:ext cx="304800" cy="304800"/>
            </a:xfrm>
            <a:prstGeom prst="rect">
              <a:avLst/>
            </a:prstGeom>
            <a:solidFill>
              <a:srgbClr val="FE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F15421-0283-4912-A8DB-F7AF7877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659" y="2954968"/>
            <a:ext cx="4544376" cy="257030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800" dirty="0">
                <a:solidFill>
                  <a:srgbClr val="9C68AA"/>
                </a:solidFill>
                <a:latin typeface="Tw Cen MT" panose="020B0602020104020603" pitchFamily="34" charset="0"/>
              </a:rPr>
              <a:t>select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nama_user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>
                <a:solidFill>
                  <a:srgbClr val="9C68AA"/>
                </a:solidFill>
                <a:latin typeface="Tw Cen MT" panose="020B0602020104020603" pitchFamily="34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nama_pembeli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, total </a:t>
            </a:r>
            <a:r>
              <a:rPr lang="en-US" sz="1800" dirty="0">
                <a:solidFill>
                  <a:srgbClr val="9C68AA"/>
                </a:solidFill>
                <a:latin typeface="Tw Cen MT" panose="020B0602020104020603" pitchFamily="34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nilai_transaksi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created_at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>
                <a:solidFill>
                  <a:srgbClr val="9C68AA"/>
                </a:solidFill>
                <a:latin typeface="Tw Cen MT" panose="020B0602020104020603" pitchFamily="34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tanggal_transaksi</a:t>
            </a:r>
            <a:endParaRPr lang="en-US" sz="18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9C68AA"/>
                </a:solidFill>
                <a:latin typeface="Tw Cen MT" panose="020B0602020104020603" pitchFamily="34" charset="0"/>
              </a:rPr>
              <a:t>from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orders_csv</a:t>
            </a:r>
            <a:endParaRPr lang="en-US" sz="18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9C68AA"/>
                </a:solidFill>
                <a:latin typeface="Tw Cen MT" panose="020B0602020104020603" pitchFamily="34" charset="0"/>
              </a:rPr>
              <a:t>inner join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users_csv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>
                <a:solidFill>
                  <a:srgbClr val="9C68AA"/>
                </a:solidFill>
                <a:latin typeface="Tw Cen MT" panose="020B0602020104020603" pitchFamily="34" charset="0"/>
              </a:rPr>
              <a:t>on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buyer_id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=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user_id</a:t>
            </a:r>
            <a:endParaRPr lang="en-US" sz="18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9C68AA"/>
                </a:solidFill>
                <a:latin typeface="Tw Cen MT" panose="020B0602020104020603" pitchFamily="34" charset="0"/>
              </a:rPr>
              <a:t>where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created_at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&gt;='2019-12-01' </a:t>
            </a:r>
            <a:r>
              <a:rPr lang="en-US" sz="1800" dirty="0">
                <a:solidFill>
                  <a:srgbClr val="9C68AA"/>
                </a:solidFill>
                <a:latin typeface="Tw Cen MT" panose="020B0602020104020603" pitchFamily="34" charset="0"/>
              </a:rPr>
              <a:t>and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created_at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&lt;'2020-01-01'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9C68AA"/>
                </a:solidFill>
                <a:latin typeface="Tw Cen MT" panose="020B0602020104020603" pitchFamily="34" charset="0"/>
              </a:rPr>
              <a:t>and 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total &gt;= 20000000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9C68AA"/>
                </a:solidFill>
                <a:latin typeface="Tw Cen MT" panose="020B0602020104020603" pitchFamily="34" charset="0"/>
              </a:rPr>
              <a:t>order by 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C9426A4-D1DD-461C-B088-9100F03869AD}"/>
              </a:ext>
            </a:extLst>
          </p:cNvPr>
          <p:cNvSpPr txBox="1">
            <a:spLocks/>
          </p:cNvSpPr>
          <p:nvPr/>
        </p:nvSpPr>
        <p:spPr>
          <a:xfrm>
            <a:off x="477886" y="2186062"/>
            <a:ext cx="1118726" cy="848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0"/>
              </a:rPr>
              <a:t>Query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7291CA-5C73-4D86-AD7C-0384D390D07C}"/>
              </a:ext>
            </a:extLst>
          </p:cNvPr>
          <p:cNvGrpSpPr/>
          <p:nvPr/>
        </p:nvGrpSpPr>
        <p:grpSpPr>
          <a:xfrm>
            <a:off x="6710360" y="2831091"/>
            <a:ext cx="418823" cy="126476"/>
            <a:chOff x="885371" y="5631543"/>
            <a:chExt cx="1030514" cy="31119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12A14F-B5C4-4C02-BE0D-2DCBB5770574}"/>
                </a:ext>
              </a:extLst>
            </p:cNvPr>
            <p:cNvSpPr/>
            <p:nvPr/>
          </p:nvSpPr>
          <p:spPr>
            <a:xfrm>
              <a:off x="885371" y="5631543"/>
              <a:ext cx="304800" cy="304800"/>
            </a:xfrm>
            <a:prstGeom prst="rect">
              <a:avLst/>
            </a:prstGeom>
            <a:solidFill>
              <a:srgbClr val="FFB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2A720F4-5848-4931-93E8-BDC9C18F8A64}"/>
                </a:ext>
              </a:extLst>
            </p:cNvPr>
            <p:cNvSpPr/>
            <p:nvPr/>
          </p:nvSpPr>
          <p:spPr>
            <a:xfrm>
              <a:off x="1255485" y="5637937"/>
              <a:ext cx="304800" cy="304800"/>
            </a:xfrm>
            <a:prstGeom prst="rect">
              <a:avLst/>
            </a:prstGeom>
            <a:solidFill>
              <a:srgbClr val="73C0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3DF5E1-A246-406A-ACF7-7D81FBA217F7}"/>
                </a:ext>
              </a:extLst>
            </p:cNvPr>
            <p:cNvSpPr/>
            <p:nvPr/>
          </p:nvSpPr>
          <p:spPr>
            <a:xfrm>
              <a:off x="1611085" y="5631548"/>
              <a:ext cx="304800" cy="304800"/>
            </a:xfrm>
            <a:prstGeom prst="rect">
              <a:avLst/>
            </a:prstGeom>
            <a:solidFill>
              <a:srgbClr val="FE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EBED159-C726-46C1-BFA4-AD181746B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008" y="3017354"/>
            <a:ext cx="4617282" cy="255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48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8A56FC-C0DB-47D4-BF46-73840472A8AF}"/>
              </a:ext>
            </a:extLst>
          </p:cNvPr>
          <p:cNvSpPr/>
          <p:nvPr/>
        </p:nvSpPr>
        <p:spPr>
          <a:xfrm>
            <a:off x="-1" y="1623972"/>
            <a:ext cx="6096001" cy="5234028"/>
          </a:xfrm>
          <a:prstGeom prst="rect">
            <a:avLst/>
          </a:prstGeom>
          <a:solidFill>
            <a:srgbClr val="FFB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6C2362-C21F-4F37-A0CE-00521A55D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59" y="354087"/>
            <a:ext cx="8358552" cy="848968"/>
          </a:xfrm>
        </p:spPr>
        <p:txBody>
          <a:bodyPr>
            <a:normAutofit/>
          </a:bodyPr>
          <a:lstStyle/>
          <a:p>
            <a:pPr algn="l"/>
            <a:r>
              <a:rPr lang="it-IT" b="0" i="0" dirty="0">
                <a:effectLst/>
                <a:latin typeface="Tw Cen MT" panose="020B0602020104020603" pitchFamily="34" charset="0"/>
              </a:rPr>
              <a:t>Kategori Produk Terlaris di 2020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8E72BD-4C86-4D8D-8D73-6E3AF66D3045}"/>
              </a:ext>
            </a:extLst>
          </p:cNvPr>
          <p:cNvGrpSpPr/>
          <p:nvPr/>
        </p:nvGrpSpPr>
        <p:grpSpPr>
          <a:xfrm>
            <a:off x="289579" y="270571"/>
            <a:ext cx="313588" cy="1030517"/>
            <a:chOff x="221339" y="188683"/>
            <a:chExt cx="313588" cy="103051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714618-1117-4C34-8364-2458BD729B98}"/>
                </a:ext>
              </a:extLst>
            </p:cNvPr>
            <p:cNvSpPr/>
            <p:nvPr/>
          </p:nvSpPr>
          <p:spPr>
            <a:xfrm rot="16200000">
              <a:off x="221339" y="914400"/>
              <a:ext cx="304800" cy="304800"/>
            </a:xfrm>
            <a:prstGeom prst="rect">
              <a:avLst/>
            </a:prstGeom>
            <a:solidFill>
              <a:srgbClr val="FFB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C3A040-CFE3-41D5-9AA1-9D97D1B578DA}"/>
                </a:ext>
              </a:extLst>
            </p:cNvPr>
            <p:cNvSpPr/>
            <p:nvPr/>
          </p:nvSpPr>
          <p:spPr>
            <a:xfrm rot="16200000">
              <a:off x="230127" y="544284"/>
              <a:ext cx="304800" cy="304800"/>
            </a:xfrm>
            <a:prstGeom prst="rect">
              <a:avLst/>
            </a:prstGeom>
            <a:solidFill>
              <a:srgbClr val="73C0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D05BAD2-F82B-469C-BAC2-BE540D9E77A1}"/>
                </a:ext>
              </a:extLst>
            </p:cNvPr>
            <p:cNvSpPr/>
            <p:nvPr/>
          </p:nvSpPr>
          <p:spPr>
            <a:xfrm rot="16200000">
              <a:off x="221344" y="188683"/>
              <a:ext cx="304800" cy="304800"/>
            </a:xfrm>
            <a:prstGeom prst="rect">
              <a:avLst/>
            </a:prstGeom>
            <a:solidFill>
              <a:srgbClr val="FE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F15421-0283-4912-A8DB-F7AF7877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659" y="2954968"/>
            <a:ext cx="4544376" cy="257030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800" dirty="0">
                <a:solidFill>
                  <a:srgbClr val="9C68AA"/>
                </a:solidFill>
                <a:latin typeface="Tw Cen MT" panose="020B0602020104020603" pitchFamily="34" charset="0"/>
              </a:rPr>
              <a:t>select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category, </a:t>
            </a:r>
            <a:r>
              <a:rPr lang="en-US" sz="1800" dirty="0">
                <a:solidFill>
                  <a:srgbClr val="9C68AA"/>
                </a:solidFill>
                <a:latin typeface="Tw Cen MT" panose="020B0602020104020603" pitchFamily="34" charset="0"/>
              </a:rPr>
              <a:t>sum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(quantity) </a:t>
            </a:r>
            <a:r>
              <a:rPr lang="en-US" sz="1800" dirty="0">
                <a:solidFill>
                  <a:srgbClr val="9C68AA"/>
                </a:solidFill>
                <a:latin typeface="Tw Cen MT" panose="020B0602020104020603" pitchFamily="34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total_quantity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, </a:t>
            </a:r>
            <a:r>
              <a:rPr lang="en-US" sz="1800" dirty="0">
                <a:solidFill>
                  <a:srgbClr val="9C68AA"/>
                </a:solidFill>
                <a:latin typeface="Tw Cen MT" panose="020B0602020104020603" pitchFamily="34" charset="0"/>
              </a:rPr>
              <a:t>sum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(price) </a:t>
            </a:r>
            <a:r>
              <a:rPr lang="en-US" sz="1800" dirty="0">
                <a:solidFill>
                  <a:srgbClr val="9C68AA"/>
                </a:solidFill>
                <a:latin typeface="Tw Cen MT" panose="020B0602020104020603" pitchFamily="34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total_price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>
                <a:solidFill>
                  <a:srgbClr val="9C68AA"/>
                </a:solidFill>
                <a:latin typeface="Tw Cen MT" panose="020B0602020104020603" pitchFamily="34" charset="0"/>
              </a:rPr>
              <a:t>from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orders_csv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9C68AA"/>
                </a:solidFill>
                <a:latin typeface="Tw Cen MT" panose="020B0602020104020603" pitchFamily="34" charset="0"/>
              </a:rPr>
              <a:t>inner join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order_details_csv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 </a:t>
            </a:r>
            <a:r>
              <a:rPr lang="en-US" sz="1800" dirty="0">
                <a:solidFill>
                  <a:srgbClr val="9C68AA"/>
                </a:solidFill>
                <a:latin typeface="Tw Cen MT" panose="020B0602020104020603" pitchFamily="34" charset="0"/>
              </a:rPr>
              <a:t>using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order_id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)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9C68AA"/>
                </a:solidFill>
                <a:latin typeface="Tw Cen MT" panose="020B0602020104020603" pitchFamily="34" charset="0"/>
              </a:rPr>
              <a:t>inner join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products_csv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>
                <a:solidFill>
                  <a:srgbClr val="9C68AA"/>
                </a:solidFill>
                <a:latin typeface="Tw Cen MT" panose="020B0602020104020603" pitchFamily="34" charset="0"/>
              </a:rPr>
              <a:t>using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product_id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)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9C68AA"/>
                </a:solidFill>
                <a:latin typeface="Tw Cen MT" panose="020B0602020104020603" pitchFamily="34" charset="0"/>
              </a:rPr>
              <a:t>where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created_at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&gt;='2020-01-01'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9C68AA"/>
                </a:solidFill>
                <a:latin typeface="Tw Cen MT" panose="020B0602020104020603" pitchFamily="34" charset="0"/>
              </a:rPr>
              <a:t>and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delivery_at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>
                <a:solidFill>
                  <a:srgbClr val="9C68AA"/>
                </a:solidFill>
                <a:latin typeface="Tw Cen MT" panose="020B0602020104020603" pitchFamily="34" charset="0"/>
              </a:rPr>
              <a:t>is not null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9C68AA"/>
                </a:solidFill>
                <a:latin typeface="Tw Cen MT" panose="020B0602020104020603" pitchFamily="34" charset="0"/>
              </a:rPr>
              <a:t>group by 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1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9C68AA"/>
                </a:solidFill>
                <a:latin typeface="Tw Cen MT" panose="020B0602020104020603" pitchFamily="34" charset="0"/>
              </a:rPr>
              <a:t>order by 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2 </a:t>
            </a:r>
            <a:r>
              <a:rPr lang="en-US" sz="1800" dirty="0">
                <a:solidFill>
                  <a:srgbClr val="9C68AA"/>
                </a:solidFill>
                <a:latin typeface="Tw Cen MT" panose="020B0602020104020603" pitchFamily="34" charset="0"/>
              </a:rPr>
              <a:t>desc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9C68AA"/>
                </a:solidFill>
                <a:latin typeface="Tw Cen MT" panose="020B0602020104020603" pitchFamily="34" charset="0"/>
              </a:rPr>
              <a:t>limit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5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C9426A4-D1DD-461C-B088-9100F03869AD}"/>
              </a:ext>
            </a:extLst>
          </p:cNvPr>
          <p:cNvSpPr txBox="1">
            <a:spLocks/>
          </p:cNvSpPr>
          <p:nvPr/>
        </p:nvSpPr>
        <p:spPr>
          <a:xfrm>
            <a:off x="477886" y="2186062"/>
            <a:ext cx="1118726" cy="848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0"/>
              </a:rPr>
              <a:t>Query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7291CA-5C73-4D86-AD7C-0384D390D07C}"/>
              </a:ext>
            </a:extLst>
          </p:cNvPr>
          <p:cNvGrpSpPr/>
          <p:nvPr/>
        </p:nvGrpSpPr>
        <p:grpSpPr>
          <a:xfrm>
            <a:off x="6710360" y="2831091"/>
            <a:ext cx="418823" cy="126476"/>
            <a:chOff x="885371" y="5631543"/>
            <a:chExt cx="1030514" cy="31119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12A14F-B5C4-4C02-BE0D-2DCBB5770574}"/>
                </a:ext>
              </a:extLst>
            </p:cNvPr>
            <p:cNvSpPr/>
            <p:nvPr/>
          </p:nvSpPr>
          <p:spPr>
            <a:xfrm>
              <a:off x="885371" y="5631543"/>
              <a:ext cx="304800" cy="304800"/>
            </a:xfrm>
            <a:prstGeom prst="rect">
              <a:avLst/>
            </a:prstGeom>
            <a:solidFill>
              <a:srgbClr val="FFB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2A720F4-5848-4931-93E8-BDC9C18F8A64}"/>
                </a:ext>
              </a:extLst>
            </p:cNvPr>
            <p:cNvSpPr/>
            <p:nvPr/>
          </p:nvSpPr>
          <p:spPr>
            <a:xfrm>
              <a:off x="1255485" y="5637937"/>
              <a:ext cx="304800" cy="304800"/>
            </a:xfrm>
            <a:prstGeom prst="rect">
              <a:avLst/>
            </a:prstGeom>
            <a:solidFill>
              <a:srgbClr val="73C0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3DF5E1-A246-406A-ACF7-7D81FBA217F7}"/>
                </a:ext>
              </a:extLst>
            </p:cNvPr>
            <p:cNvSpPr/>
            <p:nvPr/>
          </p:nvSpPr>
          <p:spPr>
            <a:xfrm>
              <a:off x="1611085" y="5631548"/>
              <a:ext cx="304800" cy="304800"/>
            </a:xfrm>
            <a:prstGeom prst="rect">
              <a:avLst/>
            </a:prstGeom>
            <a:solidFill>
              <a:srgbClr val="FE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D926771E-997A-4709-9EBA-3957E24DE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360" y="3065737"/>
            <a:ext cx="3416279" cy="153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8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8A56FC-C0DB-47D4-BF46-73840472A8AF}"/>
              </a:ext>
            </a:extLst>
          </p:cNvPr>
          <p:cNvSpPr/>
          <p:nvPr/>
        </p:nvSpPr>
        <p:spPr>
          <a:xfrm>
            <a:off x="-1" y="1623972"/>
            <a:ext cx="6096001" cy="5234028"/>
          </a:xfrm>
          <a:prstGeom prst="rect">
            <a:avLst/>
          </a:prstGeom>
          <a:solidFill>
            <a:srgbClr val="FFB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6C2362-C21F-4F37-A0CE-00521A55D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59" y="354087"/>
            <a:ext cx="8358552" cy="848968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latin typeface="Tw Cen MT" panose="020B0602020104020603" pitchFamily="34" charset="0"/>
              </a:rPr>
              <a:t>P</a:t>
            </a:r>
            <a:r>
              <a:rPr lang="en-US" b="0" dirty="0" err="1">
                <a:effectLst/>
                <a:latin typeface="Tw Cen MT" panose="020B0602020104020603" pitchFamily="34" charset="0"/>
              </a:rPr>
              <a:t>embeli</a:t>
            </a:r>
            <a:r>
              <a:rPr lang="en-US" b="0" dirty="0">
                <a:effectLst/>
                <a:latin typeface="Tw Cen MT" panose="020B0602020104020603" pitchFamily="34" charset="0"/>
              </a:rPr>
              <a:t> </a:t>
            </a:r>
            <a:r>
              <a:rPr lang="en-US" b="0" i="1" dirty="0">
                <a:effectLst/>
                <a:latin typeface="Tw Cen MT" panose="020B0602020104020603" pitchFamily="34" charset="0"/>
              </a:rPr>
              <a:t>High </a:t>
            </a:r>
            <a:r>
              <a:rPr lang="en-US" i="1" dirty="0">
                <a:latin typeface="Tw Cen MT" panose="020B0602020104020603" pitchFamily="34" charset="0"/>
              </a:rPr>
              <a:t>V</a:t>
            </a:r>
            <a:r>
              <a:rPr lang="en-US" b="0" i="1" dirty="0">
                <a:effectLst/>
                <a:latin typeface="Tw Cen MT" panose="020B0602020104020603" pitchFamily="34" charset="0"/>
              </a:rPr>
              <a:t>alue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8E72BD-4C86-4D8D-8D73-6E3AF66D3045}"/>
              </a:ext>
            </a:extLst>
          </p:cNvPr>
          <p:cNvGrpSpPr/>
          <p:nvPr/>
        </p:nvGrpSpPr>
        <p:grpSpPr>
          <a:xfrm>
            <a:off x="289579" y="270571"/>
            <a:ext cx="313588" cy="1030517"/>
            <a:chOff x="221339" y="188683"/>
            <a:chExt cx="313588" cy="103051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714618-1117-4C34-8364-2458BD729B98}"/>
                </a:ext>
              </a:extLst>
            </p:cNvPr>
            <p:cNvSpPr/>
            <p:nvPr/>
          </p:nvSpPr>
          <p:spPr>
            <a:xfrm rot="16200000">
              <a:off x="221339" y="914400"/>
              <a:ext cx="304800" cy="304800"/>
            </a:xfrm>
            <a:prstGeom prst="rect">
              <a:avLst/>
            </a:prstGeom>
            <a:solidFill>
              <a:srgbClr val="FFB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C3A040-CFE3-41D5-9AA1-9D97D1B578DA}"/>
                </a:ext>
              </a:extLst>
            </p:cNvPr>
            <p:cNvSpPr/>
            <p:nvPr/>
          </p:nvSpPr>
          <p:spPr>
            <a:xfrm rot="16200000">
              <a:off x="230127" y="544284"/>
              <a:ext cx="304800" cy="304800"/>
            </a:xfrm>
            <a:prstGeom prst="rect">
              <a:avLst/>
            </a:prstGeom>
            <a:solidFill>
              <a:srgbClr val="73C0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D05BAD2-F82B-469C-BAC2-BE540D9E77A1}"/>
                </a:ext>
              </a:extLst>
            </p:cNvPr>
            <p:cNvSpPr/>
            <p:nvPr/>
          </p:nvSpPr>
          <p:spPr>
            <a:xfrm rot="16200000">
              <a:off x="221344" y="188683"/>
              <a:ext cx="304800" cy="304800"/>
            </a:xfrm>
            <a:prstGeom prst="rect">
              <a:avLst/>
            </a:prstGeom>
            <a:solidFill>
              <a:srgbClr val="FE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F15421-0283-4912-A8DB-F7AF7877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659" y="2691728"/>
            <a:ext cx="4596486" cy="257030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800" dirty="0">
                <a:solidFill>
                  <a:srgbClr val="9C68AA"/>
                </a:solidFill>
                <a:latin typeface="Tw Cen MT" panose="020B0602020104020603" pitchFamily="34" charset="0"/>
              </a:rPr>
              <a:t>select </a:t>
            </a:r>
          </a:p>
          <a:p>
            <a:pPr marL="0" indent="0" algn="l">
              <a:buNone/>
            </a:pP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nama_user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nama_pembeli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,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9C68AA"/>
                </a:solidFill>
                <a:latin typeface="Tw Cen MT" panose="020B0602020104020603" pitchFamily="34" charset="0"/>
              </a:rPr>
              <a:t>count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(1)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jumlah_transaksi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,</a:t>
            </a:r>
          </a:p>
          <a:p>
            <a:pPr marL="0" indent="0" algn="l">
              <a:buNone/>
            </a:pPr>
            <a:r>
              <a:rPr lang="pt-BR" sz="1800" dirty="0">
                <a:solidFill>
                  <a:srgbClr val="9C68AA"/>
                </a:solidFill>
                <a:latin typeface="Tw Cen MT" panose="020B0602020104020603" pitchFamily="34" charset="0"/>
              </a:rPr>
              <a:t>sum</a:t>
            </a:r>
            <a:r>
              <a:rPr lang="pt-BR" sz="1800" dirty="0">
                <a:solidFill>
                  <a:schemeClr val="bg1"/>
                </a:solidFill>
                <a:latin typeface="Tw Cen MT" panose="020B0602020104020603" pitchFamily="34" charset="0"/>
              </a:rPr>
              <a:t>(total) total_nilai_transaksi,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9C68AA"/>
                </a:solidFill>
                <a:latin typeface="Tw Cen MT" panose="020B0602020104020603" pitchFamily="34" charset="0"/>
              </a:rPr>
              <a:t>min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(total)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min_nilai_transaksi</a:t>
            </a:r>
            <a:endParaRPr lang="en-US" sz="18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9C68AA"/>
                </a:solidFill>
                <a:latin typeface="Tw Cen MT" panose="020B0602020104020603" pitchFamily="34" charset="0"/>
              </a:rPr>
              <a:t>from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orders_csv</a:t>
            </a:r>
            <a:endParaRPr lang="en-US" sz="18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9C68AA"/>
                </a:solidFill>
                <a:latin typeface="Tw Cen MT" panose="020B0602020104020603" pitchFamily="34" charset="0"/>
              </a:rPr>
              <a:t>join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users_csv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>
                <a:solidFill>
                  <a:srgbClr val="9C68AA"/>
                </a:solidFill>
                <a:latin typeface="Tw Cen MT" panose="020B0602020104020603" pitchFamily="34" charset="0"/>
              </a:rPr>
              <a:t>on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buyer_id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=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user_id</a:t>
            </a:r>
            <a:endParaRPr lang="en-US" sz="18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9C68AA"/>
                </a:solidFill>
                <a:latin typeface="Tw Cen MT" panose="020B0602020104020603" pitchFamily="34" charset="0"/>
              </a:rPr>
              <a:t>group by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user_id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Tw Cen MT" panose="020B0602020104020603" pitchFamily="34" charset="0"/>
              </a:rPr>
              <a:t>nama_user</a:t>
            </a:r>
            <a:endParaRPr lang="en-US" sz="18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9C68AA"/>
                </a:solidFill>
                <a:latin typeface="Tw Cen MT" panose="020B0602020104020603" pitchFamily="34" charset="0"/>
              </a:rPr>
              <a:t>having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00" dirty="0">
                <a:solidFill>
                  <a:srgbClr val="9C68AA"/>
                </a:solidFill>
                <a:latin typeface="Tw Cen MT" panose="020B0602020104020603" pitchFamily="34" charset="0"/>
              </a:rPr>
              <a:t>count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(1) &gt; 5 </a:t>
            </a:r>
            <a:r>
              <a:rPr lang="en-US" sz="1800" dirty="0">
                <a:solidFill>
                  <a:srgbClr val="9C68AA"/>
                </a:solidFill>
                <a:latin typeface="Tw Cen MT" panose="020B0602020104020603" pitchFamily="34" charset="0"/>
              </a:rPr>
              <a:t>and min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(total) &gt; 2000000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9C68AA"/>
                </a:solidFill>
                <a:latin typeface="Tw Cen MT" panose="020B0602020104020603" pitchFamily="34" charset="0"/>
              </a:rPr>
              <a:t>order by </a:t>
            </a:r>
            <a:r>
              <a:rPr lang="en-US" sz="1800" dirty="0">
                <a:solidFill>
                  <a:schemeClr val="bg1"/>
                </a:solidFill>
                <a:latin typeface="Tw Cen MT" panose="020B0602020104020603" pitchFamily="34" charset="0"/>
              </a:rPr>
              <a:t>3 </a:t>
            </a:r>
            <a:r>
              <a:rPr lang="en-US" sz="1800" dirty="0">
                <a:solidFill>
                  <a:srgbClr val="9C68AA"/>
                </a:solidFill>
                <a:latin typeface="Tw Cen MT" panose="020B0602020104020603" pitchFamily="34" charset="0"/>
              </a:rPr>
              <a:t>desc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C9426A4-D1DD-461C-B088-9100F03869AD}"/>
              </a:ext>
            </a:extLst>
          </p:cNvPr>
          <p:cNvSpPr txBox="1">
            <a:spLocks/>
          </p:cNvSpPr>
          <p:nvPr/>
        </p:nvSpPr>
        <p:spPr>
          <a:xfrm>
            <a:off x="477886" y="1922822"/>
            <a:ext cx="1118726" cy="848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0"/>
              </a:rPr>
              <a:t>Query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7291CA-5C73-4D86-AD7C-0384D390D07C}"/>
              </a:ext>
            </a:extLst>
          </p:cNvPr>
          <p:cNvGrpSpPr/>
          <p:nvPr/>
        </p:nvGrpSpPr>
        <p:grpSpPr>
          <a:xfrm>
            <a:off x="6341773" y="3420928"/>
            <a:ext cx="418823" cy="126476"/>
            <a:chOff x="885371" y="5631543"/>
            <a:chExt cx="1030514" cy="31119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12A14F-B5C4-4C02-BE0D-2DCBB5770574}"/>
                </a:ext>
              </a:extLst>
            </p:cNvPr>
            <p:cNvSpPr/>
            <p:nvPr/>
          </p:nvSpPr>
          <p:spPr>
            <a:xfrm>
              <a:off x="885371" y="5631543"/>
              <a:ext cx="304800" cy="304800"/>
            </a:xfrm>
            <a:prstGeom prst="rect">
              <a:avLst/>
            </a:prstGeom>
            <a:solidFill>
              <a:srgbClr val="FFB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2A720F4-5848-4931-93E8-BDC9C18F8A64}"/>
                </a:ext>
              </a:extLst>
            </p:cNvPr>
            <p:cNvSpPr/>
            <p:nvPr/>
          </p:nvSpPr>
          <p:spPr>
            <a:xfrm>
              <a:off x="1255485" y="5637937"/>
              <a:ext cx="304800" cy="304800"/>
            </a:xfrm>
            <a:prstGeom prst="rect">
              <a:avLst/>
            </a:prstGeom>
            <a:solidFill>
              <a:srgbClr val="73C0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3DF5E1-A246-406A-ACF7-7D81FBA217F7}"/>
                </a:ext>
              </a:extLst>
            </p:cNvPr>
            <p:cNvSpPr/>
            <p:nvPr/>
          </p:nvSpPr>
          <p:spPr>
            <a:xfrm>
              <a:off x="1611085" y="5631548"/>
              <a:ext cx="304800" cy="304800"/>
            </a:xfrm>
            <a:prstGeom prst="rect">
              <a:avLst/>
            </a:prstGeom>
            <a:solidFill>
              <a:srgbClr val="FE6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80989B4-0233-4280-9866-134CB7D5B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523" y="3643505"/>
            <a:ext cx="56673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1453</Words>
  <Application>Microsoft Office PowerPoint</Application>
  <PresentationFormat>Widescreen</PresentationFormat>
  <Paragraphs>164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Tw Cen MT</vt:lpstr>
      <vt:lpstr>Office Theme</vt:lpstr>
      <vt:lpstr>PowerPoint Presentation</vt:lpstr>
      <vt:lpstr>Tools</vt:lpstr>
      <vt:lpstr>Data Exploration</vt:lpstr>
      <vt:lpstr>10 Transaksi terbesar user 12476</vt:lpstr>
      <vt:lpstr>Transaksi per Bulan</vt:lpstr>
      <vt:lpstr>Pengguna dengan rata-rata transaksi terbesar di Januari 2020</vt:lpstr>
      <vt:lpstr>Transaksi besar di Desember 2019</vt:lpstr>
      <vt:lpstr>Kategori Produk Terlaris di 2020</vt:lpstr>
      <vt:lpstr>Pembeli High Value</vt:lpstr>
      <vt:lpstr>Dropshipper</vt:lpstr>
      <vt:lpstr>Reseller Offline</vt:lpstr>
      <vt:lpstr>Pembeli Sekaligus Penjual</vt:lpstr>
      <vt:lpstr>Lama Transaksi Dibayar</vt:lpstr>
      <vt:lpstr>INSIGHT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sherly prastica</dc:creator>
  <cp:lastModifiedBy>sherly prastica</cp:lastModifiedBy>
  <cp:revision>21</cp:revision>
  <dcterms:created xsi:type="dcterms:W3CDTF">2022-04-11T05:06:02Z</dcterms:created>
  <dcterms:modified xsi:type="dcterms:W3CDTF">2022-04-16T12:49:36Z</dcterms:modified>
</cp:coreProperties>
</file>