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4" r:id="rId4"/>
    <p:sldId id="277" r:id="rId5"/>
    <p:sldId id="280" r:id="rId6"/>
    <p:sldId id="265" r:id="rId7"/>
    <p:sldId id="281" r:id="rId8"/>
    <p:sldId id="282" r:id="rId9"/>
    <p:sldId id="283" r:id="rId10"/>
    <p:sldId id="284" r:id="rId11"/>
    <p:sldId id="285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E74131"/>
    <a:srgbClr val="FF0000"/>
    <a:srgbClr val="FF9999"/>
    <a:srgbClr val="EEEEEE"/>
    <a:srgbClr val="F6F4EF"/>
    <a:srgbClr val="C0BFB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072" autoAdjust="0"/>
  </p:normalViewPr>
  <p:slideViewPr>
    <p:cSldViewPr>
      <p:cViewPr varScale="1">
        <p:scale>
          <a:sx n="104" d="100"/>
          <a:sy n="104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33DFA-5165-46A5-BBFE-338EE75FECD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265A-47E2-4EA6-A0CF-008B6C327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017439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3789040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飞行控制系统</a:t>
            </a:r>
            <a:endParaRPr lang="zh-CN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1560" y="1340768"/>
            <a:ext cx="7848872" cy="4896544"/>
          </a:xfrm>
          <a:prstGeom prst="round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更新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pPr eaLnBrk="0" hangingPunct="0"/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Mohany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互补滤波算法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043608" y="3212976"/>
            <a:ext cx="36004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5656" y="2708920"/>
            <a:ext cx="43204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flipV="1">
            <a:off x="1950814" y="3191903"/>
            <a:ext cx="604962" cy="66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 flipV="1">
            <a:off x="2363915" y="2761982"/>
            <a:ext cx="604962" cy="66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/>
          <p:cNvSpPr/>
          <p:nvPr/>
        </p:nvSpPr>
        <p:spPr>
          <a:xfrm>
            <a:off x="2596788" y="3177180"/>
            <a:ext cx="138800" cy="14401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50998" y="2728601"/>
            <a:ext cx="1866992" cy="1152128"/>
          </a:xfrm>
          <a:prstGeom prst="rect">
            <a:avLst/>
          </a:prstGeom>
          <a:ln w="19050">
            <a:solidFill>
              <a:srgbClr val="FF2F2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四元数更新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flipV="1">
            <a:off x="2851725" y="3205554"/>
            <a:ext cx="604962" cy="66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28809" y="1792185"/>
            <a:ext cx="257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陀螺仪实际测量值</a:t>
            </a:r>
            <a:endParaRPr lang="zh-CN" altLang="en-US" sz="1050" dirty="0"/>
          </a:p>
        </p:txBody>
      </p:sp>
      <p:sp>
        <p:nvSpPr>
          <p:cNvPr id="21" name="右箭头 20"/>
          <p:cNvSpPr/>
          <p:nvPr/>
        </p:nvSpPr>
        <p:spPr>
          <a:xfrm flipV="1">
            <a:off x="5512301" y="3193441"/>
            <a:ext cx="604962" cy="66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75871" y="2636912"/>
            <a:ext cx="628377" cy="1303264"/>
          </a:xfrm>
          <a:prstGeom prst="rect">
            <a:avLst/>
          </a:prstGeom>
          <a:ln w="19050">
            <a:solidFill>
              <a:srgbClr val="FF2F2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四元数换算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04248" y="28529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804248" y="332119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804248" y="380683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78662"/>
              </p:ext>
            </p:extLst>
          </p:nvPr>
        </p:nvGraphicFramePr>
        <p:xfrm>
          <a:off x="6186810" y="336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6810" y="3362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227441"/>
              </p:ext>
            </p:extLst>
          </p:nvPr>
        </p:nvGraphicFramePr>
        <p:xfrm>
          <a:off x="7467093" y="2636912"/>
          <a:ext cx="541596" cy="132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291960" imgH="711000" progId="Equation.DSMT4">
                  <p:embed/>
                </p:oleObj>
              </mc:Choice>
              <mc:Fallback>
                <p:oleObj name="Equation" r:id="rId5" imgW="291960" imgH="7110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093" y="2636912"/>
                        <a:ext cx="541596" cy="132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4410916"/>
            <a:ext cx="3528392" cy="12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6"/>
          <p:cNvSpPr>
            <a:spLocks noChangeArrowheads="1" noChangeShapeType="1" noTextEdit="1"/>
          </p:cNvSpPr>
          <p:nvPr/>
        </p:nvSpPr>
        <p:spPr bwMode="gray">
          <a:xfrm>
            <a:off x="1691680" y="2492896"/>
            <a:ext cx="6912768" cy="151216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>
                        <a:gamma/>
                        <a:shade val="4627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/>
              </a:rPr>
              <a:t>Thank You !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45" y="0"/>
            <a:ext cx="1479455" cy="15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7"/>
          <p:cNvSpPr>
            <a:spLocks noChangeArrowheads="1"/>
          </p:cNvSpPr>
          <p:nvPr/>
        </p:nvSpPr>
        <p:spPr bwMode="gray">
          <a:xfrm rot="3419336">
            <a:off x="2078036" y="143055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" name="Text Box 259"/>
          <p:cNvSpPr txBox="1">
            <a:spLocks noChangeArrowheads="1"/>
          </p:cNvSpPr>
          <p:nvPr/>
        </p:nvSpPr>
        <p:spPr bwMode="gray">
          <a:xfrm>
            <a:off x="2133599" y="14734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15" name="Line 263"/>
          <p:cNvSpPr>
            <a:spLocks noChangeShapeType="1"/>
          </p:cNvSpPr>
          <p:nvPr/>
        </p:nvSpPr>
        <p:spPr bwMode="gray">
          <a:xfrm>
            <a:off x="2363787" y="3681633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264"/>
          <p:cNvSpPr>
            <a:spLocks noChangeArrowheads="1"/>
          </p:cNvSpPr>
          <p:nvPr/>
        </p:nvSpPr>
        <p:spPr bwMode="gray">
          <a:xfrm rot="3419336">
            <a:off x="2078036" y="3106958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" name="Text Box 265"/>
          <p:cNvSpPr txBox="1">
            <a:spLocks noChangeArrowheads="1"/>
          </p:cNvSpPr>
          <p:nvPr/>
        </p:nvSpPr>
        <p:spPr bwMode="gray">
          <a:xfrm>
            <a:off x="2133599" y="31498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2</a:t>
            </a:r>
            <a:endParaRPr lang="en-US" altLang="zh-CN" sz="2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Line 266"/>
          <p:cNvSpPr>
            <a:spLocks noChangeShapeType="1"/>
          </p:cNvSpPr>
          <p:nvPr/>
        </p:nvSpPr>
        <p:spPr bwMode="gray">
          <a:xfrm>
            <a:off x="2362199" y="538184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67"/>
          <p:cNvSpPr>
            <a:spLocks noChangeArrowheads="1"/>
          </p:cNvSpPr>
          <p:nvPr/>
        </p:nvSpPr>
        <p:spPr bwMode="ltGray">
          <a:xfrm rot="3419336">
            <a:off x="2078036" y="4805583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0" name="Text Box 268"/>
          <p:cNvSpPr txBox="1">
            <a:spLocks noChangeArrowheads="1"/>
          </p:cNvSpPr>
          <p:nvPr/>
        </p:nvSpPr>
        <p:spPr bwMode="gray">
          <a:xfrm>
            <a:off x="2132511" y="484844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3</a:t>
            </a:r>
          </a:p>
        </p:txBody>
      </p:sp>
      <p:sp>
        <p:nvSpPr>
          <p:cNvPr id="21" name="Text Box 269"/>
          <p:cNvSpPr txBox="1">
            <a:spLocks noChangeArrowheads="1"/>
          </p:cNvSpPr>
          <p:nvPr/>
        </p:nvSpPr>
        <p:spPr bwMode="gray">
          <a:xfrm>
            <a:off x="3203847" y="1484784"/>
            <a:ext cx="3795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无人机飞控系统基本构成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270"/>
          <p:cNvSpPr txBox="1">
            <a:spLocks noChangeArrowheads="1"/>
          </p:cNvSpPr>
          <p:nvPr/>
        </p:nvSpPr>
        <p:spPr bwMode="gray">
          <a:xfrm>
            <a:off x="3203847" y="3219670"/>
            <a:ext cx="379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基本公式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272"/>
          <p:cNvSpPr txBox="1">
            <a:spLocks noChangeArrowheads="1"/>
          </p:cNvSpPr>
          <p:nvPr/>
        </p:nvSpPr>
        <p:spPr bwMode="gray">
          <a:xfrm>
            <a:off x="3203847" y="4922403"/>
            <a:ext cx="322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Mohany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互补滤波算法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7315200" cy="563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主要内容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45" y="0"/>
            <a:ext cx="1479455" cy="1559145"/>
          </a:xfrm>
          <a:prstGeom prst="rect">
            <a:avLst/>
          </a:prstGeom>
        </p:spPr>
      </p:pic>
      <p:sp>
        <p:nvSpPr>
          <p:cNvPr id="29" name="Line 263"/>
          <p:cNvSpPr>
            <a:spLocks noChangeShapeType="1"/>
          </p:cNvSpPr>
          <p:nvPr/>
        </p:nvSpPr>
        <p:spPr bwMode="gray">
          <a:xfrm>
            <a:off x="2362199" y="2016250"/>
            <a:ext cx="4799012" cy="108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飞控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基本构成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45" y="0"/>
            <a:ext cx="1479455" cy="1559145"/>
          </a:xfrm>
          <a:prstGeom prst="rect">
            <a:avLst/>
          </a:prstGeom>
        </p:spPr>
      </p:pic>
      <p:sp>
        <p:nvSpPr>
          <p:cNvPr id="23" name="AutoShape 13"/>
          <p:cNvSpPr>
            <a:spLocks noChangeArrowheads="1"/>
          </p:cNvSpPr>
          <p:nvPr/>
        </p:nvSpPr>
        <p:spPr bwMode="gray">
          <a:xfrm>
            <a:off x="395536" y="2874726"/>
            <a:ext cx="8352928" cy="3362586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导航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飞机准确导航信息，如飞机位置、低速、航向角等。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分为航迹推算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系统及定位系统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制导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航线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飞行时制导律的生成（期望航向角，期望前飞速度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，期望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姿态角）。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包含外环位置和速度控制和内环姿态角控制。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539552" y="2638883"/>
            <a:ext cx="2736304" cy="523875"/>
            <a:chOff x="2140" y="2071"/>
            <a:chExt cx="1484" cy="330"/>
          </a:xfrm>
        </p:grpSpPr>
        <p:sp>
          <p:nvSpPr>
            <p:cNvPr id="25" name="AutoShape 2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black">
          <a:xfrm>
            <a:off x="601017" y="2707789"/>
            <a:ext cx="2621367" cy="400110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自驾</a:t>
            </a:r>
            <a:r>
              <a:rPr lang="zh-CN" altLang="en-US" sz="2000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仪软件主要构成</a:t>
            </a:r>
            <a:endParaRPr lang="en-US" altLang="zh-CN" sz="20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gray">
          <a:xfrm>
            <a:off x="438626" y="1468783"/>
            <a:ext cx="8309838" cy="102411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ltGray">
          <a:xfrm>
            <a:off x="537051" y="1217960"/>
            <a:ext cx="2355850" cy="5238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black">
          <a:xfrm>
            <a:off x="598852" y="1286944"/>
            <a:ext cx="2232248" cy="400110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无人机飞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控</a:t>
            </a:r>
            <a:r>
              <a:rPr lang="zh-CN" altLang="en-US" sz="2000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系统</a:t>
            </a:r>
            <a:endParaRPr lang="en-US" altLang="zh-CN" sz="20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gray">
          <a:xfrm>
            <a:off x="565784" y="1741835"/>
            <a:ext cx="81106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无人机飞控系统是保证无人机正常空中作业的系统，由机架，动力系统，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自驾仪系统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，通信系统和地面站系统等多个系统组成。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5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3528" y="1126860"/>
            <a:ext cx="2736304" cy="523875"/>
            <a:chOff x="320980" y="1052952"/>
            <a:chExt cx="2736304" cy="523875"/>
          </a:xfrm>
          <a:solidFill>
            <a:srgbClr val="E74131"/>
          </a:solidFill>
        </p:grpSpPr>
        <p:sp>
          <p:nvSpPr>
            <p:cNvPr id="8" name="AutoShape 20"/>
            <p:cNvSpPr>
              <a:spLocks noChangeArrowheads="1"/>
            </p:cNvSpPr>
            <p:nvPr/>
          </p:nvSpPr>
          <p:spPr bwMode="ltGray">
            <a:xfrm>
              <a:off x="320980" y="1052952"/>
              <a:ext cx="2736304" cy="523875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black">
            <a:xfrm>
              <a:off x="378448" y="1107579"/>
              <a:ext cx="2621367" cy="40011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导航</a:t>
              </a:r>
              <a:endPara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飞控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基本构成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74" y="687536"/>
            <a:ext cx="1800200" cy="1337826"/>
          </a:xfrm>
          <a:prstGeom prst="rect">
            <a:avLst/>
          </a:prstGeom>
          <a:solidFill>
            <a:srgbClr val="EEEEEE">
              <a:alpha val="89000"/>
            </a:srgbClr>
          </a:solidFill>
        </p:spPr>
      </p:pic>
      <p:sp>
        <p:nvSpPr>
          <p:cNvPr id="13" name="矩形 12"/>
          <p:cNvSpPr/>
          <p:nvPr/>
        </p:nvSpPr>
        <p:spPr>
          <a:xfrm>
            <a:off x="323528" y="2852936"/>
            <a:ext cx="3528392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48064" y="2852936"/>
            <a:ext cx="3528392" cy="14041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4247964" y="3681028"/>
            <a:ext cx="504056" cy="576064"/>
          </a:xfrm>
          <a:prstGeom prst="mathPlu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59479" y="3190914"/>
            <a:ext cx="3216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全球定位系统（</a:t>
            </a:r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zh-CN" altLang="en-US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室内定位系统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3242" y="2280940"/>
            <a:ext cx="123807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定位系统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20143" y="2276758"/>
            <a:ext cx="173516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惯</a:t>
            </a:r>
            <a:r>
              <a:rPr lang="zh-CN" altLang="en-US" sz="2000" b="1" dirty="0" smtClean="0">
                <a:solidFill>
                  <a:srgbClr val="1A1A1A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导测量系统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8064" y="4941168"/>
            <a:ext cx="3528392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59478" y="5086054"/>
            <a:ext cx="3216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雷达测距（低空有效）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气压高度（高空有效）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6876256" y="4365104"/>
            <a:ext cx="144016" cy="504056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1560" y="3019984"/>
            <a:ext cx="2736304" cy="9517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1560" y="30817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三轴加速度计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</a:t>
            </a:r>
            <a:r>
              <a:rPr lang="zh-CN" altLang="en-US" dirty="0" smtClean="0"/>
              <a:t>轴角速度计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</a:t>
            </a:r>
            <a:r>
              <a:rPr lang="zh-CN" altLang="en-US" dirty="0" smtClean="0"/>
              <a:t>轴磁力计</a:t>
            </a:r>
            <a:endParaRPr lang="zh-CN" altLang="en-US" dirty="0"/>
          </a:p>
        </p:txBody>
      </p:sp>
      <p:sp>
        <p:nvSpPr>
          <p:cNvPr id="30" name="上箭头标注 29"/>
          <p:cNvSpPr/>
          <p:nvPr/>
        </p:nvSpPr>
        <p:spPr>
          <a:xfrm>
            <a:off x="611560" y="4202449"/>
            <a:ext cx="864096" cy="567960"/>
          </a:xfrm>
          <a:prstGeom prst="up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标定</a:t>
            </a:r>
          </a:p>
        </p:txBody>
      </p:sp>
      <p:sp>
        <p:nvSpPr>
          <p:cNvPr id="31" name="上箭头标注 30"/>
          <p:cNvSpPr/>
          <p:nvPr/>
        </p:nvSpPr>
        <p:spPr>
          <a:xfrm>
            <a:off x="2375756" y="4194345"/>
            <a:ext cx="1116124" cy="576064"/>
          </a:xfrm>
          <a:prstGeom prst="upArrow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互补滤波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67543" y="4300166"/>
            <a:ext cx="3096344" cy="693166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1700"/>
              </p:ext>
            </p:extLst>
          </p:nvPr>
        </p:nvGraphicFramePr>
        <p:xfrm>
          <a:off x="1437909" y="5433628"/>
          <a:ext cx="1155613" cy="32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7909" y="5433628"/>
                        <a:ext cx="1155613" cy="32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下箭头 33"/>
          <p:cNvSpPr/>
          <p:nvPr/>
        </p:nvSpPr>
        <p:spPr>
          <a:xfrm>
            <a:off x="1943708" y="5086054"/>
            <a:ext cx="45719" cy="32316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飞控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基本构成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23528" y="1126860"/>
            <a:ext cx="2736304" cy="523875"/>
            <a:chOff x="320980" y="1052952"/>
            <a:chExt cx="2736304" cy="523875"/>
          </a:xfrm>
          <a:solidFill>
            <a:srgbClr val="E74131"/>
          </a:solidFill>
        </p:grpSpPr>
        <p:sp>
          <p:nvSpPr>
            <p:cNvPr id="29" name="AutoShape 20"/>
            <p:cNvSpPr>
              <a:spLocks noChangeArrowheads="1"/>
            </p:cNvSpPr>
            <p:nvPr/>
          </p:nvSpPr>
          <p:spPr bwMode="ltGray">
            <a:xfrm>
              <a:off x="320980" y="1052952"/>
              <a:ext cx="2736304" cy="523875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black">
            <a:xfrm>
              <a:off x="378448" y="1107579"/>
              <a:ext cx="2621367" cy="40011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制导</a:t>
              </a:r>
              <a:endPara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流程图: 过程 3"/>
          <p:cNvSpPr/>
          <p:nvPr/>
        </p:nvSpPr>
        <p:spPr>
          <a:xfrm>
            <a:off x="3419872" y="3068960"/>
            <a:ext cx="1872208" cy="122413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2D/3D</a:t>
            </a:r>
            <a:r>
              <a:rPr lang="zh-CN" altLang="en-US" dirty="0" smtClean="0"/>
              <a:t>制导律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或轨迹跟踪</a:t>
            </a:r>
            <a:endParaRPr lang="en-US" altLang="zh-CN" dirty="0" smtClean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67744" y="328498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67744" y="371703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267744" y="414908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5576" y="31003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航段</a:t>
            </a:r>
            <a:r>
              <a:rPr lang="zh-CN" altLang="en-US" dirty="0" smtClean="0"/>
              <a:t>起始航点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55576" y="352674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航</a:t>
            </a:r>
            <a:r>
              <a:rPr lang="zh-CN" altLang="en-US" dirty="0" smtClean="0"/>
              <a:t>段</a:t>
            </a:r>
            <a:r>
              <a:rPr lang="zh-CN" altLang="en-US" dirty="0"/>
              <a:t>结束</a:t>
            </a:r>
            <a:r>
              <a:rPr lang="zh-CN" altLang="en-US" dirty="0" smtClean="0"/>
              <a:t>航点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55576" y="39274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当前位置坐标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292080" y="371703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364044" y="3388243"/>
            <a:ext cx="209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期望航向</a:t>
            </a:r>
            <a:r>
              <a:rPr lang="zh-CN" altLang="en-US" dirty="0" smtClean="0"/>
              <a:t>、滚转角</a:t>
            </a:r>
            <a:r>
              <a:rPr lang="zh-CN" altLang="en-US" dirty="0"/>
              <a:t>、</a:t>
            </a:r>
            <a:r>
              <a:rPr lang="zh-CN" altLang="en-US" dirty="0" smtClean="0"/>
              <a:t>俯仰角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5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无人机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飞控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基本构成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23528" y="1126860"/>
            <a:ext cx="2736304" cy="523875"/>
            <a:chOff x="320980" y="1052952"/>
            <a:chExt cx="2736304" cy="523875"/>
          </a:xfrm>
          <a:solidFill>
            <a:srgbClr val="E74131"/>
          </a:solidFill>
        </p:grpSpPr>
        <p:sp>
          <p:nvSpPr>
            <p:cNvPr id="7" name="AutoShape 20"/>
            <p:cNvSpPr>
              <a:spLocks noChangeArrowheads="1"/>
            </p:cNvSpPr>
            <p:nvPr/>
          </p:nvSpPr>
          <p:spPr bwMode="ltGray">
            <a:xfrm>
              <a:off x="320980" y="1052952"/>
              <a:ext cx="2736304" cy="523875"/>
            </a:xfrm>
            <a:prstGeom prst="roundRect">
              <a:avLst>
                <a:gd name="adj" fmla="val 16667"/>
              </a:avLst>
            </a:prstGeom>
            <a:grpFill/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black">
            <a:xfrm>
              <a:off x="378448" y="1107579"/>
              <a:ext cx="2621367" cy="40011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</a:t>
              </a:r>
              <a:endPara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67544" y="2132856"/>
            <a:ext cx="3744416" cy="3960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76056" y="2132856"/>
            <a:ext cx="3744416" cy="3960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7584" y="17053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外环控制</a:t>
            </a:r>
            <a:r>
              <a:rPr lang="en-US" altLang="zh-CN" dirty="0" smtClean="0">
                <a:solidFill>
                  <a:srgbClr val="002060"/>
                </a:solidFill>
              </a:rPr>
              <a:t>/50Hz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4278767"/>
            <a:ext cx="295232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飞行模式（自主起降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航线飞行）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833011" y="3256327"/>
            <a:ext cx="295232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手动遥控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7584" y="5301208"/>
            <a:ext cx="295232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制导律或轨迹跟踪算法实现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7584" y="2305530"/>
            <a:ext cx="295232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位置、速度坐标转换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52120" y="17053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内环控制</a:t>
            </a:r>
            <a:r>
              <a:rPr lang="en-US" altLang="zh-CN" dirty="0"/>
              <a:t>/400Hz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80112" y="3144417"/>
            <a:ext cx="295232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内环姿态控制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80112" y="4514652"/>
            <a:ext cx="295232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力和力矩分配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7020272" y="3832391"/>
            <a:ext cx="45719" cy="53271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228184" y="5090716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444208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60232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876256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092280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308304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24328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740352" y="5085184"/>
            <a:ext cx="0" cy="7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24947" y="5325715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左右箭头 35"/>
          <p:cNvSpPr/>
          <p:nvPr/>
        </p:nvSpPr>
        <p:spPr>
          <a:xfrm>
            <a:off x="4246285" y="3840468"/>
            <a:ext cx="792088" cy="27260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11560" y="4221088"/>
            <a:ext cx="3384376" cy="1728192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pPr eaLnBrk="0" hangingPunct="0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基本公式讲解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84984"/>
            <a:ext cx="5472608" cy="15609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3528" y="11967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比例控制</a:t>
            </a:r>
            <a:r>
              <a:rPr lang="en-US" altLang="zh-CN" dirty="0" smtClean="0">
                <a:solidFill>
                  <a:srgbClr val="FF0000"/>
                </a:solidFill>
              </a:rPr>
              <a:t>(Proportional control): </a:t>
            </a:r>
            <a:r>
              <a:rPr lang="zh-CN" altLang="en-US" dirty="0" smtClean="0"/>
              <a:t>反应系统的基本偏差，</a:t>
            </a:r>
            <a:r>
              <a:rPr lang="en-US" altLang="zh-CN" dirty="0" smtClean="0"/>
              <a:t>P</a:t>
            </a:r>
            <a:r>
              <a:rPr lang="zh-CN" altLang="en-US" dirty="0"/>
              <a:t>越</a:t>
            </a:r>
            <a:r>
              <a:rPr lang="zh-CN" altLang="en-US" dirty="0" smtClean="0"/>
              <a:t>大响应越快，但过大会造成系统不稳定。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积分控制</a:t>
            </a:r>
            <a:r>
              <a:rPr lang="en-US" altLang="zh-CN" dirty="0" smtClean="0">
                <a:solidFill>
                  <a:srgbClr val="FF0000"/>
                </a:solidFill>
              </a:rPr>
              <a:t>(Integral </a:t>
            </a:r>
            <a:r>
              <a:rPr lang="en-US" altLang="zh-CN" dirty="0">
                <a:solidFill>
                  <a:srgbClr val="FF0000"/>
                </a:solidFill>
              </a:rPr>
              <a:t>control</a:t>
            </a:r>
            <a:r>
              <a:rPr lang="en-US" altLang="zh-CN" dirty="0" smtClean="0">
                <a:solidFill>
                  <a:srgbClr val="FF0000"/>
                </a:solidFill>
              </a:rPr>
              <a:t>):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反应系统的累积误差，用于消除稳态误差。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微分控制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Derivative </a:t>
            </a:r>
            <a:r>
              <a:rPr lang="en-US" altLang="zh-CN" dirty="0" smtClean="0">
                <a:solidFill>
                  <a:srgbClr val="FF0000"/>
                </a:solidFill>
              </a:rPr>
              <a:t>Control): </a:t>
            </a:r>
            <a:r>
              <a:rPr lang="zh-CN" altLang="en-US" dirty="0" smtClean="0"/>
              <a:t>反应系统的偏差信号变化率，具有预见性，但过大会导致系统响应慢。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85184"/>
            <a:ext cx="4434578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pPr eaLnBrk="0" hangingPunct="0"/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Mohany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互补滤波算法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52000"/>
              </p:ext>
            </p:extLst>
          </p:nvPr>
        </p:nvGraphicFramePr>
        <p:xfrm>
          <a:off x="2555776" y="1333170"/>
          <a:ext cx="1239480" cy="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1333170"/>
                        <a:ext cx="1239480" cy="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79512" y="132557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定义三轴姿态角向量  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995936" y="1335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定义三轴角速度向量  </a:t>
            </a:r>
            <a:endParaRPr lang="zh-CN" altLang="en-US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04708"/>
              </p:ext>
            </p:extLst>
          </p:nvPr>
        </p:nvGraphicFramePr>
        <p:xfrm>
          <a:off x="6348664" y="1337976"/>
          <a:ext cx="1463696" cy="37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1002960" imgH="253800" progId="Equation.DSMT4">
                  <p:embed/>
                </p:oleObj>
              </mc:Choice>
              <mc:Fallback>
                <p:oleObj name="Equation" r:id="rId5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8664" y="1337976"/>
                        <a:ext cx="1463696" cy="370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1861649"/>
            <a:ext cx="1612508" cy="62708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245" y="2506241"/>
            <a:ext cx="4203482" cy="126537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9512" y="38610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那么换算成四元数与机体角速度的关系  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4550439"/>
            <a:ext cx="3528392" cy="12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678313" y="2860708"/>
            <a:ext cx="7848872" cy="3448611"/>
          </a:xfrm>
          <a:prstGeom prst="round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校正</a:t>
            </a:r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749" y="404665"/>
            <a:ext cx="9144000" cy="720080"/>
          </a:xfrm>
        </p:spPr>
        <p:txBody>
          <a:bodyPr/>
          <a:lstStyle/>
          <a:p>
            <a:pPr eaLnBrk="0" hangingPunct="0"/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Mohany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互补滤波算法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78313" y="1268760"/>
            <a:ext cx="7848872" cy="1296144"/>
          </a:xfrm>
          <a:prstGeom prst="round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预测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44" y="1673583"/>
            <a:ext cx="2578844" cy="8809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1680" y="3553914"/>
            <a:ext cx="432048" cy="19308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阶低通滤波器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15616" y="4562026"/>
            <a:ext cx="5760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23728" y="3985962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123728" y="5138090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87824" y="3193304"/>
            <a:ext cx="360040" cy="1387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归一化</a:t>
            </a:r>
          </a:p>
        </p:txBody>
      </p:sp>
      <p:sp>
        <p:nvSpPr>
          <p:cNvPr id="18" name="矩形 17"/>
          <p:cNvSpPr/>
          <p:nvPr/>
        </p:nvSpPr>
        <p:spPr>
          <a:xfrm>
            <a:off x="2987824" y="4706042"/>
            <a:ext cx="360040" cy="1387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归一化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61381" y="3653228"/>
            <a:ext cx="754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三轴加速度</a:t>
            </a:r>
            <a:endParaRPr lang="zh-CN" altLang="en-US" sz="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163417" y="4864001"/>
            <a:ext cx="754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三轴磁力计</a:t>
            </a:r>
            <a:endParaRPr lang="zh-CN" altLang="en-US" sz="8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19872" y="3985962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接点 21"/>
          <p:cNvSpPr/>
          <p:nvPr/>
        </p:nvSpPr>
        <p:spPr>
          <a:xfrm>
            <a:off x="4211960" y="3913954"/>
            <a:ext cx="144016" cy="14401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283968" y="3356992"/>
            <a:ext cx="0" cy="55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09878" y="3996011"/>
            <a:ext cx="2250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15091"/>
              </p:ext>
            </p:extLst>
          </p:nvPr>
        </p:nvGraphicFramePr>
        <p:xfrm>
          <a:off x="3894460" y="3144109"/>
          <a:ext cx="317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317160" imgH="711000" progId="Equation.DSMT4">
                  <p:embed/>
                </p:oleObj>
              </mc:Choice>
              <mc:Fallback>
                <p:oleObj name="Equation" r:id="rId4" imgW="317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460" y="3144109"/>
                        <a:ext cx="317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90465"/>
              </p:ext>
            </p:extLst>
          </p:nvPr>
        </p:nvGraphicFramePr>
        <p:xfrm>
          <a:off x="4408488" y="3659188"/>
          <a:ext cx="1587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8488" y="3659188"/>
                        <a:ext cx="1587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3347864" y="5433746"/>
            <a:ext cx="2322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接点 29"/>
          <p:cNvSpPr/>
          <p:nvPr/>
        </p:nvSpPr>
        <p:spPr>
          <a:xfrm>
            <a:off x="5670226" y="5361738"/>
            <a:ext cx="144016" cy="14401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868144" y="5443795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37875"/>
              </p:ext>
            </p:extLst>
          </p:nvPr>
        </p:nvGraphicFramePr>
        <p:xfrm>
          <a:off x="5854700" y="5106988"/>
          <a:ext cx="1857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4700" y="5106988"/>
                        <a:ext cx="18573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85554"/>
              </p:ext>
            </p:extLst>
          </p:nvPr>
        </p:nvGraphicFramePr>
        <p:xfrm>
          <a:off x="5998060" y="5505754"/>
          <a:ext cx="35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355320" imgH="711000" progId="Equation.DSMT4">
                  <p:embed/>
                </p:oleObj>
              </mc:Choice>
              <mc:Fallback>
                <p:oleObj name="Equation" r:id="rId10" imgW="355320" imgH="71100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98060" y="5505754"/>
                        <a:ext cx="355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3832344" y="5718786"/>
            <a:ext cx="1531744" cy="434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将磁力折射到正北方向</a:t>
            </a:r>
            <a:endParaRPr lang="zh-CN" altLang="en-US" sz="1000" dirty="0"/>
          </a:p>
        </p:txBody>
      </p:sp>
      <p:cxnSp>
        <p:nvCxnSpPr>
          <p:cNvPr id="48" name="肘形连接符 47"/>
          <p:cNvCxnSpPr>
            <a:endCxn id="42" idx="1"/>
          </p:cNvCxnSpPr>
          <p:nvPr/>
        </p:nvCxnSpPr>
        <p:spPr>
          <a:xfrm rot="16200000" flipH="1">
            <a:off x="3435900" y="5539576"/>
            <a:ext cx="492226" cy="300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2" idx="3"/>
          </p:cNvCxnSpPr>
          <p:nvPr/>
        </p:nvCxnSpPr>
        <p:spPr>
          <a:xfrm flipV="1">
            <a:off x="5364088" y="5505754"/>
            <a:ext cx="360040" cy="430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687020" y="3653228"/>
            <a:ext cx="202580" cy="2175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037662" y="4797152"/>
            <a:ext cx="1489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740352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343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맑은 고딕</vt:lpstr>
      <vt:lpstr>黑体</vt:lpstr>
      <vt:lpstr>楷体</vt:lpstr>
      <vt:lpstr>宋体</vt:lpstr>
      <vt:lpstr>Arial</vt:lpstr>
      <vt:lpstr>Arial Black</vt:lpstr>
      <vt:lpstr>Calibri</vt:lpstr>
      <vt:lpstr>Times New Roman</vt:lpstr>
      <vt:lpstr>Office Theme</vt:lpstr>
      <vt:lpstr>Custom Design</vt:lpstr>
      <vt:lpstr>Equation</vt:lpstr>
      <vt:lpstr>PowerPoint 演示文稿</vt:lpstr>
      <vt:lpstr>  主要内容</vt:lpstr>
      <vt:lpstr>无人机飞控系统基本构成</vt:lpstr>
      <vt:lpstr>无人机飞控系统基本构成</vt:lpstr>
      <vt:lpstr>无人机飞控系统基本构成</vt:lpstr>
      <vt:lpstr>无人机飞控系统基本构成</vt:lpstr>
      <vt:lpstr>PID基本公式讲解</vt:lpstr>
      <vt:lpstr>Mohany互补滤波算法</vt:lpstr>
      <vt:lpstr>Mohany互补滤波算法</vt:lpstr>
      <vt:lpstr>Mohany互补滤波算法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Jeforis</cp:lastModifiedBy>
  <cp:revision>204</cp:revision>
  <dcterms:created xsi:type="dcterms:W3CDTF">2014-04-01T16:35:38Z</dcterms:created>
  <dcterms:modified xsi:type="dcterms:W3CDTF">2018-05-11T05:51:29Z</dcterms:modified>
</cp:coreProperties>
</file>