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12"/>
  </p:notesMasterIdLst>
  <p:handoutMasterIdLst>
    <p:handoutMasterId r:id="rId13"/>
  </p:handoutMasterIdLst>
  <p:sldIdLst>
    <p:sldId id="260" r:id="rId5"/>
    <p:sldId id="565" r:id="rId6"/>
    <p:sldId id="571" r:id="rId7"/>
    <p:sldId id="527" r:id="rId8"/>
    <p:sldId id="572" r:id="rId9"/>
    <p:sldId id="574" r:id="rId10"/>
    <p:sldId id="573" r:id="rId11"/>
  </p:sldIdLst>
  <p:sldSz cx="9144000" cy="6858000" type="screen4x3"/>
  <p:notesSz cx="7010400" cy="9296400"/>
  <p:defaultTextStyle>
    <a:defPPr>
      <a:defRPr lang="en-US"/>
    </a:defPPr>
    <a:lvl1pPr algn="l" rtl="0" eaLnBrk="0" fontAlgn="base" hangingPunct="0">
      <a:spcBef>
        <a:spcPct val="0"/>
      </a:spcBef>
      <a:spcAft>
        <a:spcPct val="0"/>
      </a:spcAft>
      <a:defRPr sz="2800" b="1" kern="1200">
        <a:solidFill>
          <a:schemeClr val="tx1"/>
        </a:solidFill>
        <a:latin typeface="Arial" charset="0"/>
        <a:ea typeface="+mn-ea"/>
        <a:cs typeface="+mn-cs"/>
      </a:defRPr>
    </a:lvl1pPr>
    <a:lvl2pPr marL="457200" algn="l" rtl="0" eaLnBrk="0" fontAlgn="base" hangingPunct="0">
      <a:spcBef>
        <a:spcPct val="0"/>
      </a:spcBef>
      <a:spcAft>
        <a:spcPct val="0"/>
      </a:spcAft>
      <a:defRPr sz="2800" b="1" kern="1200">
        <a:solidFill>
          <a:schemeClr val="tx1"/>
        </a:solidFill>
        <a:latin typeface="Arial" charset="0"/>
        <a:ea typeface="+mn-ea"/>
        <a:cs typeface="+mn-cs"/>
      </a:defRPr>
    </a:lvl2pPr>
    <a:lvl3pPr marL="914400" algn="l" rtl="0" eaLnBrk="0" fontAlgn="base" hangingPunct="0">
      <a:spcBef>
        <a:spcPct val="0"/>
      </a:spcBef>
      <a:spcAft>
        <a:spcPct val="0"/>
      </a:spcAft>
      <a:defRPr sz="2800" b="1" kern="1200">
        <a:solidFill>
          <a:schemeClr val="tx1"/>
        </a:solidFill>
        <a:latin typeface="Arial" charset="0"/>
        <a:ea typeface="+mn-ea"/>
        <a:cs typeface="+mn-cs"/>
      </a:defRPr>
    </a:lvl3pPr>
    <a:lvl4pPr marL="1371600" algn="l" rtl="0" eaLnBrk="0" fontAlgn="base" hangingPunct="0">
      <a:spcBef>
        <a:spcPct val="0"/>
      </a:spcBef>
      <a:spcAft>
        <a:spcPct val="0"/>
      </a:spcAft>
      <a:defRPr sz="2800" b="1" kern="1200">
        <a:solidFill>
          <a:schemeClr val="tx1"/>
        </a:solidFill>
        <a:latin typeface="Arial" charset="0"/>
        <a:ea typeface="+mn-ea"/>
        <a:cs typeface="+mn-cs"/>
      </a:defRPr>
    </a:lvl4pPr>
    <a:lvl5pPr marL="1828800" algn="l" rtl="0" eaLnBrk="0" fontAlgn="base" hangingPunct="0">
      <a:spcBef>
        <a:spcPct val="0"/>
      </a:spcBef>
      <a:spcAft>
        <a:spcPct val="0"/>
      </a:spcAft>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DCE6F1"/>
    <a:srgbClr val="F2F2F2"/>
    <a:srgbClr val="B8CCE4"/>
    <a:srgbClr val="FFFFFF"/>
    <a:srgbClr val="000000"/>
    <a:srgbClr val="FF9933"/>
    <a:srgbClr val="FF00FF"/>
    <a:srgbClr val="66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4" autoAdjust="0"/>
    <p:restoredTop sz="95908" autoAdjust="0"/>
  </p:normalViewPr>
  <p:slideViewPr>
    <p:cSldViewPr snapToGrid="0">
      <p:cViewPr varScale="1">
        <p:scale>
          <a:sx n="72" d="100"/>
          <a:sy n="72" d="100"/>
        </p:scale>
        <p:origin x="10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paulyen\Desktop\&#24037;&#20316;&#20013;&#38917;&#30446;.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altLang="zh-TW" sz="1000" dirty="0"/>
              <a:t>CPU</a:t>
            </a:r>
            <a:r>
              <a:rPr lang="en-US" altLang="zh-TW" sz="1000" baseline="0" dirty="0"/>
              <a:t> trend</a:t>
            </a:r>
            <a:endParaRPr lang="en-US" altLang="zh-TW" sz="1000" dirty="0"/>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percentStacked"/>
        <c:varyColors val="0"/>
        <c:ser>
          <c:idx val="0"/>
          <c:order val="0"/>
          <c:spPr>
            <a:ln w="28575" cap="rnd">
              <a:solidFill>
                <a:schemeClr val="accent1"/>
              </a:solidFill>
              <a:round/>
            </a:ln>
            <a:effectLst>
              <a:softEdge rad="0"/>
            </a:effectLst>
          </c:spPr>
          <c:marker>
            <c:symbol val="none"/>
          </c:marker>
          <c:cat>
            <c:numRef>
              <c:f>Sheet8!$C$20:$C$29</c:f>
              <c:numCache>
                <c:formatCode>mmm\-yy</c:formatCode>
                <c:ptCount val="10"/>
                <c:pt idx="0">
                  <c:v>43252</c:v>
                </c:pt>
                <c:pt idx="1">
                  <c:v>43282</c:v>
                </c:pt>
                <c:pt idx="2">
                  <c:v>43313</c:v>
                </c:pt>
                <c:pt idx="3">
                  <c:v>43344</c:v>
                </c:pt>
                <c:pt idx="4">
                  <c:v>43374</c:v>
                </c:pt>
                <c:pt idx="5">
                  <c:v>43405</c:v>
                </c:pt>
                <c:pt idx="6">
                  <c:v>43435</c:v>
                </c:pt>
                <c:pt idx="7">
                  <c:v>43466</c:v>
                </c:pt>
                <c:pt idx="8">
                  <c:v>43497</c:v>
                </c:pt>
                <c:pt idx="9">
                  <c:v>43525</c:v>
                </c:pt>
              </c:numCache>
            </c:numRef>
          </c:cat>
          <c:val>
            <c:numRef>
              <c:f>Sheet8!$D$20:$D$29</c:f>
              <c:numCache>
                <c:formatCode>General</c:formatCode>
                <c:ptCount val="10"/>
                <c:pt idx="0">
                  <c:v>10</c:v>
                </c:pt>
                <c:pt idx="1">
                  <c:v>10</c:v>
                </c:pt>
                <c:pt idx="2">
                  <c:v>14</c:v>
                </c:pt>
                <c:pt idx="3">
                  <c:v>18</c:v>
                </c:pt>
                <c:pt idx="4">
                  <c:v>18</c:v>
                </c:pt>
                <c:pt idx="5">
                  <c:v>18</c:v>
                </c:pt>
                <c:pt idx="6">
                  <c:v>19</c:v>
                </c:pt>
                <c:pt idx="7">
                  <c:v>20</c:v>
                </c:pt>
                <c:pt idx="8">
                  <c:v>20</c:v>
                </c:pt>
                <c:pt idx="9">
                  <c:v>20</c:v>
                </c:pt>
              </c:numCache>
            </c:numRef>
          </c:val>
          <c:smooth val="0"/>
          <c:extLst>
            <c:ext xmlns:c16="http://schemas.microsoft.com/office/drawing/2014/chart" uri="{C3380CC4-5D6E-409C-BE32-E72D297353CC}">
              <c16:uniqueId val="{00000000-C658-45F5-B00E-E0606E7C3B82}"/>
            </c:ext>
          </c:extLst>
        </c:ser>
        <c:ser>
          <c:idx val="1"/>
          <c:order val="1"/>
          <c:spPr>
            <a:ln w="28575" cap="rnd">
              <a:solidFill>
                <a:srgbClr val="FF0000"/>
              </a:solidFill>
              <a:round/>
            </a:ln>
            <a:effectLst/>
          </c:spPr>
          <c:marker>
            <c:symbol val="none"/>
          </c:marker>
          <c:cat>
            <c:numRef>
              <c:f>Sheet8!$C$20:$C$29</c:f>
              <c:numCache>
                <c:formatCode>mmm\-yy</c:formatCode>
                <c:ptCount val="10"/>
                <c:pt idx="0">
                  <c:v>43252</c:v>
                </c:pt>
                <c:pt idx="1">
                  <c:v>43282</c:v>
                </c:pt>
                <c:pt idx="2">
                  <c:v>43313</c:v>
                </c:pt>
                <c:pt idx="3">
                  <c:v>43344</c:v>
                </c:pt>
                <c:pt idx="4">
                  <c:v>43374</c:v>
                </c:pt>
                <c:pt idx="5">
                  <c:v>43405</c:v>
                </c:pt>
                <c:pt idx="6">
                  <c:v>43435</c:v>
                </c:pt>
                <c:pt idx="7">
                  <c:v>43466</c:v>
                </c:pt>
                <c:pt idx="8">
                  <c:v>43497</c:v>
                </c:pt>
                <c:pt idx="9">
                  <c:v>43525</c:v>
                </c:pt>
              </c:numCache>
            </c:numRef>
          </c:cat>
          <c:val>
            <c:numRef>
              <c:f>Sheet8!$E$20:$E$29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mooth val="0"/>
          <c:extLst>
            <c:ext xmlns:c16="http://schemas.microsoft.com/office/drawing/2014/chart" uri="{C3380CC4-5D6E-409C-BE32-E72D297353CC}">
              <c16:uniqueId val="{00000001-C658-45F5-B00E-E0606E7C3B82}"/>
            </c:ext>
          </c:extLst>
        </c:ser>
        <c:dLbls>
          <c:showLegendKey val="0"/>
          <c:showVal val="0"/>
          <c:showCatName val="0"/>
          <c:showSerName val="0"/>
          <c:showPercent val="0"/>
          <c:showBubbleSize val="0"/>
        </c:dLbls>
        <c:smooth val="0"/>
        <c:axId val="221854927"/>
        <c:axId val="347468671"/>
      </c:lineChart>
      <c:dateAx>
        <c:axId val="221854927"/>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47468671"/>
        <c:crosses val="autoZero"/>
        <c:auto val="1"/>
        <c:lblOffset val="100"/>
        <c:baseTimeUnit val="months"/>
      </c:dateAx>
      <c:valAx>
        <c:axId val="3474686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21854927"/>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zh-TW"/>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altLang="zh-TW" sz="1000" dirty="0"/>
              <a:t>Capacity trend (GB)</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Sheet8!$D$35</c:f>
              <c:strCache>
                <c:ptCount val="1"/>
                <c:pt idx="0">
                  <c:v>HDS</c:v>
                </c:pt>
              </c:strCache>
            </c:strRef>
          </c:tx>
          <c:spPr>
            <a:ln w="28575" cap="rnd">
              <a:solidFill>
                <a:srgbClr val="FF0000"/>
              </a:solidFill>
              <a:round/>
            </a:ln>
            <a:effectLst/>
          </c:spPr>
          <c:marker>
            <c:symbol val="none"/>
          </c:marker>
          <c:cat>
            <c:numRef>
              <c:f>Sheet8!$C$36:$C$48</c:f>
              <c:numCache>
                <c:formatCode>mmm\-yy</c:formatCode>
                <c:ptCount val="13"/>
                <c:pt idx="0">
                  <c:v>43160</c:v>
                </c:pt>
                <c:pt idx="1">
                  <c:v>43191</c:v>
                </c:pt>
                <c:pt idx="2">
                  <c:v>43221</c:v>
                </c:pt>
                <c:pt idx="3">
                  <c:v>43252</c:v>
                </c:pt>
                <c:pt idx="4">
                  <c:v>43282</c:v>
                </c:pt>
                <c:pt idx="5">
                  <c:v>43313</c:v>
                </c:pt>
                <c:pt idx="6">
                  <c:v>43344</c:v>
                </c:pt>
                <c:pt idx="7">
                  <c:v>43374</c:v>
                </c:pt>
                <c:pt idx="8">
                  <c:v>43405</c:v>
                </c:pt>
                <c:pt idx="9">
                  <c:v>43435</c:v>
                </c:pt>
                <c:pt idx="10">
                  <c:v>43466</c:v>
                </c:pt>
                <c:pt idx="11">
                  <c:v>43497</c:v>
                </c:pt>
                <c:pt idx="12">
                  <c:v>43525</c:v>
                </c:pt>
              </c:numCache>
            </c:numRef>
          </c:cat>
          <c:val>
            <c:numRef>
              <c:f>Sheet8!$D$36:$D$48</c:f>
              <c:numCache>
                <c:formatCode>General</c:formatCode>
                <c:ptCount val="13"/>
                <c:pt idx="0">
                  <c:v>41</c:v>
                </c:pt>
                <c:pt idx="1">
                  <c:v>41</c:v>
                </c:pt>
                <c:pt idx="2">
                  <c:v>43</c:v>
                </c:pt>
                <c:pt idx="3">
                  <c:v>43</c:v>
                </c:pt>
                <c:pt idx="4">
                  <c:v>49</c:v>
                </c:pt>
                <c:pt idx="5">
                  <c:v>64</c:v>
                </c:pt>
                <c:pt idx="6">
                  <c:v>81</c:v>
                </c:pt>
                <c:pt idx="7">
                  <c:v>82</c:v>
                </c:pt>
                <c:pt idx="8">
                  <c:v>82</c:v>
                </c:pt>
                <c:pt idx="9">
                  <c:v>82</c:v>
                </c:pt>
                <c:pt idx="10">
                  <c:v>83</c:v>
                </c:pt>
                <c:pt idx="11">
                  <c:v>83</c:v>
                </c:pt>
                <c:pt idx="12">
                  <c:v>83</c:v>
                </c:pt>
              </c:numCache>
            </c:numRef>
          </c:val>
          <c:smooth val="0"/>
          <c:extLst>
            <c:ext xmlns:c16="http://schemas.microsoft.com/office/drawing/2014/chart" uri="{C3380CC4-5D6E-409C-BE32-E72D297353CC}">
              <c16:uniqueId val="{00000000-0BD1-41DE-A50E-A2A2A9DEF14E}"/>
            </c:ext>
          </c:extLst>
        </c:ser>
        <c:ser>
          <c:idx val="1"/>
          <c:order val="1"/>
          <c:tx>
            <c:strRef>
              <c:f>Sheet8!$E$35</c:f>
              <c:strCache>
                <c:ptCount val="1"/>
                <c:pt idx="0">
                  <c:v>EMC</c:v>
                </c:pt>
              </c:strCache>
            </c:strRef>
          </c:tx>
          <c:spPr>
            <a:ln w="28575" cap="rnd">
              <a:solidFill>
                <a:srgbClr val="0070C0"/>
              </a:solidFill>
              <a:round/>
            </a:ln>
            <a:effectLst/>
          </c:spPr>
          <c:marker>
            <c:symbol val="none"/>
          </c:marker>
          <c:cat>
            <c:numRef>
              <c:f>Sheet8!$C$36:$C$48</c:f>
              <c:numCache>
                <c:formatCode>mmm\-yy</c:formatCode>
                <c:ptCount val="13"/>
                <c:pt idx="0">
                  <c:v>43160</c:v>
                </c:pt>
                <c:pt idx="1">
                  <c:v>43191</c:v>
                </c:pt>
                <c:pt idx="2">
                  <c:v>43221</c:v>
                </c:pt>
                <c:pt idx="3">
                  <c:v>43252</c:v>
                </c:pt>
                <c:pt idx="4">
                  <c:v>43282</c:v>
                </c:pt>
                <c:pt idx="5">
                  <c:v>43313</c:v>
                </c:pt>
                <c:pt idx="6">
                  <c:v>43344</c:v>
                </c:pt>
                <c:pt idx="7">
                  <c:v>43374</c:v>
                </c:pt>
                <c:pt idx="8">
                  <c:v>43405</c:v>
                </c:pt>
                <c:pt idx="9">
                  <c:v>43435</c:v>
                </c:pt>
                <c:pt idx="10">
                  <c:v>43466</c:v>
                </c:pt>
                <c:pt idx="11">
                  <c:v>43497</c:v>
                </c:pt>
                <c:pt idx="12">
                  <c:v>43525</c:v>
                </c:pt>
              </c:numCache>
            </c:numRef>
          </c:cat>
          <c:val>
            <c:numRef>
              <c:f>Sheet8!$E$36:$E$48</c:f>
              <c:numCache>
                <c:formatCode>General</c:formatCode>
                <c:ptCount val="13"/>
                <c:pt idx="0">
                  <c:v>37</c:v>
                </c:pt>
                <c:pt idx="1">
                  <c:v>27</c:v>
                </c:pt>
                <c:pt idx="2">
                  <c:v>19</c:v>
                </c:pt>
                <c:pt idx="3">
                  <c:v>20</c:v>
                </c:pt>
                <c:pt idx="4">
                  <c:v>20</c:v>
                </c:pt>
                <c:pt idx="5">
                  <c:v>20</c:v>
                </c:pt>
                <c:pt idx="6">
                  <c:v>20</c:v>
                </c:pt>
                <c:pt idx="7">
                  <c:v>20</c:v>
                </c:pt>
                <c:pt idx="8">
                  <c:v>20</c:v>
                </c:pt>
                <c:pt idx="9">
                  <c:v>20</c:v>
                </c:pt>
                <c:pt idx="10">
                  <c:v>20</c:v>
                </c:pt>
                <c:pt idx="11">
                  <c:v>20</c:v>
                </c:pt>
                <c:pt idx="12">
                  <c:v>20</c:v>
                </c:pt>
              </c:numCache>
            </c:numRef>
          </c:val>
          <c:smooth val="0"/>
          <c:extLst>
            <c:ext xmlns:c16="http://schemas.microsoft.com/office/drawing/2014/chart" uri="{C3380CC4-5D6E-409C-BE32-E72D297353CC}">
              <c16:uniqueId val="{00000001-0BD1-41DE-A50E-A2A2A9DEF14E}"/>
            </c:ext>
          </c:extLst>
        </c:ser>
        <c:dLbls>
          <c:showLegendKey val="0"/>
          <c:showVal val="0"/>
          <c:showCatName val="0"/>
          <c:showSerName val="0"/>
          <c:showPercent val="0"/>
          <c:showBubbleSize val="0"/>
        </c:dLbls>
        <c:smooth val="0"/>
        <c:axId val="221882383"/>
        <c:axId val="1970645391"/>
      </c:lineChart>
      <c:dateAx>
        <c:axId val="221882383"/>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970645391"/>
        <c:crosses val="autoZero"/>
        <c:auto val="1"/>
        <c:lblOffset val="100"/>
        <c:baseTimeUnit val="months"/>
      </c:dateAx>
      <c:valAx>
        <c:axId val="197064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21882383"/>
        <c:crosses val="autoZero"/>
        <c:crossBetween val="between"/>
      </c:valAx>
      <c:spPr>
        <a:noFill/>
        <a:ln>
          <a:noFill/>
        </a:ln>
        <a:effectLst/>
      </c:spPr>
    </c:plotArea>
    <c:legend>
      <c:legendPos val="b"/>
      <c:layout>
        <c:manualLayout>
          <c:xMode val="edge"/>
          <c:yMode val="edge"/>
          <c:x val="0.80792969226027056"/>
          <c:y val="0.84448252988489014"/>
          <c:w val="0.16675451109763786"/>
          <c:h val="0.1130060849301602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1"/>
            <a:ext cx="3038604" cy="465267"/>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b="0">
                <a:latin typeface="Times New Roman" pitchFamily="18" charset="0"/>
              </a:defRPr>
            </a:lvl1pPr>
          </a:lstStyle>
          <a:p>
            <a:pPr>
              <a:defRPr/>
            </a:pPr>
            <a:endParaRPr lang="en-GB" altLang="en-US" dirty="0"/>
          </a:p>
        </p:txBody>
      </p:sp>
      <p:sp>
        <p:nvSpPr>
          <p:cNvPr id="28675" name="Rectangle 3"/>
          <p:cNvSpPr>
            <a:spLocks noGrp="1" noChangeArrowheads="1"/>
          </p:cNvSpPr>
          <p:nvPr>
            <p:ph type="dt" sz="quarter" idx="1"/>
          </p:nvPr>
        </p:nvSpPr>
        <p:spPr bwMode="auto">
          <a:xfrm>
            <a:off x="3971797" y="1"/>
            <a:ext cx="3038604" cy="465267"/>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b="0">
                <a:latin typeface="Times New Roman" pitchFamily="18" charset="0"/>
              </a:defRPr>
            </a:lvl1pPr>
          </a:lstStyle>
          <a:p>
            <a:pPr>
              <a:defRPr/>
            </a:pPr>
            <a:endParaRPr lang="en-GB" altLang="en-US" dirty="0"/>
          </a:p>
        </p:txBody>
      </p:sp>
      <p:sp>
        <p:nvSpPr>
          <p:cNvPr id="28676" name="Rectangle 4"/>
          <p:cNvSpPr>
            <a:spLocks noGrp="1" noChangeArrowheads="1"/>
          </p:cNvSpPr>
          <p:nvPr>
            <p:ph type="ftr" sz="quarter" idx="2"/>
          </p:nvPr>
        </p:nvSpPr>
        <p:spPr bwMode="auto">
          <a:xfrm>
            <a:off x="0" y="8831136"/>
            <a:ext cx="3038604" cy="465266"/>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b="0">
                <a:latin typeface="Times New Roman" pitchFamily="18" charset="0"/>
              </a:defRPr>
            </a:lvl1pPr>
          </a:lstStyle>
          <a:p>
            <a:pPr>
              <a:defRPr/>
            </a:pPr>
            <a:endParaRPr lang="en-GB" altLang="en-US" dirty="0"/>
          </a:p>
        </p:txBody>
      </p:sp>
      <p:sp>
        <p:nvSpPr>
          <p:cNvPr id="28677" name="Rectangle 5"/>
          <p:cNvSpPr>
            <a:spLocks noGrp="1" noChangeArrowheads="1"/>
          </p:cNvSpPr>
          <p:nvPr>
            <p:ph type="sldNum" sz="quarter" idx="3"/>
          </p:nvPr>
        </p:nvSpPr>
        <p:spPr bwMode="auto">
          <a:xfrm>
            <a:off x="3971797" y="8831136"/>
            <a:ext cx="3038604" cy="465266"/>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b="0">
                <a:latin typeface="Times New Roman" pitchFamily="18" charset="0"/>
              </a:defRPr>
            </a:lvl1pPr>
          </a:lstStyle>
          <a:p>
            <a:pPr>
              <a:defRPr/>
            </a:pPr>
            <a:fld id="{3A20ACB8-D448-4ADA-9579-DE4C527AFE12}" type="slidenum">
              <a:rPr lang="en-GB" altLang="en-US"/>
              <a:pPr>
                <a:defRPr/>
              </a:pPr>
              <a:t>‹#›</a:t>
            </a:fld>
            <a:endParaRPr lang="en-GB" altLang="en-US" dirty="0"/>
          </a:p>
        </p:txBody>
      </p:sp>
    </p:spTree>
    <p:extLst>
      <p:ext uri="{BB962C8B-B14F-4D97-AF65-F5344CB8AC3E}">
        <p14:creationId xmlns:p14="http://schemas.microsoft.com/office/powerpoint/2010/main" val="2755934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1"/>
            <a:ext cx="3038604" cy="465267"/>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b="0">
                <a:latin typeface="Times New Roman" pitchFamily="18" charset="0"/>
              </a:defRPr>
            </a:lvl1pPr>
          </a:lstStyle>
          <a:p>
            <a:pPr>
              <a:defRPr/>
            </a:pPr>
            <a:endParaRPr lang="en-GB" altLang="en-US" dirty="0"/>
          </a:p>
        </p:txBody>
      </p:sp>
      <p:sp>
        <p:nvSpPr>
          <p:cNvPr id="30723" name="Rectangle 3"/>
          <p:cNvSpPr>
            <a:spLocks noGrp="1" noChangeArrowheads="1"/>
          </p:cNvSpPr>
          <p:nvPr>
            <p:ph type="dt" idx="1"/>
          </p:nvPr>
        </p:nvSpPr>
        <p:spPr bwMode="auto">
          <a:xfrm>
            <a:off x="3971797" y="1"/>
            <a:ext cx="3038604" cy="465267"/>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b="0">
                <a:latin typeface="Times New Roman" pitchFamily="18" charset="0"/>
              </a:defRPr>
            </a:lvl1pPr>
          </a:lstStyle>
          <a:p>
            <a:pPr>
              <a:defRPr/>
            </a:pPr>
            <a:endParaRPr lang="en-GB" altLang="en-US" dirty="0"/>
          </a:p>
        </p:txBody>
      </p:sp>
      <p:sp>
        <p:nvSpPr>
          <p:cNvPr id="7172" name="Rectangle 4"/>
          <p:cNvSpPr>
            <a:spLocks noGrp="1" noRot="1" noChangeAspect="1" noChangeArrowheads="1" noTextEdit="1"/>
          </p:cNvSpPr>
          <p:nvPr>
            <p:ph type="sldImg" idx="2"/>
          </p:nvPr>
        </p:nvSpPr>
        <p:spPr bwMode="auto">
          <a:xfrm>
            <a:off x="1182688" y="696913"/>
            <a:ext cx="4646612" cy="348615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34830" y="4416312"/>
            <a:ext cx="5140742" cy="4182934"/>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30726" name="Rectangle 6"/>
          <p:cNvSpPr>
            <a:spLocks noGrp="1" noChangeArrowheads="1"/>
          </p:cNvSpPr>
          <p:nvPr>
            <p:ph type="ftr" sz="quarter" idx="4"/>
          </p:nvPr>
        </p:nvSpPr>
        <p:spPr bwMode="auto">
          <a:xfrm>
            <a:off x="0" y="8831136"/>
            <a:ext cx="3038604" cy="465266"/>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b="0">
                <a:latin typeface="Times New Roman" pitchFamily="18" charset="0"/>
              </a:defRPr>
            </a:lvl1pPr>
          </a:lstStyle>
          <a:p>
            <a:pPr>
              <a:defRPr/>
            </a:pPr>
            <a:endParaRPr lang="en-GB" altLang="en-US" dirty="0"/>
          </a:p>
        </p:txBody>
      </p:sp>
      <p:sp>
        <p:nvSpPr>
          <p:cNvPr id="30727" name="Rectangle 7"/>
          <p:cNvSpPr>
            <a:spLocks noGrp="1" noChangeArrowheads="1"/>
          </p:cNvSpPr>
          <p:nvPr>
            <p:ph type="sldNum" sz="quarter" idx="5"/>
          </p:nvPr>
        </p:nvSpPr>
        <p:spPr bwMode="auto">
          <a:xfrm>
            <a:off x="3971797" y="8831136"/>
            <a:ext cx="3038604" cy="465266"/>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b="0">
                <a:latin typeface="Times New Roman" pitchFamily="18" charset="0"/>
              </a:defRPr>
            </a:lvl1pPr>
          </a:lstStyle>
          <a:p>
            <a:pPr>
              <a:defRPr/>
            </a:pPr>
            <a:fld id="{ACB4B9DE-C99E-43C5-BFC9-2326EE3C66D7}" type="slidenum">
              <a:rPr lang="en-GB" altLang="en-US"/>
              <a:pPr>
                <a:defRPr/>
              </a:pPr>
              <a:t>‹#›</a:t>
            </a:fld>
            <a:endParaRPr lang="en-GB" altLang="en-US" dirty="0"/>
          </a:p>
        </p:txBody>
      </p:sp>
    </p:spTree>
    <p:extLst>
      <p:ext uri="{BB962C8B-B14F-4D97-AF65-F5344CB8AC3E}">
        <p14:creationId xmlns:p14="http://schemas.microsoft.com/office/powerpoint/2010/main" val="1245870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A2307157-DFA1-4433-8F2F-D9A93930C866}" type="slidenum">
              <a:rPr lang="en-GB" altLang="en-US" smtClean="0"/>
              <a:pPr/>
              <a:t>1</a:t>
            </a:fld>
            <a:endParaRPr lang="en-GB" altLang="en-US" dirty="0"/>
          </a:p>
        </p:txBody>
      </p:sp>
      <p:sp>
        <p:nvSpPr>
          <p:cNvPr id="8195" name="Rectangle 2"/>
          <p:cNvSpPr>
            <a:spLocks noGrp="1" noRot="1" noChangeAspect="1" noChangeArrowheads="1" noTextEdit="1"/>
          </p:cNvSpPr>
          <p:nvPr>
            <p:ph type="sldImg"/>
          </p:nvPr>
        </p:nvSpPr>
        <p:spPr>
          <a:xfrm>
            <a:off x="1182688" y="696913"/>
            <a:ext cx="4646612" cy="3486150"/>
          </a:xfrm>
          <a:ln/>
        </p:spPr>
      </p:sp>
      <p:sp>
        <p:nvSpPr>
          <p:cNvPr id="8196" name="Rectangle 3"/>
          <p:cNvSpPr>
            <a:spLocks noGrp="1" noChangeArrowheads="1"/>
          </p:cNvSpPr>
          <p:nvPr>
            <p:ph type="body" idx="1"/>
          </p:nvPr>
        </p:nvSpPr>
        <p:spPr>
          <a:noFill/>
          <a:ln/>
        </p:spPr>
        <p:txBody>
          <a:bodyPr/>
          <a:lstStyle/>
          <a:p>
            <a:endParaRPr lang="en-US" altLang="en-US" dirty="0"/>
          </a:p>
        </p:txBody>
      </p:sp>
    </p:spTree>
    <p:extLst>
      <p:ext uri="{BB962C8B-B14F-4D97-AF65-F5344CB8AC3E}">
        <p14:creationId xmlns:p14="http://schemas.microsoft.com/office/powerpoint/2010/main" val="150197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eaLnBrk="1" fontAlgn="t" latinLnBrk="0" hangingPunct="1">
              <a:buFontTx/>
              <a:buChar char="-"/>
            </a:pPr>
            <a:r>
              <a:rPr lang="en-US" sz="1200" b="1" i="0" u="none" strike="noStrike" kern="1200" dirty="0">
                <a:solidFill>
                  <a:schemeClr val="tx1"/>
                </a:solidFill>
                <a:effectLst/>
                <a:latin typeface="Times" pitchFamily="18" charset="0"/>
                <a:ea typeface="+mn-ea"/>
                <a:cs typeface="+mn-cs"/>
              </a:rPr>
              <a:t>10% Utilization</a:t>
            </a:r>
          </a:p>
          <a:p>
            <a:pPr marL="171450" indent="-171450" rtl="0" eaLnBrk="1" fontAlgn="t" latinLnBrk="0" hangingPunct="1">
              <a:buFontTx/>
              <a:buChar char="-"/>
            </a:pPr>
            <a:r>
              <a:rPr lang="en-US" sz="1200" b="1" i="0" u="none" strike="noStrike" kern="1200" dirty="0">
                <a:solidFill>
                  <a:schemeClr val="tx1"/>
                </a:solidFill>
                <a:effectLst/>
                <a:latin typeface="Times" pitchFamily="18" charset="0"/>
                <a:ea typeface="+mn-ea"/>
                <a:cs typeface="+mn-cs"/>
              </a:rPr>
              <a:t>Afford TPG move in</a:t>
            </a:r>
          </a:p>
          <a:p>
            <a:pPr marL="0" indent="0" rtl="0" eaLnBrk="1" fontAlgn="t" latinLnBrk="0" hangingPunct="1">
              <a:buFontTx/>
              <a:buNone/>
            </a:pPr>
            <a:endParaRPr lang="en-US" sz="1200" b="1" i="0" u="none" strike="noStrike" kern="1200" dirty="0">
              <a:solidFill>
                <a:schemeClr val="tx1"/>
              </a:solidFill>
              <a:effectLst/>
              <a:latin typeface="Times" pitchFamily="18" charset="0"/>
              <a:ea typeface="+mn-ea"/>
              <a:cs typeface="+mn-cs"/>
            </a:endParaRPr>
          </a:p>
          <a:p>
            <a:pPr rtl="0" eaLnBrk="1" fontAlgn="t" latinLnBrk="0" hangingPunct="1"/>
            <a:r>
              <a:rPr lang="en-US" sz="1200" b="1" i="0" u="none" strike="noStrike" kern="1200" dirty="0">
                <a:solidFill>
                  <a:schemeClr val="tx1"/>
                </a:solidFill>
                <a:effectLst/>
                <a:latin typeface="Times" pitchFamily="18" charset="0"/>
                <a:ea typeface="+mn-ea"/>
                <a:cs typeface="+mn-cs"/>
              </a:rPr>
              <a:t>Model</a:t>
            </a:r>
            <a:endParaRPr lang="en-US" sz="1200" b="0" i="0" u="none" strike="noStrike" kern="1200" dirty="0">
              <a:solidFill>
                <a:schemeClr val="tx1"/>
              </a:solidFill>
              <a:effectLst/>
              <a:latin typeface="Times" pitchFamily="18" charset="0"/>
              <a:ea typeface="+mn-ea"/>
              <a:cs typeface="+mn-cs"/>
            </a:endParaRPr>
          </a:p>
          <a:p>
            <a:pPr rtl="0" eaLnBrk="1" fontAlgn="t" latinLnBrk="0" hangingPunct="1"/>
            <a:r>
              <a:rPr lang="en-US" sz="1200" b="1" i="0" u="none" strike="noStrike" kern="1200" dirty="0">
                <a:solidFill>
                  <a:schemeClr val="tx1"/>
                </a:solidFill>
                <a:effectLst/>
                <a:latin typeface="Times" pitchFamily="18" charset="0"/>
                <a:ea typeface="+mn-ea"/>
                <a:cs typeface="+mn-cs"/>
              </a:rPr>
              <a:t>Number</a:t>
            </a:r>
            <a:endParaRPr lang="en-US" sz="1200" b="0" i="0" u="none" strike="noStrike" kern="1200" dirty="0">
              <a:solidFill>
                <a:schemeClr val="tx1"/>
              </a:solidFill>
              <a:effectLst/>
              <a:latin typeface="Times" pitchFamily="18" charset="0"/>
              <a:ea typeface="+mn-ea"/>
              <a:cs typeface="+mn-cs"/>
            </a:endParaRPr>
          </a:p>
          <a:p>
            <a:pPr rtl="0" eaLnBrk="1" fontAlgn="t" latinLnBrk="0" hangingPunct="1"/>
            <a:r>
              <a:rPr lang="en-US" sz="1200" b="1" i="0" u="none" strike="noStrike" kern="1200" dirty="0">
                <a:solidFill>
                  <a:schemeClr val="tx1"/>
                </a:solidFill>
                <a:effectLst/>
                <a:latin typeface="Times" pitchFamily="18" charset="0"/>
                <a:ea typeface="+mn-ea"/>
                <a:cs typeface="+mn-cs"/>
              </a:rPr>
              <a:t>NBV</a:t>
            </a:r>
            <a:endParaRPr lang="en-US" sz="1200" b="0" i="0" u="none" strike="noStrike" kern="1200" dirty="0">
              <a:solidFill>
                <a:schemeClr val="tx1"/>
              </a:solidFill>
              <a:effectLst/>
              <a:latin typeface="Times" pitchFamily="18" charset="0"/>
              <a:ea typeface="+mn-ea"/>
              <a:cs typeface="+mn-cs"/>
            </a:endParaRPr>
          </a:p>
          <a:p>
            <a:pPr rtl="0" eaLnBrk="1" fontAlgn="t" latinLnBrk="0" hangingPunct="1"/>
            <a:r>
              <a:rPr lang="en-US" sz="1200" b="0" i="0" u="none" strike="noStrike" kern="1200" dirty="0">
                <a:solidFill>
                  <a:schemeClr val="tx1"/>
                </a:solidFill>
                <a:effectLst/>
                <a:latin typeface="Times" pitchFamily="18" charset="0"/>
                <a:ea typeface="+mn-ea"/>
                <a:cs typeface="+mn-cs"/>
              </a:rPr>
              <a:t>X3650M2</a:t>
            </a:r>
          </a:p>
          <a:p>
            <a:pPr rtl="0" eaLnBrk="1" fontAlgn="t" latinLnBrk="0" hangingPunct="1"/>
            <a:r>
              <a:rPr lang="en-US" sz="1200" b="0" i="0" u="none" strike="noStrike" kern="1200" dirty="0">
                <a:solidFill>
                  <a:schemeClr val="tx1"/>
                </a:solidFill>
                <a:effectLst/>
                <a:latin typeface="Times" pitchFamily="18" charset="0"/>
                <a:ea typeface="+mn-ea"/>
                <a:cs typeface="+mn-cs"/>
              </a:rPr>
              <a:t>7</a:t>
            </a:r>
          </a:p>
          <a:p>
            <a:pPr rtl="0" eaLnBrk="1" fontAlgn="t" latinLnBrk="0" hangingPunct="1"/>
            <a:r>
              <a:rPr lang="en-US" sz="1200" b="0" i="0" u="none" strike="noStrike" kern="1200" dirty="0">
                <a:solidFill>
                  <a:schemeClr val="tx1"/>
                </a:solidFill>
                <a:effectLst/>
                <a:latin typeface="Times" pitchFamily="18" charset="0"/>
                <a:ea typeface="+mn-ea"/>
                <a:cs typeface="+mn-cs"/>
              </a:rPr>
              <a:t>0</a:t>
            </a:r>
          </a:p>
          <a:p>
            <a:pPr rtl="0" eaLnBrk="1" fontAlgn="t" latinLnBrk="0" hangingPunct="1"/>
            <a:r>
              <a:rPr lang="en-US" sz="1200" b="0" i="0" u="none" strike="noStrike" kern="1200" dirty="0">
                <a:solidFill>
                  <a:schemeClr val="tx1"/>
                </a:solidFill>
                <a:effectLst/>
                <a:latin typeface="Times" pitchFamily="18" charset="0"/>
                <a:ea typeface="+mn-ea"/>
                <a:cs typeface="+mn-cs"/>
              </a:rPr>
              <a:t>X3650M3</a:t>
            </a:r>
          </a:p>
          <a:p>
            <a:pPr rtl="0" eaLnBrk="1" fontAlgn="t" latinLnBrk="0" hangingPunct="1"/>
            <a:r>
              <a:rPr lang="en-US" sz="1200" b="0" i="0" u="none" strike="noStrike" kern="1200" dirty="0">
                <a:solidFill>
                  <a:schemeClr val="tx1"/>
                </a:solidFill>
                <a:effectLst/>
                <a:latin typeface="Times" pitchFamily="18" charset="0"/>
                <a:ea typeface="+mn-ea"/>
                <a:cs typeface="+mn-cs"/>
              </a:rPr>
              <a:t>6</a:t>
            </a:r>
          </a:p>
          <a:p>
            <a:pPr rtl="0" eaLnBrk="1" fontAlgn="t" latinLnBrk="0" hangingPunct="1"/>
            <a:r>
              <a:rPr lang="en-US" sz="1200" b="0" i="0" u="none" strike="noStrike" kern="1200" dirty="0">
                <a:solidFill>
                  <a:schemeClr val="tx1"/>
                </a:solidFill>
                <a:effectLst/>
                <a:latin typeface="Times" pitchFamily="18" charset="0"/>
                <a:ea typeface="+mn-ea"/>
                <a:cs typeface="+mn-cs"/>
              </a:rPr>
              <a:t>0</a:t>
            </a:r>
          </a:p>
          <a:p>
            <a:pPr rtl="0" eaLnBrk="1" fontAlgn="t" latinLnBrk="0" hangingPunct="1"/>
            <a:r>
              <a:rPr lang="en-US" sz="1200" b="0" i="0" u="none" strike="noStrike" kern="1200" dirty="0">
                <a:solidFill>
                  <a:schemeClr val="tx1"/>
                </a:solidFill>
                <a:effectLst/>
                <a:latin typeface="Times" pitchFamily="18" charset="0"/>
                <a:ea typeface="+mn-ea"/>
                <a:cs typeface="+mn-cs"/>
              </a:rPr>
              <a:t>X3850X5</a:t>
            </a:r>
          </a:p>
          <a:p>
            <a:pPr rtl="0" eaLnBrk="1" fontAlgn="t" latinLnBrk="0" hangingPunct="1"/>
            <a:r>
              <a:rPr lang="en-US" sz="1200" b="0" i="0" u="none" strike="noStrike" kern="1200" dirty="0">
                <a:solidFill>
                  <a:schemeClr val="tx1"/>
                </a:solidFill>
                <a:effectLst/>
                <a:latin typeface="Times" pitchFamily="18" charset="0"/>
                <a:ea typeface="+mn-ea"/>
                <a:cs typeface="+mn-cs"/>
              </a:rPr>
              <a:t>1</a:t>
            </a:r>
          </a:p>
          <a:p>
            <a:pPr rtl="0" eaLnBrk="1" fontAlgn="t" latinLnBrk="0" hangingPunct="1"/>
            <a:r>
              <a:rPr lang="en-US" sz="1200" b="0" i="0" u="none" strike="noStrike" kern="1200" dirty="0">
                <a:solidFill>
                  <a:schemeClr val="tx1"/>
                </a:solidFill>
                <a:effectLst/>
                <a:latin typeface="Times" pitchFamily="18" charset="0"/>
                <a:ea typeface="+mn-ea"/>
                <a:cs typeface="+mn-cs"/>
              </a:rPr>
              <a:t>0</a:t>
            </a:r>
          </a:p>
          <a:p>
            <a:pPr rtl="0" eaLnBrk="1" fontAlgn="t" latinLnBrk="0" hangingPunct="1"/>
            <a:r>
              <a:rPr lang="en-US" sz="1200" b="0" i="0" u="none" strike="noStrike" kern="1200" dirty="0">
                <a:solidFill>
                  <a:schemeClr val="tx1"/>
                </a:solidFill>
                <a:effectLst/>
                <a:latin typeface="Times" pitchFamily="18" charset="0"/>
                <a:ea typeface="+mn-ea"/>
                <a:cs typeface="+mn-cs"/>
              </a:rPr>
              <a:t>X3850M2</a:t>
            </a:r>
          </a:p>
          <a:p>
            <a:pPr rtl="0" eaLnBrk="1" fontAlgn="t" latinLnBrk="0" hangingPunct="1"/>
            <a:r>
              <a:rPr lang="en-US" sz="1200" b="0" i="0" u="none" strike="noStrike" kern="1200" dirty="0">
                <a:solidFill>
                  <a:schemeClr val="tx1"/>
                </a:solidFill>
                <a:effectLst/>
                <a:latin typeface="Times" pitchFamily="18" charset="0"/>
                <a:ea typeface="+mn-ea"/>
                <a:cs typeface="+mn-cs"/>
              </a:rPr>
              <a:t>2</a:t>
            </a:r>
          </a:p>
          <a:p>
            <a:pPr rtl="0" eaLnBrk="1" fontAlgn="t" latinLnBrk="0" hangingPunct="1"/>
            <a:r>
              <a:rPr lang="en-US" sz="1200" b="0" i="0" u="none" strike="noStrike" kern="1200" dirty="0">
                <a:solidFill>
                  <a:schemeClr val="tx1"/>
                </a:solidFill>
                <a:effectLst/>
                <a:latin typeface="Times" pitchFamily="18" charset="0"/>
                <a:ea typeface="+mn-ea"/>
                <a:cs typeface="+mn-cs"/>
              </a:rPr>
              <a:t>0</a:t>
            </a:r>
          </a:p>
          <a:p>
            <a:pPr rtl="0" eaLnBrk="1" fontAlgn="t" latinLnBrk="0" hangingPunct="1"/>
            <a:r>
              <a:rPr lang="en-US" sz="1200" b="0" i="0" u="none" strike="noStrike" kern="1200" dirty="0">
                <a:solidFill>
                  <a:schemeClr val="tx1"/>
                </a:solidFill>
                <a:effectLst/>
                <a:latin typeface="Times" pitchFamily="18" charset="0"/>
                <a:ea typeface="+mn-ea"/>
                <a:cs typeface="+mn-cs"/>
              </a:rPr>
              <a:t>X3650M4</a:t>
            </a:r>
          </a:p>
          <a:p>
            <a:pPr rtl="0" eaLnBrk="1" fontAlgn="t" latinLnBrk="0" hangingPunct="1"/>
            <a:r>
              <a:rPr lang="en-US" sz="1200" b="0" i="0" u="none" strike="noStrike" kern="1200" dirty="0">
                <a:solidFill>
                  <a:schemeClr val="tx1"/>
                </a:solidFill>
                <a:effectLst/>
                <a:latin typeface="Times" pitchFamily="18" charset="0"/>
                <a:ea typeface="+mn-ea"/>
                <a:cs typeface="+mn-cs"/>
              </a:rPr>
              <a:t>9</a:t>
            </a:r>
          </a:p>
          <a:p>
            <a:pPr rtl="0" eaLnBrk="1" fontAlgn="ctr" latinLnBrk="0" hangingPunct="1"/>
            <a:r>
              <a:rPr lang="zh-TW" altLang="en-US" sz="1200" b="0" i="0" u="none" strike="noStrike" kern="1200" dirty="0">
                <a:solidFill>
                  <a:schemeClr val="tx1"/>
                </a:solidFill>
                <a:effectLst/>
                <a:latin typeface="Times" pitchFamily="18" charset="0"/>
                <a:ea typeface="+mn-ea"/>
                <a:cs typeface="+mn-cs"/>
              </a:rPr>
              <a:t> </a:t>
            </a:r>
            <a:r>
              <a:rPr lang="en-US" sz="1200" b="0" i="0" u="none" strike="noStrike" kern="1200" dirty="0">
                <a:solidFill>
                  <a:schemeClr val="tx1"/>
                </a:solidFill>
                <a:effectLst/>
                <a:latin typeface="Times" pitchFamily="18" charset="0"/>
                <a:ea typeface="+mn-ea"/>
                <a:cs typeface="+mn-cs"/>
              </a:rPr>
              <a:t>S$ 119,693 </a:t>
            </a:r>
          </a:p>
          <a:p>
            <a:endParaRPr lang="en-US" dirty="0"/>
          </a:p>
        </p:txBody>
      </p:sp>
      <p:sp>
        <p:nvSpPr>
          <p:cNvPr id="4" name="Slide Number Placeholder 3"/>
          <p:cNvSpPr>
            <a:spLocks noGrp="1"/>
          </p:cNvSpPr>
          <p:nvPr>
            <p:ph type="sldNum" sz="quarter" idx="10"/>
          </p:nvPr>
        </p:nvSpPr>
        <p:spPr/>
        <p:txBody>
          <a:bodyPr/>
          <a:lstStyle/>
          <a:p>
            <a:pPr>
              <a:defRPr/>
            </a:pPr>
            <a:fld id="{ACB4B9DE-C99E-43C5-BFC9-2326EE3C66D7}" type="slidenum">
              <a:rPr lang="en-GB" altLang="en-US" smtClean="0"/>
              <a:pPr>
                <a:defRPr/>
              </a:pPr>
              <a:t>2</a:t>
            </a:fld>
            <a:endParaRPr lang="en-GB" altLang="en-US" dirty="0"/>
          </a:p>
        </p:txBody>
      </p:sp>
    </p:spTree>
    <p:extLst>
      <p:ext uri="{BB962C8B-B14F-4D97-AF65-F5344CB8AC3E}">
        <p14:creationId xmlns:p14="http://schemas.microsoft.com/office/powerpoint/2010/main" val="22540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cstate="print"/>
          <a:srcRect/>
          <a:stretch>
            <a:fillRect/>
          </a:stretch>
        </p:blipFill>
        <p:spPr bwMode="auto">
          <a:xfrm>
            <a:off x="0" y="1828800"/>
            <a:ext cx="9144000" cy="3200400"/>
          </a:xfrm>
          <a:prstGeom prst="rect">
            <a:avLst/>
          </a:prstGeom>
          <a:noFill/>
          <a:ln w="9525">
            <a:noFill/>
            <a:miter lim="800000"/>
            <a:headEnd/>
            <a:tailEnd/>
          </a:ln>
        </p:spPr>
      </p:pic>
      <p:sp>
        <p:nvSpPr>
          <p:cNvPr id="5" name="Text Box 67"/>
          <p:cNvSpPr txBox="1">
            <a:spLocks noChangeArrowheads="1"/>
          </p:cNvSpPr>
          <p:nvPr userDrawn="1"/>
        </p:nvSpPr>
        <p:spPr bwMode="auto">
          <a:xfrm>
            <a:off x="501650" y="6270625"/>
            <a:ext cx="6705600" cy="336550"/>
          </a:xfrm>
          <a:prstGeom prst="rect">
            <a:avLst/>
          </a:prstGeom>
          <a:noFill/>
          <a:ln w="9525">
            <a:noFill/>
            <a:miter lim="800000"/>
            <a:headEnd/>
            <a:tailEnd/>
          </a:ln>
          <a:effectLst/>
        </p:spPr>
        <p:txBody>
          <a:bodyPr>
            <a:spAutoFit/>
          </a:bodyPr>
          <a:lstStyle/>
          <a:p>
            <a:pPr>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68"/>
          <p:cNvPicPr>
            <a:picLocks noChangeAspect="1" noChangeArrowheads="1"/>
          </p:cNvPicPr>
          <p:nvPr userDrawn="1"/>
        </p:nvPicPr>
        <p:blipFill>
          <a:blip r:embed="rId3" cstate="print"/>
          <a:srcRect/>
          <a:stretch>
            <a:fillRect/>
          </a:stretch>
        </p:blipFill>
        <p:spPr bwMode="auto">
          <a:xfrm>
            <a:off x="7445379" y="6280150"/>
            <a:ext cx="1089025" cy="317500"/>
          </a:xfrm>
          <a:prstGeom prst="rect">
            <a:avLst/>
          </a:prstGeom>
          <a:noFill/>
          <a:ln w="9525">
            <a:noFill/>
            <a:miter lim="800000"/>
            <a:headEnd/>
            <a:tailEnd/>
          </a:ln>
        </p:spPr>
      </p:pic>
      <p:sp>
        <p:nvSpPr>
          <p:cNvPr id="35842" name="Rectangle 2"/>
          <p:cNvSpPr>
            <a:spLocks noGrp="1" noChangeArrowheads="1"/>
          </p:cNvSpPr>
          <p:nvPr>
            <p:ph type="ctrTitle"/>
          </p:nvPr>
        </p:nvSpPr>
        <p:spPr>
          <a:xfrm>
            <a:off x="1447800" y="2667000"/>
            <a:ext cx="7010400" cy="838200"/>
          </a:xfrm>
          <a:noFill/>
        </p:spPr>
        <p:txBody>
          <a:bodyPr/>
          <a:lstStyle>
            <a:lvl1pPr algn="r">
              <a:defRPr sz="3600" b="0">
                <a:solidFill>
                  <a:schemeClr val="bg1"/>
                </a:solidFill>
              </a:defRPr>
            </a:lvl1pPr>
          </a:lstStyle>
          <a:p>
            <a:r>
              <a:rPr lang="en-GB" altLang="en-US" dirty="0"/>
              <a:t>Click to edit Master title style</a:t>
            </a:r>
          </a:p>
        </p:txBody>
      </p:sp>
      <p:sp>
        <p:nvSpPr>
          <p:cNvPr id="35856" name="Rectangle 16"/>
          <p:cNvSpPr>
            <a:spLocks noGrp="1" noChangeArrowheads="1"/>
          </p:cNvSpPr>
          <p:nvPr>
            <p:ph type="subTitle" idx="1"/>
          </p:nvPr>
        </p:nvSpPr>
        <p:spPr>
          <a:xfrm>
            <a:off x="3124200" y="3657600"/>
            <a:ext cx="5334000" cy="609600"/>
          </a:xfrm>
        </p:spPr>
        <p:txBody>
          <a:bodyPr/>
          <a:lstStyle>
            <a:lvl1pPr marL="0" indent="0" algn="r">
              <a:buFont typeface="WingDings" pitchFamily="2" charset="2"/>
              <a:buNone/>
              <a:defRPr sz="2800">
                <a:solidFill>
                  <a:schemeClr val="bg1"/>
                </a:solidFill>
              </a:defRPr>
            </a:lvl1pPr>
          </a:lstStyle>
          <a:p>
            <a:r>
              <a:rPr lang="en-GB" altLang="en-US"/>
              <a:t>Click to edit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fld id="{0FD9152E-2A42-4F00-86C3-9BA7910D1C69}" type="slidenum">
              <a:rPr lang="en-US" altLang="en-US"/>
              <a:pPr>
                <a:defRPr/>
              </a:pPr>
              <a:t>‹#›</a:t>
            </a:fld>
            <a:endParaRPr lang="en-US" alt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2"/>
          <p:cNvSpPr>
            <a:spLocks noGrp="1" noChangeArrowheads="1"/>
          </p:cNvSpPr>
          <p:nvPr>
            <p:ph type="title"/>
          </p:nvPr>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838200"/>
            <a:ext cx="1930400" cy="51054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33425" y="838200"/>
            <a:ext cx="5641975"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fld id="{382AC258-D0E9-42FD-A3F6-F34F8577DA85}" type="slidenum">
              <a:rPr lang="en-US" altLang="en-US"/>
              <a:pPr>
                <a:defRPr/>
              </a:pPr>
              <a:t>‹#›</a:t>
            </a:fld>
            <a:endParaRPr lang="en-US" alt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2"/>
          <p:cNvSpPr txBox="1">
            <a:spLocks noChangeArrowheads="1"/>
          </p:cNvSpPr>
          <p:nvPr userDrawn="1"/>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800" b="1">
                <a:solidFill>
                  <a:schemeClr val="bg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0" fontAlgn="base" hangingPunct="0">
              <a:spcBef>
                <a:spcPct val="0"/>
              </a:spcBef>
              <a:spcAft>
                <a:spcPct val="0"/>
              </a:spcAft>
              <a:defRPr sz="2800" b="1">
                <a:solidFill>
                  <a:schemeClr val="tx1"/>
                </a:solidFill>
                <a:latin typeface="Arial" charset="0"/>
              </a:defRPr>
            </a:lvl6pPr>
            <a:lvl7pPr marL="914400" algn="l" rtl="0" eaLnBrk="0" fontAlgn="base" hangingPunct="0">
              <a:spcBef>
                <a:spcPct val="0"/>
              </a:spcBef>
              <a:spcAft>
                <a:spcPct val="0"/>
              </a:spcAft>
              <a:defRPr sz="2800" b="1">
                <a:solidFill>
                  <a:schemeClr val="tx1"/>
                </a:solidFill>
                <a:latin typeface="Arial" charset="0"/>
              </a:defRPr>
            </a:lvl7pPr>
            <a:lvl8pPr marL="1371600" algn="l" rtl="0" eaLnBrk="0" fontAlgn="base" hangingPunct="0">
              <a:spcBef>
                <a:spcPct val="0"/>
              </a:spcBef>
              <a:spcAft>
                <a:spcPct val="0"/>
              </a:spcAft>
              <a:defRPr sz="2800" b="1">
                <a:solidFill>
                  <a:schemeClr val="tx1"/>
                </a:solidFill>
                <a:latin typeface="Arial" charset="0"/>
              </a:defRPr>
            </a:lvl8pPr>
            <a:lvl9pPr marL="1828800" algn="l" rtl="0" eaLnBrk="0" fontAlgn="base" hangingPunct="0">
              <a:spcBef>
                <a:spcPct val="0"/>
              </a:spcBef>
              <a:spcAft>
                <a:spcPct val="0"/>
              </a:spcAft>
              <a:defRPr sz="2800" b="1">
                <a:solidFill>
                  <a:schemeClr val="tx1"/>
                </a:solidFill>
                <a:latin typeface="Arial" charset="0"/>
              </a:defRPr>
            </a:lvl9pPr>
          </a:lstStyle>
          <a:p>
            <a:r>
              <a:rPr lang="en-US" altLang="en-US"/>
              <a:t>Click to edit Master title / style</a:t>
            </a: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6" y="1066800"/>
            <a:ext cx="76708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p:txBody>
          <a:bodyPr/>
          <a:lstStyle>
            <a:lvl1pPr>
              <a:defRPr/>
            </a:lvl1pPr>
          </a:lstStyle>
          <a:p>
            <a:pPr>
              <a:defRPr/>
            </a:pPr>
            <a:fld id="{BAD51EF6-613C-478B-8749-285FDC934970}" type="slidenum">
              <a:rPr lang="en-US" altLang="en-US"/>
              <a:pPr>
                <a:defRPr/>
              </a:pPr>
              <a:t>‹#›</a:t>
            </a:fld>
            <a:endParaRPr lang="en-US" altLang="en-US" dirty="0"/>
          </a:p>
        </p:txBody>
      </p:sp>
      <p:sp>
        <p:nvSpPr>
          <p:cNvPr id="5" name="Rectangle 49"/>
          <p:cNvSpPr>
            <a:spLocks noGrp="1" noChangeArrowheads="1"/>
          </p:cNvSpPr>
          <p:nvPr>
            <p:ph type="ftr" sz="quarter" idx="11"/>
          </p:nvPr>
        </p:nvSpPr>
        <p:spPr/>
        <p:txBody>
          <a:bodyPr/>
          <a:lstStyle>
            <a:lvl1pPr>
              <a:defRPr/>
            </a:lvl1pPr>
          </a:lstStyle>
          <a:p>
            <a:pPr>
              <a:defRPr/>
            </a:pPr>
            <a:endParaRPr lang="en-US" dirty="0"/>
          </a:p>
        </p:txBody>
      </p:sp>
      <p:sp>
        <p:nvSpPr>
          <p:cNvPr id="7" name="Rectangle 2"/>
          <p:cNvSpPr>
            <a:spLocks noGrp="1" noChangeArrowheads="1"/>
          </p:cNvSpPr>
          <p:nvPr>
            <p:ph type="title"/>
          </p:nvPr>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08A61DC7-20C9-4192-8B2A-63FBF6070C68}" type="slidenum">
              <a:rPr lang="en-US" altLang="en-US"/>
              <a:pPr>
                <a:defRPr/>
              </a:pPr>
              <a:t>‹#›</a:t>
            </a:fld>
            <a:endParaRPr lang="en-US" alt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2"/>
          <p:cNvSpPr txBox="1">
            <a:spLocks noChangeArrowheads="1"/>
          </p:cNvSpPr>
          <p:nvPr userDrawn="1"/>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800" b="1">
                <a:solidFill>
                  <a:schemeClr val="bg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0" fontAlgn="base" hangingPunct="0">
              <a:spcBef>
                <a:spcPct val="0"/>
              </a:spcBef>
              <a:spcAft>
                <a:spcPct val="0"/>
              </a:spcAft>
              <a:defRPr sz="2800" b="1">
                <a:solidFill>
                  <a:schemeClr val="tx1"/>
                </a:solidFill>
                <a:latin typeface="Arial" charset="0"/>
              </a:defRPr>
            </a:lvl6pPr>
            <a:lvl7pPr marL="914400" algn="l" rtl="0" eaLnBrk="0" fontAlgn="base" hangingPunct="0">
              <a:spcBef>
                <a:spcPct val="0"/>
              </a:spcBef>
              <a:spcAft>
                <a:spcPct val="0"/>
              </a:spcAft>
              <a:defRPr sz="2800" b="1">
                <a:solidFill>
                  <a:schemeClr val="tx1"/>
                </a:solidFill>
                <a:latin typeface="Arial" charset="0"/>
              </a:defRPr>
            </a:lvl7pPr>
            <a:lvl8pPr marL="1371600" algn="l" rtl="0" eaLnBrk="0" fontAlgn="base" hangingPunct="0">
              <a:spcBef>
                <a:spcPct val="0"/>
              </a:spcBef>
              <a:spcAft>
                <a:spcPct val="0"/>
              </a:spcAft>
              <a:defRPr sz="2800" b="1">
                <a:solidFill>
                  <a:schemeClr val="tx1"/>
                </a:solidFill>
                <a:latin typeface="Arial" charset="0"/>
              </a:defRPr>
            </a:lvl8pPr>
            <a:lvl9pPr marL="1828800" algn="l" rtl="0" eaLnBrk="0" fontAlgn="base" hangingPunct="0">
              <a:spcBef>
                <a:spcPct val="0"/>
              </a:spcBef>
              <a:spcAft>
                <a:spcPct val="0"/>
              </a:spcAft>
              <a:defRPr sz="2800" b="1">
                <a:solidFill>
                  <a:schemeClr val="tx1"/>
                </a:solidFill>
                <a:latin typeface="Arial" charset="0"/>
              </a:defRPr>
            </a:lvl9pPr>
          </a:lstStyle>
          <a:p>
            <a:r>
              <a:rPr lang="en-US" altLang="en-US"/>
              <a:t>Click to edit Master title / style</a:t>
            </a: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3429" y="11430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5025" y="11430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5"/>
          <p:cNvSpPr>
            <a:spLocks noGrp="1" noChangeArrowheads="1"/>
          </p:cNvSpPr>
          <p:nvPr>
            <p:ph type="sldNum" sz="quarter" idx="10"/>
          </p:nvPr>
        </p:nvSpPr>
        <p:spPr>
          <a:ln/>
        </p:spPr>
        <p:txBody>
          <a:bodyPr/>
          <a:lstStyle>
            <a:lvl1pPr>
              <a:defRPr/>
            </a:lvl1pPr>
          </a:lstStyle>
          <a:p>
            <a:pPr>
              <a:defRPr/>
            </a:pPr>
            <a:fld id="{3EAA1FEE-DFDE-46DF-95F9-170BE4C43138}" type="slidenum">
              <a:rPr lang="en-US" altLang="en-US"/>
              <a:pPr>
                <a:defRPr/>
              </a:pPr>
              <a:t>‹#›</a:t>
            </a:fld>
            <a:endParaRPr lang="en-US" alt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2"/>
          <p:cNvSpPr>
            <a:spLocks noGrp="1" noChangeArrowheads="1"/>
          </p:cNvSpPr>
          <p:nvPr>
            <p:ph type="title"/>
          </p:nvPr>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036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9"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63036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5"/>
          <p:cNvSpPr>
            <a:spLocks noGrp="1" noChangeArrowheads="1"/>
          </p:cNvSpPr>
          <p:nvPr>
            <p:ph type="sldNum" sz="quarter" idx="10"/>
          </p:nvPr>
        </p:nvSpPr>
        <p:spPr>
          <a:ln/>
        </p:spPr>
        <p:txBody>
          <a:bodyPr/>
          <a:lstStyle>
            <a:lvl1pPr>
              <a:defRPr/>
            </a:lvl1pPr>
          </a:lstStyle>
          <a:p>
            <a:pPr>
              <a:defRPr/>
            </a:pPr>
            <a:fld id="{3922DBD0-2BF9-4C7E-8FE1-6F13C75916FA}" type="slidenum">
              <a:rPr lang="en-US" altLang="en-US"/>
              <a:pPr>
                <a:defRPr/>
              </a:pPr>
              <a:t>‹#›</a:t>
            </a:fld>
            <a:endParaRPr lang="en-US" alt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dirty="0"/>
          </a:p>
        </p:txBody>
      </p:sp>
      <p:sp>
        <p:nvSpPr>
          <p:cNvPr id="10" name="Rectangle 2"/>
          <p:cNvSpPr>
            <a:spLocks noGrp="1" noChangeArrowheads="1"/>
          </p:cNvSpPr>
          <p:nvPr>
            <p:ph type="title"/>
          </p:nvPr>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45"/>
          <p:cNvSpPr>
            <a:spLocks noGrp="1" noChangeArrowheads="1"/>
          </p:cNvSpPr>
          <p:nvPr>
            <p:ph type="sldNum" sz="quarter" idx="10"/>
          </p:nvPr>
        </p:nvSpPr>
        <p:spPr>
          <a:ln/>
        </p:spPr>
        <p:txBody>
          <a:bodyPr/>
          <a:lstStyle>
            <a:lvl1pPr>
              <a:defRPr/>
            </a:lvl1pPr>
          </a:lstStyle>
          <a:p>
            <a:pPr>
              <a:defRPr/>
            </a:pPr>
            <a:fld id="{E89B11CD-B171-455B-BA53-2C70D01FE3CD}" type="slidenum">
              <a:rPr lang="en-US" altLang="en-US"/>
              <a:pPr>
                <a:defRPr/>
              </a:pPr>
              <a:t>‹#›</a:t>
            </a:fld>
            <a:endParaRPr lang="en-US" alt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2"/>
          <p:cNvSpPr>
            <a:spLocks noGrp="1" noChangeArrowheads="1"/>
          </p:cNvSpPr>
          <p:nvPr>
            <p:ph type="title"/>
          </p:nvPr>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EF3F26AD-3484-49FB-9E3F-F8AD8051D0A5}" type="slidenum">
              <a:rPr lang="en-US" altLang="en-US"/>
              <a:pPr>
                <a:defRPr/>
              </a:pPr>
              <a:t>‹#›</a:t>
            </a:fld>
            <a:endParaRPr lang="en-US" alt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2"/>
          <p:cNvSpPr>
            <a:spLocks noGrp="1" noChangeArrowheads="1"/>
          </p:cNvSpPr>
          <p:nvPr>
            <p:ph type="title"/>
          </p:nvPr>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953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1" y="914400"/>
            <a:ext cx="5111750" cy="52117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2133600"/>
            <a:ext cx="3008313" cy="39925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EC196A6C-3F0E-46C9-819A-C61E13EE6D42}" type="slidenum">
              <a:rPr lang="en-US" altLang="en-US"/>
              <a:pPr>
                <a:defRPr/>
              </a:pPr>
              <a:t>‹#›</a:t>
            </a:fld>
            <a:endParaRPr lang="en-US" alt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2"/>
          <p:cNvSpPr txBox="1">
            <a:spLocks noChangeArrowheads="1"/>
          </p:cNvSpPr>
          <p:nvPr userDrawn="1"/>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800" b="1">
                <a:solidFill>
                  <a:schemeClr val="bg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0" fontAlgn="base" hangingPunct="0">
              <a:spcBef>
                <a:spcPct val="0"/>
              </a:spcBef>
              <a:spcAft>
                <a:spcPct val="0"/>
              </a:spcAft>
              <a:defRPr sz="2800" b="1">
                <a:solidFill>
                  <a:schemeClr val="tx1"/>
                </a:solidFill>
                <a:latin typeface="Arial" charset="0"/>
              </a:defRPr>
            </a:lvl6pPr>
            <a:lvl7pPr marL="914400" algn="l" rtl="0" eaLnBrk="0" fontAlgn="base" hangingPunct="0">
              <a:spcBef>
                <a:spcPct val="0"/>
              </a:spcBef>
              <a:spcAft>
                <a:spcPct val="0"/>
              </a:spcAft>
              <a:defRPr sz="2800" b="1">
                <a:solidFill>
                  <a:schemeClr val="tx1"/>
                </a:solidFill>
                <a:latin typeface="Arial" charset="0"/>
              </a:defRPr>
            </a:lvl7pPr>
            <a:lvl8pPr marL="1371600" algn="l" rtl="0" eaLnBrk="0" fontAlgn="base" hangingPunct="0">
              <a:spcBef>
                <a:spcPct val="0"/>
              </a:spcBef>
              <a:spcAft>
                <a:spcPct val="0"/>
              </a:spcAft>
              <a:defRPr sz="2800" b="1">
                <a:solidFill>
                  <a:schemeClr val="tx1"/>
                </a:solidFill>
                <a:latin typeface="Arial" charset="0"/>
              </a:defRPr>
            </a:lvl8pPr>
            <a:lvl9pPr marL="1828800" algn="l" rtl="0" eaLnBrk="0" fontAlgn="base" hangingPunct="0">
              <a:spcBef>
                <a:spcPct val="0"/>
              </a:spcBef>
              <a:spcAft>
                <a:spcPct val="0"/>
              </a:spcAft>
              <a:defRPr sz="2800" b="1">
                <a:solidFill>
                  <a:schemeClr val="tx1"/>
                </a:solidFill>
                <a:latin typeface="Arial" charset="0"/>
              </a:defRPr>
            </a:lvl9pPr>
          </a:lstStyle>
          <a:p>
            <a:r>
              <a:rPr lang="en-US" altLang="en-US"/>
              <a:t>Click to edit Master title / style</a:t>
            </a: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914399"/>
            <a:ext cx="5486400" cy="3813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C3091E74-EA02-4E44-8A05-1A9B1BE416EC}" type="slidenum">
              <a:rPr lang="en-US" altLang="en-US"/>
              <a:pPr>
                <a:defRPr/>
              </a:pPr>
              <a:t>‹#›</a:t>
            </a:fld>
            <a:endParaRPr lang="en-US" alt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2"/>
          <p:cNvSpPr txBox="1">
            <a:spLocks noChangeArrowheads="1"/>
          </p:cNvSpPr>
          <p:nvPr userDrawn="1"/>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800" b="1">
                <a:solidFill>
                  <a:schemeClr val="bg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0" fontAlgn="base" hangingPunct="0">
              <a:spcBef>
                <a:spcPct val="0"/>
              </a:spcBef>
              <a:spcAft>
                <a:spcPct val="0"/>
              </a:spcAft>
              <a:defRPr sz="2800" b="1">
                <a:solidFill>
                  <a:schemeClr val="tx1"/>
                </a:solidFill>
                <a:latin typeface="Arial" charset="0"/>
              </a:defRPr>
            </a:lvl6pPr>
            <a:lvl7pPr marL="914400" algn="l" rtl="0" eaLnBrk="0" fontAlgn="base" hangingPunct="0">
              <a:spcBef>
                <a:spcPct val="0"/>
              </a:spcBef>
              <a:spcAft>
                <a:spcPct val="0"/>
              </a:spcAft>
              <a:defRPr sz="2800" b="1">
                <a:solidFill>
                  <a:schemeClr val="tx1"/>
                </a:solidFill>
                <a:latin typeface="Arial" charset="0"/>
              </a:defRPr>
            </a:lvl7pPr>
            <a:lvl8pPr marL="1371600" algn="l" rtl="0" eaLnBrk="0" fontAlgn="base" hangingPunct="0">
              <a:spcBef>
                <a:spcPct val="0"/>
              </a:spcBef>
              <a:spcAft>
                <a:spcPct val="0"/>
              </a:spcAft>
              <a:defRPr sz="2800" b="1">
                <a:solidFill>
                  <a:schemeClr val="tx1"/>
                </a:solidFill>
                <a:latin typeface="Arial" charset="0"/>
              </a:defRPr>
            </a:lvl8pPr>
            <a:lvl9pPr marL="1828800" algn="l" rtl="0" eaLnBrk="0" fontAlgn="base" hangingPunct="0">
              <a:spcBef>
                <a:spcPct val="0"/>
              </a:spcBef>
              <a:spcAft>
                <a:spcPct val="0"/>
              </a:spcAft>
              <a:defRPr sz="2800" b="1">
                <a:solidFill>
                  <a:schemeClr val="tx1"/>
                </a:solidFill>
                <a:latin typeface="Arial" charset="0"/>
              </a:defRPr>
            </a:lvl9pPr>
          </a:lstStyle>
          <a:p>
            <a:r>
              <a:rPr lang="en-US" altLang="en-US"/>
              <a:t>Click to edit Master title / style</a:t>
            </a: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17236"/>
            <a:ext cx="9144000" cy="577850"/>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
        <p:nvSpPr>
          <p:cNvPr id="3075" name="Rectangle 3"/>
          <p:cNvSpPr>
            <a:spLocks noGrp="1" noChangeArrowheads="1"/>
          </p:cNvSpPr>
          <p:nvPr>
            <p:ph type="body" idx="1"/>
          </p:nvPr>
        </p:nvSpPr>
        <p:spPr bwMode="auto">
          <a:xfrm>
            <a:off x="733426" y="1676400"/>
            <a:ext cx="7670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800" b="0"/>
            </a:lvl1pPr>
          </a:lstStyle>
          <a:p>
            <a:pPr>
              <a:defRPr/>
            </a:pPr>
            <a:fld id="{A9C8AA6A-3A33-411A-9D56-CCDCF7355C9D}" type="slidenum">
              <a:rPr lang="en-US" altLang="en-US"/>
              <a:pPr>
                <a:defRPr/>
              </a:pPr>
              <a:t>‹#›</a:t>
            </a:fld>
            <a:endParaRPr lang="en-US" altLang="en-US" dirty="0"/>
          </a:p>
        </p:txBody>
      </p:sp>
      <p:sp>
        <p:nvSpPr>
          <p:cNvPr id="1070" name="Line 46"/>
          <p:cNvSpPr>
            <a:spLocks noChangeShapeType="1"/>
          </p:cNvSpPr>
          <p:nvPr userDrawn="1"/>
        </p:nvSpPr>
        <p:spPr bwMode="auto">
          <a:xfrm>
            <a:off x="647700" y="6172200"/>
            <a:ext cx="7843838" cy="0"/>
          </a:xfrm>
          <a:prstGeom prst="line">
            <a:avLst/>
          </a:prstGeom>
          <a:noFill/>
          <a:ln w="19050">
            <a:solidFill>
              <a:schemeClr val="accent1"/>
            </a:solidFill>
            <a:round/>
            <a:headEnd/>
            <a:tailEnd/>
          </a:ln>
          <a:effectLst/>
        </p:spPr>
        <p:txBody>
          <a:bodyPr wrap="none" anchor="ctr"/>
          <a:lstStyle/>
          <a:p>
            <a:pPr>
              <a:defRPr/>
            </a:pPr>
            <a:endParaRPr lang="en-SG" dirty="0"/>
          </a:p>
        </p:txBody>
      </p:sp>
      <p:pic>
        <p:nvPicPr>
          <p:cNvPr id="3078" name="Picture 47"/>
          <p:cNvPicPr>
            <a:picLocks noChangeAspect="1" noChangeArrowheads="1"/>
          </p:cNvPicPr>
          <p:nvPr userDrawn="1"/>
        </p:nvPicPr>
        <p:blipFill>
          <a:blip r:embed="rId13" cstate="print"/>
          <a:srcRect/>
          <a:stretch>
            <a:fillRect/>
          </a:stretch>
        </p:blipFill>
        <p:spPr bwMode="auto">
          <a:xfrm>
            <a:off x="7445379" y="6280150"/>
            <a:ext cx="1089025" cy="317500"/>
          </a:xfrm>
          <a:prstGeom prst="rect">
            <a:avLst/>
          </a:prstGeom>
          <a:noFill/>
          <a:ln w="9525">
            <a:noFill/>
            <a:miter lim="800000"/>
            <a:headEnd/>
            <a:tailEnd/>
          </a:ln>
        </p:spPr>
      </p:pic>
      <p:sp>
        <p:nvSpPr>
          <p:cNvPr id="1073" name="Rectangle 49"/>
          <p:cNvSpPr>
            <a:spLocks noGrp="1" noChangeArrowheads="1"/>
          </p:cNvSpPr>
          <p:nvPr>
            <p:ph type="ftr" sz="quarter" idx="3"/>
          </p:nvPr>
        </p:nvSpPr>
        <p:spPr bwMode="auto">
          <a:xfrm>
            <a:off x="685800" y="6229350"/>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rtl="0" eaLnBrk="0" fontAlgn="base" hangingPunct="0">
        <a:spcBef>
          <a:spcPct val="0"/>
        </a:spcBef>
        <a:spcAft>
          <a:spcPct val="0"/>
        </a:spcAft>
        <a:defRPr sz="1800" b="1">
          <a:solidFill>
            <a:schemeClr val="bg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0" fontAlgn="base" hangingPunct="0">
        <a:spcBef>
          <a:spcPct val="0"/>
        </a:spcBef>
        <a:spcAft>
          <a:spcPct val="0"/>
        </a:spcAft>
        <a:defRPr sz="2800" b="1">
          <a:solidFill>
            <a:schemeClr val="tx1"/>
          </a:solidFill>
          <a:latin typeface="Arial" charset="0"/>
        </a:defRPr>
      </a:lvl6pPr>
      <a:lvl7pPr marL="914400" algn="l" rtl="0" eaLnBrk="0" fontAlgn="base" hangingPunct="0">
        <a:spcBef>
          <a:spcPct val="0"/>
        </a:spcBef>
        <a:spcAft>
          <a:spcPct val="0"/>
        </a:spcAft>
        <a:defRPr sz="2800" b="1">
          <a:solidFill>
            <a:schemeClr val="tx1"/>
          </a:solidFill>
          <a:latin typeface="Arial" charset="0"/>
        </a:defRPr>
      </a:lvl7pPr>
      <a:lvl8pPr marL="1371600" algn="l" rtl="0" eaLnBrk="0" fontAlgn="base" hangingPunct="0">
        <a:spcBef>
          <a:spcPct val="0"/>
        </a:spcBef>
        <a:spcAft>
          <a:spcPct val="0"/>
        </a:spcAft>
        <a:defRPr sz="2800" b="1">
          <a:solidFill>
            <a:schemeClr val="tx1"/>
          </a:solidFill>
          <a:latin typeface="Arial" charset="0"/>
        </a:defRPr>
      </a:lvl8pPr>
      <a:lvl9pPr marL="1828800" algn="l" rtl="0" eaLnBrk="0" fontAlgn="base" hangingPunct="0">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746234" y="2667000"/>
            <a:ext cx="7711966" cy="838200"/>
          </a:xfrm>
          <a:noFill/>
        </p:spPr>
        <p:txBody>
          <a:bodyPr/>
          <a:lstStyle>
            <a:lvl1pPr algn="r">
              <a:defRPr sz="3600" b="0">
                <a:solidFill>
                  <a:schemeClr val="bg1"/>
                </a:solidFill>
              </a:defRPr>
            </a:lvl1pPr>
          </a:lstStyle>
          <a:p>
            <a:r>
              <a:rPr lang="en-GB" altLang="en-US" sz="2800" dirty="0"/>
              <a:t>Taiwan VPC Dashboard</a:t>
            </a:r>
          </a:p>
        </p:txBody>
      </p:sp>
      <p:sp>
        <p:nvSpPr>
          <p:cNvPr id="7" name="Rectangle 16"/>
          <p:cNvSpPr>
            <a:spLocks noGrp="1" noChangeArrowheads="1"/>
          </p:cNvSpPr>
          <p:nvPr>
            <p:ph type="subTitle" idx="1"/>
          </p:nvPr>
        </p:nvSpPr>
        <p:spPr>
          <a:xfrm>
            <a:off x="3124200" y="3657600"/>
            <a:ext cx="5334000" cy="609600"/>
          </a:xfrm>
        </p:spPr>
        <p:txBody>
          <a:bodyPr/>
          <a:lstStyle>
            <a:lvl1pPr marL="0" indent="0" algn="r">
              <a:buFont typeface="WingDings" pitchFamily="2" charset="2"/>
              <a:buNone/>
              <a:defRPr sz="2800">
                <a:solidFill>
                  <a:schemeClr val="bg1"/>
                </a:solidFill>
              </a:defRPr>
            </a:lvl1pPr>
          </a:lstStyle>
          <a:p>
            <a:r>
              <a:rPr lang="en-GB" altLang="en-US" sz="2000" dirty="0"/>
              <a:t>Aug 2018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972" y="701085"/>
            <a:ext cx="3665487" cy="2228532"/>
          </a:xfrm>
        </p:spPr>
        <p:txBody>
          <a:bodyPr/>
          <a:lstStyle/>
          <a:p>
            <a:r>
              <a:rPr lang="en-GB" b="1" dirty="0">
                <a:latin typeface="Calibri" panose="020F0502020204030204" pitchFamily="34" charset="0"/>
                <a:cs typeface="Calibri" panose="020F0502020204030204" pitchFamily="34" charset="0"/>
              </a:rPr>
              <a:t>HP X86 Model</a:t>
            </a:r>
          </a:p>
          <a:p>
            <a:pPr lvl="1"/>
            <a:r>
              <a:rPr lang="en-GB" dirty="0">
                <a:latin typeface="Calibri" panose="020F0502020204030204" pitchFamily="34" charset="0"/>
                <a:cs typeface="Calibri" panose="020F0502020204030204" pitchFamily="34" charset="0"/>
              </a:rPr>
              <a:t>HP </a:t>
            </a:r>
            <a:r>
              <a:rPr lang="en-US" altLang="zh-TW" dirty="0">
                <a:latin typeface="Calibri" panose="020F0502020204030204" pitchFamily="34" charset="0"/>
                <a:cs typeface="Calibri" panose="020F0502020204030204" pitchFamily="34" charset="0"/>
              </a:rPr>
              <a:t>ProLiant DL380 Gen9</a:t>
            </a:r>
            <a:endParaRPr lang="en-GB" dirty="0">
              <a:latin typeface="Calibri" panose="020F0502020204030204" pitchFamily="34" charset="0"/>
              <a:cs typeface="Calibri" panose="020F0502020204030204" pitchFamily="34" charset="0"/>
            </a:endParaRPr>
          </a:p>
          <a:p>
            <a:pPr lvl="1"/>
            <a:r>
              <a:rPr lang="en-GB" dirty="0">
                <a:latin typeface="Calibri" panose="020F0502020204030204" pitchFamily="34" charset="0"/>
                <a:cs typeface="Calibri" panose="020F0502020204030204" pitchFamily="34" charset="0"/>
              </a:rPr>
              <a:t>44 Core/1TB</a:t>
            </a:r>
          </a:p>
        </p:txBody>
      </p:sp>
      <p:sp>
        <p:nvSpPr>
          <p:cNvPr id="3" name="Slide Number Placeholder 2"/>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AD51EF6-613C-478B-8749-285FDC934970}" type="slidenum">
              <a:rPr kumimoji="0" lang="en-US" alt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 name="Title 3"/>
          <p:cNvSpPr>
            <a:spLocks noGrp="1"/>
          </p:cNvSpPr>
          <p:nvPr>
            <p:ph type="title"/>
          </p:nvPr>
        </p:nvSpPr>
        <p:spPr>
          <a:xfrm>
            <a:off x="0" y="-27296"/>
            <a:ext cx="9144000" cy="577850"/>
          </a:xfrm>
        </p:spPr>
        <p:txBody>
          <a:bodyPr/>
          <a:lstStyle/>
          <a:p>
            <a:r>
              <a:rPr lang="en-GB" sz="2000" dirty="0">
                <a:latin typeface="Calibri" panose="020F0502020204030204" pitchFamily="34" charset="0"/>
                <a:cs typeface="Calibri" panose="020F0502020204030204" pitchFamily="34" charset="0"/>
              </a:rPr>
              <a:t>Taiwan VPC Capacity</a:t>
            </a:r>
            <a:endParaRPr lang="en-US" sz="2000" dirty="0">
              <a:latin typeface="Calibri" panose="020F0502020204030204" pitchFamily="34" charset="0"/>
              <a:cs typeface="Calibri" panose="020F0502020204030204" pitchFamily="34" charset="0"/>
            </a:endParaRPr>
          </a:p>
        </p:txBody>
      </p:sp>
      <p:sp>
        <p:nvSpPr>
          <p:cNvPr id="7" name="Content Placeholder 1"/>
          <p:cNvSpPr txBox="1">
            <a:spLocks/>
          </p:cNvSpPr>
          <p:nvPr/>
        </p:nvSpPr>
        <p:spPr bwMode="auto">
          <a:xfrm>
            <a:off x="239971" y="3211727"/>
            <a:ext cx="3665487" cy="1083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r>
              <a:rPr lang="en-GB" sz="1800" dirty="0">
                <a:latin typeface="Calibri" panose="020F0502020204030204" pitchFamily="34" charset="0"/>
                <a:cs typeface="Calibri" panose="020F0502020204030204" pitchFamily="34" charset="0"/>
              </a:rPr>
              <a:t>HDS </a:t>
            </a:r>
            <a:r>
              <a:rPr lang="en-GB" sz="1800" dirty="0" err="1">
                <a:latin typeface="Calibri" panose="020F0502020204030204" pitchFamily="34" charset="0"/>
                <a:cs typeface="Calibri" panose="020F0502020204030204" pitchFamily="34" charset="0"/>
              </a:rPr>
              <a:t>Gxx</a:t>
            </a:r>
            <a:r>
              <a:rPr lang="en-GB" sz="1800" dirty="0">
                <a:latin typeface="Calibri" panose="020F0502020204030204" pitchFamily="34" charset="0"/>
                <a:cs typeface="Calibri" panose="020F0502020204030204" pitchFamily="34" charset="0"/>
              </a:rPr>
              <a:t> Model</a:t>
            </a:r>
            <a:endParaRPr lang="en-GB" sz="600" dirty="0">
              <a:latin typeface="Calibri" panose="020F0502020204030204" pitchFamily="34" charset="0"/>
              <a:cs typeface="Calibri" panose="020F0502020204030204" pitchFamily="34" charset="0"/>
            </a:endParaRPr>
          </a:p>
          <a:p>
            <a:pPr lvl="1"/>
            <a:r>
              <a:rPr lang="en-GB" altLang="zh-TW" dirty="0">
                <a:latin typeface="Calibri" panose="020F0502020204030204" pitchFamily="34" charset="0"/>
                <a:cs typeface="Calibri" panose="020F0502020204030204" pitchFamily="34" charset="0"/>
              </a:rPr>
              <a:t>HDS VSP G800</a:t>
            </a:r>
          </a:p>
          <a:p>
            <a:pPr lvl="1"/>
            <a:r>
              <a:rPr lang="en-GB" altLang="zh-TW" dirty="0">
                <a:latin typeface="Calibri" panose="020F0502020204030204" pitchFamily="34" charset="0"/>
                <a:cs typeface="Calibri" panose="020F0502020204030204" pitchFamily="34" charset="0"/>
              </a:rPr>
              <a:t>32 Core/256GB</a:t>
            </a:r>
          </a:p>
        </p:txBody>
      </p:sp>
      <p:graphicFrame>
        <p:nvGraphicFramePr>
          <p:cNvPr id="18" name="Table 17">
            <a:extLst>
              <a:ext uri="{FF2B5EF4-FFF2-40B4-BE49-F238E27FC236}">
                <a16:creationId xmlns:a16="http://schemas.microsoft.com/office/drawing/2014/main" id="{3345D349-FE97-4CC4-ABA4-A46C965219EC}"/>
              </a:ext>
            </a:extLst>
          </p:cNvPr>
          <p:cNvGraphicFramePr>
            <a:graphicFrameLocks noGrp="1"/>
          </p:cNvGraphicFramePr>
          <p:nvPr>
            <p:extLst>
              <p:ext uri="{D42A27DB-BD31-4B8C-83A1-F6EECF244321}">
                <p14:modId xmlns:p14="http://schemas.microsoft.com/office/powerpoint/2010/main" val="3964155464"/>
              </p:ext>
            </p:extLst>
          </p:nvPr>
        </p:nvGraphicFramePr>
        <p:xfrm>
          <a:off x="684548" y="1610841"/>
          <a:ext cx="5067300" cy="1428750"/>
        </p:xfrm>
        <a:graphic>
          <a:graphicData uri="http://schemas.openxmlformats.org/drawingml/2006/table">
            <a:tbl>
              <a:tblPr/>
              <a:tblGrid>
                <a:gridCol w="1562100">
                  <a:extLst>
                    <a:ext uri="{9D8B030D-6E8A-4147-A177-3AD203B41FA5}">
                      <a16:colId xmlns:a16="http://schemas.microsoft.com/office/drawing/2014/main" val="3541615464"/>
                    </a:ext>
                  </a:extLst>
                </a:gridCol>
                <a:gridCol w="609600">
                  <a:extLst>
                    <a:ext uri="{9D8B030D-6E8A-4147-A177-3AD203B41FA5}">
                      <a16:colId xmlns:a16="http://schemas.microsoft.com/office/drawing/2014/main" val="3276239809"/>
                    </a:ext>
                  </a:extLst>
                </a:gridCol>
                <a:gridCol w="609600">
                  <a:extLst>
                    <a:ext uri="{9D8B030D-6E8A-4147-A177-3AD203B41FA5}">
                      <a16:colId xmlns:a16="http://schemas.microsoft.com/office/drawing/2014/main" val="1760492725"/>
                    </a:ext>
                  </a:extLst>
                </a:gridCol>
                <a:gridCol w="609600">
                  <a:extLst>
                    <a:ext uri="{9D8B030D-6E8A-4147-A177-3AD203B41FA5}">
                      <a16:colId xmlns:a16="http://schemas.microsoft.com/office/drawing/2014/main" val="2735842161"/>
                    </a:ext>
                  </a:extLst>
                </a:gridCol>
                <a:gridCol w="609600">
                  <a:extLst>
                    <a:ext uri="{9D8B030D-6E8A-4147-A177-3AD203B41FA5}">
                      <a16:colId xmlns:a16="http://schemas.microsoft.com/office/drawing/2014/main" val="2747392002"/>
                    </a:ext>
                  </a:extLst>
                </a:gridCol>
                <a:gridCol w="1066800">
                  <a:extLst>
                    <a:ext uri="{9D8B030D-6E8A-4147-A177-3AD203B41FA5}">
                      <a16:colId xmlns:a16="http://schemas.microsoft.com/office/drawing/2014/main" val="3966975402"/>
                    </a:ext>
                  </a:extLst>
                </a:gridCol>
              </a:tblGrid>
              <a:tr h="238125">
                <a:tc>
                  <a:txBody>
                    <a:bodyPr/>
                    <a:lstStyle/>
                    <a:p>
                      <a:pPr algn="l" rtl="0" fontAlgn="ctr"/>
                      <a:r>
                        <a:rPr lang="zh-TW" altLang="en-US" sz="1400" b="1" i="0" u="none" strike="noStrike">
                          <a:solidFill>
                            <a:srgbClr val="FFFFFF"/>
                          </a:solidFill>
                          <a:effectLst/>
                          <a:latin typeface="Calibri" panose="020F0502020204030204" pitchFamily="34" charset="0"/>
                          <a:ea typeface="新細明體" panose="02020500000000000000" pitchFamily="18" charset="-120"/>
                        </a:rPr>
                        <a:t>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E050A"/>
                    </a:solidFill>
                  </a:tcPr>
                </a:tc>
                <a:tc gridSpan="5">
                  <a:txBody>
                    <a:bodyPr/>
                    <a:lstStyle/>
                    <a:p>
                      <a:pPr algn="ctr" rtl="0" fontAlgn="ctr"/>
                      <a:r>
                        <a:rPr lang="en-US" sz="1400" b="1" i="0" u="none" strike="noStrike">
                          <a:solidFill>
                            <a:srgbClr val="FFFFFF"/>
                          </a:solidFill>
                          <a:effectLst/>
                          <a:latin typeface="Calibri" panose="020F0502020204030204" pitchFamily="34" charset="0"/>
                          <a:ea typeface="新細明體" panose="02020500000000000000" pitchFamily="18" charset="-120"/>
                        </a:rPr>
                        <a:t>Model</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E050A"/>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481197300"/>
                  </a:ext>
                </a:extLst>
              </a:tr>
              <a:tr h="476250">
                <a:tc>
                  <a:txBody>
                    <a:bodyPr/>
                    <a:lstStyle/>
                    <a:p>
                      <a:pPr algn="ctr" rtl="0" fontAlgn="ctr"/>
                      <a:r>
                        <a:rPr lang="en-US" sz="1400" b="0" i="0" u="none" strike="noStrike" dirty="0">
                          <a:solidFill>
                            <a:srgbClr val="000000"/>
                          </a:solidFill>
                          <a:effectLst/>
                          <a:latin typeface="Calibri" panose="020F0502020204030204" pitchFamily="34" charset="0"/>
                          <a:ea typeface="新細明體" panose="02020500000000000000" pitchFamily="18" charset="-120"/>
                        </a:rPr>
                        <a:t>Hardware model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gridSpan="5">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X86 (44core, 1TB)</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909294401"/>
                  </a:ext>
                </a:extLst>
              </a:tr>
              <a:tr h="238125">
                <a:tc>
                  <a:txBody>
                    <a:bodyPr/>
                    <a:lstStyle/>
                    <a:p>
                      <a:pPr algn="l"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a:txBody>
                    <a:bodyPr/>
                    <a:lstStyle/>
                    <a:p>
                      <a:pPr algn="l"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a:txBody>
                    <a:bodyPr/>
                    <a:lstStyle/>
                    <a:p>
                      <a:pPr algn="ctr" rtl="0" fontAlgn="ctr"/>
                      <a:r>
                        <a:rPr lang="zh-TW" altLang="en-US" sz="1400" b="0" i="1" u="none" strike="noStrike">
                          <a:solidFill>
                            <a:srgbClr val="000000"/>
                          </a:solidFill>
                          <a:effectLst/>
                          <a:latin typeface="Calibri" panose="020F0502020204030204" pitchFamily="34" charset="0"/>
                          <a:ea typeface="新細明體" panose="02020500000000000000" pitchFamily="18" charset="-120"/>
                        </a:rPr>
                        <a:t>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a:txBody>
                    <a:bodyPr/>
                    <a:lstStyle/>
                    <a:p>
                      <a:pPr algn="ctr" rtl="0" fontAlgn="ctr"/>
                      <a:r>
                        <a:rPr lang="en-US" sz="1400" b="0" i="1" u="none" strike="noStrike">
                          <a:solidFill>
                            <a:srgbClr val="000000"/>
                          </a:solidFill>
                          <a:effectLst/>
                          <a:latin typeface="Calibri" panose="020F0502020204030204" pitchFamily="34" charset="0"/>
                          <a:ea typeface="新細明體" panose="02020500000000000000" pitchFamily="18" charset="-120"/>
                        </a:rPr>
                        <a:t>Core</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a:txBody>
                    <a:bodyPr/>
                    <a:lstStyle/>
                    <a:p>
                      <a:pPr algn="ctr" rtl="0" fontAlgn="ctr"/>
                      <a:r>
                        <a:rPr lang="en-US" sz="1400" b="0" i="1" u="none" strike="noStrike">
                          <a:solidFill>
                            <a:srgbClr val="000000"/>
                          </a:solidFill>
                          <a:effectLst/>
                          <a:latin typeface="Calibri" panose="020F0502020204030204" pitchFamily="34" charset="0"/>
                          <a:ea typeface="新細明體" panose="02020500000000000000" pitchFamily="18" charset="-120"/>
                        </a:rPr>
                        <a:t>RAM</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a:txBody>
                    <a:bodyPr/>
                    <a:lstStyle/>
                    <a:p>
                      <a:pPr algn="ctr" rtl="0" fontAlgn="ctr"/>
                      <a:r>
                        <a:rPr lang="en-US" sz="1400" b="0" i="1" u="none" strike="noStrike">
                          <a:solidFill>
                            <a:srgbClr val="000000"/>
                          </a:solidFill>
                          <a:effectLst/>
                          <a:latin typeface="Calibri" panose="020F0502020204030204" pitchFamily="34" charset="0"/>
                          <a:ea typeface="新細明體" panose="02020500000000000000" pitchFamily="18" charset="-120"/>
                        </a:rPr>
                        <a:t>Total server</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extLst>
                  <a:ext uri="{0D108BD9-81ED-4DB2-BD59-A6C34878D82A}">
                    <a16:rowId xmlns:a16="http://schemas.microsoft.com/office/drawing/2014/main" val="3469695863"/>
                  </a:ext>
                </a:extLst>
              </a:tr>
              <a:tr h="238125">
                <a:tc rowSpan="2">
                  <a:txBody>
                    <a:bodyPr/>
                    <a:lstStyle/>
                    <a:p>
                      <a:pPr algn="ctr" rtl="0" fontAlgn="ctr"/>
                      <a:r>
                        <a:rPr lang="en-US" sz="1400" b="1" i="0" u="sng" strike="noStrike">
                          <a:solidFill>
                            <a:srgbClr val="000000"/>
                          </a:solidFill>
                          <a:effectLst/>
                          <a:latin typeface="Calibri" panose="020F0502020204030204" pitchFamily="34" charset="0"/>
                          <a:ea typeface="新細明體" panose="02020500000000000000" pitchFamily="18" charset="-120"/>
                        </a:rPr>
                        <a:t>Number of server</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4E7E7"/>
                    </a:solidFill>
                  </a:tcPr>
                </a:tc>
                <a:tc>
                  <a:txBody>
                    <a:bodyPr/>
                    <a:lstStyle/>
                    <a:p>
                      <a:pPr algn="l" rtl="0" fontAlgn="ctr"/>
                      <a:r>
                        <a:rPr lang="en-US" sz="1400" b="0" i="0" u="none" strike="noStrike">
                          <a:solidFill>
                            <a:srgbClr val="000000"/>
                          </a:solidFill>
                          <a:effectLst/>
                          <a:latin typeface="Calibri" panose="020F0502020204030204" pitchFamily="34" charset="0"/>
                          <a:ea typeface="新細明體" panose="02020500000000000000" pitchFamily="18" charset="-120"/>
                        </a:rPr>
                        <a:t>PDC</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220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5TB</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rowSpan="2">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4E7E7"/>
                    </a:solidFill>
                  </a:tcPr>
                </a:tc>
                <a:extLst>
                  <a:ext uri="{0D108BD9-81ED-4DB2-BD59-A6C34878D82A}">
                    <a16:rowId xmlns:a16="http://schemas.microsoft.com/office/drawing/2014/main" val="950374058"/>
                  </a:ext>
                </a:extLst>
              </a:tr>
              <a:tr h="238125">
                <a:tc vMerge="1">
                  <a:txBody>
                    <a:bodyPr/>
                    <a:lstStyle/>
                    <a:p>
                      <a:endParaRPr lang="zh-TW" altLang="en-US"/>
                    </a:p>
                  </a:txBody>
                  <a:tcPr/>
                </a:tc>
                <a:tc>
                  <a:txBody>
                    <a:bodyPr/>
                    <a:lstStyle/>
                    <a:p>
                      <a:pPr algn="l" rtl="0" fontAlgn="ctr"/>
                      <a:r>
                        <a:rPr lang="en-US" sz="1400" b="0" i="0" u="none" strike="noStrike">
                          <a:solidFill>
                            <a:srgbClr val="000000"/>
                          </a:solidFill>
                          <a:effectLst/>
                          <a:latin typeface="Calibri" panose="020F0502020204030204" pitchFamily="34" charset="0"/>
                          <a:ea typeface="新細明體" panose="02020500000000000000" pitchFamily="18" charset="-120"/>
                        </a:rPr>
                        <a:t>SDC</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220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sz="1400" b="0" i="0" u="none" strike="noStrike" dirty="0">
                          <a:solidFill>
                            <a:srgbClr val="000000"/>
                          </a:solidFill>
                          <a:effectLst/>
                          <a:latin typeface="Calibri" panose="020F0502020204030204" pitchFamily="34" charset="0"/>
                          <a:ea typeface="新細明體" panose="02020500000000000000" pitchFamily="18" charset="-120"/>
                        </a:rPr>
                        <a:t>5TB</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vMerge="1">
                  <a:txBody>
                    <a:bodyPr/>
                    <a:lstStyle/>
                    <a:p>
                      <a:endParaRPr lang="zh-TW" altLang="en-US"/>
                    </a:p>
                  </a:txBody>
                  <a:tcPr/>
                </a:tc>
                <a:extLst>
                  <a:ext uri="{0D108BD9-81ED-4DB2-BD59-A6C34878D82A}">
                    <a16:rowId xmlns:a16="http://schemas.microsoft.com/office/drawing/2014/main" val="2989620978"/>
                  </a:ext>
                </a:extLst>
              </a:tr>
            </a:tbl>
          </a:graphicData>
        </a:graphic>
      </p:graphicFrame>
      <p:graphicFrame>
        <p:nvGraphicFramePr>
          <p:cNvPr id="19" name="Table 18">
            <a:extLst>
              <a:ext uri="{FF2B5EF4-FFF2-40B4-BE49-F238E27FC236}">
                <a16:creationId xmlns:a16="http://schemas.microsoft.com/office/drawing/2014/main" id="{B8B1EAD8-A0D6-4659-81EE-F140ECF2BD89}"/>
              </a:ext>
            </a:extLst>
          </p:cNvPr>
          <p:cNvGraphicFramePr>
            <a:graphicFrameLocks noGrp="1"/>
          </p:cNvGraphicFramePr>
          <p:nvPr>
            <p:extLst>
              <p:ext uri="{D42A27DB-BD31-4B8C-83A1-F6EECF244321}">
                <p14:modId xmlns:p14="http://schemas.microsoft.com/office/powerpoint/2010/main" val="1508592531"/>
              </p:ext>
            </p:extLst>
          </p:nvPr>
        </p:nvGraphicFramePr>
        <p:xfrm>
          <a:off x="684548" y="4162040"/>
          <a:ext cx="5067300" cy="1428750"/>
        </p:xfrm>
        <a:graphic>
          <a:graphicData uri="http://schemas.openxmlformats.org/drawingml/2006/table">
            <a:tbl>
              <a:tblPr/>
              <a:tblGrid>
                <a:gridCol w="1562100">
                  <a:extLst>
                    <a:ext uri="{9D8B030D-6E8A-4147-A177-3AD203B41FA5}">
                      <a16:colId xmlns:a16="http://schemas.microsoft.com/office/drawing/2014/main" val="184623782"/>
                    </a:ext>
                  </a:extLst>
                </a:gridCol>
                <a:gridCol w="609600">
                  <a:extLst>
                    <a:ext uri="{9D8B030D-6E8A-4147-A177-3AD203B41FA5}">
                      <a16:colId xmlns:a16="http://schemas.microsoft.com/office/drawing/2014/main" val="2931773188"/>
                    </a:ext>
                  </a:extLst>
                </a:gridCol>
                <a:gridCol w="609600">
                  <a:extLst>
                    <a:ext uri="{9D8B030D-6E8A-4147-A177-3AD203B41FA5}">
                      <a16:colId xmlns:a16="http://schemas.microsoft.com/office/drawing/2014/main" val="3340214678"/>
                    </a:ext>
                  </a:extLst>
                </a:gridCol>
                <a:gridCol w="609600">
                  <a:extLst>
                    <a:ext uri="{9D8B030D-6E8A-4147-A177-3AD203B41FA5}">
                      <a16:colId xmlns:a16="http://schemas.microsoft.com/office/drawing/2014/main" val="3774615410"/>
                    </a:ext>
                  </a:extLst>
                </a:gridCol>
                <a:gridCol w="609600">
                  <a:extLst>
                    <a:ext uri="{9D8B030D-6E8A-4147-A177-3AD203B41FA5}">
                      <a16:colId xmlns:a16="http://schemas.microsoft.com/office/drawing/2014/main" val="3247711304"/>
                    </a:ext>
                  </a:extLst>
                </a:gridCol>
                <a:gridCol w="1066800">
                  <a:extLst>
                    <a:ext uri="{9D8B030D-6E8A-4147-A177-3AD203B41FA5}">
                      <a16:colId xmlns:a16="http://schemas.microsoft.com/office/drawing/2014/main" val="3332634779"/>
                    </a:ext>
                  </a:extLst>
                </a:gridCol>
              </a:tblGrid>
              <a:tr h="238125">
                <a:tc>
                  <a:txBody>
                    <a:bodyPr/>
                    <a:lstStyle/>
                    <a:p>
                      <a:pPr algn="l" rtl="0" fontAlgn="ctr"/>
                      <a:r>
                        <a:rPr lang="zh-TW" altLang="en-US" sz="1400" b="1" i="0" u="none" strike="noStrike">
                          <a:solidFill>
                            <a:srgbClr val="FFFFFF"/>
                          </a:solidFill>
                          <a:effectLst/>
                          <a:latin typeface="Calibri" panose="020F0502020204030204" pitchFamily="34" charset="0"/>
                          <a:ea typeface="新細明體" panose="02020500000000000000" pitchFamily="18" charset="-120"/>
                        </a:rPr>
                        <a:t>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E050A"/>
                    </a:solidFill>
                  </a:tcPr>
                </a:tc>
                <a:tc gridSpan="5">
                  <a:txBody>
                    <a:bodyPr/>
                    <a:lstStyle/>
                    <a:p>
                      <a:pPr algn="ctr" rtl="0" fontAlgn="ctr"/>
                      <a:r>
                        <a:rPr lang="en-US" sz="1400" b="1" i="0" u="none" strike="noStrike">
                          <a:solidFill>
                            <a:srgbClr val="FFFFFF"/>
                          </a:solidFill>
                          <a:effectLst/>
                          <a:latin typeface="Calibri" panose="020F0502020204030204" pitchFamily="34" charset="0"/>
                          <a:ea typeface="新細明體" panose="02020500000000000000" pitchFamily="18" charset="-120"/>
                        </a:rPr>
                        <a:t>Model</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E050A"/>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582964915"/>
                  </a:ext>
                </a:extLst>
              </a:tr>
              <a:tr h="476250">
                <a:tc>
                  <a:txBody>
                    <a:bodyPr/>
                    <a:lstStyle/>
                    <a:p>
                      <a:pPr algn="ctr" rtl="0" fontAlgn="ctr"/>
                      <a:r>
                        <a:rPr lang="en-US" sz="1400" b="0" i="0" u="none" strike="noStrike" dirty="0">
                          <a:solidFill>
                            <a:srgbClr val="000000"/>
                          </a:solidFill>
                          <a:effectLst/>
                          <a:latin typeface="Calibri" panose="020F0502020204030204" pitchFamily="34" charset="0"/>
                          <a:ea typeface="新細明體" panose="02020500000000000000" pitchFamily="18" charset="-120"/>
                        </a:rPr>
                        <a:t>Hardware model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gridSpan="5">
                  <a:txBody>
                    <a:bodyPr/>
                    <a:lstStyle/>
                    <a:p>
                      <a:pPr algn="ctr" rtl="0" fontAlgn="ctr"/>
                      <a:r>
                        <a:rPr lang="en-US" sz="1400" b="0" i="0" u="none" strike="noStrike" dirty="0">
                          <a:solidFill>
                            <a:srgbClr val="000000"/>
                          </a:solidFill>
                          <a:effectLst/>
                          <a:latin typeface="Calibri" panose="020F0502020204030204" pitchFamily="34" charset="0"/>
                          <a:ea typeface="新細明體" panose="02020500000000000000" pitchFamily="18" charset="-120"/>
                        </a:rPr>
                        <a:t>VSP G800 (32core, 256G)</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55454677"/>
                  </a:ext>
                </a:extLst>
              </a:tr>
              <a:tr h="238125">
                <a:tc>
                  <a:txBody>
                    <a:bodyPr/>
                    <a:lstStyle/>
                    <a:p>
                      <a:pPr algn="l"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a:txBody>
                    <a:bodyPr/>
                    <a:lstStyle/>
                    <a:p>
                      <a:pPr algn="l"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a:txBody>
                    <a:bodyPr/>
                    <a:lstStyle/>
                    <a:p>
                      <a:pPr algn="ctr" rtl="0" fontAlgn="ctr"/>
                      <a:r>
                        <a:rPr lang="zh-TW" altLang="en-US" sz="1400" b="0" i="1" u="none" strike="noStrike">
                          <a:solidFill>
                            <a:srgbClr val="000000"/>
                          </a:solidFill>
                          <a:effectLst/>
                          <a:latin typeface="Calibri" panose="020F0502020204030204" pitchFamily="34" charset="0"/>
                          <a:ea typeface="新細明體" panose="02020500000000000000" pitchFamily="18" charset="-120"/>
                        </a:rPr>
                        <a:t>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a:txBody>
                    <a:bodyPr/>
                    <a:lstStyle/>
                    <a:p>
                      <a:pPr algn="ctr" rtl="0" fontAlgn="ctr"/>
                      <a:r>
                        <a:rPr lang="en-US" sz="1400" b="0" i="1" u="none" strike="noStrike">
                          <a:solidFill>
                            <a:srgbClr val="000000"/>
                          </a:solidFill>
                          <a:effectLst/>
                          <a:latin typeface="Calibri" panose="020F0502020204030204" pitchFamily="34" charset="0"/>
                          <a:ea typeface="新細明體" panose="02020500000000000000" pitchFamily="18" charset="-120"/>
                        </a:rPr>
                        <a:t>Core</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a:txBody>
                    <a:bodyPr/>
                    <a:lstStyle/>
                    <a:p>
                      <a:pPr algn="ctr" rtl="0" fontAlgn="ctr"/>
                      <a:r>
                        <a:rPr lang="en-US" sz="1400" b="0" i="1" u="none" strike="noStrike">
                          <a:solidFill>
                            <a:srgbClr val="000000"/>
                          </a:solidFill>
                          <a:effectLst/>
                          <a:latin typeface="Calibri" panose="020F0502020204030204" pitchFamily="34" charset="0"/>
                          <a:ea typeface="新細明體" panose="02020500000000000000" pitchFamily="18" charset="-120"/>
                        </a:rPr>
                        <a:t>RAM</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tc>
                  <a:txBody>
                    <a:bodyPr/>
                    <a:lstStyle/>
                    <a:p>
                      <a:pPr algn="ctr" rtl="0" fontAlgn="ctr"/>
                      <a:r>
                        <a:rPr lang="en-US" sz="1400" b="0" i="1" u="none" strike="noStrike" dirty="0">
                          <a:solidFill>
                            <a:srgbClr val="000000"/>
                          </a:solidFill>
                          <a:effectLst/>
                          <a:latin typeface="Calibri" panose="020F0502020204030204" pitchFamily="34" charset="0"/>
                          <a:ea typeface="新細明體" panose="02020500000000000000" pitchFamily="18" charset="-120"/>
                        </a:rPr>
                        <a:t>Total capacity</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ED7C2"/>
                    </a:solidFill>
                  </a:tcPr>
                </a:tc>
                <a:extLst>
                  <a:ext uri="{0D108BD9-81ED-4DB2-BD59-A6C34878D82A}">
                    <a16:rowId xmlns:a16="http://schemas.microsoft.com/office/drawing/2014/main" val="3130207569"/>
                  </a:ext>
                </a:extLst>
              </a:tr>
              <a:tr h="238125">
                <a:tc rowSpan="2">
                  <a:txBody>
                    <a:bodyPr/>
                    <a:lstStyle/>
                    <a:p>
                      <a:pPr algn="ctr" rtl="0" fontAlgn="ctr"/>
                      <a:r>
                        <a:rPr lang="en-US" sz="1400" b="1" i="0" u="sng" strike="noStrike">
                          <a:solidFill>
                            <a:srgbClr val="000000"/>
                          </a:solidFill>
                          <a:effectLst/>
                          <a:latin typeface="Calibri" panose="020F0502020204030204" pitchFamily="34" charset="0"/>
                          <a:ea typeface="新細明體" panose="02020500000000000000" pitchFamily="18" charset="-120"/>
                        </a:rPr>
                        <a:t>Number of storage</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4E7E7"/>
                    </a:solidFill>
                  </a:tcPr>
                </a:tc>
                <a:tc>
                  <a:txBody>
                    <a:bodyPr/>
                    <a:lstStyle/>
                    <a:p>
                      <a:pPr algn="l" rtl="0" fontAlgn="ctr"/>
                      <a:r>
                        <a:rPr lang="en-US" sz="1400" b="0" i="0" u="none" strike="noStrike">
                          <a:solidFill>
                            <a:srgbClr val="000000"/>
                          </a:solidFill>
                          <a:effectLst/>
                          <a:latin typeface="Calibri" panose="020F0502020204030204" pitchFamily="34" charset="0"/>
                          <a:ea typeface="新細明體" panose="02020500000000000000" pitchFamily="18" charset="-120"/>
                        </a:rPr>
                        <a:t>PDC</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256G</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rowSpan="2">
                  <a:txBody>
                    <a:bodyPr/>
                    <a:lstStyle/>
                    <a:p>
                      <a:pPr algn="ctr" rtl="0" fontAlgn="ctr"/>
                      <a:r>
                        <a:rPr lang="en-US" altLang="zh-TW" sz="1400" b="0" i="0" u="none" strike="noStrike" dirty="0">
                          <a:solidFill>
                            <a:srgbClr val="000000"/>
                          </a:solidFill>
                          <a:effectLst/>
                          <a:latin typeface="Calibri" panose="020F0502020204030204" pitchFamily="34" charset="0"/>
                          <a:ea typeface="新細明體" panose="02020500000000000000" pitchFamily="18" charset="-120"/>
                        </a:rPr>
                        <a:t>112 TB</a:t>
                      </a:r>
                    </a:p>
                    <a:p>
                      <a:pPr algn="ctr" rtl="0" fontAlgn="ctr"/>
                      <a:r>
                        <a:rPr lang="en-US" altLang="zh-TW" sz="1400" b="0" i="0" u="none" strike="noStrike" dirty="0">
                          <a:solidFill>
                            <a:srgbClr val="000000"/>
                          </a:solidFill>
                          <a:effectLst/>
                          <a:latin typeface="Calibri" panose="020F0502020204030204" pitchFamily="34" charset="0"/>
                          <a:ea typeface="新細明體" panose="02020500000000000000" pitchFamily="18" charset="-120"/>
                        </a:rPr>
                        <a:t>112 TB</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4E7E7"/>
                    </a:solidFill>
                  </a:tcPr>
                </a:tc>
                <a:extLst>
                  <a:ext uri="{0D108BD9-81ED-4DB2-BD59-A6C34878D82A}">
                    <a16:rowId xmlns:a16="http://schemas.microsoft.com/office/drawing/2014/main" val="3339889253"/>
                  </a:ext>
                </a:extLst>
              </a:tr>
              <a:tr h="238125">
                <a:tc vMerge="1">
                  <a:txBody>
                    <a:bodyPr/>
                    <a:lstStyle/>
                    <a:p>
                      <a:endParaRPr lang="zh-TW" altLang="en-US"/>
                    </a:p>
                  </a:txBody>
                  <a:tcPr/>
                </a:tc>
                <a:tc>
                  <a:txBody>
                    <a:bodyPr/>
                    <a:lstStyle/>
                    <a:p>
                      <a:pPr algn="l" rtl="0" fontAlgn="ctr"/>
                      <a:r>
                        <a:rPr lang="en-US" sz="1400" b="0" i="0" u="none" strike="noStrike">
                          <a:solidFill>
                            <a:srgbClr val="000000"/>
                          </a:solidFill>
                          <a:effectLst/>
                          <a:latin typeface="Calibri" panose="020F0502020204030204" pitchFamily="34" charset="0"/>
                          <a:ea typeface="新細明體" panose="02020500000000000000" pitchFamily="18" charset="-120"/>
                        </a:rPr>
                        <a:t>SDC</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a:txBody>
                    <a:bodyPr/>
                    <a:lstStyle/>
                    <a:p>
                      <a:pPr algn="ctr" rtl="0" fontAlgn="ctr"/>
                      <a:r>
                        <a:rPr lang="en-US" sz="1400" b="0" i="0" u="none" strike="noStrike" dirty="0">
                          <a:solidFill>
                            <a:srgbClr val="000000"/>
                          </a:solidFill>
                          <a:effectLst/>
                          <a:latin typeface="Calibri" panose="020F0502020204030204" pitchFamily="34" charset="0"/>
                          <a:ea typeface="新細明體" panose="02020500000000000000" pitchFamily="18" charset="-120"/>
                        </a:rPr>
                        <a:t>256G</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4E7E7"/>
                    </a:solidFill>
                  </a:tcPr>
                </a:tc>
                <a:tc vMerge="1">
                  <a:txBody>
                    <a:bodyPr/>
                    <a:lstStyle/>
                    <a:p>
                      <a:endParaRPr lang="zh-TW" altLang="en-US"/>
                    </a:p>
                  </a:txBody>
                  <a:tcPr/>
                </a:tc>
                <a:extLst>
                  <a:ext uri="{0D108BD9-81ED-4DB2-BD59-A6C34878D82A}">
                    <a16:rowId xmlns:a16="http://schemas.microsoft.com/office/drawing/2014/main" val="552310938"/>
                  </a:ext>
                </a:extLst>
              </a:tr>
            </a:tbl>
          </a:graphicData>
        </a:graphic>
      </p:graphicFrame>
    </p:spTree>
    <p:extLst>
      <p:ext uri="{BB962C8B-B14F-4D97-AF65-F5344CB8AC3E}">
        <p14:creationId xmlns:p14="http://schemas.microsoft.com/office/powerpoint/2010/main" val="5076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330" y="645784"/>
            <a:ext cx="7900883" cy="1846606"/>
          </a:xfrm>
        </p:spPr>
        <p:txBody>
          <a:bodyPr/>
          <a:lstStyle/>
          <a:p>
            <a:r>
              <a:rPr lang="en-GB" dirty="0">
                <a:latin typeface="Calibri" panose="020F0502020204030204" pitchFamily="34" charset="0"/>
                <a:cs typeface="Calibri" panose="020F0502020204030204" pitchFamily="34" charset="0"/>
              </a:rPr>
              <a:t>Target to move all </a:t>
            </a:r>
            <a:r>
              <a:rPr lang="en-GB" b="1" dirty="0" err="1">
                <a:latin typeface="Calibri" panose="020F0502020204030204" pitchFamily="34" charset="0"/>
                <a:cs typeface="Calibri" panose="020F0502020204030204" pitchFamily="34" charset="0"/>
              </a:rPr>
              <a:t>Vmware</a:t>
            </a:r>
            <a:r>
              <a:rPr lang="en-GB" b="1" dirty="0">
                <a:latin typeface="Calibri" panose="020F0502020204030204" pitchFamily="34" charset="0"/>
                <a:cs typeface="Calibri" panose="020F0502020204030204" pitchFamily="34" charset="0"/>
              </a:rPr>
              <a:t>, Windows </a:t>
            </a:r>
            <a:r>
              <a:rPr lang="en-GB" dirty="0">
                <a:latin typeface="Calibri" panose="020F0502020204030204" pitchFamily="34" charset="0"/>
                <a:cs typeface="Calibri" panose="020F0502020204030204" pitchFamily="34" charset="0"/>
              </a:rPr>
              <a:t>and </a:t>
            </a:r>
            <a:r>
              <a:rPr lang="en-GB" b="1" dirty="0">
                <a:latin typeface="Calibri" panose="020F0502020204030204" pitchFamily="34" charset="0"/>
                <a:cs typeface="Calibri" panose="020F0502020204030204" pitchFamily="34" charset="0"/>
              </a:rPr>
              <a:t>Linux</a:t>
            </a:r>
            <a:r>
              <a:rPr lang="en-GB" dirty="0">
                <a:latin typeface="Calibri" panose="020F0502020204030204" pitchFamily="34" charset="0"/>
                <a:cs typeface="Calibri" panose="020F0502020204030204" pitchFamily="34" charset="0"/>
              </a:rPr>
              <a:t> to VPC</a:t>
            </a:r>
          </a:p>
          <a:p>
            <a:pPr lvl="1"/>
            <a:r>
              <a:rPr lang="en-GB" dirty="0">
                <a:latin typeface="Calibri" panose="020F0502020204030204" pitchFamily="34" charset="0"/>
                <a:cs typeface="Calibri" panose="020F0502020204030204" pitchFamily="34" charset="0"/>
              </a:rPr>
              <a:t>Total 75 VMs will be migrated to VPC</a:t>
            </a:r>
          </a:p>
          <a:p>
            <a:pPr lvl="1"/>
            <a:r>
              <a:rPr lang="en-GB" dirty="0">
                <a:latin typeface="Calibri" panose="020F0502020204030204" pitchFamily="34" charset="0"/>
                <a:cs typeface="Calibri" panose="020F0502020204030204" pitchFamily="34" charset="0"/>
              </a:rPr>
              <a:t>Total 95 VMs cannot be migrated will be excluded due to</a:t>
            </a:r>
          </a:p>
          <a:p>
            <a:pPr lvl="2"/>
            <a:r>
              <a:rPr lang="en-GB" dirty="0">
                <a:latin typeface="Calibri" panose="020F0502020204030204" pitchFamily="34" charset="0"/>
                <a:cs typeface="Calibri" panose="020F0502020204030204" pitchFamily="34" charset="0"/>
              </a:rPr>
              <a:t>Physical machine</a:t>
            </a:r>
          </a:p>
          <a:p>
            <a:pPr lvl="2"/>
            <a:r>
              <a:rPr lang="en-GB" dirty="0">
                <a:latin typeface="Calibri" panose="020F0502020204030204" pitchFamily="34" charset="0"/>
                <a:cs typeface="Calibri" panose="020F0502020204030204" pitchFamily="34" charset="0"/>
              </a:rPr>
              <a:t>Location/Technical constraint</a:t>
            </a:r>
          </a:p>
        </p:txBody>
      </p:sp>
      <p:sp>
        <p:nvSpPr>
          <p:cNvPr id="3" name="Slide Number Placeholder 2"/>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AD51EF6-613C-478B-8749-285FDC934970}" type="slidenum">
              <a:rPr kumimoji="0" lang="en-US" alt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 name="Title 3"/>
          <p:cNvSpPr>
            <a:spLocks noGrp="1"/>
          </p:cNvSpPr>
          <p:nvPr>
            <p:ph type="title"/>
          </p:nvPr>
        </p:nvSpPr>
        <p:spPr>
          <a:xfrm>
            <a:off x="0" y="-27296"/>
            <a:ext cx="9144000" cy="577850"/>
          </a:xfrm>
        </p:spPr>
        <p:txBody>
          <a:bodyPr/>
          <a:lstStyle/>
          <a:p>
            <a:r>
              <a:rPr lang="en-GB" sz="2000" dirty="0">
                <a:latin typeface="Calibri" panose="020F0502020204030204" pitchFamily="34" charset="0"/>
                <a:cs typeface="Calibri" panose="020F0502020204030204" pitchFamily="34" charset="0"/>
              </a:rPr>
              <a:t>Taiwan VMs migrate to VPC</a:t>
            </a:r>
            <a:endParaRPr lang="en-US" sz="2000" dirty="0">
              <a:latin typeface="Calibri" panose="020F0502020204030204" pitchFamily="34" charset="0"/>
              <a:cs typeface="Calibri" panose="020F0502020204030204" pitchFamily="34" charset="0"/>
            </a:endParaRPr>
          </a:p>
        </p:txBody>
      </p:sp>
      <p:cxnSp>
        <p:nvCxnSpPr>
          <p:cNvPr id="6" name="Straight Connector 5"/>
          <p:cNvCxnSpPr/>
          <p:nvPr/>
        </p:nvCxnSpPr>
        <p:spPr bwMode="auto">
          <a:xfrm>
            <a:off x="749300" y="6480504"/>
            <a:ext cx="7759700" cy="0"/>
          </a:xfrm>
          <a:prstGeom prst="line">
            <a:avLst/>
          </a:prstGeom>
          <a:no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Straight Connector 8"/>
          <p:cNvCxnSpPr/>
          <p:nvPr/>
        </p:nvCxnSpPr>
        <p:spPr bwMode="auto">
          <a:xfrm>
            <a:off x="4267200" y="2594304"/>
            <a:ext cx="2190" cy="3855540"/>
          </a:xfrm>
          <a:prstGeom prst="line">
            <a:avLst/>
          </a:prstGeom>
          <a:noFill/>
          <a:ln w="9525" cap="flat" cmpd="sng" algn="ctr">
            <a:solidFill>
              <a:schemeClr val="accent1">
                <a:lumMod val="20000"/>
                <a:lumOff val="80000"/>
              </a:schemeClr>
            </a:solidFill>
            <a:prstDash val="sysDot"/>
            <a:round/>
            <a:headEnd type="none" w="med" len="med"/>
            <a:tailEnd type="none" w="med" len="med"/>
          </a:ln>
          <a:effectLst/>
        </p:spPr>
      </p:cxnSp>
      <p:sp>
        <p:nvSpPr>
          <p:cNvPr id="23" name="Rectangle 22"/>
          <p:cNvSpPr/>
          <p:nvPr/>
        </p:nvSpPr>
        <p:spPr bwMode="auto">
          <a:xfrm>
            <a:off x="1252045" y="4537404"/>
            <a:ext cx="812800" cy="1930400"/>
          </a:xfrm>
          <a:prstGeom prst="rect">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4" name="Rectangle 23"/>
          <p:cNvSpPr/>
          <p:nvPr/>
        </p:nvSpPr>
        <p:spPr bwMode="auto">
          <a:xfrm>
            <a:off x="1256424" y="2932824"/>
            <a:ext cx="812800" cy="558800"/>
          </a:xfrm>
          <a:prstGeom prst="rect">
            <a:avLst/>
          </a:prstGeom>
          <a:no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 name="Rectangle 24"/>
          <p:cNvSpPr/>
          <p:nvPr/>
        </p:nvSpPr>
        <p:spPr bwMode="auto">
          <a:xfrm>
            <a:off x="3003332" y="4536552"/>
            <a:ext cx="812800" cy="1931252"/>
          </a:xfrm>
          <a:prstGeom prst="rect">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 name="Rectangle 25"/>
          <p:cNvSpPr/>
          <p:nvPr/>
        </p:nvSpPr>
        <p:spPr bwMode="auto">
          <a:xfrm>
            <a:off x="3007413" y="4210253"/>
            <a:ext cx="812800" cy="296772"/>
          </a:xfrm>
          <a:prstGeom prst="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9" name="TextBox 28"/>
          <p:cNvSpPr txBox="1"/>
          <p:nvPr/>
        </p:nvSpPr>
        <p:spPr>
          <a:xfrm>
            <a:off x="1455682" y="2594304"/>
            <a:ext cx="367408"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sz="1400" i="1" dirty="0">
                <a:solidFill>
                  <a:srgbClr val="000000"/>
                </a:solidFill>
                <a:latin typeface="Calibri" pitchFamily="34" charset="0"/>
              </a:rPr>
              <a:t>78</a:t>
            </a:r>
            <a:endParaRPr kumimoji="0" lang="en-US" sz="1400" b="1" i="1"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30" name="TextBox 29"/>
          <p:cNvSpPr txBox="1"/>
          <p:nvPr/>
        </p:nvSpPr>
        <p:spPr>
          <a:xfrm>
            <a:off x="3246169" y="3902701"/>
            <a:ext cx="367408" cy="33855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400" b="1" i="1" u="none" strike="noStrike" kern="1200" cap="none" spc="0" normalizeH="0" baseline="0" noProof="0" dirty="0">
                <a:ln>
                  <a:noFill/>
                </a:ln>
                <a:solidFill>
                  <a:srgbClr val="000000"/>
                </a:solidFill>
                <a:effectLst/>
                <a:uLnTx/>
                <a:uFillTx/>
                <a:latin typeface="Calibri" pitchFamily="34" charset="0"/>
                <a:ea typeface="+mn-ea"/>
                <a:cs typeface="+mn-cs"/>
              </a:rPr>
              <a:t>51</a:t>
            </a:r>
            <a:endParaRPr kumimoji="0" lang="en-US" sz="1400" b="1" i="1"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35" name="Rectangle 34"/>
          <p:cNvSpPr/>
          <p:nvPr/>
        </p:nvSpPr>
        <p:spPr bwMode="auto">
          <a:xfrm>
            <a:off x="1245915" y="3508704"/>
            <a:ext cx="812800" cy="990600"/>
          </a:xfrm>
          <a:prstGeom prst="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charset="0"/>
              <a:ea typeface="+mn-ea"/>
              <a:cs typeface="+mn-cs"/>
            </a:endParaRPr>
          </a:p>
        </p:txBody>
      </p:sp>
      <p:cxnSp>
        <p:nvCxnSpPr>
          <p:cNvPr id="59" name="Straight Arrow Connector 58"/>
          <p:cNvCxnSpPr/>
          <p:nvPr/>
        </p:nvCxnSpPr>
        <p:spPr bwMode="auto">
          <a:xfrm>
            <a:off x="2137149" y="3860625"/>
            <a:ext cx="825633" cy="569310"/>
          </a:xfrm>
          <a:prstGeom prst="straightConnector1">
            <a:avLst/>
          </a:prstGeom>
          <a:solidFill>
            <a:srgbClr val="EAEAEA"/>
          </a:solidFill>
          <a:ln w="38100" cap="flat" cmpd="sng" algn="ctr">
            <a:solidFill>
              <a:srgbClr val="0070C0"/>
            </a:solidFill>
            <a:prstDash val="solid"/>
            <a:round/>
            <a:headEnd type="none" w="med" len="med"/>
            <a:tailEnd type="arrow"/>
          </a:ln>
          <a:effectLst/>
        </p:spPr>
      </p:cxnSp>
      <p:sp>
        <p:nvSpPr>
          <p:cNvPr id="60" name="TextBox 59"/>
          <p:cNvSpPr txBox="1"/>
          <p:nvPr/>
        </p:nvSpPr>
        <p:spPr>
          <a:xfrm>
            <a:off x="1479120" y="3860625"/>
            <a:ext cx="367408"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400" b="1" i="1" u="none" strike="noStrike" kern="1200" cap="none" spc="0" normalizeH="0" baseline="0" noProof="0" dirty="0">
                <a:ln>
                  <a:noFill/>
                </a:ln>
                <a:solidFill>
                  <a:srgbClr val="000000"/>
                </a:solidFill>
                <a:effectLst/>
                <a:uLnTx/>
                <a:uFillTx/>
                <a:latin typeface="Calibri" pitchFamily="34" charset="0"/>
                <a:ea typeface="+mn-ea"/>
                <a:cs typeface="+mn-cs"/>
              </a:rPr>
              <a:t>25</a:t>
            </a:r>
            <a:endParaRPr kumimoji="0" lang="en-US" sz="1400" b="1" i="1"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61" name="TextBox 60"/>
          <p:cNvSpPr txBox="1"/>
          <p:nvPr/>
        </p:nvSpPr>
        <p:spPr>
          <a:xfrm>
            <a:off x="1468611" y="3033439"/>
            <a:ext cx="367408"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400" b="1" i="1" u="none" strike="noStrike" kern="1200" cap="none" spc="0" normalizeH="0" baseline="0" noProof="0" dirty="0">
                <a:ln>
                  <a:noFill/>
                </a:ln>
                <a:solidFill>
                  <a:srgbClr val="000000"/>
                </a:solidFill>
                <a:effectLst/>
                <a:uLnTx/>
                <a:uFillTx/>
                <a:latin typeface="Calibri" pitchFamily="34" charset="0"/>
                <a:ea typeface="+mn-ea"/>
                <a:cs typeface="+mn-cs"/>
              </a:rPr>
              <a:t>11</a:t>
            </a:r>
            <a:endParaRPr kumimoji="0" lang="en-US" sz="1400" b="1" i="1"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63" name="TextBox 62"/>
          <p:cNvSpPr txBox="1"/>
          <p:nvPr/>
        </p:nvSpPr>
        <p:spPr>
          <a:xfrm>
            <a:off x="3273098" y="4215281"/>
            <a:ext cx="276038" cy="25436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400" b="1" i="1" u="none" strike="noStrike" kern="1200" cap="none" spc="0" normalizeH="0" baseline="0" noProof="0" dirty="0">
                <a:ln>
                  <a:noFill/>
                </a:ln>
                <a:solidFill>
                  <a:srgbClr val="000000"/>
                </a:solidFill>
                <a:effectLst/>
                <a:uLnTx/>
                <a:uFillTx/>
                <a:latin typeface="Calibri" pitchFamily="34" charset="0"/>
                <a:ea typeface="+mn-ea"/>
                <a:cs typeface="+mn-cs"/>
              </a:rPr>
              <a:t>6</a:t>
            </a:r>
            <a:endParaRPr kumimoji="0" lang="en-US" sz="1400" b="1" i="1"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64" name="TextBox 63"/>
          <p:cNvSpPr txBox="1"/>
          <p:nvPr/>
        </p:nvSpPr>
        <p:spPr>
          <a:xfrm>
            <a:off x="1526433" y="5473409"/>
            <a:ext cx="367408"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400" b="1" i="1" u="none" strike="noStrike" kern="1200" cap="none" spc="0" normalizeH="0" baseline="0" noProof="0" dirty="0">
                <a:ln>
                  <a:noFill/>
                </a:ln>
                <a:solidFill>
                  <a:srgbClr val="000000"/>
                </a:solidFill>
                <a:effectLst/>
                <a:uLnTx/>
                <a:uFillTx/>
                <a:latin typeface="Calibri" pitchFamily="34" charset="0"/>
                <a:ea typeface="+mn-ea"/>
                <a:cs typeface="+mn-cs"/>
              </a:rPr>
              <a:t>42</a:t>
            </a:r>
            <a:endParaRPr kumimoji="0" lang="en-US" sz="1400" b="1" i="1"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65" name="TextBox 64"/>
          <p:cNvSpPr txBox="1"/>
          <p:nvPr/>
        </p:nvSpPr>
        <p:spPr>
          <a:xfrm>
            <a:off x="3208285" y="5554104"/>
            <a:ext cx="367408"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400" b="1" i="1" u="none" strike="noStrike" kern="1200" cap="none" spc="0" normalizeH="0" baseline="0" noProof="0" dirty="0">
                <a:ln>
                  <a:noFill/>
                </a:ln>
                <a:solidFill>
                  <a:srgbClr val="000000"/>
                </a:solidFill>
                <a:effectLst/>
                <a:uLnTx/>
                <a:uFillTx/>
                <a:latin typeface="Calibri" pitchFamily="34" charset="0"/>
                <a:ea typeface="+mn-ea"/>
                <a:cs typeface="+mn-cs"/>
              </a:rPr>
              <a:t>42</a:t>
            </a:r>
            <a:endParaRPr kumimoji="0" lang="en-US" sz="1400" b="1" i="1"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50" name="Rectangle 49"/>
          <p:cNvSpPr/>
          <p:nvPr/>
        </p:nvSpPr>
        <p:spPr bwMode="auto">
          <a:xfrm>
            <a:off x="5790775" y="6533358"/>
            <a:ext cx="475214" cy="189926"/>
          </a:xfrm>
          <a:prstGeom prst="rect">
            <a:avLst/>
          </a:prstGeom>
          <a:no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51" name="Rectangle 50"/>
          <p:cNvSpPr/>
          <p:nvPr/>
        </p:nvSpPr>
        <p:spPr bwMode="auto">
          <a:xfrm>
            <a:off x="3539728" y="6542549"/>
            <a:ext cx="461167" cy="171544"/>
          </a:xfrm>
          <a:prstGeom prst="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52" name="Rectangle 51"/>
          <p:cNvSpPr/>
          <p:nvPr/>
        </p:nvSpPr>
        <p:spPr bwMode="auto">
          <a:xfrm>
            <a:off x="1258733" y="6549873"/>
            <a:ext cx="451404" cy="164221"/>
          </a:xfrm>
          <a:prstGeom prst="rect">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54" name="TextBox 53"/>
          <p:cNvSpPr txBox="1"/>
          <p:nvPr/>
        </p:nvSpPr>
        <p:spPr>
          <a:xfrm>
            <a:off x="1675675" y="6474433"/>
            <a:ext cx="1665841"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sz="1400" i="1" dirty="0">
                <a:solidFill>
                  <a:srgbClr val="000000"/>
                </a:solidFill>
                <a:latin typeface="Calibri" pitchFamily="34" charset="0"/>
              </a:rPr>
              <a:t>Cannot be migrated</a:t>
            </a:r>
            <a:endParaRPr kumimoji="0" lang="en-US" sz="1400" b="1" i="1"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78" name="TextBox 77"/>
          <p:cNvSpPr txBox="1"/>
          <p:nvPr/>
        </p:nvSpPr>
        <p:spPr>
          <a:xfrm>
            <a:off x="3953823" y="6478094"/>
            <a:ext cx="169001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sz="1400" i="1" dirty="0" err="1">
                <a:solidFill>
                  <a:srgbClr val="000000"/>
                </a:solidFill>
                <a:latin typeface="Calibri" pitchFamily="34" charset="0"/>
              </a:rPr>
              <a:t>Vmware</a:t>
            </a:r>
            <a:r>
              <a:rPr lang="en-GB" sz="1400" i="1" dirty="0">
                <a:solidFill>
                  <a:srgbClr val="000000"/>
                </a:solidFill>
                <a:latin typeface="Calibri" pitchFamily="34" charset="0"/>
              </a:rPr>
              <a:t> </a:t>
            </a:r>
            <a:r>
              <a:rPr lang="en-GB" sz="1400" i="1" dirty="0" err="1">
                <a:solidFill>
                  <a:srgbClr val="000000"/>
                </a:solidFill>
                <a:latin typeface="Calibri" pitchFamily="34" charset="0"/>
              </a:rPr>
              <a:t>ESXi</a:t>
            </a:r>
            <a:r>
              <a:rPr lang="en-GB" sz="1400" i="1" dirty="0">
                <a:solidFill>
                  <a:srgbClr val="000000"/>
                </a:solidFill>
                <a:latin typeface="Calibri" pitchFamily="34" charset="0"/>
              </a:rPr>
              <a:t> Server</a:t>
            </a:r>
            <a:endParaRPr kumimoji="0" lang="en-US" sz="1400" b="1" i="1"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79" name="TextBox 78"/>
          <p:cNvSpPr txBox="1"/>
          <p:nvPr/>
        </p:nvSpPr>
        <p:spPr>
          <a:xfrm>
            <a:off x="6263423" y="6465266"/>
            <a:ext cx="129612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sz="1400" i="1" dirty="0">
                <a:solidFill>
                  <a:srgbClr val="000000"/>
                </a:solidFill>
                <a:latin typeface="Calibri" pitchFamily="34" charset="0"/>
              </a:rPr>
              <a:t>Physical Server</a:t>
            </a:r>
            <a:endParaRPr kumimoji="0" lang="en-US" sz="1400" b="1" i="1" u="none" strike="noStrike" kern="1200" cap="none" spc="0" normalizeH="0" baseline="0" noProof="0" dirty="0">
              <a:ln>
                <a:noFill/>
              </a:ln>
              <a:solidFill>
                <a:srgbClr val="000000"/>
              </a:solidFill>
              <a:effectLst/>
              <a:uLnTx/>
              <a:uFillTx/>
              <a:latin typeface="Calibri" pitchFamily="34" charset="0"/>
              <a:ea typeface="+mn-ea"/>
              <a:cs typeface="+mn-cs"/>
            </a:endParaRPr>
          </a:p>
        </p:txBody>
      </p:sp>
    </p:spTree>
    <p:extLst>
      <p:ext uri="{BB962C8B-B14F-4D97-AF65-F5344CB8AC3E}">
        <p14:creationId xmlns:p14="http://schemas.microsoft.com/office/powerpoint/2010/main" val="99482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768"/>
            <a:ext cx="9144000" cy="787400"/>
          </a:xfrm>
        </p:spPr>
        <p:txBody>
          <a:bodyPr/>
          <a:lstStyle/>
          <a:p>
            <a:r>
              <a:rPr lang="en-GB" dirty="0"/>
              <a:t>Storage roadmap – online</a:t>
            </a:r>
            <a:br>
              <a:rPr lang="en-GB" sz="2000" dirty="0">
                <a:latin typeface="Calibri" pitchFamily="34" charset="0"/>
              </a:rPr>
            </a:br>
            <a:r>
              <a:rPr lang="en-GB" sz="1400" b="0" i="1" dirty="0">
                <a:latin typeface="+mn-lt"/>
              </a:rPr>
              <a:t>executing migration into HDS; AIX storage status quo on EMC VMAX</a:t>
            </a:r>
            <a:endParaRPr lang="en-US" sz="2000" b="0" i="1" dirty="0">
              <a:latin typeface="+mn-lt"/>
            </a:endParaRPr>
          </a:p>
        </p:txBody>
      </p:sp>
      <p:sp>
        <p:nvSpPr>
          <p:cNvPr id="5" name="Pentagon 4"/>
          <p:cNvSpPr/>
          <p:nvPr/>
        </p:nvSpPr>
        <p:spPr bwMode="auto">
          <a:xfrm>
            <a:off x="952500" y="1028700"/>
            <a:ext cx="708520" cy="304800"/>
          </a:xfrm>
          <a:prstGeom prst="homePlat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600" kern="0" dirty="0">
                <a:solidFill>
                  <a:schemeClr val="bg1"/>
                </a:solidFill>
                <a:latin typeface="Calibri" pitchFamily="34" charset="0"/>
              </a:rPr>
              <a:t>June</a:t>
            </a:r>
            <a:endParaRPr kumimoji="0" lang="en-US" sz="1600" b="1" i="0" u="none" strike="noStrike" kern="0" cap="none" spc="0" normalizeH="0" baseline="0" noProof="0" dirty="0">
              <a:ln>
                <a:noFill/>
              </a:ln>
              <a:solidFill>
                <a:schemeClr val="bg1"/>
              </a:solidFill>
              <a:effectLst/>
              <a:uLnTx/>
              <a:uFillTx/>
              <a:latin typeface="Calibri" pitchFamily="34" charset="0"/>
            </a:endParaRPr>
          </a:p>
        </p:txBody>
      </p:sp>
      <p:sp>
        <p:nvSpPr>
          <p:cNvPr id="6" name="Chevron 5"/>
          <p:cNvSpPr/>
          <p:nvPr/>
        </p:nvSpPr>
        <p:spPr bwMode="auto">
          <a:xfrm>
            <a:off x="1550563" y="1028700"/>
            <a:ext cx="879159" cy="304800"/>
          </a:xfrm>
          <a:prstGeom prst="chevron">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600" b="1" i="0" u="none" strike="noStrike" kern="0" cap="none" spc="0" normalizeH="0" baseline="0" noProof="0" dirty="0">
                <a:ln>
                  <a:noFill/>
                </a:ln>
                <a:solidFill>
                  <a:schemeClr val="bg1"/>
                </a:solidFill>
                <a:effectLst/>
                <a:uLnTx/>
                <a:uFillTx/>
                <a:latin typeface="Calibri" pitchFamily="34" charset="0"/>
              </a:rPr>
              <a:t>July</a:t>
            </a:r>
            <a:endParaRPr kumimoji="0" lang="en-US" sz="1600" b="1" i="0" u="none" strike="noStrike" kern="0" cap="none" spc="0" normalizeH="0" baseline="0" noProof="0" dirty="0">
              <a:ln>
                <a:noFill/>
              </a:ln>
              <a:solidFill>
                <a:schemeClr val="bg1"/>
              </a:solidFill>
              <a:effectLst/>
              <a:uLnTx/>
              <a:uFillTx/>
              <a:latin typeface="Calibri" pitchFamily="34" charset="0"/>
            </a:endParaRPr>
          </a:p>
        </p:txBody>
      </p:sp>
      <p:sp>
        <p:nvSpPr>
          <p:cNvPr id="7" name="Chevron 6"/>
          <p:cNvSpPr/>
          <p:nvPr/>
        </p:nvSpPr>
        <p:spPr bwMode="auto">
          <a:xfrm>
            <a:off x="2316406" y="1028700"/>
            <a:ext cx="891825" cy="304800"/>
          </a:xfrm>
          <a:prstGeom prst="chevron">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itchFamily="34" charset="0"/>
              </a:rPr>
              <a:t>Aug</a:t>
            </a:r>
          </a:p>
        </p:txBody>
      </p:sp>
      <p:cxnSp>
        <p:nvCxnSpPr>
          <p:cNvPr id="9" name="Straight Connector 8"/>
          <p:cNvCxnSpPr/>
          <p:nvPr/>
        </p:nvCxnSpPr>
        <p:spPr bwMode="auto">
          <a:xfrm>
            <a:off x="3556000" y="1346200"/>
            <a:ext cx="0" cy="490220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 name="Straight Connector 10"/>
          <p:cNvCxnSpPr/>
          <p:nvPr/>
        </p:nvCxnSpPr>
        <p:spPr bwMode="auto">
          <a:xfrm>
            <a:off x="6121400" y="1346200"/>
            <a:ext cx="0" cy="4902200"/>
          </a:xfrm>
          <a:prstGeom prst="line">
            <a:avLst/>
          </a:prstGeom>
          <a:noFill/>
          <a:ln w="9525" cap="flat" cmpd="sng" algn="ctr">
            <a:solidFill>
              <a:schemeClr val="bg1">
                <a:lumMod val="75000"/>
              </a:schemeClr>
            </a:solidFill>
            <a:prstDash val="sysDot"/>
            <a:round/>
            <a:headEnd type="none" w="med" len="med"/>
            <a:tailEnd type="none" w="med" len="med"/>
          </a:ln>
          <a:effectLst/>
        </p:spPr>
      </p:cxnSp>
      <p:sp>
        <p:nvSpPr>
          <p:cNvPr id="13" name="Oval 12"/>
          <p:cNvSpPr/>
          <p:nvPr/>
        </p:nvSpPr>
        <p:spPr bwMode="auto">
          <a:xfrm>
            <a:off x="956675" y="1598999"/>
            <a:ext cx="203200" cy="203200"/>
          </a:xfrm>
          <a:prstGeom prst="ellipse">
            <a:avLst/>
          </a:prstGeom>
          <a:solidFill>
            <a:srgbClr val="00B050"/>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chemeClr val="tx1"/>
              </a:solidFill>
              <a:effectLst/>
              <a:uLnTx/>
              <a:uFillTx/>
              <a:latin typeface="Arial" charset="0"/>
            </a:endParaRPr>
          </a:p>
        </p:txBody>
      </p:sp>
      <p:sp>
        <p:nvSpPr>
          <p:cNvPr id="18" name="TextBox 17"/>
          <p:cNvSpPr txBox="1"/>
          <p:nvPr/>
        </p:nvSpPr>
        <p:spPr>
          <a:xfrm>
            <a:off x="0" y="1562100"/>
            <a:ext cx="94743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1" u="none" strike="noStrike" kern="0" cap="none" spc="0" normalizeH="0" baseline="0" noProof="0" dirty="0">
                <a:ln>
                  <a:noFill/>
                </a:ln>
                <a:solidFill>
                  <a:sysClr val="windowText" lastClr="000000"/>
                </a:solidFill>
                <a:effectLst/>
                <a:uLnTx/>
                <a:uFillTx/>
                <a:latin typeface="Calibri" pitchFamily="34" charset="0"/>
              </a:rPr>
              <a:t>x86 storage</a:t>
            </a:r>
            <a:endParaRPr kumimoji="0" lang="en-US" sz="1200" b="0" i="1"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Oval 78"/>
          <p:cNvSpPr/>
          <p:nvPr/>
        </p:nvSpPr>
        <p:spPr bwMode="auto">
          <a:xfrm>
            <a:off x="8483600" y="1568870"/>
            <a:ext cx="203200" cy="203200"/>
          </a:xfrm>
          <a:prstGeom prst="ellipse">
            <a:avLst/>
          </a:prstGeom>
          <a:solidFill>
            <a:srgbClr val="00B050"/>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chemeClr val="tx1"/>
              </a:solidFill>
              <a:effectLst/>
              <a:uLnTx/>
              <a:uFillTx/>
              <a:latin typeface="Arial" charset="0"/>
            </a:endParaRPr>
          </a:p>
        </p:txBody>
      </p:sp>
      <p:sp>
        <p:nvSpPr>
          <p:cNvPr id="99" name="TextBox 98"/>
          <p:cNvSpPr txBox="1"/>
          <p:nvPr/>
        </p:nvSpPr>
        <p:spPr>
          <a:xfrm>
            <a:off x="1953310" y="1888165"/>
            <a:ext cx="476412"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1" u="none" strike="noStrike" kern="0" cap="none" spc="0" normalizeH="0" baseline="0" noProof="0" dirty="0">
                <a:ln>
                  <a:noFill/>
                </a:ln>
                <a:solidFill>
                  <a:sysClr val="windowText" lastClr="000000"/>
                </a:solidFill>
                <a:effectLst/>
                <a:uLnTx/>
                <a:uFillTx/>
                <a:latin typeface="Calibri" pitchFamily="34" charset="0"/>
              </a:rPr>
              <a:t>HDS</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1" u="none" strike="noStrike" kern="0" cap="none" spc="0" normalizeH="0" baseline="0" noProof="0" dirty="0">
                <a:ln>
                  <a:noFill/>
                </a:ln>
                <a:solidFill>
                  <a:sysClr val="windowText" lastClr="000000"/>
                </a:solidFill>
                <a:effectLst/>
                <a:uLnTx/>
                <a:uFillTx/>
                <a:latin typeface="Calibri" pitchFamily="34" charset="0"/>
              </a:rPr>
              <a:t>G800</a:t>
            </a:r>
            <a:endParaRPr kumimoji="0" lang="en-US" sz="1050" b="0" i="1"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130" name="Straight Connector 129"/>
          <p:cNvCxnSpPr>
            <a:stCxn id="13" idx="6"/>
            <a:endCxn id="79" idx="2"/>
          </p:cNvCxnSpPr>
          <p:nvPr/>
        </p:nvCxnSpPr>
        <p:spPr bwMode="auto">
          <a:xfrm flipV="1">
            <a:off x="1159875" y="1670470"/>
            <a:ext cx="7323725" cy="30129"/>
          </a:xfrm>
          <a:prstGeom prst="line">
            <a:avLst/>
          </a:prstGeom>
          <a:noFill/>
          <a:ln w="9525" cap="flat" cmpd="sng" algn="ctr">
            <a:solidFill>
              <a:schemeClr val="tx1"/>
            </a:solidFill>
            <a:prstDash val="solid"/>
            <a:round/>
            <a:headEnd type="none" w="med" len="med"/>
            <a:tailEnd type="none" w="med" len="med"/>
          </a:ln>
          <a:effectLst/>
        </p:spPr>
      </p:cxnSp>
      <p:sp>
        <p:nvSpPr>
          <p:cNvPr id="146" name="TextBox 145"/>
          <p:cNvSpPr txBox="1"/>
          <p:nvPr/>
        </p:nvSpPr>
        <p:spPr>
          <a:xfrm>
            <a:off x="0" y="2531433"/>
            <a:ext cx="88900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1" u="none" strike="noStrike" kern="0" cap="none" spc="0" normalizeH="0" baseline="0" noProof="0" dirty="0">
                <a:ln>
                  <a:noFill/>
                </a:ln>
                <a:solidFill>
                  <a:sysClr val="windowText" lastClr="000000"/>
                </a:solidFill>
                <a:effectLst/>
                <a:uLnTx/>
                <a:uFillTx/>
                <a:latin typeface="Calibri" pitchFamily="34" charset="0"/>
              </a:rPr>
              <a:t>Unix, physical storage</a:t>
            </a:r>
            <a:endParaRPr kumimoji="0" lang="en-US" sz="1200" b="0" i="1" u="none" strike="noStrike" kern="0" cap="none" spc="0" normalizeH="0" baseline="0" noProof="0" dirty="0">
              <a:ln>
                <a:noFill/>
              </a:ln>
              <a:solidFill>
                <a:sysClr val="windowText" lastClr="000000"/>
              </a:solidFill>
              <a:effectLst/>
              <a:uLnTx/>
              <a:uFillTx/>
              <a:latin typeface="Calibri" pitchFamily="34" charset="0"/>
            </a:endParaRPr>
          </a:p>
        </p:txBody>
      </p:sp>
      <p:sp>
        <p:nvSpPr>
          <p:cNvPr id="8" name="Slide Number Placeholder 7"/>
          <p:cNvSpPr>
            <a:spLocks noGrp="1"/>
          </p:cNvSpPr>
          <p:nvPr>
            <p:ph type="sldNum" sz="quarter" idx="10"/>
          </p:nvPr>
        </p:nvSpPr>
        <p:spPr/>
        <p:txBody>
          <a:bodyPr/>
          <a:lstStyle/>
          <a:p>
            <a:pPr>
              <a:defRPr/>
            </a:pPr>
            <a:fld id="{BAD51EF6-613C-478B-8749-285FDC934970}" type="slidenum">
              <a:rPr lang="en-US" altLang="en-US" smtClean="0"/>
              <a:pPr>
                <a:defRPr/>
              </a:pPr>
              <a:t>4</a:t>
            </a:fld>
            <a:endParaRPr lang="en-US" altLang="en-US" dirty="0"/>
          </a:p>
        </p:txBody>
      </p:sp>
      <p:sp>
        <p:nvSpPr>
          <p:cNvPr id="86" name="Oval 85"/>
          <p:cNvSpPr/>
          <p:nvPr/>
        </p:nvSpPr>
        <p:spPr bwMode="auto">
          <a:xfrm>
            <a:off x="721089" y="2628754"/>
            <a:ext cx="203200" cy="203200"/>
          </a:xfrm>
          <a:prstGeom prst="ellipse">
            <a:avLst/>
          </a:prstGeom>
          <a:solidFill>
            <a:srgbClr val="00B050"/>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chemeClr val="tx1"/>
              </a:solidFill>
              <a:effectLst/>
              <a:uLnTx/>
              <a:uFillTx/>
              <a:latin typeface="Arial" charset="0"/>
            </a:endParaRPr>
          </a:p>
        </p:txBody>
      </p:sp>
      <p:sp>
        <p:nvSpPr>
          <p:cNvPr id="88" name="Oval 87"/>
          <p:cNvSpPr/>
          <p:nvPr/>
        </p:nvSpPr>
        <p:spPr bwMode="auto">
          <a:xfrm>
            <a:off x="1002488" y="2626980"/>
            <a:ext cx="203200" cy="203200"/>
          </a:xfrm>
          <a:prstGeom prst="ellipse">
            <a:avLst/>
          </a:prstGeom>
          <a:solidFill>
            <a:srgbClr val="00B050"/>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chemeClr val="tx1"/>
              </a:solidFill>
              <a:effectLst/>
              <a:uLnTx/>
              <a:uFillTx/>
              <a:latin typeface="Arial" charset="0"/>
            </a:endParaRPr>
          </a:p>
        </p:txBody>
      </p:sp>
      <p:cxnSp>
        <p:nvCxnSpPr>
          <p:cNvPr id="89" name="Straight Connector 88"/>
          <p:cNvCxnSpPr>
            <a:stCxn id="86" idx="6"/>
            <a:endCxn id="88" idx="2"/>
          </p:cNvCxnSpPr>
          <p:nvPr/>
        </p:nvCxnSpPr>
        <p:spPr bwMode="auto">
          <a:xfrm flipV="1">
            <a:off x="924289" y="2728580"/>
            <a:ext cx="78199" cy="1774"/>
          </a:xfrm>
          <a:prstGeom prst="line">
            <a:avLst/>
          </a:prstGeom>
          <a:noFill/>
          <a:ln w="9525" cap="flat" cmpd="sng" algn="ctr">
            <a:solidFill>
              <a:schemeClr val="tx1"/>
            </a:solidFill>
            <a:prstDash val="solid"/>
            <a:round/>
            <a:headEnd type="none" w="med" len="med"/>
            <a:tailEnd type="none" w="med" len="med"/>
          </a:ln>
          <a:effectLst/>
        </p:spPr>
      </p:cxnSp>
      <p:sp>
        <p:nvSpPr>
          <p:cNvPr id="90" name="Oval 89"/>
          <p:cNvSpPr/>
          <p:nvPr/>
        </p:nvSpPr>
        <p:spPr bwMode="auto">
          <a:xfrm>
            <a:off x="8497781" y="2603774"/>
            <a:ext cx="203200" cy="203200"/>
          </a:xfrm>
          <a:prstGeom prst="ellipse">
            <a:avLst/>
          </a:prstGeom>
          <a:solidFill>
            <a:srgbClr val="00B050"/>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chemeClr val="tx1"/>
              </a:solidFill>
              <a:effectLst/>
              <a:uLnTx/>
              <a:uFillTx/>
              <a:latin typeface="Arial" charset="0"/>
            </a:endParaRPr>
          </a:p>
        </p:txBody>
      </p:sp>
      <p:sp>
        <p:nvSpPr>
          <p:cNvPr id="92" name="TextBox 91"/>
          <p:cNvSpPr txBox="1"/>
          <p:nvPr/>
        </p:nvSpPr>
        <p:spPr>
          <a:xfrm>
            <a:off x="739435" y="2923069"/>
            <a:ext cx="52610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1" u="none" strike="noStrike" kern="0" cap="none" spc="0" normalizeH="0" baseline="0" noProof="0" dirty="0">
                <a:ln>
                  <a:noFill/>
                </a:ln>
                <a:solidFill>
                  <a:sysClr val="windowText" lastClr="000000"/>
                </a:solidFill>
                <a:effectLst/>
                <a:uLnTx/>
                <a:uFillTx/>
                <a:latin typeface="Calibri" pitchFamily="34" charset="0"/>
              </a:rPr>
              <a:t>EMC</a:t>
            </a:r>
          </a:p>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VMAX</a:t>
            </a:r>
            <a:endParaRPr kumimoji="0" lang="en-US" sz="1050" b="0" i="1"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94" name="Straight Connector 93"/>
          <p:cNvCxnSpPr>
            <a:stCxn id="88" idx="6"/>
            <a:endCxn id="90" idx="2"/>
          </p:cNvCxnSpPr>
          <p:nvPr/>
        </p:nvCxnSpPr>
        <p:spPr bwMode="auto">
          <a:xfrm flipV="1">
            <a:off x="1205688" y="2705374"/>
            <a:ext cx="7292093" cy="23206"/>
          </a:xfrm>
          <a:prstGeom prst="line">
            <a:avLst/>
          </a:prstGeom>
          <a:noFill/>
          <a:ln w="9525" cap="flat" cmpd="sng" algn="ctr">
            <a:solidFill>
              <a:schemeClr val="tx1"/>
            </a:solidFill>
            <a:prstDash val="solid"/>
            <a:round/>
            <a:headEnd type="none" w="med" len="med"/>
            <a:tailEnd type="none" w="med" len="med"/>
          </a:ln>
          <a:effectLst/>
        </p:spPr>
      </p:cxnSp>
      <p:sp>
        <p:nvSpPr>
          <p:cNvPr id="95" name="TextBox 94"/>
          <p:cNvSpPr txBox="1"/>
          <p:nvPr/>
        </p:nvSpPr>
        <p:spPr>
          <a:xfrm>
            <a:off x="211551" y="3248174"/>
            <a:ext cx="1301959"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1" u="none" strike="noStrike" kern="0" cap="none" spc="0" normalizeH="0" baseline="0" noProof="0" dirty="0">
                <a:ln>
                  <a:noFill/>
                </a:ln>
                <a:solidFill>
                  <a:sysClr val="windowText" lastClr="000000"/>
                </a:solidFill>
                <a:effectLst/>
                <a:uLnTx/>
                <a:uFillTx/>
                <a:latin typeface="Calibri" pitchFamily="34" charset="0"/>
              </a:rPr>
              <a:t>Start to migrate VPC</a:t>
            </a:r>
            <a:endParaRPr kumimoji="0" lang="en-US" sz="1050" b="0" i="1" u="none" strike="noStrike" kern="0" cap="none" spc="0" normalizeH="0" baseline="0" noProof="0" dirty="0">
              <a:ln>
                <a:noFill/>
              </a:ln>
              <a:solidFill>
                <a:sysClr val="windowText" lastClr="000000"/>
              </a:solidFill>
              <a:effectLst/>
              <a:uLnTx/>
              <a:uFillTx/>
              <a:latin typeface="Calibri" pitchFamily="34" charset="0"/>
            </a:endParaRPr>
          </a:p>
        </p:txBody>
      </p:sp>
      <p:sp>
        <p:nvSpPr>
          <p:cNvPr id="96" name="TextBox 95"/>
          <p:cNvSpPr txBox="1"/>
          <p:nvPr/>
        </p:nvSpPr>
        <p:spPr>
          <a:xfrm>
            <a:off x="1197010" y="2925317"/>
            <a:ext cx="737702"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PDC : 61%</a:t>
            </a:r>
            <a:endParaRPr kumimoji="0" lang="en-GB" sz="1050" b="0" i="1" u="none" strike="noStrike" kern="0" cap="none" spc="0" normalizeH="0" baseline="0" noProof="0" dirty="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SDC : 55%</a:t>
            </a:r>
            <a:endParaRPr kumimoji="0" lang="en-US" sz="1050" b="0" i="1" u="none" strike="noStrike" kern="0" cap="none" spc="0" normalizeH="0" baseline="0" noProof="0" dirty="0">
              <a:ln>
                <a:noFill/>
              </a:ln>
              <a:solidFill>
                <a:sysClr val="windowText" lastClr="000000"/>
              </a:solidFill>
              <a:effectLst/>
              <a:uLnTx/>
              <a:uFillTx/>
              <a:latin typeface="Calibri" pitchFamily="34" charset="0"/>
            </a:endParaRPr>
          </a:p>
        </p:txBody>
      </p:sp>
      <p:sp>
        <p:nvSpPr>
          <p:cNvPr id="97" name="Oval 96"/>
          <p:cNvSpPr/>
          <p:nvPr/>
        </p:nvSpPr>
        <p:spPr bwMode="auto">
          <a:xfrm>
            <a:off x="2645360" y="2610246"/>
            <a:ext cx="203200" cy="203200"/>
          </a:xfrm>
          <a:prstGeom prst="ellipse">
            <a:avLst/>
          </a:prstGeom>
          <a:solidFill>
            <a:schemeClr val="accent1"/>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chemeClr val="tx1"/>
              </a:solidFill>
              <a:effectLst/>
              <a:uLnTx/>
              <a:uFillTx/>
              <a:latin typeface="Arial" charset="0"/>
            </a:endParaRPr>
          </a:p>
        </p:txBody>
      </p:sp>
      <p:sp>
        <p:nvSpPr>
          <p:cNvPr id="101" name="TextBox 100"/>
          <p:cNvSpPr txBox="1"/>
          <p:nvPr/>
        </p:nvSpPr>
        <p:spPr>
          <a:xfrm>
            <a:off x="2378109" y="2914508"/>
            <a:ext cx="737702"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PDC : 48%</a:t>
            </a:r>
            <a:endParaRPr kumimoji="0" lang="en-GB" sz="1050" b="0" i="1" u="none" strike="noStrike" kern="0" cap="none" spc="0" normalizeH="0" baseline="0" noProof="0" dirty="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SDC : 48%</a:t>
            </a:r>
            <a:endParaRPr kumimoji="0" lang="en-US" sz="1050" b="0" i="1" u="none" strike="noStrike" kern="0" cap="none" spc="0" normalizeH="0" baseline="0" noProof="0" dirty="0">
              <a:ln>
                <a:noFill/>
              </a:ln>
              <a:solidFill>
                <a:sysClr val="windowText" lastClr="000000"/>
              </a:solidFill>
              <a:effectLst/>
              <a:uLnTx/>
              <a:uFillTx/>
              <a:latin typeface="Calibri" pitchFamily="34" charset="0"/>
            </a:endParaRPr>
          </a:p>
        </p:txBody>
      </p:sp>
      <p:sp>
        <p:nvSpPr>
          <p:cNvPr id="107" name="Oval 106"/>
          <p:cNvSpPr/>
          <p:nvPr/>
        </p:nvSpPr>
        <p:spPr bwMode="auto">
          <a:xfrm>
            <a:off x="1406044" y="1596743"/>
            <a:ext cx="203200" cy="203200"/>
          </a:xfrm>
          <a:prstGeom prst="ellipse">
            <a:avLst/>
          </a:prstGeom>
          <a:solidFill>
            <a:srgbClr val="00B050"/>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chemeClr val="tx1"/>
              </a:solidFill>
              <a:effectLst/>
              <a:uLnTx/>
              <a:uFillTx/>
              <a:latin typeface="Arial" charset="0"/>
            </a:endParaRPr>
          </a:p>
        </p:txBody>
      </p:sp>
      <p:sp>
        <p:nvSpPr>
          <p:cNvPr id="108" name="TextBox 107"/>
          <p:cNvSpPr txBox="1"/>
          <p:nvPr/>
        </p:nvSpPr>
        <p:spPr>
          <a:xfrm>
            <a:off x="2405081" y="1784277"/>
            <a:ext cx="737702"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PDC : 57%</a:t>
            </a:r>
            <a:endParaRPr kumimoji="0" lang="en-GB" sz="1050" b="0" i="1" u="none" strike="noStrike" kern="0" cap="none" spc="0" normalizeH="0" baseline="0" noProof="0" dirty="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SDC : 57%</a:t>
            </a:r>
            <a:endParaRPr kumimoji="0" lang="en-US" sz="1050" b="0" i="1" u="none" strike="noStrike" kern="0" cap="none" spc="0" normalizeH="0" baseline="0" noProof="0" dirty="0">
              <a:ln>
                <a:noFill/>
              </a:ln>
              <a:solidFill>
                <a:sysClr val="windowText" lastClr="000000"/>
              </a:solidFill>
              <a:effectLst/>
              <a:uLnTx/>
              <a:uFillTx/>
              <a:latin typeface="Calibri" pitchFamily="34" charset="0"/>
            </a:endParaRPr>
          </a:p>
        </p:txBody>
      </p:sp>
      <p:sp>
        <p:nvSpPr>
          <p:cNvPr id="110" name="TextBox 109"/>
          <p:cNvSpPr txBox="1"/>
          <p:nvPr/>
        </p:nvSpPr>
        <p:spPr>
          <a:xfrm>
            <a:off x="8166548" y="1839099"/>
            <a:ext cx="737702"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PDC : 70%</a:t>
            </a:r>
            <a:endParaRPr kumimoji="0" lang="en-GB" sz="1050" b="0" i="1" u="none" strike="noStrike" kern="0" cap="none" spc="0" normalizeH="0" baseline="0" noProof="0" dirty="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SDC : 70%</a:t>
            </a:r>
            <a:endParaRPr kumimoji="0" lang="en-US" sz="1050" b="0" i="1" u="none" strike="noStrike" kern="0" cap="none" spc="0" normalizeH="0" baseline="0" noProof="0" dirty="0">
              <a:ln>
                <a:noFill/>
              </a:ln>
              <a:solidFill>
                <a:sysClr val="windowText" lastClr="000000"/>
              </a:solidFill>
              <a:effectLst/>
              <a:uLnTx/>
              <a:uFillTx/>
              <a:latin typeface="Calibri" pitchFamily="34" charset="0"/>
            </a:endParaRPr>
          </a:p>
        </p:txBody>
      </p:sp>
      <p:sp>
        <p:nvSpPr>
          <p:cNvPr id="111" name="TextBox 110"/>
          <p:cNvSpPr txBox="1"/>
          <p:nvPr/>
        </p:nvSpPr>
        <p:spPr>
          <a:xfrm>
            <a:off x="8235477" y="2897268"/>
            <a:ext cx="66877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PDC : 5%</a:t>
            </a:r>
            <a:endParaRPr kumimoji="0" lang="en-GB" sz="1050" b="0" i="1" u="none" strike="noStrike" kern="0" cap="none" spc="0" normalizeH="0" baseline="0" noProof="0" dirty="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1050" b="0" i="1" kern="0" dirty="0">
                <a:solidFill>
                  <a:sysClr val="windowText" lastClr="000000"/>
                </a:solidFill>
                <a:latin typeface="Calibri" pitchFamily="34" charset="0"/>
              </a:rPr>
              <a:t>SDC : 3%</a:t>
            </a:r>
            <a:endParaRPr kumimoji="0" lang="en-US" sz="1050" b="0" i="1"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113" name="Straight Arrow Connector 112"/>
          <p:cNvCxnSpPr>
            <a:cxnSpLocks/>
            <a:stCxn id="88" idx="0"/>
            <a:endCxn id="107" idx="4"/>
          </p:cNvCxnSpPr>
          <p:nvPr/>
        </p:nvCxnSpPr>
        <p:spPr bwMode="auto">
          <a:xfrm flipV="1">
            <a:off x="1104088" y="1799943"/>
            <a:ext cx="403556" cy="827037"/>
          </a:xfrm>
          <a:prstGeom prst="straightConnector1">
            <a:avLst/>
          </a:prstGeom>
          <a:solidFill>
            <a:srgbClr val="EAEAEA"/>
          </a:solidFill>
          <a:ln w="9525" cap="flat" cmpd="sng" algn="ctr">
            <a:solidFill>
              <a:srgbClr val="00B0F0"/>
            </a:solidFill>
            <a:prstDash val="solid"/>
            <a:round/>
            <a:headEnd type="none" w="med" len="med"/>
            <a:tailEnd type="arrow"/>
          </a:ln>
          <a:effectLst/>
        </p:spPr>
      </p:cxnSp>
      <p:sp>
        <p:nvSpPr>
          <p:cNvPr id="34" name="Chevron 6">
            <a:extLst>
              <a:ext uri="{FF2B5EF4-FFF2-40B4-BE49-F238E27FC236}">
                <a16:creationId xmlns:a16="http://schemas.microsoft.com/office/drawing/2014/main" id="{33D64BDF-E5F2-4B8B-A4E6-7DA152A92736}"/>
              </a:ext>
            </a:extLst>
          </p:cNvPr>
          <p:cNvSpPr/>
          <p:nvPr/>
        </p:nvSpPr>
        <p:spPr bwMode="auto">
          <a:xfrm>
            <a:off x="3097979" y="1024807"/>
            <a:ext cx="953902" cy="304800"/>
          </a:xfrm>
          <a:prstGeom prst="chevron">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itchFamily="34" charset="0"/>
              </a:rPr>
              <a:t>Sept</a:t>
            </a:r>
          </a:p>
        </p:txBody>
      </p:sp>
      <p:sp>
        <p:nvSpPr>
          <p:cNvPr id="35" name="Chevron 6">
            <a:extLst>
              <a:ext uri="{FF2B5EF4-FFF2-40B4-BE49-F238E27FC236}">
                <a16:creationId xmlns:a16="http://schemas.microsoft.com/office/drawing/2014/main" id="{8A85D84F-5C6D-4D74-870B-791575132890}"/>
              </a:ext>
            </a:extLst>
          </p:cNvPr>
          <p:cNvSpPr/>
          <p:nvPr/>
        </p:nvSpPr>
        <p:spPr bwMode="auto">
          <a:xfrm>
            <a:off x="3943256" y="1020914"/>
            <a:ext cx="796522" cy="304800"/>
          </a:xfrm>
          <a:prstGeom prst="chevron">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kern="0" dirty="0">
                <a:solidFill>
                  <a:schemeClr val="bg1"/>
                </a:solidFill>
                <a:latin typeface="Calibri" pitchFamily="34" charset="0"/>
              </a:rPr>
              <a:t>Oct</a:t>
            </a:r>
            <a:endParaRPr kumimoji="0" lang="en-US" sz="1600" b="1" i="0" u="none" strike="noStrike" kern="0" cap="none" spc="0" normalizeH="0" baseline="0" noProof="0" dirty="0">
              <a:ln>
                <a:noFill/>
              </a:ln>
              <a:solidFill>
                <a:schemeClr val="bg1"/>
              </a:solidFill>
              <a:effectLst/>
              <a:uLnTx/>
              <a:uFillTx/>
              <a:latin typeface="Calibri" pitchFamily="34" charset="0"/>
            </a:endParaRPr>
          </a:p>
        </p:txBody>
      </p:sp>
      <p:sp>
        <p:nvSpPr>
          <p:cNvPr id="36" name="Chevron 6">
            <a:extLst>
              <a:ext uri="{FF2B5EF4-FFF2-40B4-BE49-F238E27FC236}">
                <a16:creationId xmlns:a16="http://schemas.microsoft.com/office/drawing/2014/main" id="{F6D55518-7AE2-4FEF-9813-6A796D83681A}"/>
              </a:ext>
            </a:extLst>
          </p:cNvPr>
          <p:cNvSpPr/>
          <p:nvPr/>
        </p:nvSpPr>
        <p:spPr bwMode="auto">
          <a:xfrm>
            <a:off x="4645191" y="1020914"/>
            <a:ext cx="843649" cy="304800"/>
          </a:xfrm>
          <a:prstGeom prst="chevron">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itchFamily="34" charset="0"/>
              </a:rPr>
              <a:t>Nov</a:t>
            </a:r>
          </a:p>
        </p:txBody>
      </p:sp>
      <p:sp>
        <p:nvSpPr>
          <p:cNvPr id="37" name="Chevron 6">
            <a:extLst>
              <a:ext uri="{FF2B5EF4-FFF2-40B4-BE49-F238E27FC236}">
                <a16:creationId xmlns:a16="http://schemas.microsoft.com/office/drawing/2014/main" id="{9D636DAC-E2F4-46EB-8616-498F50EFD78A}"/>
              </a:ext>
            </a:extLst>
          </p:cNvPr>
          <p:cNvSpPr/>
          <p:nvPr/>
        </p:nvSpPr>
        <p:spPr bwMode="auto">
          <a:xfrm>
            <a:off x="5386828" y="1019177"/>
            <a:ext cx="843649" cy="304800"/>
          </a:xfrm>
          <a:prstGeom prst="chevron">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itchFamily="34" charset="0"/>
              </a:rPr>
              <a:t>Dec</a:t>
            </a:r>
          </a:p>
        </p:txBody>
      </p:sp>
      <p:sp>
        <p:nvSpPr>
          <p:cNvPr id="38" name="Chevron 6">
            <a:extLst>
              <a:ext uri="{FF2B5EF4-FFF2-40B4-BE49-F238E27FC236}">
                <a16:creationId xmlns:a16="http://schemas.microsoft.com/office/drawing/2014/main" id="{D0264B4E-FD73-47B8-A057-E6F4DDF08341}"/>
              </a:ext>
            </a:extLst>
          </p:cNvPr>
          <p:cNvSpPr/>
          <p:nvPr/>
        </p:nvSpPr>
        <p:spPr bwMode="auto">
          <a:xfrm>
            <a:off x="6120031" y="1020554"/>
            <a:ext cx="1225364" cy="304800"/>
          </a:xfrm>
          <a:prstGeom prst="chevron">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itchFamily="34" charset="0"/>
              </a:rPr>
              <a:t>2019 Jan</a:t>
            </a:r>
          </a:p>
        </p:txBody>
      </p:sp>
      <p:sp>
        <p:nvSpPr>
          <p:cNvPr id="39" name="Chevron 6">
            <a:extLst>
              <a:ext uri="{FF2B5EF4-FFF2-40B4-BE49-F238E27FC236}">
                <a16:creationId xmlns:a16="http://schemas.microsoft.com/office/drawing/2014/main" id="{BC67344B-71DB-4854-A78C-454A97E39DC0}"/>
              </a:ext>
            </a:extLst>
          </p:cNvPr>
          <p:cNvSpPr/>
          <p:nvPr/>
        </p:nvSpPr>
        <p:spPr bwMode="auto">
          <a:xfrm>
            <a:off x="7234949" y="1019177"/>
            <a:ext cx="843649" cy="304800"/>
          </a:xfrm>
          <a:prstGeom prst="chevron">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itchFamily="34" charset="0"/>
              </a:rPr>
              <a:t>Feb</a:t>
            </a:r>
          </a:p>
        </p:txBody>
      </p:sp>
      <p:sp>
        <p:nvSpPr>
          <p:cNvPr id="40" name="Chevron 6">
            <a:extLst>
              <a:ext uri="{FF2B5EF4-FFF2-40B4-BE49-F238E27FC236}">
                <a16:creationId xmlns:a16="http://schemas.microsoft.com/office/drawing/2014/main" id="{1A6ADFF5-78DD-44B6-A959-4D91255F2E8D}"/>
              </a:ext>
            </a:extLst>
          </p:cNvPr>
          <p:cNvSpPr/>
          <p:nvPr/>
        </p:nvSpPr>
        <p:spPr bwMode="auto">
          <a:xfrm>
            <a:off x="7971222" y="1019177"/>
            <a:ext cx="843649" cy="304800"/>
          </a:xfrm>
          <a:prstGeom prst="chevron">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itchFamily="34" charset="0"/>
              </a:rPr>
              <a:t>Mar</a:t>
            </a:r>
          </a:p>
        </p:txBody>
      </p:sp>
      <p:graphicFrame>
        <p:nvGraphicFramePr>
          <p:cNvPr id="54" name="Chart 53">
            <a:extLst>
              <a:ext uri="{FF2B5EF4-FFF2-40B4-BE49-F238E27FC236}">
                <a16:creationId xmlns:a16="http://schemas.microsoft.com/office/drawing/2014/main" id="{B7890541-7F4C-45D1-B6E3-153BC76CFF75}"/>
              </a:ext>
            </a:extLst>
          </p:cNvPr>
          <p:cNvGraphicFramePr>
            <a:graphicFrameLocks/>
          </p:cNvGraphicFramePr>
          <p:nvPr>
            <p:extLst>
              <p:ext uri="{D42A27DB-BD31-4B8C-83A1-F6EECF244321}">
                <p14:modId xmlns:p14="http://schemas.microsoft.com/office/powerpoint/2010/main" val="1230081715"/>
              </p:ext>
            </p:extLst>
          </p:nvPr>
        </p:nvGraphicFramePr>
        <p:xfrm>
          <a:off x="739435" y="5361535"/>
          <a:ext cx="8075435" cy="13352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8" name="Chart 57">
            <a:extLst>
              <a:ext uri="{FF2B5EF4-FFF2-40B4-BE49-F238E27FC236}">
                <a16:creationId xmlns:a16="http://schemas.microsoft.com/office/drawing/2014/main" id="{4E692D3E-FDFA-4A77-B56D-078F6FD16306}"/>
              </a:ext>
            </a:extLst>
          </p:cNvPr>
          <p:cNvGraphicFramePr>
            <a:graphicFrameLocks/>
          </p:cNvGraphicFramePr>
          <p:nvPr>
            <p:extLst>
              <p:ext uri="{D42A27DB-BD31-4B8C-83A1-F6EECF244321}">
                <p14:modId xmlns:p14="http://schemas.microsoft.com/office/powerpoint/2010/main" val="154228088"/>
              </p:ext>
            </p:extLst>
          </p:nvPr>
        </p:nvGraphicFramePr>
        <p:xfrm>
          <a:off x="749424" y="3752662"/>
          <a:ext cx="7951557" cy="1792461"/>
        </p:xfrm>
        <a:graphic>
          <a:graphicData uri="http://schemas.openxmlformats.org/drawingml/2006/chart">
            <c:chart xmlns:c="http://schemas.openxmlformats.org/drawingml/2006/chart" xmlns:r="http://schemas.openxmlformats.org/officeDocument/2006/relationships" r:id="rId3"/>
          </a:graphicData>
        </a:graphic>
      </p:graphicFrame>
      <p:sp>
        <p:nvSpPr>
          <p:cNvPr id="65" name="Oval 64">
            <a:extLst>
              <a:ext uri="{FF2B5EF4-FFF2-40B4-BE49-F238E27FC236}">
                <a16:creationId xmlns:a16="http://schemas.microsoft.com/office/drawing/2014/main" id="{E413D4A5-8496-4C6A-8C01-682537CC94E7}"/>
              </a:ext>
            </a:extLst>
          </p:cNvPr>
          <p:cNvSpPr/>
          <p:nvPr/>
        </p:nvSpPr>
        <p:spPr bwMode="auto">
          <a:xfrm>
            <a:off x="2618160" y="1590695"/>
            <a:ext cx="203200" cy="203200"/>
          </a:xfrm>
          <a:prstGeom prst="ellipse">
            <a:avLst/>
          </a:prstGeom>
          <a:solidFill>
            <a:schemeClr val="accent1"/>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chemeClr val="tx1"/>
              </a:solidFill>
              <a:effectLst/>
              <a:uLnTx/>
              <a:uFillTx/>
              <a:latin typeface="Arial" charset="0"/>
            </a:endParaRPr>
          </a:p>
        </p:txBody>
      </p:sp>
    </p:spTree>
    <p:extLst>
      <p:ext uri="{BB962C8B-B14F-4D97-AF65-F5344CB8AC3E}">
        <p14:creationId xmlns:p14="http://schemas.microsoft.com/office/powerpoint/2010/main" val="106215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24" y="1219702"/>
            <a:ext cx="8864576" cy="4983494"/>
          </a:xfrm>
          <a:prstGeom prst="rect">
            <a:avLst/>
          </a:prstGeom>
        </p:spPr>
      </p:pic>
      <p:sp>
        <p:nvSpPr>
          <p:cNvPr id="3" name="投影片編號版面配置區 2"/>
          <p:cNvSpPr>
            <a:spLocks noGrp="1"/>
          </p:cNvSpPr>
          <p:nvPr>
            <p:ph type="sldNum" sz="quarter" idx="10"/>
          </p:nvPr>
        </p:nvSpPr>
        <p:spPr/>
        <p:txBody>
          <a:bodyPr/>
          <a:lstStyle/>
          <a:p>
            <a:pPr>
              <a:defRPr/>
            </a:pPr>
            <a:fld id="{BAD51EF6-613C-478B-8749-285FDC934970}" type="slidenum">
              <a:rPr lang="en-US" altLang="en-US" smtClean="0"/>
              <a:pPr>
                <a:defRPr/>
              </a:pPr>
              <a:t>5</a:t>
            </a:fld>
            <a:endParaRPr lang="en-US" altLang="en-US" dirty="0"/>
          </a:p>
        </p:txBody>
      </p:sp>
      <p:sp>
        <p:nvSpPr>
          <p:cNvPr id="4" name="標題 3"/>
          <p:cNvSpPr>
            <a:spLocks noGrp="1"/>
          </p:cNvSpPr>
          <p:nvPr>
            <p:ph type="title"/>
          </p:nvPr>
        </p:nvSpPr>
        <p:spPr/>
        <p:txBody>
          <a:bodyPr/>
          <a:lstStyle/>
          <a:p>
            <a:r>
              <a:rPr lang="en-US" altLang="zh-TW" dirty="0"/>
              <a:t>VPC STATUS(08/15)</a:t>
            </a:r>
            <a:endParaRPr lang="zh-TW" altLang="en-US" dirty="0"/>
          </a:p>
        </p:txBody>
      </p:sp>
      <p:sp>
        <p:nvSpPr>
          <p:cNvPr id="6" name="文字方塊 5"/>
          <p:cNvSpPr txBox="1"/>
          <p:nvPr/>
        </p:nvSpPr>
        <p:spPr>
          <a:xfrm>
            <a:off x="-178915" y="4752504"/>
            <a:ext cx="2876205" cy="369332"/>
          </a:xfrm>
          <a:prstGeom prst="rect">
            <a:avLst/>
          </a:prstGeom>
          <a:noFill/>
        </p:spPr>
        <p:txBody>
          <a:bodyPr wrap="square" rtlCol="0">
            <a:spAutoFit/>
          </a:bodyPr>
          <a:lstStyle/>
          <a:p>
            <a:pPr algn="ctr"/>
            <a:r>
              <a:rPr lang="en-US" altLang="zh-TW" sz="1800" b="0" dirty="0"/>
              <a:t>Number of servers:103</a:t>
            </a:r>
          </a:p>
        </p:txBody>
      </p:sp>
      <p:sp>
        <p:nvSpPr>
          <p:cNvPr id="7" name="文字方塊 6"/>
          <p:cNvSpPr txBox="1"/>
          <p:nvPr/>
        </p:nvSpPr>
        <p:spPr>
          <a:xfrm>
            <a:off x="4882217" y="5603031"/>
            <a:ext cx="2876205" cy="369332"/>
          </a:xfrm>
          <a:prstGeom prst="rect">
            <a:avLst/>
          </a:prstGeom>
          <a:noFill/>
        </p:spPr>
        <p:txBody>
          <a:bodyPr wrap="square" rtlCol="0">
            <a:spAutoFit/>
          </a:bodyPr>
          <a:lstStyle/>
          <a:p>
            <a:r>
              <a:rPr lang="en-US" altLang="zh-TW" sz="1800" b="0" dirty="0"/>
              <a:t>Number of servers:210</a:t>
            </a:r>
          </a:p>
        </p:txBody>
      </p:sp>
      <p:sp>
        <p:nvSpPr>
          <p:cNvPr id="8" name="文字方塊 7"/>
          <p:cNvSpPr txBox="1"/>
          <p:nvPr/>
        </p:nvSpPr>
        <p:spPr>
          <a:xfrm>
            <a:off x="768867" y="1052566"/>
            <a:ext cx="2876205" cy="369332"/>
          </a:xfrm>
          <a:prstGeom prst="rect">
            <a:avLst/>
          </a:prstGeom>
          <a:noFill/>
        </p:spPr>
        <p:txBody>
          <a:bodyPr wrap="square" rtlCol="0">
            <a:spAutoFit/>
          </a:bodyPr>
          <a:lstStyle/>
          <a:p>
            <a:pPr algn="ctr"/>
            <a:r>
              <a:rPr lang="en-US" altLang="zh-TW" sz="1800" b="0" dirty="0"/>
              <a:t>Number of servers:59</a:t>
            </a:r>
          </a:p>
        </p:txBody>
      </p:sp>
      <p:sp>
        <p:nvSpPr>
          <p:cNvPr id="9" name="文字方塊 8"/>
          <p:cNvSpPr txBox="1"/>
          <p:nvPr/>
        </p:nvSpPr>
        <p:spPr>
          <a:xfrm>
            <a:off x="305283" y="6139805"/>
            <a:ext cx="5565913" cy="461665"/>
          </a:xfrm>
          <a:prstGeom prst="rect">
            <a:avLst/>
          </a:prstGeom>
          <a:noFill/>
        </p:spPr>
        <p:txBody>
          <a:bodyPr wrap="square" rtlCol="0">
            <a:spAutoFit/>
          </a:bodyPr>
          <a:lstStyle/>
          <a:p>
            <a:r>
              <a:rPr lang="en-US" altLang="zh-TW" sz="2400" dirty="0">
                <a:latin typeface="+mj-lt"/>
              </a:rPr>
              <a:t>Total Number of servers</a:t>
            </a:r>
            <a:r>
              <a:rPr lang="zh-TW" altLang="en-US" sz="2400" dirty="0">
                <a:latin typeface="+mj-lt"/>
                <a:ea typeface="PMingLiU" panose="02020500000000000000" pitchFamily="18" charset="-120"/>
              </a:rPr>
              <a:t>：</a:t>
            </a:r>
            <a:r>
              <a:rPr lang="en-US" altLang="zh-TW" sz="2400" dirty="0">
                <a:latin typeface="+mj-lt"/>
                <a:ea typeface="微軟正黑體" panose="020B0604030504040204" pitchFamily="34" charset="-120"/>
              </a:rPr>
              <a:t>372</a:t>
            </a:r>
            <a:endParaRPr lang="zh-TW" altLang="en-US" sz="2400" dirty="0">
              <a:latin typeface="+mj-lt"/>
              <a:ea typeface="微軟正黑體" panose="020B0604030504040204" pitchFamily="34" charset="-120"/>
            </a:endParaRPr>
          </a:p>
        </p:txBody>
      </p:sp>
      <p:sp>
        <p:nvSpPr>
          <p:cNvPr id="11" name="文字方塊 10"/>
          <p:cNvSpPr txBox="1"/>
          <p:nvPr/>
        </p:nvSpPr>
        <p:spPr>
          <a:xfrm>
            <a:off x="4148408" y="3492937"/>
            <a:ext cx="1563756" cy="830997"/>
          </a:xfrm>
          <a:prstGeom prst="rect">
            <a:avLst/>
          </a:prstGeom>
          <a:noFill/>
        </p:spPr>
        <p:txBody>
          <a:bodyPr wrap="square" rtlCol="0">
            <a:spAutoFit/>
          </a:bodyPr>
          <a:lstStyle/>
          <a:p>
            <a:r>
              <a:rPr lang="en-US" altLang="zh-TW" sz="2000" b="0" dirty="0"/>
              <a:t>56.45%</a:t>
            </a:r>
            <a:endParaRPr lang="zh-TW" altLang="en-US" sz="2000" b="0" dirty="0"/>
          </a:p>
          <a:p>
            <a:endParaRPr lang="zh-TW" altLang="en-US" dirty="0"/>
          </a:p>
        </p:txBody>
      </p:sp>
      <p:sp>
        <p:nvSpPr>
          <p:cNvPr id="12" name="文字方塊 11"/>
          <p:cNvSpPr txBox="1"/>
          <p:nvPr/>
        </p:nvSpPr>
        <p:spPr>
          <a:xfrm>
            <a:off x="2697290" y="2290302"/>
            <a:ext cx="1563756" cy="830997"/>
          </a:xfrm>
          <a:prstGeom prst="rect">
            <a:avLst/>
          </a:prstGeom>
          <a:noFill/>
        </p:spPr>
        <p:txBody>
          <a:bodyPr wrap="square" rtlCol="0">
            <a:spAutoFit/>
          </a:bodyPr>
          <a:lstStyle/>
          <a:p>
            <a:r>
              <a:rPr lang="en-US" altLang="zh-TW" sz="2000" b="0" dirty="0"/>
              <a:t>15.86%</a:t>
            </a:r>
            <a:endParaRPr lang="zh-TW" altLang="en-US" sz="2000" b="0" dirty="0"/>
          </a:p>
          <a:p>
            <a:endParaRPr lang="zh-TW" altLang="en-US" dirty="0"/>
          </a:p>
        </p:txBody>
      </p:sp>
      <p:sp>
        <p:nvSpPr>
          <p:cNvPr id="13" name="文字方塊 12"/>
          <p:cNvSpPr txBox="1"/>
          <p:nvPr/>
        </p:nvSpPr>
        <p:spPr>
          <a:xfrm>
            <a:off x="2280328" y="3492937"/>
            <a:ext cx="1563756" cy="830997"/>
          </a:xfrm>
          <a:prstGeom prst="rect">
            <a:avLst/>
          </a:prstGeom>
          <a:noFill/>
        </p:spPr>
        <p:txBody>
          <a:bodyPr wrap="square" rtlCol="0">
            <a:spAutoFit/>
          </a:bodyPr>
          <a:lstStyle/>
          <a:p>
            <a:r>
              <a:rPr lang="en-US" altLang="zh-TW" sz="2000" b="0" dirty="0"/>
              <a:t>27.69%</a:t>
            </a:r>
            <a:endParaRPr lang="zh-TW" altLang="en-US" sz="2000" b="0" dirty="0"/>
          </a:p>
          <a:p>
            <a:endParaRPr lang="zh-TW" altLang="en-US" dirty="0"/>
          </a:p>
        </p:txBody>
      </p:sp>
    </p:spTree>
    <p:extLst>
      <p:ext uri="{BB962C8B-B14F-4D97-AF65-F5344CB8AC3E}">
        <p14:creationId xmlns:p14="http://schemas.microsoft.com/office/powerpoint/2010/main" val="209076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0"/>
          </p:nvPr>
        </p:nvSpPr>
        <p:spPr/>
        <p:txBody>
          <a:bodyPr/>
          <a:lstStyle/>
          <a:p>
            <a:pPr>
              <a:defRPr/>
            </a:pPr>
            <a:fld id="{BAD51EF6-613C-478B-8749-285FDC934970}" type="slidenum">
              <a:rPr lang="en-US" altLang="en-US" smtClean="0"/>
              <a:pPr>
                <a:defRPr/>
              </a:pPr>
              <a:t>6</a:t>
            </a:fld>
            <a:endParaRPr lang="en-US" altLang="en-US" dirty="0"/>
          </a:p>
        </p:txBody>
      </p:sp>
      <p:sp>
        <p:nvSpPr>
          <p:cNvPr id="4" name="標題 3"/>
          <p:cNvSpPr>
            <a:spLocks noGrp="1"/>
          </p:cNvSpPr>
          <p:nvPr>
            <p:ph type="title"/>
          </p:nvPr>
        </p:nvSpPr>
        <p:spPr>
          <a:xfrm>
            <a:off x="0" y="0"/>
            <a:ext cx="9144000" cy="577850"/>
          </a:xfrm>
        </p:spPr>
        <p:txBody>
          <a:bodyPr/>
          <a:lstStyle/>
          <a:p>
            <a:r>
              <a:rPr lang="en-US" altLang="zh-TW" dirty="0"/>
              <a:t>Trend of VPC Migration</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12" y="1272209"/>
            <a:ext cx="8829101" cy="3710608"/>
          </a:xfrm>
          <a:prstGeom prst="rect">
            <a:avLst/>
          </a:prstGeom>
        </p:spPr>
      </p:pic>
      <p:sp>
        <p:nvSpPr>
          <p:cNvPr id="8" name="文字方塊 7"/>
          <p:cNvSpPr txBox="1"/>
          <p:nvPr/>
        </p:nvSpPr>
        <p:spPr>
          <a:xfrm>
            <a:off x="344555" y="5677176"/>
            <a:ext cx="5804453" cy="707886"/>
          </a:xfrm>
          <a:prstGeom prst="rect">
            <a:avLst/>
          </a:prstGeom>
          <a:noFill/>
        </p:spPr>
        <p:txBody>
          <a:bodyPr wrap="square" rtlCol="0">
            <a:spAutoFit/>
          </a:bodyPr>
          <a:lstStyle/>
          <a:p>
            <a:r>
              <a:rPr lang="en-US" altLang="zh-TW" sz="2000" b="0" dirty="0"/>
              <a:t>Expected to completed all VPC migration in October 2018.</a:t>
            </a:r>
            <a:endParaRPr lang="zh-TW" altLang="en-US" sz="2000" b="0" dirty="0"/>
          </a:p>
        </p:txBody>
      </p:sp>
    </p:spTree>
    <p:extLst>
      <p:ext uri="{BB962C8B-B14F-4D97-AF65-F5344CB8AC3E}">
        <p14:creationId xmlns:p14="http://schemas.microsoft.com/office/powerpoint/2010/main" val="78057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0"/>
          </p:nvPr>
        </p:nvSpPr>
        <p:spPr/>
        <p:txBody>
          <a:bodyPr/>
          <a:lstStyle/>
          <a:p>
            <a:pPr>
              <a:defRPr/>
            </a:pPr>
            <a:fld id="{BAD51EF6-613C-478B-8749-285FDC934970}" type="slidenum">
              <a:rPr lang="en-US" altLang="en-US" smtClean="0"/>
              <a:pPr>
                <a:defRPr/>
              </a:pPr>
              <a:t>7</a:t>
            </a:fld>
            <a:endParaRPr lang="en-US" altLang="en-US" dirty="0"/>
          </a:p>
        </p:txBody>
      </p:sp>
      <p:sp>
        <p:nvSpPr>
          <p:cNvPr id="4" name="標題 3"/>
          <p:cNvSpPr>
            <a:spLocks noGrp="1"/>
          </p:cNvSpPr>
          <p:nvPr>
            <p:ph type="title"/>
          </p:nvPr>
        </p:nvSpPr>
        <p:spPr/>
        <p:txBody>
          <a:bodyPr/>
          <a:lstStyle/>
          <a:p>
            <a:r>
              <a:rPr lang="en-US" altLang="zh-TW" dirty="0"/>
              <a:t>VPC Migrate Completed Mon.(forecast)</a:t>
            </a:r>
            <a:endParaRPr lang="zh-TW" altLang="en-US" dirty="0"/>
          </a:p>
        </p:txBody>
      </p:sp>
      <p:sp>
        <p:nvSpPr>
          <p:cNvPr id="7" name="文字方塊 6"/>
          <p:cNvSpPr txBox="1"/>
          <p:nvPr/>
        </p:nvSpPr>
        <p:spPr>
          <a:xfrm>
            <a:off x="728870" y="5416531"/>
            <a:ext cx="8235743" cy="523220"/>
          </a:xfrm>
          <a:prstGeom prst="rect">
            <a:avLst/>
          </a:prstGeom>
          <a:noFill/>
        </p:spPr>
        <p:txBody>
          <a:bodyPr wrap="square" rtlCol="0">
            <a:spAutoFit/>
          </a:bodyPr>
          <a:lstStyle/>
          <a:p>
            <a:endParaRPr lang="zh-TW"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682444787"/>
              </p:ext>
            </p:extLst>
          </p:nvPr>
        </p:nvGraphicFramePr>
        <p:xfrm>
          <a:off x="189084" y="4932016"/>
          <a:ext cx="8500787" cy="1819622"/>
        </p:xfrm>
        <a:graphic>
          <a:graphicData uri="http://schemas.openxmlformats.org/drawingml/2006/table">
            <a:tbl>
              <a:tblPr firstRow="1" bandRow="1">
                <a:tableStyleId>{5C22544A-7EE6-4342-B048-85BDC9FD1C3A}</a:tableStyleId>
              </a:tblPr>
              <a:tblGrid>
                <a:gridCol w="3937195">
                  <a:extLst>
                    <a:ext uri="{9D8B030D-6E8A-4147-A177-3AD203B41FA5}">
                      <a16:colId xmlns:a16="http://schemas.microsoft.com/office/drawing/2014/main" val="624807931"/>
                    </a:ext>
                  </a:extLst>
                </a:gridCol>
                <a:gridCol w="1109707">
                  <a:extLst>
                    <a:ext uri="{9D8B030D-6E8A-4147-A177-3AD203B41FA5}">
                      <a16:colId xmlns:a16="http://schemas.microsoft.com/office/drawing/2014/main" val="2988881181"/>
                    </a:ext>
                  </a:extLst>
                </a:gridCol>
                <a:gridCol w="1170091">
                  <a:extLst>
                    <a:ext uri="{9D8B030D-6E8A-4147-A177-3AD203B41FA5}">
                      <a16:colId xmlns:a16="http://schemas.microsoft.com/office/drawing/2014/main" val="4045989512"/>
                    </a:ext>
                  </a:extLst>
                </a:gridCol>
                <a:gridCol w="1141897">
                  <a:extLst>
                    <a:ext uri="{9D8B030D-6E8A-4147-A177-3AD203B41FA5}">
                      <a16:colId xmlns:a16="http://schemas.microsoft.com/office/drawing/2014/main" val="1578979310"/>
                    </a:ext>
                  </a:extLst>
                </a:gridCol>
                <a:gridCol w="1141897">
                  <a:extLst>
                    <a:ext uri="{9D8B030D-6E8A-4147-A177-3AD203B41FA5}">
                      <a16:colId xmlns:a16="http://schemas.microsoft.com/office/drawing/2014/main" val="1922978767"/>
                    </a:ext>
                  </a:extLst>
                </a:gridCol>
              </a:tblGrid>
              <a:tr h="387062">
                <a:tc>
                  <a:txBody>
                    <a:bodyPr/>
                    <a:lstStyle/>
                    <a:p>
                      <a:pPr algn="ctr"/>
                      <a:r>
                        <a:rPr lang="en-US" altLang="zh-TW" dirty="0"/>
                        <a:t>Month</a:t>
                      </a:r>
                      <a:endParaRPr lang="zh-TW" altLang="en-US" dirty="0"/>
                    </a:p>
                  </a:txBody>
                  <a:tcPr/>
                </a:tc>
                <a:tc>
                  <a:txBody>
                    <a:bodyPr/>
                    <a:lstStyle/>
                    <a:p>
                      <a:pPr algn="ctr"/>
                      <a:r>
                        <a:rPr lang="en-US" altLang="zh-TW" dirty="0"/>
                        <a:t>Jul</a:t>
                      </a:r>
                      <a:endParaRPr lang="zh-TW" altLang="en-US" dirty="0"/>
                    </a:p>
                  </a:txBody>
                  <a:tcPr/>
                </a:tc>
                <a:tc>
                  <a:txBody>
                    <a:bodyPr/>
                    <a:lstStyle/>
                    <a:p>
                      <a:pPr algn="ctr"/>
                      <a:r>
                        <a:rPr lang="en-US" altLang="zh-TW" dirty="0"/>
                        <a:t>Aug</a:t>
                      </a:r>
                      <a:endParaRPr lang="zh-TW" altLang="en-US" dirty="0"/>
                    </a:p>
                  </a:txBody>
                  <a:tcPr/>
                </a:tc>
                <a:tc>
                  <a:txBody>
                    <a:bodyPr/>
                    <a:lstStyle/>
                    <a:p>
                      <a:pPr algn="ctr"/>
                      <a:r>
                        <a:rPr lang="en-US" altLang="zh-TW" dirty="0"/>
                        <a:t>Sep</a:t>
                      </a:r>
                      <a:endParaRPr lang="zh-TW" altLang="en-US" dirty="0"/>
                    </a:p>
                  </a:txBody>
                  <a:tcPr/>
                </a:tc>
                <a:tc>
                  <a:txBody>
                    <a:bodyPr/>
                    <a:lstStyle/>
                    <a:p>
                      <a:pPr algn="ctr"/>
                      <a:r>
                        <a:rPr lang="en-US" altLang="zh-TW" dirty="0"/>
                        <a:t>Oct</a:t>
                      </a:r>
                      <a:endParaRPr lang="zh-TW" altLang="en-US" dirty="0"/>
                    </a:p>
                  </a:txBody>
                  <a:tcPr/>
                </a:tc>
                <a:extLst>
                  <a:ext uri="{0D108BD9-81ED-4DB2-BD59-A6C34878D82A}">
                    <a16:rowId xmlns:a16="http://schemas.microsoft.com/office/drawing/2014/main" val="204270035"/>
                  </a:ext>
                </a:extLst>
              </a:tr>
              <a:tr h="309887">
                <a:tc>
                  <a:txBody>
                    <a:bodyPr/>
                    <a:lstStyle/>
                    <a:p>
                      <a:r>
                        <a:rPr lang="en-US" altLang="zh-TW" dirty="0"/>
                        <a:t>AP</a:t>
                      </a:r>
                      <a:r>
                        <a:rPr lang="en-US" altLang="zh-TW" baseline="0" dirty="0"/>
                        <a:t> teams completed number</a:t>
                      </a:r>
                      <a:endParaRPr lang="zh-TW" altLang="en-US" dirty="0"/>
                    </a:p>
                  </a:txBody>
                  <a:tcPr/>
                </a:tc>
                <a:tc>
                  <a:txBody>
                    <a:bodyPr/>
                    <a:lstStyle/>
                    <a:p>
                      <a:pPr algn="ctr"/>
                      <a:r>
                        <a:rPr lang="en-US" altLang="zh-TW" dirty="0"/>
                        <a:t>5</a:t>
                      </a:r>
                      <a:endParaRPr lang="zh-TW" altLang="en-US" dirty="0"/>
                    </a:p>
                  </a:txBody>
                  <a:tcPr/>
                </a:tc>
                <a:tc>
                  <a:txBody>
                    <a:bodyPr/>
                    <a:lstStyle/>
                    <a:p>
                      <a:pPr algn="ctr"/>
                      <a:r>
                        <a:rPr lang="en-US" altLang="zh-TW" dirty="0"/>
                        <a:t>23</a:t>
                      </a:r>
                      <a:endParaRPr lang="zh-TW" altLang="en-US" dirty="0"/>
                    </a:p>
                  </a:txBody>
                  <a:tcPr/>
                </a:tc>
                <a:tc>
                  <a:txBody>
                    <a:bodyPr/>
                    <a:lstStyle/>
                    <a:p>
                      <a:pPr algn="ctr"/>
                      <a:r>
                        <a:rPr lang="en-US" altLang="zh-TW" dirty="0"/>
                        <a:t>0</a:t>
                      </a:r>
                    </a:p>
                    <a:p>
                      <a:pPr algn="ctr"/>
                      <a:r>
                        <a:rPr lang="en-US" altLang="zh-TW" sz="1400" dirty="0"/>
                        <a:t>(completed)</a:t>
                      </a:r>
                      <a:endParaRPr lang="zh-TW" altLang="en-US" sz="1400"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4094394374"/>
                  </a:ext>
                </a:extLst>
              </a:tr>
              <a:tr h="5348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Infra</a:t>
                      </a:r>
                      <a:r>
                        <a:rPr lang="en-US" altLang="zh-TW" baseline="0" dirty="0"/>
                        <a:t> teams completed number</a:t>
                      </a:r>
                      <a:endParaRPr lang="zh-TW" altLang="en-US" dirty="0"/>
                    </a:p>
                    <a:p>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14</a:t>
                      </a:r>
                      <a:endParaRPr lang="zh-TW" altLang="en-US" dirty="0"/>
                    </a:p>
                  </a:txBody>
                  <a:tcPr/>
                </a:tc>
                <a:tc>
                  <a:txBody>
                    <a:bodyPr/>
                    <a:lstStyle/>
                    <a:p>
                      <a:pPr algn="ctr"/>
                      <a:r>
                        <a:rPr lang="en-US" altLang="zh-TW" dirty="0"/>
                        <a:t>17</a:t>
                      </a:r>
                      <a:endParaRPr lang="zh-TW" altLang="en-US" dirty="0"/>
                    </a:p>
                  </a:txBody>
                  <a:tcPr/>
                </a:tc>
                <a:tc>
                  <a:txBody>
                    <a:bodyPr/>
                    <a:lstStyle/>
                    <a:p>
                      <a:pPr algn="ctr"/>
                      <a:r>
                        <a:rPr lang="en-US" altLang="zh-TW" dirty="0"/>
                        <a:t>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kern="1200" dirty="0">
                          <a:solidFill>
                            <a:schemeClr val="dk1"/>
                          </a:solidFill>
                          <a:latin typeface="+mn-lt"/>
                          <a:ea typeface="+mn-ea"/>
                          <a:cs typeface="+mn-cs"/>
                        </a:rPr>
                        <a:t>(completed)</a:t>
                      </a:r>
                      <a:endParaRPr lang="zh-TW" altLang="en-US" sz="1400" kern="1200" dirty="0">
                        <a:solidFill>
                          <a:schemeClr val="dk1"/>
                        </a:solidFill>
                        <a:latin typeface="+mn-lt"/>
                        <a:ea typeface="+mn-ea"/>
                        <a:cs typeface="+mn-cs"/>
                      </a:endParaRPr>
                    </a:p>
                    <a:p>
                      <a:pPr algn="ctr"/>
                      <a:endParaRPr lang="zh-TW" altLang="en-US" dirty="0"/>
                    </a:p>
                  </a:txBody>
                  <a:tcPr/>
                </a:tc>
                <a:extLst>
                  <a:ext uri="{0D108BD9-81ED-4DB2-BD59-A6C34878D82A}">
                    <a16:rowId xmlns:a16="http://schemas.microsoft.com/office/drawing/2014/main" val="421186248"/>
                  </a:ext>
                </a:extLst>
              </a:tr>
            </a:tbl>
          </a:graphicData>
        </a:graphic>
      </p:graphicFrame>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40" y="702931"/>
            <a:ext cx="7558956" cy="4121239"/>
          </a:xfrm>
          <a:prstGeom prst="rect">
            <a:avLst/>
          </a:prstGeom>
        </p:spPr>
      </p:pic>
    </p:spTree>
    <p:extLst>
      <p:ext uri="{BB962C8B-B14F-4D97-AF65-F5344CB8AC3E}">
        <p14:creationId xmlns:p14="http://schemas.microsoft.com/office/powerpoint/2010/main" val="1392820136"/>
      </p:ext>
    </p:extLst>
  </p:cSld>
  <p:clrMapOvr>
    <a:masterClrMapping/>
  </p:clrMapOvr>
</p:sld>
</file>

<file path=ppt/theme/theme1.xml><?xml version="1.0" encoding="utf-8"?>
<a:theme xmlns:a="http://schemas.openxmlformats.org/drawingml/2006/main" name="DBS PPT template 0207">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FDC4AD3BBA7149BBAEC62D3127F334" ma:contentTypeVersion="0" ma:contentTypeDescription="Create a new document." ma:contentTypeScope="" ma:versionID="eee1d1260038db119b45741d0d23727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D45329D-03AF-4145-8D08-335AC33D14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5A8722F-CACB-4827-83B8-9FF955F64D7B}">
  <ds:schemaRefs>
    <ds:schemaRef ds:uri="http://schemas.microsoft.com/sharepoint/v3/contenttype/forms"/>
  </ds:schemaRefs>
</ds:datastoreItem>
</file>

<file path=customXml/itemProps3.xml><?xml version="1.0" encoding="utf-8"?>
<ds:datastoreItem xmlns:ds="http://schemas.openxmlformats.org/officeDocument/2006/customXml" ds:itemID="{3D6253E2-F14B-42AF-B662-830A1F8614EB}">
  <ds:schemaRefs>
    <ds:schemaRef ds:uri="http://schemas.microsoft.com/office/2006/documentManagement/types"/>
    <ds:schemaRef ds:uri="http://purl.org/dc/elements/1.1/"/>
    <ds:schemaRef ds:uri="http://www.w3.org/XML/1998/namespace"/>
    <ds:schemaRef ds:uri="http://schemas.openxmlformats.org/package/2006/metadata/core-propertie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DBS PPT template 0207</Template>
  <TotalTime>85365</TotalTime>
  <Words>317</Words>
  <Application>Microsoft Office PowerPoint</Application>
  <PresentationFormat>如螢幕大小 (4:3)</PresentationFormat>
  <Paragraphs>153</Paragraphs>
  <Slides>7</Slides>
  <Notes>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7</vt:i4>
      </vt:variant>
    </vt:vector>
  </HeadingPairs>
  <TitlesOfParts>
    <vt:vector size="17" baseType="lpstr">
      <vt:lpstr>微軟正黑體</vt:lpstr>
      <vt:lpstr>PMingLiU</vt:lpstr>
      <vt:lpstr>PMingLiU</vt:lpstr>
      <vt:lpstr>Arial</vt:lpstr>
      <vt:lpstr>Calibri</vt:lpstr>
      <vt:lpstr>Times</vt:lpstr>
      <vt:lpstr>Times New Roman</vt:lpstr>
      <vt:lpstr>WingDings</vt:lpstr>
      <vt:lpstr>WingDings</vt:lpstr>
      <vt:lpstr>DBS PPT template 0207</vt:lpstr>
      <vt:lpstr>Taiwan VPC Dashboard</vt:lpstr>
      <vt:lpstr>Taiwan VPC Capacity</vt:lpstr>
      <vt:lpstr>Taiwan VMs migrate to VPC</vt:lpstr>
      <vt:lpstr>Storage roadmap – online executing migration into HDS; AIX storage status quo on EMC VMAX</vt:lpstr>
      <vt:lpstr>VPC STATUS(08/15)</vt:lpstr>
      <vt:lpstr>Trend of VPC Migration</vt:lpstr>
      <vt:lpstr>VPC Migrate Completed Mon.(forecast)</vt:lpstr>
    </vt:vector>
  </TitlesOfParts>
  <Company>DBS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 Group Holdings 3Q 2002 Financial Results Presentation to Media and Analysts</dc:title>
  <dc:creator>faithwong</dc:creator>
  <cp:lastModifiedBy>Yen Ta HUANG</cp:lastModifiedBy>
  <cp:revision>3554</cp:revision>
  <cp:lastPrinted>2016-04-01T09:44:51Z</cp:lastPrinted>
  <dcterms:created xsi:type="dcterms:W3CDTF">2006-02-08T03:18:08Z</dcterms:created>
  <dcterms:modified xsi:type="dcterms:W3CDTF">2018-08-15T07:24:58Z</dcterms:modified>
</cp:coreProperties>
</file>