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embeddedFontLst>
    <p:embeddedFont>
      <p:font typeface="Oswald" panose="020B0604020202020204" charset="0"/>
      <p:regular r:id="rId27"/>
      <p:bold r:id="rId28"/>
    </p:embeddedFont>
    <p:embeddedFont>
      <p:font typeface="Roboto Condensed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07F940-72B4-496F-A8FA-FB806C043AE3}">
  <a:tblStyle styleId="{BA07F940-72B4-496F-A8FA-FB806C043A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4086E11-E75F-43A0-8C8D-D756D9067D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397d737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397d737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45ece0cf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45ece0cf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45ece0cf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45ece0cf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1a5a7a97b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1a5a7a97b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45ece0c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45ece0c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45ece0cf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45ece0cf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45ece0cf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45ece0cf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1a5a7a97b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1a5a7a97b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397d73755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397d73755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we have to show our test cases and compare against expected output?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4508113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4508113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33100f633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33100f633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97d7375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97d7375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33100f633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33100f633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4508113c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4508113c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397d73755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397d73755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4508113c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64508113c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397d73755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397d73755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397d73755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397d73755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45ece0c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45ece0c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 a title for this?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397d7375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397d7375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397d73755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397d73755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397d73755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397d73755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45ece0cf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45ece0cf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5609666" y="2914565"/>
            <a:ext cx="3534604" cy="4577147"/>
            <a:chOff x="6172200" y="2656118"/>
            <a:chExt cx="2971754" cy="2886151"/>
          </a:xfrm>
        </p:grpSpPr>
        <p:sp>
          <p:nvSpPr>
            <p:cNvPr id="56" name="Google Shape;56;p1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61" name="Google Shape;61;p14"/>
          <p:cNvGrpSpPr/>
          <p:nvPr/>
        </p:nvGrpSpPr>
        <p:grpSpPr>
          <a:xfrm>
            <a:off x="-22" y="-432732"/>
            <a:ext cx="3068579" cy="2547879"/>
            <a:chOff x="-32" y="-215963"/>
            <a:chExt cx="2163561" cy="1347300"/>
          </a:xfrm>
        </p:grpSpPr>
        <p:sp>
          <p:nvSpPr>
            <p:cNvPr id="62" name="Google Shape;62;p1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685800" y="3671767"/>
            <a:ext cx="5671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6172200" y="3541402"/>
            <a:ext cx="2971754" cy="3848105"/>
            <a:chOff x="6172200" y="2656118"/>
            <a:chExt cx="2971754" cy="2886151"/>
          </a:xfrm>
        </p:grpSpPr>
        <p:sp>
          <p:nvSpPr>
            <p:cNvPr id="70" name="Google Shape;70;p1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75" name="Google Shape;75;p15"/>
          <p:cNvGrpSpPr/>
          <p:nvPr/>
        </p:nvGrpSpPr>
        <p:grpSpPr>
          <a:xfrm>
            <a:off x="-32" y="-304028"/>
            <a:ext cx="2163561" cy="1796355"/>
            <a:chOff x="-32" y="-215963"/>
            <a:chExt cx="2163561" cy="1347300"/>
          </a:xfrm>
        </p:grpSpPr>
        <p:sp>
          <p:nvSpPr>
            <p:cNvPr id="76" name="Google Shape;76;p1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685800" y="3228733"/>
            <a:ext cx="5074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685800" y="4599539"/>
            <a:ext cx="50745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2822775" y="2882400"/>
            <a:ext cx="34983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86" name="Google Shape;86;p16"/>
          <p:cNvGrpSpPr/>
          <p:nvPr/>
        </p:nvGrpSpPr>
        <p:grpSpPr>
          <a:xfrm>
            <a:off x="5609666" y="2914565"/>
            <a:ext cx="3534604" cy="4577147"/>
            <a:chOff x="6172200" y="2656118"/>
            <a:chExt cx="2971754" cy="2886151"/>
          </a:xfrm>
        </p:grpSpPr>
        <p:sp>
          <p:nvSpPr>
            <p:cNvPr id="87" name="Google Shape;87;p1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92" name="Google Shape;92;p16"/>
          <p:cNvGrpSpPr/>
          <p:nvPr/>
        </p:nvGrpSpPr>
        <p:grpSpPr>
          <a:xfrm>
            <a:off x="-22" y="-432732"/>
            <a:ext cx="3068579" cy="2547879"/>
            <a:chOff x="-32" y="-215963"/>
            <a:chExt cx="2163561" cy="1347300"/>
          </a:xfrm>
        </p:grpSpPr>
        <p:sp>
          <p:nvSpPr>
            <p:cNvPr id="93" name="Google Shape;93;p1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6172200" y="3541402"/>
            <a:ext cx="2971754" cy="3848105"/>
            <a:chOff x="6172200" y="2656118"/>
            <a:chExt cx="2971754" cy="2886151"/>
          </a:xfrm>
        </p:grpSpPr>
        <p:sp>
          <p:nvSpPr>
            <p:cNvPr id="101" name="Google Shape;101;p1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Google Shape;106;p17"/>
          <p:cNvGrpSpPr/>
          <p:nvPr/>
        </p:nvGrpSpPr>
        <p:grpSpPr>
          <a:xfrm>
            <a:off x="-32" y="-304028"/>
            <a:ext cx="2163561" cy="1796355"/>
            <a:chOff x="-32" y="-215963"/>
            <a:chExt cx="2163561" cy="1347300"/>
          </a:xfrm>
        </p:grpSpPr>
        <p:sp>
          <p:nvSpPr>
            <p:cNvPr id="107" name="Google Shape;107;p1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031425" y="1532967"/>
            <a:ext cx="57603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031425" y="2369500"/>
            <a:ext cx="5760300" cy="3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8"/>
          <p:cNvGrpSpPr/>
          <p:nvPr/>
        </p:nvGrpSpPr>
        <p:grpSpPr>
          <a:xfrm>
            <a:off x="6172200" y="3541402"/>
            <a:ext cx="2971754" cy="3848105"/>
            <a:chOff x="6172200" y="2656118"/>
            <a:chExt cx="2971754" cy="2886151"/>
          </a:xfrm>
        </p:grpSpPr>
        <p:sp>
          <p:nvSpPr>
            <p:cNvPr id="117" name="Google Shape;117;p1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22" name="Google Shape;122;p18"/>
          <p:cNvGrpSpPr/>
          <p:nvPr/>
        </p:nvGrpSpPr>
        <p:grpSpPr>
          <a:xfrm>
            <a:off x="-32" y="-304028"/>
            <a:ext cx="2163561" cy="1796355"/>
            <a:chOff x="-32" y="-215963"/>
            <a:chExt cx="2163561" cy="1347300"/>
          </a:xfrm>
        </p:grpSpPr>
        <p:sp>
          <p:nvSpPr>
            <p:cNvPr id="123" name="Google Shape;123;p1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1031425" y="1532967"/>
            <a:ext cx="57603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1031425" y="2481167"/>
            <a:ext cx="2796000" cy="40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3995772" y="2481167"/>
            <a:ext cx="2796000" cy="40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9"/>
          <p:cNvGrpSpPr/>
          <p:nvPr/>
        </p:nvGrpSpPr>
        <p:grpSpPr>
          <a:xfrm>
            <a:off x="6791633" y="4242011"/>
            <a:ext cx="2352143" cy="3045755"/>
            <a:chOff x="6172200" y="2656118"/>
            <a:chExt cx="2971754" cy="2886151"/>
          </a:xfrm>
        </p:grpSpPr>
        <p:sp>
          <p:nvSpPr>
            <p:cNvPr id="134" name="Google Shape;134;p1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9" name="Google Shape;139;p19"/>
          <p:cNvGrpSpPr/>
          <p:nvPr/>
        </p:nvGrpSpPr>
        <p:grpSpPr>
          <a:xfrm>
            <a:off x="-32" y="-304028"/>
            <a:ext cx="2163561" cy="1796355"/>
            <a:chOff x="-32" y="-215963"/>
            <a:chExt cx="2163561" cy="1347300"/>
          </a:xfrm>
        </p:grpSpPr>
        <p:sp>
          <p:nvSpPr>
            <p:cNvPr id="140" name="Google Shape;140;p1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1031425" y="1532967"/>
            <a:ext cx="63210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1031425" y="2440567"/>
            <a:ext cx="2037600" cy="4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2"/>
          </p:nvPr>
        </p:nvSpPr>
        <p:spPr>
          <a:xfrm>
            <a:off x="3173275" y="2440567"/>
            <a:ext cx="2037600" cy="4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3"/>
          </p:nvPr>
        </p:nvSpPr>
        <p:spPr>
          <a:xfrm>
            <a:off x="5315125" y="2440567"/>
            <a:ext cx="2037600" cy="4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0"/>
          <p:cNvGrpSpPr/>
          <p:nvPr/>
        </p:nvGrpSpPr>
        <p:grpSpPr>
          <a:xfrm>
            <a:off x="6172200" y="3541402"/>
            <a:ext cx="2971754" cy="3848105"/>
            <a:chOff x="6172200" y="2656118"/>
            <a:chExt cx="2971754" cy="2886151"/>
          </a:xfrm>
        </p:grpSpPr>
        <p:sp>
          <p:nvSpPr>
            <p:cNvPr id="152" name="Google Shape;152;p2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57" name="Google Shape;157;p20"/>
          <p:cNvGrpSpPr/>
          <p:nvPr/>
        </p:nvGrpSpPr>
        <p:grpSpPr>
          <a:xfrm>
            <a:off x="-32" y="-304028"/>
            <a:ext cx="2163561" cy="1796355"/>
            <a:chOff x="-32" y="-215963"/>
            <a:chExt cx="2163561" cy="1347300"/>
          </a:xfrm>
        </p:grpSpPr>
        <p:sp>
          <p:nvSpPr>
            <p:cNvPr id="158" name="Google Shape;158;p2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1031425" y="1532967"/>
            <a:ext cx="57603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1"/>
          <p:cNvGrpSpPr/>
          <p:nvPr/>
        </p:nvGrpSpPr>
        <p:grpSpPr>
          <a:xfrm>
            <a:off x="-32" y="-304028"/>
            <a:ext cx="2163561" cy="1796355"/>
            <a:chOff x="-32" y="-215963"/>
            <a:chExt cx="2163561" cy="1347300"/>
          </a:xfrm>
        </p:grpSpPr>
        <p:sp>
          <p:nvSpPr>
            <p:cNvPr id="167" name="Google Shape;167;p2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1097775" y="5367067"/>
            <a:ext cx="6948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73" name="Google Shape;173;p21"/>
          <p:cNvGrpSpPr/>
          <p:nvPr/>
        </p:nvGrpSpPr>
        <p:grpSpPr>
          <a:xfrm>
            <a:off x="6791633" y="4242011"/>
            <a:ext cx="2352143" cy="3045755"/>
            <a:chOff x="6172200" y="2656118"/>
            <a:chExt cx="2971754" cy="2886151"/>
          </a:xfrm>
        </p:grpSpPr>
        <p:sp>
          <p:nvSpPr>
            <p:cNvPr id="174" name="Google Shape;174;p2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79" name="Google Shape;17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6172200" y="3541402"/>
            <a:ext cx="2971754" cy="3848105"/>
            <a:chOff x="6172200" y="2656118"/>
            <a:chExt cx="2971754" cy="2886151"/>
          </a:xfrm>
        </p:grpSpPr>
        <p:sp>
          <p:nvSpPr>
            <p:cNvPr id="182" name="Google Shape;182;p2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87" name="Google Shape;187;p22"/>
          <p:cNvGrpSpPr/>
          <p:nvPr/>
        </p:nvGrpSpPr>
        <p:grpSpPr>
          <a:xfrm>
            <a:off x="-32" y="-304028"/>
            <a:ext cx="2163561" cy="1796355"/>
            <a:chOff x="-32" y="-215963"/>
            <a:chExt cx="2163561" cy="1347300"/>
          </a:xfrm>
        </p:grpSpPr>
        <p:sp>
          <p:nvSpPr>
            <p:cNvPr id="188" name="Google Shape;188;p2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93" name="Google Shape;193;p2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3"/>
          <p:cNvGrpSpPr/>
          <p:nvPr/>
        </p:nvGrpSpPr>
        <p:grpSpPr>
          <a:xfrm>
            <a:off x="6172200" y="3541402"/>
            <a:ext cx="2971754" cy="3848105"/>
            <a:chOff x="6172200" y="2656118"/>
            <a:chExt cx="2971754" cy="2886151"/>
          </a:xfrm>
        </p:grpSpPr>
        <p:sp>
          <p:nvSpPr>
            <p:cNvPr id="196" name="Google Shape;196;p2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201" name="Google Shape;201;p23"/>
          <p:cNvGrpSpPr/>
          <p:nvPr/>
        </p:nvGrpSpPr>
        <p:grpSpPr>
          <a:xfrm>
            <a:off x="-32" y="-304028"/>
            <a:ext cx="2163561" cy="1796355"/>
            <a:chOff x="-32" y="-215963"/>
            <a:chExt cx="2163561" cy="1347300"/>
          </a:xfrm>
        </p:grpSpPr>
        <p:sp>
          <p:nvSpPr>
            <p:cNvPr id="202" name="Google Shape;202;p2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31425" y="1532967"/>
            <a:ext cx="57603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31425" y="2369500"/>
            <a:ext cx="5760300" cy="3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ctrTitle"/>
          </p:nvPr>
        </p:nvSpPr>
        <p:spPr>
          <a:xfrm>
            <a:off x="685800" y="4205167"/>
            <a:ext cx="5671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Demo &amp; Progress Update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G7T2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>
            <a:spLocks noGrp="1"/>
          </p:cNvSpPr>
          <p:nvPr>
            <p:ph type="title"/>
          </p:nvPr>
        </p:nvSpPr>
        <p:spPr>
          <a:xfrm>
            <a:off x="1329575" y="1026200"/>
            <a:ext cx="57603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(Iter 2)</a:t>
            </a:r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body" idx="1"/>
          </p:nvPr>
        </p:nvSpPr>
        <p:spPr>
          <a:xfrm>
            <a:off x="1329575" y="1957767"/>
            <a:ext cx="5760300" cy="3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3" name="Google Shape;2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86201"/>
            <a:ext cx="8495229" cy="374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>
            <a:spLocks noGrp="1"/>
          </p:cNvSpPr>
          <p:nvPr>
            <p:ph type="title"/>
          </p:nvPr>
        </p:nvSpPr>
        <p:spPr>
          <a:xfrm>
            <a:off x="1829700" y="644200"/>
            <a:ext cx="65973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3 (14th - 27th Oct W9-W10)</a:t>
            </a: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body" idx="1"/>
          </p:nvPr>
        </p:nvSpPr>
        <p:spPr>
          <a:xfrm>
            <a:off x="1414800" y="1631167"/>
            <a:ext cx="5760300" cy="3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Goals: Ensure Application is ready, and deployable on AWS. All functionalities and test cases cleared.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Milestone: User Acceptance Test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Tasks overview: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000"/>
              <a:buAutoNum type="arabicParenR"/>
            </a:pPr>
            <a:r>
              <a:rPr lang="en-GB">
                <a:solidFill>
                  <a:srgbClr val="CC0000"/>
                </a:solidFill>
              </a:rPr>
              <a:t>Starting &amp; Clearing round 2 (Sherman, Sueanne)</a:t>
            </a:r>
            <a:endParaRPr>
              <a:solidFill>
                <a:srgbClr val="CC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AutoNum type="arabicParenR"/>
            </a:pPr>
            <a:r>
              <a:rPr lang="en-GB"/>
              <a:t>Cleanup and bug fixing (Sherman, Sueanne)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AutoNum type="arabicParenR"/>
            </a:pPr>
            <a:r>
              <a:rPr lang="en-GB"/>
              <a:t>Integration of app + Create test cases (Joshua Yizhou)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AutoNum type="arabicParenR"/>
            </a:pPr>
            <a:r>
              <a:rPr lang="en-GB"/>
              <a:t>Test locally and cloud (all)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AutoNum type="arabicParenR"/>
            </a:pPr>
            <a:r>
              <a:rPr lang="en-GB">
                <a:solidFill>
                  <a:srgbClr val="CC0000"/>
                </a:solidFill>
              </a:rPr>
              <a:t>Complete JSON files-start,stop,update bid (Joshua Yi zhou)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00" name="Google Shape;300;p3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>
            <a:spLocks noGrp="1"/>
          </p:cNvSpPr>
          <p:nvPr>
            <p:ph type="title"/>
          </p:nvPr>
        </p:nvSpPr>
        <p:spPr>
          <a:xfrm>
            <a:off x="1597188" y="1005150"/>
            <a:ext cx="59496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(Iter 3) </a:t>
            </a:r>
            <a:r>
              <a:rPr lang="en-GB" sz="2000">
                <a:solidFill>
                  <a:srgbClr val="CC0000"/>
                </a:solidFill>
              </a:rPr>
              <a:t>-Revised</a:t>
            </a:r>
            <a:endParaRPr sz="2000">
              <a:solidFill>
                <a:srgbClr val="CC0000"/>
              </a:solidFill>
            </a:endParaRPr>
          </a:p>
        </p:txBody>
      </p:sp>
      <p:pic>
        <p:nvPicPr>
          <p:cNvPr id="306" name="Google Shape;3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63" y="2266950"/>
            <a:ext cx="791527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1500500" y="981300"/>
            <a:ext cx="68277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4 (28th Oct - 10th Nov W11-W12)</a:t>
            </a:r>
            <a:endParaRPr/>
          </a:p>
        </p:txBody>
      </p:sp>
      <p:sp>
        <p:nvSpPr>
          <p:cNvPr id="312" name="Google Shape;312;p36"/>
          <p:cNvSpPr txBox="1">
            <a:spLocks noGrp="1"/>
          </p:cNvSpPr>
          <p:nvPr>
            <p:ph type="body" idx="1"/>
          </p:nvPr>
        </p:nvSpPr>
        <p:spPr>
          <a:xfrm>
            <a:off x="1159225" y="2031600"/>
            <a:ext cx="5760300" cy="3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Goals: Revise prototype and bug fixing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Milestone: Integrated and revised version of application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Tasks overview: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Compile bugs in UAT, and revise application ( Giles, Sueanne)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Integration of changes and final test ( Joshua, Sherman 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Start on slides for Final Presentation( ALL 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>
            <a:spLocks noGrp="1"/>
          </p:cNvSpPr>
          <p:nvPr>
            <p:ph type="title"/>
          </p:nvPr>
        </p:nvSpPr>
        <p:spPr>
          <a:xfrm>
            <a:off x="1691850" y="713400"/>
            <a:ext cx="66126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Planned Critical path (Iter 4) </a:t>
            </a:r>
            <a:r>
              <a:rPr lang="en-GB" sz="2000"/>
              <a:t>-No changes</a:t>
            </a:r>
            <a:endParaRPr sz="2000"/>
          </a:p>
        </p:txBody>
      </p:sp>
      <p:pic>
        <p:nvPicPr>
          <p:cNvPr id="319" name="Google Shape;3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0900"/>
            <a:ext cx="8839202" cy="2332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>
            <a:spLocks noGrp="1"/>
          </p:cNvSpPr>
          <p:nvPr>
            <p:ph type="title"/>
          </p:nvPr>
        </p:nvSpPr>
        <p:spPr>
          <a:xfrm>
            <a:off x="1202325" y="1236900"/>
            <a:ext cx="68277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5 (11th Nov - 17th Nov W13)</a:t>
            </a:r>
            <a:endParaRPr/>
          </a:p>
        </p:txBody>
      </p:sp>
      <p:sp>
        <p:nvSpPr>
          <p:cNvPr id="325" name="Google Shape;325;p38"/>
          <p:cNvSpPr txBox="1">
            <a:spLocks noGrp="1"/>
          </p:cNvSpPr>
          <p:nvPr>
            <p:ph type="body" idx="1"/>
          </p:nvPr>
        </p:nvSpPr>
        <p:spPr>
          <a:xfrm>
            <a:off x="1308300" y="2026333"/>
            <a:ext cx="5760300" cy="3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Goals: Preparation of final presentation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Milestone: Final presentation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Tasks overview: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Data representation on slides- Git and Schedule (Joshua, sueanne)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Key takeaways and Bugs metric (yizhou , giles)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Rehearse for presentation ( All )</a:t>
            </a:r>
            <a:endParaRPr/>
          </a:p>
        </p:txBody>
      </p:sp>
      <p:sp>
        <p:nvSpPr>
          <p:cNvPr id="326" name="Google Shape;326;p3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1031425" y="608100"/>
            <a:ext cx="66672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Planned Critical path (Iter 5) </a:t>
            </a:r>
            <a:r>
              <a:rPr lang="en-GB" sz="2000">
                <a:solidFill>
                  <a:srgbClr val="CC0000"/>
                </a:solidFill>
              </a:rPr>
              <a:t>-Revised</a:t>
            </a:r>
            <a:endParaRPr sz="2000">
              <a:solidFill>
                <a:srgbClr val="CC0000"/>
              </a:solidFill>
            </a:endParaRPr>
          </a:p>
        </p:txBody>
      </p:sp>
      <p:pic>
        <p:nvPicPr>
          <p:cNvPr id="332" name="Google Shape;3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68000"/>
            <a:ext cx="84772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>
            <a:spLocks noGrp="1"/>
          </p:cNvSpPr>
          <p:nvPr>
            <p:ph type="ctrTitle"/>
          </p:nvPr>
        </p:nvSpPr>
        <p:spPr>
          <a:xfrm>
            <a:off x="685800" y="3228733"/>
            <a:ext cx="5074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0">
                <a:solidFill>
                  <a:srgbClr val="3796BF"/>
                </a:solidFill>
              </a:rPr>
              <a:t>3.</a:t>
            </a:r>
            <a:endParaRPr sz="7200" b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</a:t>
            </a:r>
            <a:endParaRPr/>
          </a:p>
        </p:txBody>
      </p:sp>
      <p:sp>
        <p:nvSpPr>
          <p:cNvPr id="338" name="Google Shape;338;p40"/>
          <p:cNvSpPr txBox="1">
            <a:spLocks noGrp="1"/>
          </p:cNvSpPr>
          <p:nvPr>
            <p:ph type="subTitle" idx="1"/>
          </p:nvPr>
        </p:nvSpPr>
        <p:spPr>
          <a:xfrm>
            <a:off x="685800" y="4599539"/>
            <a:ext cx="50745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>
            <a:spLocks noGrp="1"/>
          </p:cNvSpPr>
          <p:nvPr>
            <p:ph type="title"/>
          </p:nvPr>
        </p:nvSpPr>
        <p:spPr>
          <a:xfrm>
            <a:off x="1980425" y="179383"/>
            <a:ext cx="57603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 (Iteration 1)</a:t>
            </a:r>
            <a:endParaRPr/>
          </a:p>
        </p:txBody>
      </p:sp>
      <p:sp>
        <p:nvSpPr>
          <p:cNvPr id="345" name="Google Shape;345;p4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graphicFrame>
        <p:nvGraphicFramePr>
          <p:cNvPr id="346" name="Google Shape;346;p41"/>
          <p:cNvGraphicFramePr/>
          <p:nvPr/>
        </p:nvGraphicFramePr>
        <p:xfrm>
          <a:off x="781738" y="11963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{64086E11-E75F-43A0-8C8D-D756D9067D1C}</a:tableStyleId>
              </a:tblPr>
              <a:tblGrid>
                <a:gridCol w="173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Severity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Points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Login (user)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Failed login with correct username and password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Bid for a section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"Available courses" column still shows courses that user has already bidded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High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Bootstrap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Not displaying size of section accurately due to calling wrong variable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High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Bootstrap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Calling session_start() twice in processfile.php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Bootstrap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Undefined offset warning due to explode function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Bootstrap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Various echo calls seen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Login (Admin)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Header redirect warnings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High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Bootstrap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Cannot bid for sections with bidding amount which have decimal places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7" name="Google Shape;347;p41"/>
          <p:cNvSpPr txBox="1"/>
          <p:nvPr/>
        </p:nvSpPr>
        <p:spPr>
          <a:xfrm>
            <a:off x="6265675" y="503875"/>
            <a:ext cx="28230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latin typeface="Roboto Condensed"/>
                <a:ea typeface="Roboto Condensed"/>
                <a:cs typeface="Roboto Condensed"/>
                <a:sym typeface="Roboto Condensed"/>
              </a:rPr>
              <a:t>Bug points: 20</a:t>
            </a:r>
            <a:endParaRPr sz="25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>
            <a:spLocks noGrp="1"/>
          </p:cNvSpPr>
          <p:nvPr>
            <p:ph type="title"/>
          </p:nvPr>
        </p:nvSpPr>
        <p:spPr>
          <a:xfrm>
            <a:off x="1980425" y="179383"/>
            <a:ext cx="57603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 (Iteration 2)</a:t>
            </a:r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graphicFrame>
        <p:nvGraphicFramePr>
          <p:cNvPr id="354" name="Google Shape;354;p42"/>
          <p:cNvGraphicFramePr/>
          <p:nvPr/>
        </p:nvGraphicFramePr>
        <p:xfrm>
          <a:off x="781738" y="11963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{64086E11-E75F-43A0-8C8D-D756D9067D1C}</a:tableStyleId>
              </a:tblPr>
              <a:tblGrid>
                <a:gridCol w="173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Severity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Points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Bootstrap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Upon deployment, bootstrap.php unable to successfully delete user-made temp folder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Critical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Login (User)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When login attempt, fatal error message "table boss.adminstrator doesn’t exist"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High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Starting and clearing rounds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 bidding money refunded to unsuccessful users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Bootstrap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Common.php calls for nonexistent table during app initialisation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Login (User)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For new user, unknown database 'boss'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Critical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Bid for a section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Processbid Expected 5 Parameters, provided with 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Bid for a section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Accessing bidding page when round is closed by going to URL directly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5" name="Google Shape;355;p42"/>
          <p:cNvSpPr txBox="1"/>
          <p:nvPr/>
        </p:nvSpPr>
        <p:spPr>
          <a:xfrm>
            <a:off x="6265675" y="503875"/>
            <a:ext cx="28230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latin typeface="Roboto Condensed"/>
                <a:ea typeface="Roboto Condensed"/>
                <a:cs typeface="Roboto Condensed"/>
                <a:sym typeface="Roboto Condensed"/>
              </a:rPr>
              <a:t>Bug points: 34</a:t>
            </a:r>
            <a:endParaRPr sz="25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ctrTitle"/>
          </p:nvPr>
        </p:nvSpPr>
        <p:spPr>
          <a:xfrm>
            <a:off x="685800" y="3228733"/>
            <a:ext cx="5074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0">
                <a:solidFill>
                  <a:srgbClr val="3796BF"/>
                </a:solidFill>
              </a:rPr>
              <a:t>1.</a:t>
            </a:r>
            <a:endParaRPr sz="7200" b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1"/>
          </p:nvPr>
        </p:nvSpPr>
        <p:spPr>
          <a:xfrm>
            <a:off x="685800" y="4599539"/>
            <a:ext cx="50745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>
            <a:spLocks noGrp="1"/>
          </p:cNvSpPr>
          <p:nvPr>
            <p:ph type="title"/>
          </p:nvPr>
        </p:nvSpPr>
        <p:spPr>
          <a:xfrm>
            <a:off x="1786125" y="773733"/>
            <a:ext cx="57603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 (Iteration 2)</a:t>
            </a:r>
            <a:endParaRPr/>
          </a:p>
        </p:txBody>
      </p:sp>
      <p:sp>
        <p:nvSpPr>
          <p:cNvPr id="361" name="Google Shape;361;p4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graphicFrame>
        <p:nvGraphicFramePr>
          <p:cNvPr id="362" name="Google Shape;362;p43"/>
          <p:cNvGraphicFramePr/>
          <p:nvPr/>
        </p:nvGraphicFramePr>
        <p:xfrm>
          <a:off x="730738" y="20435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{64086E11-E75F-43A0-8C8D-D756D9067D1C}</a:tableStyleId>
              </a:tblPr>
              <a:tblGrid>
                <a:gridCol w="173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Severity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Points</a:t>
                      </a:r>
                      <a:endParaRPr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Bid for a section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Wrong error message when no sections are selected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Bid for a section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Enrolled 3 courses but still allowed to bid &gt;=3 courses in next round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Bid for a section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When bidding for courses, it allows it to go through even though theres clashes with enrolled courses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Bootstrap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Able to start/close rounds even without bootstrapping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Bid for a section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Placing bids with clashed exam time return wrong error message "Clashed class time"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>
            <a:spLocks noGrp="1"/>
          </p:cNvSpPr>
          <p:nvPr>
            <p:ph type="title"/>
          </p:nvPr>
        </p:nvSpPr>
        <p:spPr>
          <a:xfrm>
            <a:off x="1786125" y="926133"/>
            <a:ext cx="57603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</a:t>
            </a:r>
            <a:endParaRPr/>
          </a:p>
        </p:txBody>
      </p:sp>
      <p:sp>
        <p:nvSpPr>
          <p:cNvPr id="368" name="Google Shape;368;p4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sp>
        <p:nvSpPr>
          <p:cNvPr id="369" name="Google Shape;369;p44"/>
          <p:cNvSpPr txBox="1"/>
          <p:nvPr/>
        </p:nvSpPr>
        <p:spPr>
          <a:xfrm>
            <a:off x="2138250" y="2254200"/>
            <a:ext cx="5172300" cy="3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Roboto Condensed"/>
                <a:ea typeface="Roboto Condensed"/>
                <a:cs typeface="Roboto Condensed"/>
                <a:sym typeface="Roboto Condensed"/>
              </a:rPr>
              <a:t>Total bug points: 54</a:t>
            </a:r>
            <a:endParaRPr sz="4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93C4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Fixed: 53</a:t>
            </a:r>
            <a:endParaRPr sz="4800">
              <a:solidFill>
                <a:srgbClr val="93C4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E0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Unfixed: 1</a:t>
            </a:r>
            <a:endParaRPr sz="4800">
              <a:solidFill>
                <a:srgbClr val="E0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"/>
          <p:cNvSpPr txBox="1">
            <a:spLocks noGrp="1"/>
          </p:cNvSpPr>
          <p:nvPr>
            <p:ph type="ctrTitle"/>
          </p:nvPr>
        </p:nvSpPr>
        <p:spPr>
          <a:xfrm>
            <a:off x="685800" y="3228733"/>
            <a:ext cx="54423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0">
                <a:solidFill>
                  <a:srgbClr val="3796BF"/>
                </a:solidFill>
              </a:rPr>
              <a:t>4.</a:t>
            </a:r>
            <a:endParaRPr sz="7200" b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ROLES &amp; RESPONSIBILITIES</a:t>
            </a:r>
            <a:endParaRPr/>
          </a:p>
        </p:txBody>
      </p:sp>
      <p:sp>
        <p:nvSpPr>
          <p:cNvPr id="375" name="Google Shape;375;p45"/>
          <p:cNvSpPr txBox="1">
            <a:spLocks noGrp="1"/>
          </p:cNvSpPr>
          <p:nvPr>
            <p:ph type="subTitle" idx="1"/>
          </p:nvPr>
        </p:nvSpPr>
        <p:spPr>
          <a:xfrm>
            <a:off x="685800" y="4599539"/>
            <a:ext cx="50745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Pair programming teams &amp; Rotation Plan</a:t>
            </a:r>
            <a:endParaRPr/>
          </a:p>
        </p:txBody>
      </p:sp>
      <p:sp>
        <p:nvSpPr>
          <p:cNvPr id="376" name="Google Shape;376;p4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"/>
          <p:cNvSpPr txBox="1">
            <a:spLocks noGrp="1"/>
          </p:cNvSpPr>
          <p:nvPr>
            <p:ph type="title"/>
          </p:nvPr>
        </p:nvSpPr>
        <p:spPr>
          <a:xfrm>
            <a:off x="981200" y="1365642"/>
            <a:ext cx="75063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Rotation Plan for PM and pair programmers </a:t>
            </a:r>
            <a:endParaRPr/>
          </a:p>
        </p:txBody>
      </p:sp>
      <p:sp>
        <p:nvSpPr>
          <p:cNvPr id="382" name="Google Shape;382;p4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  <p:graphicFrame>
        <p:nvGraphicFramePr>
          <p:cNvPr id="383" name="Google Shape;383;p46"/>
          <p:cNvGraphicFramePr/>
          <p:nvPr/>
        </p:nvGraphicFramePr>
        <p:xfrm>
          <a:off x="617000" y="230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{BA07F940-72B4-496F-A8FA-FB806C043AE3}</a:tableStyleId>
              </a:tblPr>
              <a:tblGrid>
                <a:gridCol w="159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/>
                        <a:t>PM</a:t>
                      </a:r>
                      <a:endParaRPr sz="1700" b="1"/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/>
                        <a:t>Coders/Pair Programmers</a:t>
                      </a:r>
                      <a:endParaRPr sz="1700" b="1"/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Iteration 1</a:t>
                      </a:r>
                      <a:endParaRPr sz="1700"/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Sue-Anne</a:t>
                      </a:r>
                      <a:endParaRPr sz="1700"/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1"/>
                          </a:solidFill>
                        </a:rPr>
                        <a:t>Sherman, Yizhou</a:t>
                      </a:r>
                      <a:r>
                        <a:rPr lang="en-GB" sz="1700"/>
                        <a:t>,</a:t>
                      </a:r>
                      <a:r>
                        <a:rPr lang="en-GB" sz="1700">
                          <a:solidFill>
                            <a:srgbClr val="FF9900"/>
                          </a:solidFill>
                        </a:rPr>
                        <a:t> Joshua, Giles</a:t>
                      </a:r>
                      <a:endParaRPr sz="170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Iteration 2</a:t>
                      </a:r>
                      <a:endParaRPr sz="1700"/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Joshua</a:t>
                      </a:r>
                      <a:endParaRPr sz="1700"/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1"/>
                          </a:solidFill>
                        </a:rPr>
                        <a:t>Sherman, Giles</a:t>
                      </a:r>
                      <a:r>
                        <a:rPr lang="en-GB" sz="1700"/>
                        <a:t>, </a:t>
                      </a:r>
                      <a:r>
                        <a:rPr lang="en-GB" sz="1700">
                          <a:solidFill>
                            <a:srgbClr val="FF9900"/>
                          </a:solidFill>
                        </a:rPr>
                        <a:t>Yizhou, Sue-Anne, </a:t>
                      </a:r>
                      <a:endParaRPr sz="1700">
                        <a:solidFill>
                          <a:srgbClr val="FF99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rgbClr val="990000"/>
                          </a:solidFill>
                        </a:rPr>
                        <a:t>Joshua, Sherman (Recess week)</a:t>
                      </a:r>
                      <a:endParaRPr sz="1700">
                        <a:solidFill>
                          <a:srgbClr val="990000"/>
                        </a:solidFill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Iteration 3</a:t>
                      </a:r>
                      <a:endParaRPr sz="1700"/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Giles</a:t>
                      </a:r>
                      <a:endParaRPr sz="1700"/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rgbClr val="FF9900"/>
                          </a:solidFill>
                        </a:rPr>
                        <a:t>Sherman, Sue-Anne</a:t>
                      </a:r>
                      <a:r>
                        <a:rPr lang="en-GB" sz="1700"/>
                        <a:t>, </a:t>
                      </a:r>
                      <a:r>
                        <a:rPr lang="en-GB" sz="1700">
                          <a:solidFill>
                            <a:srgbClr val="4A86E8"/>
                          </a:solidFill>
                        </a:rPr>
                        <a:t>Joshua, Yizhou</a:t>
                      </a:r>
                      <a:endParaRPr sz="1700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Iteration 4</a:t>
                      </a:r>
                      <a:endParaRPr sz="1700"/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Yizhou</a:t>
                      </a:r>
                      <a:endParaRPr sz="1700"/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rgbClr val="FF9900"/>
                          </a:solidFill>
                        </a:rPr>
                        <a:t>Giles, Sue-Anne</a:t>
                      </a:r>
                      <a:r>
                        <a:rPr lang="en-GB" sz="1700"/>
                        <a:t>, </a:t>
                      </a:r>
                      <a:r>
                        <a:rPr lang="en-GB" sz="1700">
                          <a:solidFill>
                            <a:srgbClr val="4A86E8"/>
                          </a:solidFill>
                        </a:rPr>
                        <a:t>Sherman, Joshua</a:t>
                      </a:r>
                      <a:endParaRPr sz="1700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Iteration 5</a:t>
                      </a:r>
                      <a:endParaRPr sz="1700"/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Sherman</a:t>
                      </a:r>
                      <a:endParaRPr sz="1700"/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700">
                          <a:solidFill>
                            <a:srgbClr val="FF9900"/>
                          </a:solidFill>
                        </a:rPr>
                        <a:t>Giles, Yizhou</a:t>
                      </a:r>
                      <a:r>
                        <a:rPr lang="en-GB" sz="1700"/>
                        <a:t>,</a:t>
                      </a:r>
                      <a:r>
                        <a:rPr lang="en-GB" sz="17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sz="1700">
                          <a:solidFill>
                            <a:srgbClr val="4A86E8"/>
                          </a:solidFill>
                        </a:rPr>
                        <a:t>Joshua, Sue-Anne</a:t>
                      </a:r>
                      <a:r>
                        <a:rPr lang="en-GB" sz="1700">
                          <a:solidFill>
                            <a:schemeClr val="dk1"/>
                          </a:solidFill>
                        </a:rPr>
                        <a:t> </a:t>
                      </a:r>
                      <a:endParaRPr sz="1700"/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1718700" y="1025733"/>
            <a:ext cx="57603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Functionalities</a:t>
            </a:r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body" idx="1"/>
          </p:nvPr>
        </p:nvSpPr>
        <p:spPr>
          <a:xfrm>
            <a:off x="1031425" y="1861500"/>
            <a:ext cx="5760300" cy="3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Student: Showing the courses that the students have completed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Able to display enrolled courses and current bids in Dashboard timetable.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Log out, Go back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1718700" y="3687158"/>
            <a:ext cx="57603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Dropping Functionalities</a:t>
            </a:r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body" idx="1"/>
          </p:nvPr>
        </p:nvSpPr>
        <p:spPr>
          <a:xfrm>
            <a:off x="1082025" y="4495933"/>
            <a:ext cx="5760300" cy="13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None at the moment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1031425" y="1532967"/>
            <a:ext cx="57603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Completed Functionalities</a:t>
            </a:r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body" idx="1"/>
          </p:nvPr>
        </p:nvSpPr>
        <p:spPr>
          <a:xfrm>
            <a:off x="1031425" y="2369500"/>
            <a:ext cx="5760300" cy="336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Login (student &amp; admin)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Bid for a section (student)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Drop a bid (student)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Bootstrap (admin)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Char char="»"/>
            </a:pPr>
            <a:r>
              <a:rPr lang="en-GB">
                <a:solidFill>
                  <a:srgbClr val="CC0000"/>
                </a:solidFill>
              </a:rPr>
              <a:t>Drop a section (student)</a:t>
            </a:r>
            <a:endParaRPr>
              <a:solidFill>
                <a:srgbClr val="CC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Char char="»"/>
            </a:pPr>
            <a:r>
              <a:rPr lang="en-GB">
                <a:solidFill>
                  <a:srgbClr val="CC0000"/>
                </a:solidFill>
              </a:rPr>
              <a:t>View bidding results (student)</a:t>
            </a:r>
            <a:endParaRPr>
              <a:solidFill>
                <a:srgbClr val="CC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Char char="»"/>
            </a:pPr>
            <a:r>
              <a:rPr lang="en-GB">
                <a:solidFill>
                  <a:srgbClr val="CC0000"/>
                </a:solidFill>
              </a:rPr>
              <a:t>Starting and clearing rounds (admin) Round 1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C0000"/>
                </a:solidFill>
              </a:rPr>
              <a:t>Note: Functionalities completed in Iter 2 are in red</a:t>
            </a:r>
            <a:endParaRPr sz="1500">
              <a:solidFill>
                <a:srgbClr val="CC0000"/>
              </a:solidFill>
            </a:endParaRPr>
          </a:p>
        </p:txBody>
      </p:sp>
      <p:sp>
        <p:nvSpPr>
          <p:cNvPr id="235" name="Google Shape;235;p2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1031425" y="1532967"/>
            <a:ext cx="57603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body" idx="1"/>
          </p:nvPr>
        </p:nvSpPr>
        <p:spPr>
          <a:xfrm>
            <a:off x="1031425" y="2369500"/>
            <a:ext cx="5760300" cy="3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Ip address </a:t>
            </a:r>
            <a:r>
              <a:rPr lang="en-GB" dirty="0"/>
              <a:t>18.218.67.64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3796BF"/>
                </a:solidFill>
                <a:latin typeface="Oswald"/>
                <a:sym typeface="Oswald"/>
              </a:rPr>
              <a:t>Login page: </a:t>
            </a:r>
            <a:r>
              <a:rPr lang="en-GB" dirty="0"/>
              <a:t>18.218.67.64/app/</a:t>
            </a:r>
            <a:r>
              <a:rPr lang="en-GB" dirty="0" err="1"/>
              <a:t>login.php</a:t>
            </a:r>
            <a:r>
              <a:rPr lang="en-GB" b="1" dirty="0">
                <a:solidFill>
                  <a:srgbClr val="3796BF"/>
                </a:solidFill>
                <a:latin typeface="Oswald"/>
                <a:sym typeface="Oswald"/>
              </a:rPr>
              <a:t>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Admin password:</a:t>
            </a:r>
            <a:r>
              <a:rPr lang="en-GB" sz="700" b="1" dirty="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GB" sz="800" dirty="0">
                <a:solidFill>
                  <a:srgbClr val="000000"/>
                </a:solidFill>
              </a:rPr>
              <a:t>admin</a:t>
            </a:r>
            <a:endParaRPr sz="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ctrTitle"/>
          </p:nvPr>
        </p:nvSpPr>
        <p:spPr>
          <a:xfrm>
            <a:off x="685800" y="3228733"/>
            <a:ext cx="5074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0">
                <a:solidFill>
                  <a:srgbClr val="3796BF"/>
                </a:solidFill>
              </a:rPr>
              <a:t>2.</a:t>
            </a:r>
            <a:endParaRPr sz="7200" b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</a:t>
            </a:r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subTitle" idx="1"/>
          </p:nvPr>
        </p:nvSpPr>
        <p:spPr>
          <a:xfrm>
            <a:off x="685800" y="4599539"/>
            <a:ext cx="50745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1396975" y="905800"/>
            <a:ext cx="57603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Iteration 1 (16-29th Sept W5-W6)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graphicFrame>
        <p:nvGraphicFramePr>
          <p:cNvPr id="255" name="Google Shape;255;p30"/>
          <p:cNvGraphicFramePr/>
          <p:nvPr/>
        </p:nvGraphicFramePr>
        <p:xfrm>
          <a:off x="329125" y="286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{BA07F940-72B4-496F-A8FA-FB806C043AE3}</a:tableStyleId>
              </a:tblPr>
              <a:tblGrid>
                <a:gridCol w="22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Bootstrap and Data validation</a:t>
                      </a:r>
                      <a:endParaRPr sz="19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b="1"/>
                        <a:t>Sherman</a:t>
                      </a:r>
                      <a:r>
                        <a:rPr lang="en-GB" sz="1900"/>
                        <a:t>-Yizhou</a:t>
                      </a:r>
                      <a:endParaRPr sz="19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Bidding and login functionalities</a:t>
                      </a:r>
                      <a:endParaRPr sz="19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b="1"/>
                        <a:t>Sue-Anne</a:t>
                      </a:r>
                      <a:r>
                        <a:rPr lang="en-GB" sz="1900"/>
                        <a:t>-Giles, </a:t>
                      </a:r>
                      <a:r>
                        <a:rPr lang="en-GB" sz="1900" b="1"/>
                        <a:t>Giles</a:t>
                      </a:r>
                      <a:r>
                        <a:rPr lang="en-GB" sz="1900"/>
                        <a:t>-Joshua, </a:t>
                      </a:r>
                      <a:r>
                        <a:rPr lang="en-GB" sz="1900" b="1"/>
                        <a:t>Sue-Anne</a:t>
                      </a:r>
                      <a:r>
                        <a:rPr lang="en-GB" sz="1900"/>
                        <a:t>-Joshua</a:t>
                      </a:r>
                      <a:endParaRPr sz="19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6" name="Google Shape;256;p30"/>
          <p:cNvSpPr txBox="1">
            <a:spLocks noGrp="1"/>
          </p:cNvSpPr>
          <p:nvPr>
            <p:ph type="body" idx="1"/>
          </p:nvPr>
        </p:nvSpPr>
        <p:spPr>
          <a:xfrm>
            <a:off x="575125" y="4452400"/>
            <a:ext cx="5760300" cy="22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As this is the first iteration, we were still feeling out the capabilities of our members. As such our pairings are quite fluid and we sometimes move members around as necessary.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All members would help to integrate the components during our weekly meetings.</a:t>
            </a:r>
            <a:endParaRPr sz="1800"/>
          </a:p>
        </p:txBody>
      </p:sp>
      <p:sp>
        <p:nvSpPr>
          <p:cNvPr id="257" name="Google Shape;257;p30"/>
          <p:cNvSpPr txBox="1">
            <a:spLocks noGrp="1"/>
          </p:cNvSpPr>
          <p:nvPr>
            <p:ph type="body" idx="1"/>
          </p:nvPr>
        </p:nvSpPr>
        <p:spPr>
          <a:xfrm>
            <a:off x="1179763" y="1747300"/>
            <a:ext cx="5760300" cy="3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Goals: Login Functionality + 1 additional function.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Milestones: PM review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1548313" y="799200"/>
            <a:ext cx="57603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(Iter 1)</a:t>
            </a:r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body" idx="1"/>
          </p:nvPr>
        </p:nvSpPr>
        <p:spPr>
          <a:xfrm>
            <a:off x="1947994" y="4888236"/>
            <a:ext cx="4962300" cy="30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sldNum" idx="12"/>
          </p:nvPr>
        </p:nvSpPr>
        <p:spPr>
          <a:xfrm>
            <a:off x="8556784" y="83820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25" y="1828622"/>
            <a:ext cx="2568284" cy="100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6487" y="1782900"/>
            <a:ext cx="2568284" cy="100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3954" y="1872117"/>
            <a:ext cx="2400796" cy="93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0548" y="3388751"/>
            <a:ext cx="2367608" cy="1181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8401" y="3333265"/>
            <a:ext cx="2488858" cy="96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8938" y="3434535"/>
            <a:ext cx="2488858" cy="1181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9225" y="5097255"/>
            <a:ext cx="2568284" cy="1000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31"/>
          <p:cNvCxnSpPr>
            <a:endCxn id="266" idx="1"/>
          </p:cNvCxnSpPr>
          <p:nvPr/>
        </p:nvCxnSpPr>
        <p:spPr>
          <a:xfrm>
            <a:off x="3184287" y="2283038"/>
            <a:ext cx="14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" name="Google Shape;273;p31"/>
          <p:cNvCxnSpPr>
            <a:stCxn id="266" idx="3"/>
            <a:endCxn id="267" idx="1"/>
          </p:cNvCxnSpPr>
          <p:nvPr/>
        </p:nvCxnSpPr>
        <p:spPr>
          <a:xfrm>
            <a:off x="5894771" y="2283038"/>
            <a:ext cx="179100" cy="5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31"/>
          <p:cNvCxnSpPr>
            <a:stCxn id="267" idx="2"/>
          </p:cNvCxnSpPr>
          <p:nvPr/>
        </p:nvCxnSpPr>
        <p:spPr>
          <a:xfrm>
            <a:off x="7274352" y="2807161"/>
            <a:ext cx="11100" cy="2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5" name="Google Shape;275;p31"/>
          <p:cNvCxnSpPr>
            <a:stCxn id="268" idx="1"/>
            <a:endCxn id="269" idx="3"/>
          </p:cNvCxnSpPr>
          <p:nvPr/>
        </p:nvCxnSpPr>
        <p:spPr>
          <a:xfrm rot="10800000">
            <a:off x="5837348" y="3817796"/>
            <a:ext cx="253200" cy="16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31"/>
          <p:cNvCxnSpPr>
            <a:endCxn id="270" idx="3"/>
          </p:cNvCxnSpPr>
          <p:nvPr/>
        </p:nvCxnSpPr>
        <p:spPr>
          <a:xfrm flipH="1">
            <a:off x="3197796" y="3979679"/>
            <a:ext cx="150600" cy="4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p31"/>
          <p:cNvCxnSpPr>
            <a:stCxn id="270" idx="2"/>
            <a:endCxn id="271" idx="0"/>
          </p:cNvCxnSpPr>
          <p:nvPr/>
        </p:nvCxnSpPr>
        <p:spPr>
          <a:xfrm>
            <a:off x="1953367" y="4616024"/>
            <a:ext cx="0" cy="4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8" name="Google Shape;278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85447" y="5097255"/>
            <a:ext cx="2568284" cy="1000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31"/>
          <p:cNvCxnSpPr>
            <a:stCxn id="271" idx="3"/>
            <a:endCxn id="278" idx="1"/>
          </p:cNvCxnSpPr>
          <p:nvPr/>
        </p:nvCxnSpPr>
        <p:spPr>
          <a:xfrm>
            <a:off x="3237509" y="5597392"/>
            <a:ext cx="24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967525" y="1198933"/>
            <a:ext cx="69000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2 (30th Sept - 13th Oct W7-W8)</a:t>
            </a:r>
            <a:endParaRPr/>
          </a:p>
        </p:txBody>
      </p:sp>
      <p:sp>
        <p:nvSpPr>
          <p:cNvPr id="285" name="Google Shape;285;p32"/>
          <p:cNvSpPr txBox="1">
            <a:spLocks noGrp="1"/>
          </p:cNvSpPr>
          <p:nvPr>
            <p:ph type="body" idx="1"/>
          </p:nvPr>
        </p:nvSpPr>
        <p:spPr>
          <a:xfrm>
            <a:off x="967525" y="2106533"/>
            <a:ext cx="5760300" cy="3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Goals: Working prototype, Improved estimation of schedule and critical path.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Milestone: App demo and progress update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Tasks overview: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Drop section functionality + Display Bidding results (Giles, Sherman)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Implementation of Json test cases + page securities (protect.php) ( Sherman + Joshua)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Setting of rounds by admin + Processing successful bids (Yizhou, Sueanne)</a:t>
            </a:r>
            <a:endParaRPr/>
          </a:p>
        </p:txBody>
      </p:sp>
      <p:sp>
        <p:nvSpPr>
          <p:cNvPr id="286" name="Google Shape;286;p3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987</Words>
  <Application>Microsoft Office PowerPoint</Application>
  <PresentationFormat>On-screen Show (4:3)</PresentationFormat>
  <Paragraphs>214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Roboto Condensed</vt:lpstr>
      <vt:lpstr>Oswald</vt:lpstr>
      <vt:lpstr>Simple Light</vt:lpstr>
      <vt:lpstr>Wolsey template</vt:lpstr>
      <vt:lpstr>Application Demo &amp; Progress Update   G7T2</vt:lpstr>
      <vt:lpstr>1. FUNCTIONALITIES</vt:lpstr>
      <vt:lpstr>Adding Functionalities</vt:lpstr>
      <vt:lpstr>Completed Functionalities</vt:lpstr>
      <vt:lpstr>PowerPoint Presentation</vt:lpstr>
      <vt:lpstr>2. SCHEDULE</vt:lpstr>
      <vt:lpstr>Iteration 1 (16-29th Sept W5-W6)</vt:lpstr>
      <vt:lpstr>Critical Path (Iter 1)</vt:lpstr>
      <vt:lpstr>Iteration 2 (30th Sept - 13th Oct W7-W8)</vt:lpstr>
      <vt:lpstr>Critical path (Iter 2)</vt:lpstr>
      <vt:lpstr>Iteration 3 (14th - 27th Oct W9-W10)</vt:lpstr>
      <vt:lpstr>Critical Path (Iter 3) -Revised</vt:lpstr>
      <vt:lpstr>Iteration 4 (28th Oct - 10th Nov W11-W12)</vt:lpstr>
      <vt:lpstr>Planned Critical path (Iter 4) -No changes</vt:lpstr>
      <vt:lpstr>Iteration 5 (11th Nov - 17th Nov W13)</vt:lpstr>
      <vt:lpstr>Planned Critical path (Iter 5) -Revised</vt:lpstr>
      <vt:lpstr>3. BUG METRICS</vt:lpstr>
      <vt:lpstr>Bug Metrics (Iteration 1)</vt:lpstr>
      <vt:lpstr>Bug Metrics (Iteration 2)</vt:lpstr>
      <vt:lpstr>Bug Metrics (Iteration 2)</vt:lpstr>
      <vt:lpstr>Bug Metrics</vt:lpstr>
      <vt:lpstr>4. ROLES &amp; RESPONSIBILITIES</vt:lpstr>
      <vt:lpstr>Rotation Plan for PM and pair programmers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Demo &amp; Progress Update   G7T2</dc:title>
  <cp:lastModifiedBy>Joshua</cp:lastModifiedBy>
  <cp:revision>3</cp:revision>
  <dcterms:modified xsi:type="dcterms:W3CDTF">2019-10-14T06:07:05Z</dcterms:modified>
</cp:coreProperties>
</file>