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Roboto Condensed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A2FDC2-E4C4-4E8F-B587-3C8216F61803}">
  <a:tblStyle styleId="{0CA2FDC2-E4C4-4E8F-B587-3C8216F61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0D3443-877F-4DF7-948A-5C8287217AF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Condensed-bold.fntdata"/><Relationship Id="rId12" Type="http://schemas.openxmlformats.org/officeDocument/2006/relationships/slide" Target="slides/slide5.xml"/><Relationship Id="rId34" Type="http://schemas.openxmlformats.org/officeDocument/2006/relationships/font" Target="fonts/RobotoCondensed-regular.fntdata"/><Relationship Id="rId15" Type="http://schemas.openxmlformats.org/officeDocument/2006/relationships/slide" Target="slides/slide8.xml"/><Relationship Id="rId37" Type="http://schemas.openxmlformats.org/officeDocument/2006/relationships/font" Target="fonts/RobotoCondensed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Condensed-italic.fntdata"/><Relationship Id="rId17" Type="http://schemas.openxmlformats.org/officeDocument/2006/relationships/slide" Target="slides/slide10.xml"/><Relationship Id="rId39" Type="http://schemas.openxmlformats.org/officeDocument/2006/relationships/font" Target="fonts/Oswald-bold.fntdata"/><Relationship Id="rId16" Type="http://schemas.openxmlformats.org/officeDocument/2006/relationships/slide" Target="slides/slide9.xml"/><Relationship Id="rId38" Type="http://schemas.openxmlformats.org/officeDocument/2006/relationships/font" Target="fonts/Oswald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97d737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97d73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5ece0cf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5ece0c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45ece0c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45ece0c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5ece0cf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5ece0c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45ece0cf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45ece0c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1a5a7a97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1a5a7a97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5ece0cf5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5ece0c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5ece0c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5ece0c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45ece0cf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45ece0c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5ece0c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5ece0c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1a5a7a97b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1a5a7a97b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97d7375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97d737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397d73755_2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397d7375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we have to show our test cases and compare against expected output?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4508113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450811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508113c1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508113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4508113c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4508113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508113c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4508113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397d73755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397d7375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508113c1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4508113c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Subject to observations and capabilities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97d73755_2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97d7375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97d73755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97d7375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45ece0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45ece0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a title for this?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97d73755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97d7375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97d73755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397d73755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45ece0cf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45ece0cf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this meant to be seen?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97d73755_2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397d7375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56" name="Google Shape;56;p1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61" name="Google Shape;61;p1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62" name="Google Shape;62;p1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0" name="Google Shape;70;p1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1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6" name="Google Shape;76;p1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86" name="Google Shape;86;p16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87" name="Google Shape;87;p1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92" name="Google Shape;92;p16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93" name="Google Shape;93;p1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1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1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1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17" name="Google Shape;117;p1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22" name="Google Shape;122;p1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3" name="Google Shape;123;p1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34" name="Google Shape;134;p1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9" name="Google Shape;139;p1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0" name="Google Shape;140;p1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5" name="Google Shape;145;p19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9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2" name="Google Shape;152;p2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57" name="Google Shape;157;p2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8" name="Google Shape;158;p2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63" name="Google Shape;163;p2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67" name="Google Shape;167;p2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73" name="Google Shape;173;p21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74" name="Google Shape;174;p2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82" name="Google Shape;182;p2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87" name="Google Shape;187;p22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88" name="Google Shape;188;p2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96" name="Google Shape;196;p2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201" name="Google Shape;201;p2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202" name="Google Shape;202;p2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PM Review G7T2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967525" y="442000"/>
            <a:ext cx="6900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 (30th Sept - 13th Oct W7-W8)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967525" y="11227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Goals: Working prototype, Improved estimation of schedule and critical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Milestone: App demo and progress update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Tasks overview: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Drop section functionality + Display Bidding results (Giles, Sherman)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Implementation of Json test cases + </a:t>
            </a:r>
            <a:r>
              <a:rPr lang="en-GB"/>
              <a:t>page securities (protect.php) ( Sherman + Joshua)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Setting of rounds by admin + Processing successful bids (Yizhou, Sueanne)</a:t>
            </a:r>
            <a:endParaRPr/>
          </a:p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1329575" y="3124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329575" y="14683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93151"/>
            <a:ext cx="8495229" cy="3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1829700" y="483150"/>
            <a:ext cx="6597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 (14th - 27th Oct W9-W10)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1414800" y="122337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 Ensure Application is ready, and deployable on AWS. All functionalities and test cases cleared.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Milestone: User Acceptance Test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 overview: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Cleanup and bug fixing (Sherman, Sueanne)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Integration of app + Create test cases (Joshua Yizhou)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Test locally and cloud (all)</a:t>
            </a:r>
            <a:endParaRPr/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1031425" y="6262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2894"/>
            <a:ext cx="9143999" cy="19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1329575" y="3424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</a:t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650"/>
            <a:ext cx="40513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300" y="900650"/>
            <a:ext cx="40513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1300" y="2740600"/>
            <a:ext cx="40513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40600"/>
            <a:ext cx="4051300" cy="17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7"/>
          <p:cNvCxnSpPr/>
          <p:nvPr/>
        </p:nvCxnSpPr>
        <p:spPr>
          <a:xfrm>
            <a:off x="3664575" y="1793025"/>
            <a:ext cx="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7"/>
          <p:cNvCxnSpPr/>
          <p:nvPr/>
        </p:nvCxnSpPr>
        <p:spPr>
          <a:xfrm>
            <a:off x="6085825" y="2368900"/>
            <a:ext cx="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7"/>
          <p:cNvCxnSpPr/>
          <p:nvPr/>
        </p:nvCxnSpPr>
        <p:spPr>
          <a:xfrm rot="10800000">
            <a:off x="3664450" y="3599025"/>
            <a:ext cx="785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1500500" y="450225"/>
            <a:ext cx="6827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 (28th Oct - 10th Nov W11-W12)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159225" y="11808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 Revise prototype and bug fixing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Milestone: Integrated and revised version of application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 overview: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Compile bugs in UAT, and revise application ( Giles, Sueanne)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Integration of changes and final test ( Joshua, Sherman 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Start on slides for Final Presentation( ALL 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1031425" y="5607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</a:t>
            </a:r>
            <a:endParaRPr/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3875"/>
            <a:ext cx="8839202" cy="233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1202325" y="641925"/>
            <a:ext cx="68277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 (11th Nov - 24th Nov W13-W14)</a:t>
            </a:r>
            <a:endParaRPr/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1308300" y="12340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Goals: Preparation of final presentation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Milestone: Final presentation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Tasks overview: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Data representation on slides- Git and Schedule (Joshua, sueanne)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Key takeaways and Bugs metric (yizhou , giles)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Rehearse for presentation ( All )</a:t>
            </a:r>
            <a:endParaRPr/>
          </a:p>
        </p:txBody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775"/>
            <a:ext cx="8839200" cy="15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1031425" y="45607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</a:t>
            </a:r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0" y="1136775"/>
            <a:ext cx="40513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36775"/>
            <a:ext cx="40513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76675"/>
            <a:ext cx="40513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50" y="2876675"/>
            <a:ext cx="4051300" cy="17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42"/>
          <p:cNvCxnSpPr/>
          <p:nvPr/>
        </p:nvCxnSpPr>
        <p:spPr>
          <a:xfrm>
            <a:off x="3769275" y="2041700"/>
            <a:ext cx="12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2"/>
          <p:cNvCxnSpPr/>
          <p:nvPr/>
        </p:nvCxnSpPr>
        <p:spPr>
          <a:xfrm>
            <a:off x="6609325" y="2604475"/>
            <a:ext cx="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2"/>
          <p:cNvCxnSpPr/>
          <p:nvPr/>
        </p:nvCxnSpPr>
        <p:spPr>
          <a:xfrm rot="10800000">
            <a:off x="3716950" y="3769275"/>
            <a:ext cx="12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200">
                <a:solidFill>
                  <a:srgbClr val="3796BF"/>
                </a:solidFill>
              </a:rPr>
              <a:t>1.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200">
                <a:solidFill>
                  <a:srgbClr val="3796BF"/>
                </a:solidFill>
              </a:rPr>
              <a:t>3.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70" name="Google Shape;370;p4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1786125" y="5803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77" name="Google Shape;377;p4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78" name="Google Shape;378;p44"/>
          <p:cNvGraphicFramePr/>
          <p:nvPr/>
        </p:nvGraphicFramePr>
        <p:xfrm>
          <a:off x="425938" y="15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{990D3443-877F-4DF7-948A-5C8287217AF4}</a:tableStyleId>
              </a:tblPr>
              <a:tblGrid>
                <a:gridCol w="1648925"/>
                <a:gridCol w="4602800"/>
                <a:gridCol w="649625"/>
                <a:gridCol w="4302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common.php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Include_once starts 2 sessions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bidDAO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Users can still select the same course/selection that they have already successfully bid for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"Available courses" still shows courses that user has bid for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1786125" y="5803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84" name="Google Shape;384;p4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85" name="Google Shape;385;p45"/>
          <p:cNvGraphicFramePr/>
          <p:nvPr/>
        </p:nvGraphicFramePr>
        <p:xfrm>
          <a:off x="245975" y="14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{990D3443-877F-4DF7-948A-5C8287217AF4}</a:tableStyleId>
              </a:tblPr>
              <a:tblGrid>
                <a:gridCol w="1584525"/>
                <a:gridCol w="4237400"/>
                <a:gridCol w="1050075"/>
                <a:gridCol w="428450"/>
              </a:tblGrid>
              <a:tr h="61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processlogin.php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Functionality now redundant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displaying size of section accurately due to calling wrong variable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Critical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61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processfile.php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Calling session_start() twice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Undefined offset warning due to explode function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Critical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1786125" y="5803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91" name="Google Shape;391;p4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92" name="Google Shape;392;p46"/>
          <p:cNvGraphicFramePr/>
          <p:nvPr/>
        </p:nvGraphicFramePr>
        <p:xfrm>
          <a:off x="777375" y="16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{990D3443-877F-4DF7-948A-5C8287217AF4}</a:tableStyleId>
              </a:tblPr>
              <a:tblGrid>
                <a:gridCol w="1587725"/>
                <a:gridCol w="4209625"/>
                <a:gridCol w="1047525"/>
                <a:gridCol w="426750"/>
              </a:tblGrid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Various echo calls being called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4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Admin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header redirect warnings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6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Decimal places in bidding values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Critical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1786125" y="5803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398" name="Google Shape;398;p4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9" name="Google Shape;399;p47"/>
          <p:cNvSpPr txBox="1"/>
          <p:nvPr/>
        </p:nvSpPr>
        <p:spPr>
          <a:xfrm>
            <a:off x="2368800" y="1347750"/>
            <a:ext cx="44064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Roboto Condensed"/>
                <a:ea typeface="Roboto Condensed"/>
                <a:cs typeface="Roboto Condensed"/>
                <a:sym typeface="Roboto Condensed"/>
              </a:rPr>
              <a:t>Total points: 45</a:t>
            </a:r>
            <a:endParaRPr sz="4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93C47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Resolved: 35</a:t>
            </a:r>
            <a:endParaRPr sz="4800">
              <a:solidFill>
                <a:srgbClr val="93C47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E0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Outstanding: 10</a:t>
            </a:r>
            <a:endParaRPr sz="4800">
              <a:solidFill>
                <a:srgbClr val="E0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ctrTitle"/>
          </p:nvPr>
        </p:nvSpPr>
        <p:spPr>
          <a:xfrm>
            <a:off x="685800" y="2421550"/>
            <a:ext cx="5442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200">
                <a:solidFill>
                  <a:srgbClr val="3796BF"/>
                </a:solidFill>
              </a:rPr>
              <a:t>4.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&amp; RESPONSIBILITIES</a:t>
            </a:r>
            <a:endParaRPr/>
          </a:p>
        </p:txBody>
      </p:sp>
      <p:sp>
        <p:nvSpPr>
          <p:cNvPr id="405" name="Google Shape;405;p48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&amp; Rotation Plan</a:t>
            </a:r>
            <a:endParaRPr/>
          </a:p>
        </p:txBody>
      </p:sp>
      <p:sp>
        <p:nvSpPr>
          <p:cNvPr id="406" name="Google Shape;406;p4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type="title"/>
          </p:nvPr>
        </p:nvSpPr>
        <p:spPr>
          <a:xfrm>
            <a:off x="592525" y="1172825"/>
            <a:ext cx="7506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Rotation Plan for PM and pair programmers for future iterations</a:t>
            </a:r>
            <a:endParaRPr/>
          </a:p>
        </p:txBody>
      </p:sp>
      <p:sp>
        <p:nvSpPr>
          <p:cNvPr id="412" name="Google Shape;412;p4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13" name="Google Shape;413;p49"/>
          <p:cNvGraphicFramePr/>
          <p:nvPr/>
        </p:nvGraphicFramePr>
        <p:xfrm>
          <a:off x="769400" y="224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{0CA2FDC2-E4C4-4E8F-B587-3C8216F61803}</a:tableStyleId>
              </a:tblPr>
              <a:tblGrid>
                <a:gridCol w="1593625"/>
                <a:gridCol w="1264525"/>
                <a:gridCol w="50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PM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/>
                        <a:t>Coders/Pair Programmers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Iteration 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Sue-Anne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Sherman, Yizhou</a:t>
                      </a:r>
                      <a:r>
                        <a:rPr lang="en-GB" sz="1300"/>
                        <a:t>,</a:t>
                      </a:r>
                      <a:r>
                        <a:rPr lang="en-GB" sz="1300">
                          <a:solidFill>
                            <a:srgbClr val="FF9900"/>
                          </a:solidFill>
                        </a:rPr>
                        <a:t> Joshua, Giles</a:t>
                      </a:r>
                      <a:endParaRPr sz="13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Iteration 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Joshua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Sherman, Giles</a:t>
                      </a:r>
                      <a:r>
                        <a:rPr lang="en-GB" sz="1300"/>
                        <a:t>, </a:t>
                      </a:r>
                      <a:r>
                        <a:rPr lang="en-GB" sz="1300">
                          <a:solidFill>
                            <a:srgbClr val="FF9900"/>
                          </a:solidFill>
                        </a:rPr>
                        <a:t>Yizhou, Sue-Anne, </a:t>
                      </a:r>
                      <a:r>
                        <a:rPr lang="en-GB" sz="1300">
                          <a:solidFill>
                            <a:srgbClr val="990000"/>
                          </a:solidFill>
                        </a:rPr>
                        <a:t>Joshua, Giles (Recess wk)</a:t>
                      </a:r>
                      <a:endParaRPr sz="13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Iteration 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Giles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9900"/>
                          </a:solidFill>
                        </a:rPr>
                        <a:t>Sherman, Sue-Anne</a:t>
                      </a:r>
                      <a:r>
                        <a:rPr lang="en-GB" sz="1300"/>
                        <a:t>, </a:t>
                      </a:r>
                      <a:r>
                        <a:rPr lang="en-GB" sz="1300">
                          <a:solidFill>
                            <a:srgbClr val="4A86E8"/>
                          </a:solidFill>
                        </a:rPr>
                        <a:t>Joshua, Yizhou</a:t>
                      </a:r>
                      <a:endParaRPr sz="13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Iteration 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Yizhou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9900"/>
                          </a:solidFill>
                        </a:rPr>
                        <a:t>Giles, Sue-Anne</a:t>
                      </a:r>
                      <a:r>
                        <a:rPr lang="en-GB" sz="1300"/>
                        <a:t>, </a:t>
                      </a:r>
                      <a:r>
                        <a:rPr lang="en-GB" sz="1300">
                          <a:solidFill>
                            <a:srgbClr val="4A86E8"/>
                          </a:solidFill>
                        </a:rPr>
                        <a:t>Sherman, Joshua</a:t>
                      </a:r>
                      <a:endParaRPr sz="1300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Iteration 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Sherman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rgbClr val="FF9900"/>
                          </a:solidFill>
                        </a:rPr>
                        <a:t>Giles, Yizhou</a:t>
                      </a:r>
                      <a:r>
                        <a:rPr lang="en-GB" sz="1300"/>
                        <a:t>,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300">
                          <a:solidFill>
                            <a:srgbClr val="4A86E8"/>
                          </a:solidFill>
                        </a:rPr>
                        <a:t>Joshua, Sue-Anne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718700" y="7693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Functionalities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031425" y="1396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Student: Showing the courses that the students have completed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Able to display enrolled courses and current bids in Dashboard timetable.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Log out, Go back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1674325" y="32437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Dropping Functionalities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082025" y="3772000"/>
            <a:ext cx="57603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None at the moment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Completed Functionalities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Login (student &amp; admin)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Bootstrap (admin)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Drop a bid (student)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GB"/>
              <a:t>Add a bid (student)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Ip address </a:t>
            </a:r>
            <a:r>
              <a:rPr lang="en-GB"/>
              <a:t>18.218.67.64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rPr>
              <a:t>Admin password:</a:t>
            </a:r>
            <a:r>
              <a:rPr b="1" lang="en-GB" sz="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GB" sz="500">
                <a:solidFill>
                  <a:srgbClr val="000000"/>
                </a:solidFill>
              </a:rPr>
              <a:t>q</a:t>
            </a:r>
            <a:r>
              <a:rPr lang="en-GB" sz="500">
                <a:solidFill>
                  <a:srgbClr val="000000"/>
                </a:solidFill>
              </a:rPr>
              <a:t>werty123</a:t>
            </a:r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200">
                <a:solidFill>
                  <a:srgbClr val="3796BF"/>
                </a:solidFill>
              </a:rPr>
              <a:t>2.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396975" y="3936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Iteration 1 (16-29th Sept W5-W6)</a:t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5" name="Google Shape;255;p30"/>
          <p:cNvGraphicFramePr/>
          <p:nvPr/>
        </p:nvGraphicFramePr>
        <p:xfrm>
          <a:off x="329125" y="2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{0CA2FDC2-E4C4-4E8F-B587-3C8216F61803}</a:tableStyleId>
              </a:tblPr>
              <a:tblGrid>
                <a:gridCol w="2257600"/>
                <a:gridCol w="4969675"/>
              </a:tblGrid>
              <a:tr h="2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Bootstrap and Data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Sherman</a:t>
                      </a:r>
                      <a:r>
                        <a:rPr lang="en-GB"/>
                        <a:t>-Yizhou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Bidding and login functionalities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Sue-Anne</a:t>
                      </a:r>
                      <a:r>
                        <a:rPr lang="en-GB"/>
                        <a:t>-Giles, </a:t>
                      </a:r>
                      <a:r>
                        <a:rPr b="1" lang="en-GB"/>
                        <a:t>Giles</a:t>
                      </a:r>
                      <a:r>
                        <a:rPr lang="en-GB"/>
                        <a:t>-Joshua, </a:t>
                      </a:r>
                      <a:r>
                        <a:rPr b="1" lang="en-GB"/>
                        <a:t>Sue-Anne</a:t>
                      </a:r>
                      <a:r>
                        <a:rPr lang="en-GB"/>
                        <a:t>-Joshua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575125" y="3339300"/>
            <a:ext cx="57603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As this is the first iteration, we were still feeling out the capabilities of our members. As such our pairings are quite fluid and we sometimes move members around as necessary.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All members would help to integrate the components during our weekly meetings.</a:t>
            </a:r>
            <a:endParaRPr sz="1800"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179763" y="11390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Goals: Login Functionality + 1 additional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Milestones: PM review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7" y="421975"/>
            <a:ext cx="8877626" cy="16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25424"/>
            <a:ext cx="8839196" cy="15832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1"/>
          <p:cNvCxnSpPr/>
          <p:nvPr/>
        </p:nvCxnSpPr>
        <p:spPr>
          <a:xfrm>
            <a:off x="4408875" y="2274350"/>
            <a:ext cx="0" cy="4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2698100" y="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1548325" y="32192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" y="728175"/>
            <a:ext cx="2981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513" y="690950"/>
            <a:ext cx="2981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838" y="763588"/>
            <a:ext cx="2786900" cy="101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100" y="1998375"/>
            <a:ext cx="2748375" cy="9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3951" y="1953200"/>
            <a:ext cx="2889125" cy="105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00" y="2035650"/>
            <a:ext cx="2889125" cy="9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00" y="3389375"/>
            <a:ext cx="2981325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2"/>
          <p:cNvCxnSpPr>
            <a:endCxn id="274" idx="1"/>
          </p:cNvCxnSpPr>
          <p:nvPr/>
        </p:nvCxnSpPr>
        <p:spPr>
          <a:xfrm>
            <a:off x="2983213" y="1233875"/>
            <a:ext cx="1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2"/>
          <p:cNvCxnSpPr>
            <a:stCxn id="274" idx="3"/>
            <a:endCxn id="275" idx="1"/>
          </p:cNvCxnSpPr>
          <p:nvPr/>
        </p:nvCxnSpPr>
        <p:spPr>
          <a:xfrm>
            <a:off x="6129838" y="1233875"/>
            <a:ext cx="2079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2"/>
          <p:cNvCxnSpPr>
            <a:stCxn id="275" idx="2"/>
          </p:cNvCxnSpPr>
          <p:nvPr/>
        </p:nvCxnSpPr>
        <p:spPr>
          <a:xfrm>
            <a:off x="7731288" y="1778625"/>
            <a:ext cx="1290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2"/>
          <p:cNvCxnSpPr>
            <a:stCxn id="276" idx="1"/>
            <a:endCxn id="277" idx="3"/>
          </p:cNvCxnSpPr>
          <p:nvPr/>
        </p:nvCxnSpPr>
        <p:spPr>
          <a:xfrm rot="10800000">
            <a:off x="6063100" y="2479337"/>
            <a:ext cx="2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2"/>
          <p:cNvCxnSpPr>
            <a:endCxn id="278" idx="3"/>
          </p:cNvCxnSpPr>
          <p:nvPr/>
        </p:nvCxnSpPr>
        <p:spPr>
          <a:xfrm flipH="1">
            <a:off x="2999125" y="2479412"/>
            <a:ext cx="1749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2"/>
          <p:cNvCxnSpPr>
            <a:stCxn id="278" idx="2"/>
            <a:endCxn id="279" idx="0"/>
          </p:cNvCxnSpPr>
          <p:nvPr/>
        </p:nvCxnSpPr>
        <p:spPr>
          <a:xfrm>
            <a:off x="1554563" y="2997575"/>
            <a:ext cx="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6" name="Google Shape;286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33038" y="3389375"/>
            <a:ext cx="2981325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2"/>
          <p:cNvCxnSpPr>
            <a:stCxn id="279" idx="3"/>
            <a:endCxn id="286" idx="1"/>
          </p:cNvCxnSpPr>
          <p:nvPr/>
        </p:nvCxnSpPr>
        <p:spPr>
          <a:xfrm>
            <a:off x="3045225" y="3932300"/>
            <a:ext cx="2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