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58" r:id="rId3"/>
    <p:sldId id="303" r:id="rId4"/>
    <p:sldId id="265" r:id="rId5"/>
    <p:sldId id="267" r:id="rId6"/>
    <p:sldId id="271" r:id="rId7"/>
    <p:sldId id="268" r:id="rId8"/>
    <p:sldId id="266" r:id="rId9"/>
    <p:sldId id="261" r:id="rId10"/>
    <p:sldId id="272" r:id="rId11"/>
    <p:sldId id="262" r:id="rId12"/>
    <p:sldId id="292" r:id="rId13"/>
    <p:sldId id="293" r:id="rId14"/>
    <p:sldId id="305" r:id="rId15"/>
    <p:sldId id="306" r:id="rId16"/>
    <p:sldId id="282" r:id="rId17"/>
    <p:sldId id="307" r:id="rId18"/>
    <p:sldId id="290" r:id="rId19"/>
    <p:sldId id="291" r:id="rId20"/>
    <p:sldId id="302" r:id="rId21"/>
    <p:sldId id="283" r:id="rId22"/>
    <p:sldId id="284" r:id="rId23"/>
    <p:sldId id="298" r:id="rId24"/>
    <p:sldId id="294" r:id="rId25"/>
    <p:sldId id="295" r:id="rId26"/>
    <p:sldId id="287" r:id="rId27"/>
    <p:sldId id="296" r:id="rId28"/>
    <p:sldId id="301" r:id="rId29"/>
    <p:sldId id="297" r:id="rId30"/>
    <p:sldId id="304" r:id="rId31"/>
    <p:sldId id="273" r:id="rId32"/>
    <p:sldId id="277" r:id="rId33"/>
    <p:sldId id="276" r:id="rId34"/>
    <p:sldId id="275" r:id="rId35"/>
    <p:sldId id="278" r:id="rId36"/>
    <p:sldId id="280" r:id="rId37"/>
    <p:sldId id="274" r:id="rId38"/>
    <p:sldId id="279" r:id="rId39"/>
    <p:sldId id="288" r:id="rId40"/>
    <p:sldId id="289" r:id="rId41"/>
    <p:sldId id="269" r:id="rId42"/>
    <p:sldId id="299" r:id="rId43"/>
    <p:sldId id="300" r:id="rId44"/>
    <p:sldId id="263" r:id="rId4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CDEB"/>
    <a:srgbClr val="006699"/>
    <a:srgbClr val="50AFDF"/>
    <a:srgbClr val="2E3547"/>
    <a:srgbClr val="329A9A"/>
    <a:srgbClr val="FA8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4" autoAdjust="0"/>
  </p:normalViewPr>
  <p:slideViewPr>
    <p:cSldViewPr>
      <p:cViewPr>
        <p:scale>
          <a:sx n="75" d="100"/>
          <a:sy n="75" d="100"/>
        </p:scale>
        <p:origin x="-1014" y="-594"/>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198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smtClean="0"/>
            </a:lvl1pPr>
          </a:lstStyle>
          <a:p>
            <a:pPr>
              <a:defRPr/>
            </a:pPr>
            <a:fld id="{8F956E79-94DE-4FEC-A05E-7D981D8042FD}" type="datetimeFigureOut">
              <a:rPr lang="en-US"/>
              <a:pPr>
                <a:defRPr/>
              </a:pPr>
              <a:t>10/17/2013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a:defRPr sz="1200" smtClean="0"/>
            </a:lvl1pPr>
          </a:lstStyle>
          <a:p>
            <a:pPr>
              <a:defRPr/>
            </a:pPr>
            <a:fld id="{E9284D55-2BCB-4C93-BF7C-8E74859957BB}" type="slidenum">
              <a:rPr lang="en-US"/>
              <a:pPr>
                <a:defRPr/>
              </a:pPr>
              <a:t>‹#›</a:t>
            </a:fld>
            <a:endParaRPr lang="en-US"/>
          </a:p>
        </p:txBody>
      </p:sp>
    </p:spTree>
    <p:extLst>
      <p:ext uri="{BB962C8B-B14F-4D97-AF65-F5344CB8AC3E}">
        <p14:creationId xmlns:p14="http://schemas.microsoft.com/office/powerpoint/2010/main" val="1722394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6246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pPr>
              <a:defRPr/>
            </a:pPr>
            <a:fld id="{3B75DBE2-93EE-4541-A20C-F0F7E06531AD}" type="datetimeFigureOut">
              <a:rPr lang="en-US"/>
              <a:pPr>
                <a:defRPr/>
              </a:pPr>
              <a:t>10/17/2013</a:t>
            </a:fld>
            <a:endParaRPr lang="en-US"/>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6247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pPr>
              <a:defRPr/>
            </a:pPr>
            <a:fld id="{CC692068-7AFD-434A-88A2-E8285EC99FC5}" type="slidenum">
              <a:rPr lang="en-US"/>
              <a:pPr>
                <a:defRPr/>
              </a:pPr>
              <a:t>‹#›</a:t>
            </a:fld>
            <a:endParaRPr lang="en-US"/>
          </a:p>
        </p:txBody>
      </p:sp>
    </p:spTree>
    <p:extLst>
      <p:ext uri="{BB962C8B-B14F-4D97-AF65-F5344CB8AC3E}">
        <p14:creationId xmlns:p14="http://schemas.microsoft.com/office/powerpoint/2010/main" val="376603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p:spPr>
        <p:txBody>
          <a:bodyPr/>
          <a:lstStyle/>
          <a:p>
            <a:pPr eaLnBrk="1" hangingPunct="1"/>
            <a:endParaRPr lang="en-US" smtClean="0"/>
          </a:p>
        </p:txBody>
      </p:sp>
      <p:sp>
        <p:nvSpPr>
          <p:cNvPr id="13315" name="Slide Number Placeholder 3"/>
          <p:cNvSpPr>
            <a:spLocks noGrp="1"/>
          </p:cNvSpPr>
          <p:nvPr>
            <p:ph type="sldNum" sz="quarter" idx="5"/>
          </p:nvPr>
        </p:nvSpPr>
        <p:spPr>
          <a:noFill/>
        </p:spPr>
        <p:txBody>
          <a:bodyPr/>
          <a:lstStyle/>
          <a:p>
            <a:fld id="{D1F7D27D-185B-4D1A-A837-3D33C19E8E5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pPr eaLnBrk="1" hangingPunct="1"/>
            <a:r>
              <a:rPr lang="en-US" smtClean="0"/>
              <a:t>These inconsistencies left students without a designated location to look for tutorials and often exposed students to diverse video formats that hindered the ease and fluidity of viewing multiple recordings, disrupted accessibility compliance, and resulted in incompatibility issues among different Internet browsers and mobile devices.  Moreover, librarians lacked an efficient process for taking inventory and updating existing videos, which often resulted in duplicated work efforts, diminished productivity, and loss of original videos files upon staff departures.  </a:t>
            </a:r>
          </a:p>
          <a:p>
            <a:pPr eaLnBrk="1" hangingPunct="1"/>
            <a:endParaRPr lang="en-US" smtClean="0"/>
          </a:p>
          <a:p>
            <a:pPr eaLnBrk="1" hangingPunct="1"/>
            <a:r>
              <a:rPr lang="en-US" smtClean="0"/>
              <a:t>-no persistent URL in YouTube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pPr eaLnBrk="1" hangingPunct="1"/>
            <a:r>
              <a:rPr lang="en-US" smtClean="0"/>
              <a:t>In order to overcome these challenges, a team of NSU librarians came together to investigate the best practices for creating, maintaining, and hosting videos as well as how to lead a video reorganization project through a transformational change that would result in the creation of the LibraryLearn platform.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pPr eaLnBrk="1" hangingPunct="1"/>
            <a:r>
              <a:rPr lang="en-US" smtClean="0"/>
              <a:t>Discuss the libraries that were investigated:</a:t>
            </a:r>
          </a:p>
          <a:p>
            <a:pPr eaLnBrk="1" hangingPunct="1"/>
            <a:r>
              <a:rPr lang="en-US" smtClean="0"/>
              <a:t>-Ferris State University Big Rapids, Michigan</a:t>
            </a:r>
          </a:p>
          <a:p>
            <a:pPr eaLnBrk="1" hangingPunct="1"/>
            <a:r>
              <a:rPr lang="en-US" smtClean="0"/>
              <a:t>-University of Illinois at Urbana-Champaign</a:t>
            </a:r>
          </a:p>
          <a:p>
            <a:pPr eaLnBrk="1" hangingPunct="1"/>
            <a:r>
              <a:rPr lang="en-US" smtClean="0"/>
              <a:t>-Florida Atlantic University</a:t>
            </a:r>
          </a:p>
          <a:p>
            <a:pPr eaLnBrk="1" hangingPunct="1"/>
            <a:r>
              <a:rPr lang="en-US" smtClean="0"/>
              <a:t>-University of Tennessee Libraries</a:t>
            </a:r>
          </a:p>
          <a:p>
            <a:pPr eaLnBrk="1" hangingPunct="1"/>
            <a:r>
              <a:rPr lang="en-US" smtClean="0"/>
              <a:t>  </a:t>
            </a:r>
          </a:p>
          <a:p>
            <a:pPr eaLnBrk="1" hangingPunct="1"/>
            <a:r>
              <a:rPr lang="en-US" smtClean="0"/>
              <a:t>Where to find the bibliography?</a:t>
            </a:r>
          </a:p>
        </p:txBody>
      </p:sp>
      <p:sp>
        <p:nvSpPr>
          <p:cNvPr id="53251" name="Slide Number Placeholder 3"/>
          <p:cNvSpPr>
            <a:spLocks noGrp="1"/>
          </p:cNvSpPr>
          <p:nvPr>
            <p:ph type="sldNum" sz="quarter" idx="5"/>
          </p:nvPr>
        </p:nvSpPr>
        <p:spPr>
          <a:noFill/>
        </p:spPr>
        <p:txBody>
          <a:bodyPr/>
          <a:lstStyle/>
          <a:p>
            <a:fld id="{1593DA67-8C7D-4729-B609-14CCE87904C2}" type="slidenum">
              <a:rPr lang="en-US" smtClean="0"/>
              <a:pPr/>
              <a:t>16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p:spPr>
        <p:txBody>
          <a:bodyPr/>
          <a:lstStyle/>
          <a:p>
            <a:pPr eaLnBrk="1" hangingPunct="1"/>
            <a:endParaRPr lang="en-US" smtClean="0"/>
          </a:p>
        </p:txBody>
      </p:sp>
      <p:sp>
        <p:nvSpPr>
          <p:cNvPr id="73731" name="Slide Number Placeholder 3"/>
          <p:cNvSpPr>
            <a:spLocks noGrp="1"/>
          </p:cNvSpPr>
          <p:nvPr>
            <p:ph type="sldNum" sz="quarter" idx="5"/>
          </p:nvPr>
        </p:nvSpPr>
        <p:spPr>
          <a:noFill/>
        </p:spPr>
        <p:txBody>
          <a:bodyPr/>
          <a:lstStyle/>
          <a:p>
            <a:fld id="{23B91643-8B62-451F-A5B6-3C1E4E3A3E38}" type="slidenum">
              <a:rPr lang="en-US" smtClean="0"/>
              <a:pPr/>
              <a:t>18</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p:spPr>
        <p:txBody>
          <a:bodyPr/>
          <a:lstStyle/>
          <a:p>
            <a:pPr eaLnBrk="1" hangingPunct="1"/>
            <a:endParaRPr lang="en-US" smtClean="0"/>
          </a:p>
        </p:txBody>
      </p:sp>
      <p:sp>
        <p:nvSpPr>
          <p:cNvPr id="75779" name="Slide Number Placeholder 3"/>
          <p:cNvSpPr>
            <a:spLocks noGrp="1"/>
          </p:cNvSpPr>
          <p:nvPr>
            <p:ph type="sldNum" sz="quarter" idx="5"/>
          </p:nvPr>
        </p:nvSpPr>
        <p:spPr>
          <a:noFill/>
        </p:spPr>
        <p:txBody>
          <a:bodyPr/>
          <a:lstStyle/>
          <a:p>
            <a:fld id="{B23D28CE-E647-4F7C-84D4-88CD57D5831C}" type="slidenum">
              <a:rPr lang="en-US" smtClean="0"/>
              <a:pPr/>
              <a:t>19</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p:spPr>
        <p:txBody>
          <a:bodyPr/>
          <a:lstStyle/>
          <a:p>
            <a:pPr eaLnBrk="1" hangingPunct="1"/>
            <a:r>
              <a:rPr lang="en-US" smtClean="0"/>
              <a:t>-Made a through file naming convention</a:t>
            </a:r>
          </a:p>
        </p:txBody>
      </p:sp>
      <p:sp>
        <p:nvSpPr>
          <p:cNvPr id="77827" name="Slide Number Placeholder 3"/>
          <p:cNvSpPr>
            <a:spLocks noGrp="1"/>
          </p:cNvSpPr>
          <p:nvPr>
            <p:ph type="sldNum" sz="quarter" idx="5"/>
          </p:nvPr>
        </p:nvSpPr>
        <p:spPr>
          <a:noFill/>
        </p:spPr>
        <p:txBody>
          <a:bodyPr/>
          <a:lstStyle/>
          <a:p>
            <a:fld id="{20F8869E-741F-4666-94B2-DFEA60C6B937}" type="slidenum">
              <a:rPr lang="en-US" smtClean="0"/>
              <a:pPr/>
              <a:t>20</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eaLnBrk="1" hangingPunct="1"/>
            <a:r>
              <a:rPr lang="en-US" smtClean="0"/>
              <a:t>-short and to the point (Anderson &amp; Mitchell, 2012; Bolorizadeh, Brannen, Gibbs, &amp; Mack, 2012; Bowles-Terry, Hensley, &amp; Hinchliffe, 2010; Ergood, Padron, &amp; Rebar, 2012)</a:t>
            </a:r>
          </a:p>
          <a:p>
            <a:pPr eaLnBrk="1" hangingPunct="1"/>
            <a:r>
              <a:rPr lang="en-US" smtClean="0"/>
              <a:t>-modular (Anderson &amp; Mitchell, 2012)</a:t>
            </a:r>
          </a:p>
        </p:txBody>
      </p:sp>
      <p:sp>
        <p:nvSpPr>
          <p:cNvPr id="55299" name="Slide Number Placeholder 3"/>
          <p:cNvSpPr>
            <a:spLocks noGrp="1"/>
          </p:cNvSpPr>
          <p:nvPr>
            <p:ph type="sldNum" sz="quarter" idx="5"/>
          </p:nvPr>
        </p:nvSpPr>
        <p:spPr>
          <a:noFill/>
        </p:spPr>
        <p:txBody>
          <a:bodyPr/>
          <a:lstStyle/>
          <a:p>
            <a:fld id="{1A431751-EA92-49AF-ADAF-7085AD95CAB7}" type="slidenum">
              <a:rPr lang="en-US" smtClean="0"/>
              <a:pPr/>
              <a:t>21</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pPr eaLnBrk="1" hangingPunct="1"/>
            <a:r>
              <a:rPr lang="en-US" smtClean="0"/>
              <a:t>-important information introduced at the beginning of the video (Bowles-Terry et al., 2010)</a:t>
            </a:r>
          </a:p>
          <a:p>
            <a:pPr eaLnBrk="1" hangingPunct="1"/>
            <a:r>
              <a:rPr lang="en-US" smtClean="0"/>
              <a:t>-clean straightforward manner, can be utilitarian rather than overly flashy (Bowles-Terry et al., 2010)</a:t>
            </a:r>
          </a:p>
          <a:p>
            <a:pPr eaLnBrk="1" hangingPunct="1"/>
            <a:r>
              <a:rPr lang="en-US" smtClean="0"/>
              <a:t>-standardization through the use of a common introductory slide and a final slide with a summary of the video’s most important points (Ergood et al., 2012)</a:t>
            </a:r>
          </a:p>
          <a:p>
            <a:pPr eaLnBrk="1" hangingPunct="1"/>
            <a:r>
              <a:rPr lang="en-US" smtClean="0"/>
              <a:t>-Include captions to not only meet accessibility standards, but also for viewers who do not have access to computer speakers as well as English language learners who might benefit from processing the information both visually and aurally (Bowles-Terry et al., 2012; Ergood, Padron, &amp; Rebar, 2012)</a:t>
            </a:r>
          </a:p>
        </p:txBody>
      </p:sp>
      <p:sp>
        <p:nvSpPr>
          <p:cNvPr id="57347" name="Slide Number Placeholder 3"/>
          <p:cNvSpPr>
            <a:spLocks noGrp="1"/>
          </p:cNvSpPr>
          <p:nvPr>
            <p:ph type="sldNum" sz="quarter" idx="5"/>
          </p:nvPr>
        </p:nvSpPr>
        <p:spPr>
          <a:noFill/>
        </p:spPr>
        <p:txBody>
          <a:bodyPr/>
          <a:lstStyle/>
          <a:p>
            <a:fld id="{3008B6E9-0748-41FB-9993-E08C21B155E4}" type="slidenum">
              <a:rPr lang="en-US" smtClean="0"/>
              <a:pPr/>
              <a:t>22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p:spPr>
        <p:txBody>
          <a:bodyPr/>
          <a:lstStyle/>
          <a:p>
            <a:pPr eaLnBrk="1" hangingPunct="1"/>
            <a:endParaRPr lang="en-US" smtClean="0"/>
          </a:p>
        </p:txBody>
      </p:sp>
      <p:sp>
        <p:nvSpPr>
          <p:cNvPr id="69635" name="Slide Number Placeholder 3"/>
          <p:cNvSpPr>
            <a:spLocks noGrp="1"/>
          </p:cNvSpPr>
          <p:nvPr>
            <p:ph type="sldNum" sz="quarter" idx="5"/>
          </p:nvPr>
        </p:nvSpPr>
        <p:spPr>
          <a:noFill/>
        </p:spPr>
        <p:txBody>
          <a:bodyPr/>
          <a:lstStyle/>
          <a:p>
            <a:fld id="{117AD836-53C1-40BF-ADE8-60F36F5DE378}" type="slidenum">
              <a:rPr lang="en-US" smtClean="0"/>
              <a:pPr/>
              <a:t>23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pPr eaLnBrk="1" hangingPunct="1"/>
            <a:r>
              <a:rPr lang="en-US" smtClean="0"/>
              <a:t>Rather than having a dashboard where one can just attach the video and publish, we broke the process into multi-part steps. On one hand, this makes it easier on the library staff who can walk through each step, refer to instructions without jumping off screen, as well as prevent publishing if required fields aren’t filled – like the check list. </a:t>
            </a:r>
          </a:p>
        </p:txBody>
      </p:sp>
      <p:sp>
        <p:nvSpPr>
          <p:cNvPr id="59395" name="Slide Number Placeholder 3"/>
          <p:cNvSpPr>
            <a:spLocks noGrp="1"/>
          </p:cNvSpPr>
          <p:nvPr>
            <p:ph type="sldNum" sz="quarter" idx="5"/>
          </p:nvPr>
        </p:nvSpPr>
        <p:spPr>
          <a:noFill/>
        </p:spPr>
        <p:txBody>
          <a:bodyPr/>
          <a:lstStyle/>
          <a:p>
            <a:fld id="{05C3E31D-5D14-4F21-A97A-5EC7FDEDCB40}"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p:spPr>
        <p:txBody>
          <a:bodyPr/>
          <a:lstStyle/>
          <a:p>
            <a:pPr eaLnBrk="1" hangingPunct="1"/>
            <a:endParaRPr lang="en-US" smtClean="0"/>
          </a:p>
        </p:txBody>
      </p:sp>
      <p:sp>
        <p:nvSpPr>
          <p:cNvPr id="15363" name="Slide Number Placeholder 3"/>
          <p:cNvSpPr>
            <a:spLocks noGrp="1"/>
          </p:cNvSpPr>
          <p:nvPr>
            <p:ph type="sldNum" sz="quarter" idx="5"/>
          </p:nvPr>
        </p:nvSpPr>
        <p:spPr>
          <a:noFill/>
        </p:spPr>
        <p:txBody>
          <a:bodyPr/>
          <a:lstStyle/>
          <a:p>
            <a:fld id="{76E71079-98B4-4209-BC83-2EE23A970BF2}"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pPr eaLnBrk="1" hangingPunct="1"/>
            <a:r>
              <a:rPr lang="en-US" smtClean="0"/>
              <a:t>The real advantage of breaking the process into multiple parts is that it allows developers granular control over how the content is displayed and </a:t>
            </a:r>
            <a:r>
              <a:rPr lang="en-US" i="1" smtClean="0"/>
              <a:t>which</a:t>
            </a:r>
            <a:r>
              <a:rPr lang="en-US" smtClean="0"/>
              <a:t> content is displayed for what circumstance. </a:t>
            </a:r>
            <a:br>
              <a:rPr lang="en-US" smtClean="0"/>
            </a:br>
            <a:r>
              <a:rPr lang="en-US" smtClean="0"/>
              <a:t/>
            </a:r>
            <a:br>
              <a:rPr lang="en-US" smtClean="0"/>
            </a:br>
            <a:r>
              <a:rPr lang="en-US" b="1" i="1" smtClean="0"/>
              <a:t>Note: </a:t>
            </a:r>
            <a:r>
              <a:rPr lang="en-US" smtClean="0"/>
              <a:t>If anyone asks, the black part is PHP, and the white part is the JSON (pronounced “Jason”) data that can be used to dynamically syndicate content.</a:t>
            </a:r>
          </a:p>
          <a:p>
            <a:pPr eaLnBrk="1" hangingPunct="1"/>
            <a:endParaRPr lang="en-US" smtClean="0"/>
          </a:p>
          <a:p>
            <a:pPr eaLnBrk="1" hangingPunct="1"/>
            <a:r>
              <a:rPr lang="en-US" smtClean="0"/>
              <a:t>You can show what pieces of content you want per device. For example, mobile users won’t necessarily need to download the video so this option could be removed for mobile users.</a:t>
            </a:r>
          </a:p>
        </p:txBody>
      </p:sp>
      <p:sp>
        <p:nvSpPr>
          <p:cNvPr id="61443" name="Slide Number Placeholder 3"/>
          <p:cNvSpPr>
            <a:spLocks noGrp="1"/>
          </p:cNvSpPr>
          <p:nvPr>
            <p:ph type="sldNum" sz="quarter" idx="5"/>
          </p:nvPr>
        </p:nvSpPr>
        <p:spPr>
          <a:noFill/>
        </p:spPr>
        <p:txBody>
          <a:bodyPr/>
          <a:lstStyle/>
          <a:p>
            <a:fld id="{67FA6A40-FF72-4D65-9068-F665FB70BC84}" type="slidenum">
              <a:rPr lang="en-US" smtClean="0"/>
              <a:pPr/>
              <a:t>25</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p:spPr>
        <p:txBody>
          <a:bodyPr/>
          <a:lstStyle/>
          <a:p>
            <a:pPr eaLnBrk="1" hangingPunct="1"/>
            <a:r>
              <a:rPr lang="en-US" smtClean="0"/>
              <a:t>While several studies (Anderson &amp; Mitchell, 2012; Bowles-Terry, Hensley, &amp; Hinchliffe, 2010; Mestre, 2010) encouraged librarians to create multiple formats which would appeal to students’ various learning styles, a recent study by Mestre (2012) found that students actually preferred and performed better when using a static web page tutorial as opposed to a screencast tutorial. In their article Bolorizadeh, Brannen, Gibbs, and Mack (2012), also highlight the increasing use of mobile devices.  As mobile use increases, librarians should ensure that their videos will be mobile friendly.</a:t>
            </a:r>
          </a:p>
        </p:txBody>
      </p:sp>
      <p:sp>
        <p:nvSpPr>
          <p:cNvPr id="71683" name="Slide Number Placeholder 3"/>
          <p:cNvSpPr>
            <a:spLocks noGrp="1"/>
          </p:cNvSpPr>
          <p:nvPr>
            <p:ph type="sldNum" sz="quarter" idx="5"/>
          </p:nvPr>
        </p:nvSpPr>
        <p:spPr>
          <a:noFill/>
        </p:spPr>
        <p:txBody>
          <a:bodyPr/>
          <a:lstStyle/>
          <a:p>
            <a:fld id="{154E2A8A-3333-46F5-A8D1-329EEED4FE30}" type="slidenum">
              <a:rPr lang="en-US" smtClean="0"/>
              <a:pPr/>
              <a:t>26</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pPr eaLnBrk="1" hangingPunct="1"/>
            <a:r>
              <a:rPr lang="en-US" smtClean="0"/>
              <a:t>-Point of need (Bolorizadeh, Brannen, Gibbs, &amp; Mack, 2012; Bowles-Terry, Hensley, &amp; Hinchliffe, 2010; Ergood, Padron, &amp; Rebar, 2012) </a:t>
            </a:r>
          </a:p>
          <a:p>
            <a:pPr eaLnBrk="1" hangingPunct="1"/>
            <a:r>
              <a:rPr lang="en-US" smtClean="0"/>
              <a:t>-We also needed a centralized location so that libraries are aware of all the available videos Bowles-Terry, Hensley, and Hinchliffe (2010) </a:t>
            </a:r>
          </a:p>
        </p:txBody>
      </p:sp>
      <p:sp>
        <p:nvSpPr>
          <p:cNvPr id="63491" name="Slide Number Placeholder 3"/>
          <p:cNvSpPr>
            <a:spLocks noGrp="1"/>
          </p:cNvSpPr>
          <p:nvPr>
            <p:ph type="sldNum" sz="quarter" idx="5"/>
          </p:nvPr>
        </p:nvSpPr>
        <p:spPr>
          <a:noFill/>
        </p:spPr>
        <p:txBody>
          <a:bodyPr/>
          <a:lstStyle/>
          <a:p>
            <a:fld id="{D7404000-CEE4-4D6C-A3A4-2C90291313A2}" type="slidenum">
              <a:rPr lang="en-US" smtClean="0"/>
              <a:pPr/>
              <a:t>27</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pPr eaLnBrk="1" hangingPunct="1"/>
            <a:r>
              <a:rPr lang="en-US" smtClean="0"/>
              <a:t>- Ability to link-to or embed them. Both can be dynamic, i.e., if a user is browsing through subject databases, the website can query LibraryLearn to see if there are any topically relevant videos, and if there is a match bring that video right to the user.</a:t>
            </a:r>
          </a:p>
        </p:txBody>
      </p:sp>
      <p:sp>
        <p:nvSpPr>
          <p:cNvPr id="65539" name="Slide Number Placeholder 3"/>
          <p:cNvSpPr>
            <a:spLocks noGrp="1"/>
          </p:cNvSpPr>
          <p:nvPr>
            <p:ph type="sldNum" sz="quarter" idx="5"/>
          </p:nvPr>
        </p:nvSpPr>
        <p:spPr>
          <a:noFill/>
        </p:spPr>
        <p:txBody>
          <a:bodyPr/>
          <a:lstStyle/>
          <a:p>
            <a:fld id="{618150AB-525B-458F-A10E-BC59777D3550}" type="slidenum">
              <a:rPr lang="en-US" smtClean="0"/>
              <a:pPr/>
              <a:t>28</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pPr defTabSz="930275" eaLnBrk="1" hangingPunct="1"/>
            <a:r>
              <a:rPr lang="en-US" smtClean="0"/>
              <a:t>-“Projections for the next 5–10 years are that the majority of the population will have mobile access and that smartphone ownership will eventually match PC ownership, which currently included 80% of the population in the U.S. (Smith, 2010). In addition, mobile devices will become the primary method of Internet access (Rainie &amp; Anderson, 2008).” (Bolorizadeh, Brannen, Gibbs, &amp; Mack, 2012)</a:t>
            </a:r>
          </a:p>
          <a:p>
            <a:pPr defTabSz="930275" eaLnBrk="1" hangingPunct="1"/>
            <a:r>
              <a:rPr lang="en-US" smtClean="0"/>
              <a:t>-Needed to move videos into non Flash format</a:t>
            </a:r>
          </a:p>
          <a:p>
            <a:pPr defTabSz="930275" eaLnBrk="1" hangingPunct="1"/>
            <a:r>
              <a:rPr lang="en-US" smtClean="0"/>
              <a:t>-Wanted a mobile first design</a:t>
            </a:r>
          </a:p>
          <a:p>
            <a:pPr defTabSz="930275" eaLnBrk="1" hangingPunct="1"/>
            <a:endParaRPr lang="en-US" smtClean="0"/>
          </a:p>
        </p:txBody>
      </p:sp>
      <p:sp>
        <p:nvSpPr>
          <p:cNvPr id="67587" name="Slide Number Placeholder 3"/>
          <p:cNvSpPr>
            <a:spLocks noGrp="1"/>
          </p:cNvSpPr>
          <p:nvPr>
            <p:ph type="sldNum" sz="quarter" idx="5"/>
          </p:nvPr>
        </p:nvSpPr>
        <p:spPr>
          <a:noFill/>
        </p:spPr>
        <p:txBody>
          <a:bodyPr/>
          <a:lstStyle/>
          <a:p>
            <a:fld id="{1C16E52A-1F53-415B-8651-700B503A0085}" type="slidenum">
              <a:rPr lang="en-US" smtClean="0"/>
              <a:pPr/>
              <a:t>29</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r>
              <a:rPr lang="en-US" smtClean="0"/>
              <a:t>Now that we’ve discussed an overview of the best practices that helped shape our decisions for LibraryLearn, we’ll shift gears to discuss how we were able to successfully implement these changes.  As you might imagine, the process for designing a student-friendly video repository required a transformation in how our librarians created instructional videos.  To do this, effective leadership was essential so let’s take a closer look at how we were able to build an efficient working group, communicate effectively, meet project deadlines, and document the final procedures for creating and maintaining instructional videos at our institution.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pPr eaLnBrk="1" hangingPunct="1"/>
            <a:r>
              <a:rPr lang="en-US" smtClean="0"/>
              <a:t>So, the first step in this process was to establish a team of librarians to work on this project.  While autonomy in video production would still be encouraged, librarians now needed to consider their actions in relation to an overarching procedure that would govern all librarians working on similar video projects. To lead this transformational change toward a more collaborative process, an Instructional Video Working Group was created and integrated as a subset of the library’s Online Media Committee, which oversees librarian-created online content.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pPr eaLnBrk="1" hangingPunct="1"/>
            <a:r>
              <a:rPr lang="en-US" smtClean="0"/>
              <a:t>As co-chairs of the Online Media Committee, Michelle and I utilized the Rocket Model of Team Performance to build an effective, high performing team by focusing on the six interrelated components that influence results (Curphy, 2008).  This model emphasizes that successful work teams are comprised of the right number of members with clearly defined roles and the skills required to achieve team goals.  While LibraryLearn originally began as a project within the Alvin Sherman Library, we decided to try to make our team as inclusive as possible so we extended invitations to the other three branches to participate.  Membership selection was based on primary job function and related skills, which ultimately led to a team comprised of instructional librarians from the four NSU Libraries that each possessed knowledge of student needs, video editing, and basic web design.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pPr eaLnBrk="1" hangingPunct="1"/>
            <a:r>
              <a:rPr lang="en-US" smtClean="0"/>
              <a:t>Once the working group was assembled, the team met twice a month to discuss various stages of the project.  In addition to the bi-monthly meetings, the working group maintained an internal LibGuide that served as a place for the group to share draft policies, design templates, project updates, and goal timelines.  This internal LibGuide enabled project transparency among the working group members and helped facilitate effective communication.  We were fortunate to have access to LibGuides but if we didn’t, then we could have used another sharing tool such as Google Docs or SharePoint.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p:spPr>
        <p:txBody>
          <a:bodyPr/>
          <a:lstStyle/>
          <a:p>
            <a:pPr eaLnBrk="1" hangingPunct="1"/>
            <a:r>
              <a:rPr lang="en-US" smtClean="0"/>
              <a:t>The internal LibGuide also included links to online surveys in order to provide members an opportunity to candidly submit anonymous feedback.  In order to communicate clearly with all members of the working group, it was important to us to reach out and provide all members with a chance to voice their opinions even if they preferred not to speak during the group meetings.  Additionally, we set up an online meeting room so members that were not able to attend meetings in person could still participate virtually.  For us, we used Blackboard Collaborate but this could be done with any software that you may have access to, such as Adobe Connect.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r>
              <a:rPr lang="en-US" smtClean="0"/>
              <a:t>Today we’re going to discuss a little background on NSU Libraries and the students we serve, the instructional video best practices that influenced our decisions regarding our video platform, and how we managed to successfully implement these changes.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pPr eaLnBrk="1" hangingPunct="1"/>
            <a:r>
              <a:rPr lang="en-US" smtClean="0"/>
              <a:t>Throughout this process, Michelle and I essentially served as transformational leaders that acted as agents of change and kept the project moving forward.  As the committee co-chairs, we served as the “project sponsors” that reported directly to the library’s web team with input for instructional design.  In order to stay on track, it was crucial that we not only developed a detailed project timeline but that we also made sure that all members of the working group remained aware of our goal deadlines. Simply creating the timeline was not enough.  We needed it to be visible to all group members so we posted it on our internal LibGuide.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pPr eaLnBrk="1" hangingPunct="1"/>
            <a:r>
              <a:rPr lang="en-US" smtClean="0"/>
              <a:t>During the planning stage, which occurred during the Spring 2013 semester, the working group assessed student needs, investigated video options, and began designing a platform template.  By Summer 2013, the team moved into the development phase by creating guidelines, taxonomies, and instructional documentation as the web librarian simultaneously built the platform.  As you can imagine, there were many moving pieces to this project so it was essential that all members understood the timeline and that Michelle and I reinforced upcoming deadlines.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ln/>
        </p:spPr>
        <p:txBody>
          <a:bodyPr/>
          <a:lstStyle/>
          <a:p>
            <a:pPr eaLnBrk="1" hangingPunct="1"/>
            <a:r>
              <a:rPr lang="en-US" smtClean="0"/>
              <a:t>As guidelines and recommended best practices were finalized, the official procedures were uploaded to the library’s internal LibGuide, which linked to our library’s online Knowledgebase.  By providing these documents all in one location, staff could easily refer to them for guidance, which helped reinforce consistency.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pPr eaLnBrk="1" hangingPunct="1"/>
            <a:r>
              <a:rPr lang="en-US" smtClean="0"/>
              <a:t>By the start of the Fall 2013 semester, the project moved into its live beta phase.  At this point, the best practices had been completed and documented within the Knowledgebase and the beta version of the platform was ready to receive content.  Thus, the NSU Libraries now possessed a single location for viewing instructional library videos and a systematic process for creating and maintaining these videos.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p:spPr>
        <p:txBody>
          <a:bodyPr/>
          <a:lstStyle/>
          <a:p>
            <a:pPr eaLnBrk="1" hangingPunct="1"/>
            <a:r>
              <a:rPr lang="en-US" smtClean="0"/>
              <a:t>During the live Beta stage, staff received training on how to use the product and were given the opportunity to provide feedback and suggestions for future iterations.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p:spPr>
        <p:txBody>
          <a:bodyPr/>
          <a:lstStyle/>
          <a:p>
            <a:pPr eaLnBrk="1" hangingPunct="1"/>
            <a:r>
              <a:rPr lang="en-US" smtClean="0"/>
              <a:t>Staff feedback was collected through a free online service called Red Pen.  Once screenshots were uploaded, staff could click on the image and leave comments.   </a:t>
            </a:r>
          </a:p>
          <a:p>
            <a:pPr eaLnBrk="1" hangingPunct="1"/>
            <a:endParaRPr lang="en-US" smtClean="0"/>
          </a:p>
          <a:p>
            <a:pPr eaLnBrk="1" hangingPunct="1"/>
            <a:r>
              <a:rPr lang="en-US" smtClean="0"/>
              <a:t>At the end of the Fall semester, the platform will go live to students and the working group will begin to focus on usability testing with students. </a:t>
            </a:r>
          </a:p>
          <a:p>
            <a:pPr eaLnBrk="1" hangingPunct="1"/>
            <a:endParaRPr lang="en-US" smtClean="0"/>
          </a:p>
        </p:txBody>
      </p:sp>
      <p:sp>
        <p:nvSpPr>
          <p:cNvPr id="98307" name="Slide Number Placeholder 3"/>
          <p:cNvSpPr>
            <a:spLocks noGrp="1"/>
          </p:cNvSpPr>
          <p:nvPr>
            <p:ph type="sldNum" sz="quarter" idx="5"/>
          </p:nvPr>
        </p:nvSpPr>
        <p:spPr>
          <a:noFill/>
        </p:spPr>
        <p:txBody>
          <a:bodyPr/>
          <a:lstStyle/>
          <a:p>
            <a:fld id="{ABC431B3-780F-4A71-8A11-04A40E96647C}" type="slidenum">
              <a:rPr lang="en-US" smtClean="0"/>
              <a:pPr/>
              <a:t>40</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p:spPr>
        <p:txBody>
          <a:bodyPr/>
          <a:lstStyle/>
          <a:p>
            <a:pPr eaLnBrk="1" hangingPunct="1"/>
            <a:endParaRPr lang="en-US" smtClean="0"/>
          </a:p>
        </p:txBody>
      </p:sp>
      <p:sp>
        <p:nvSpPr>
          <p:cNvPr id="100355" name="Slide Number Placeholder 3"/>
          <p:cNvSpPr>
            <a:spLocks noGrp="1"/>
          </p:cNvSpPr>
          <p:nvPr>
            <p:ph type="sldNum" sz="quarter" idx="5"/>
          </p:nvPr>
        </p:nvSpPr>
        <p:spPr>
          <a:noFill/>
        </p:spPr>
        <p:txBody>
          <a:bodyPr/>
          <a:lstStyle/>
          <a:p>
            <a:fld id="{C17D1459-D708-46ED-9C15-C93C10F9493F}" type="slidenum">
              <a:rPr lang="en-US" smtClean="0"/>
              <a:pPr/>
              <a:t>41</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ln/>
        </p:spPr>
      </p:sp>
      <p:sp>
        <p:nvSpPr>
          <p:cNvPr id="102402" name="Notes Placeholder 2"/>
          <p:cNvSpPr>
            <a:spLocks noGrp="1"/>
          </p:cNvSpPr>
          <p:nvPr>
            <p:ph type="body" idx="1"/>
          </p:nvPr>
        </p:nvSpPr>
        <p:spPr>
          <a:noFill/>
          <a:ln/>
        </p:spPr>
        <p:txBody>
          <a:bodyPr/>
          <a:lstStyle/>
          <a:p>
            <a:pPr eaLnBrk="1" hangingPunct="1"/>
            <a:endParaRPr lang="en-US" smtClean="0"/>
          </a:p>
        </p:txBody>
      </p:sp>
      <p:sp>
        <p:nvSpPr>
          <p:cNvPr id="102403" name="Slide Number Placeholder 3"/>
          <p:cNvSpPr>
            <a:spLocks noGrp="1"/>
          </p:cNvSpPr>
          <p:nvPr>
            <p:ph type="sldNum" sz="quarter" idx="5"/>
          </p:nvPr>
        </p:nvSpPr>
        <p:spPr>
          <a:noFill/>
        </p:spPr>
        <p:txBody>
          <a:bodyPr/>
          <a:lstStyle/>
          <a:p>
            <a:fld id="{3A81D815-5B66-49F9-8FF5-E0E7ECFBC53C}" type="slidenum">
              <a:rPr lang="en-US" smtClean="0"/>
              <a:pPr/>
              <a:t>42</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a:ln/>
        </p:spPr>
      </p:sp>
      <p:sp>
        <p:nvSpPr>
          <p:cNvPr id="104450" name="Notes Placeholder 2"/>
          <p:cNvSpPr>
            <a:spLocks noGrp="1"/>
          </p:cNvSpPr>
          <p:nvPr>
            <p:ph type="body" idx="1"/>
          </p:nvPr>
        </p:nvSpPr>
        <p:spPr>
          <a:noFill/>
          <a:ln/>
        </p:spPr>
        <p:txBody>
          <a:bodyPr/>
          <a:lstStyle/>
          <a:p>
            <a:pPr eaLnBrk="1" hangingPunct="1"/>
            <a:endParaRPr lang="en-US" smtClean="0"/>
          </a:p>
        </p:txBody>
      </p:sp>
      <p:sp>
        <p:nvSpPr>
          <p:cNvPr id="104451" name="Slide Number Placeholder 3"/>
          <p:cNvSpPr>
            <a:spLocks noGrp="1"/>
          </p:cNvSpPr>
          <p:nvPr>
            <p:ph type="sldNum" sz="quarter" idx="5"/>
          </p:nvPr>
        </p:nvSpPr>
        <p:spPr>
          <a:noFill/>
        </p:spPr>
        <p:txBody>
          <a:bodyPr/>
          <a:lstStyle/>
          <a:p>
            <a:fld id="{A3063C06-1335-47AF-B3C8-B2E8B666F4A8}" type="slidenum">
              <a:rPr lang="en-US" smtClean="0"/>
              <a:pPr/>
              <a:t>43</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ln/>
        </p:spPr>
      </p:sp>
      <p:sp>
        <p:nvSpPr>
          <p:cNvPr id="106498" name="Notes Placeholder 2"/>
          <p:cNvSpPr>
            <a:spLocks noGrp="1"/>
          </p:cNvSpPr>
          <p:nvPr>
            <p:ph type="body" idx="1"/>
          </p:nvPr>
        </p:nvSpPr>
        <p:spPr>
          <a:noFill/>
          <a:ln/>
        </p:spPr>
        <p:txBody>
          <a:bodyPr/>
          <a:lstStyle/>
          <a:p>
            <a:pPr eaLnBrk="1" hangingPunct="1"/>
            <a:endParaRPr lang="en-US" smtClean="0"/>
          </a:p>
        </p:txBody>
      </p:sp>
      <p:sp>
        <p:nvSpPr>
          <p:cNvPr id="106499" name="Slide Number Placeholder 3"/>
          <p:cNvSpPr>
            <a:spLocks noGrp="1"/>
          </p:cNvSpPr>
          <p:nvPr>
            <p:ph type="sldNum" sz="quarter" idx="5"/>
          </p:nvPr>
        </p:nvSpPr>
        <p:spPr>
          <a:noFill/>
        </p:spPr>
        <p:txBody>
          <a:bodyPr/>
          <a:lstStyle/>
          <a:p>
            <a:fld id="{ECE52907-CB33-4BA2-8830-44D9515562C0}" type="slidenum">
              <a:rPr lang="en-US" smtClean="0"/>
              <a:pPr/>
              <a:t>44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r>
              <a:rPr lang="en-US" smtClean="0"/>
              <a:t>To start, we wanted to share a little information about Nova Southeastern University to help put our project in context, which influenced our decisions throughout this project.  NSU is the eighth largest not-for-profit private institution in the United States and has been a pioneer in distance education since 1972.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r>
              <a:rPr lang="en-US" smtClean="0"/>
              <a:t>NSU’s library system is primarily comprised of four branches: (1) the Alvin Sherman Library, Research, and Information Technology Center, (2) the Health Professions Division Library, (3) the Law Library, and (4) the Ocean Sciences Library.  </a:t>
            </a:r>
          </a:p>
          <a:p>
            <a:pPr eaLnBrk="1" hangingPunct="1"/>
            <a:endParaRPr lang="en-US" smtClean="0"/>
          </a:p>
          <a:p>
            <a:pPr eaLnBrk="1" hangingPunct="1"/>
            <a:r>
              <a:rPr lang="en-US" smtClean="0"/>
              <a:t>The Alvin Sherman Library on the main campus in Fort Lauderdale, Florida, serves as NSU’s main library and is a joint-use facility that is also open to the public as well as NSU students and faculty.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eaLnBrk="1" hangingPunct="1"/>
            <a:r>
              <a:rPr lang="en-US" smtClean="0"/>
              <a:t>Current enrollment nears 27,000 students with a breakdown of approximately 21% undergraduate, 64% graduate, and 15% professional students.  As you may have noticed, NSU is a little unique in that it primarily awards graduate, doctoral, and professional degrees so, for us, that is something we need to consider when creating our instructional library videos.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pPr eaLnBrk="1" hangingPunct="1"/>
            <a:r>
              <a:rPr lang="en-US" smtClean="0"/>
              <a:t>Approximately 22% of NSU students attend classes outside of Broward County, of which, 2% attend classes at international sites.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pPr eaLnBrk="1" hangingPunct="1"/>
            <a:r>
              <a:rPr lang="en-US" smtClean="0"/>
              <a:t>NSU has distance education programs in 12 countries, 16 states including Florida, and Puerto Rico.  With so many students participating in a distance education program, the library’s instructional video tutorials provide an invaluable resource for students in need of asynchronous library training.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pPr eaLnBrk="1" hangingPunct="1"/>
            <a:r>
              <a:rPr lang="en-US" smtClean="0"/>
              <a:t>Thus, NSU librarians have created many helpful video tutorials instructing how to use the library’s resources.  However, until recently, there was no consistent method for presenting and maintaining these videos.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Autofit/>
          </a:bodyPr>
          <a:lstStyle>
            <a:lvl1pPr>
              <a:defRPr sz="4800" b="1">
                <a:latin typeface="Euphemi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4400">
                <a:latin typeface="Euphemia" pitchFamily="34" charset="0"/>
              </a:defRPr>
            </a:lvl1pPr>
            <a:lvl2pPr>
              <a:defRPr sz="3600">
                <a:latin typeface="Euphemia" pitchFamily="34" charset="0"/>
              </a:defRPr>
            </a:lvl2pPr>
            <a:lvl3pPr>
              <a:defRPr sz="3200">
                <a:latin typeface="Euphemia" pitchFamily="34" charset="0"/>
              </a:defRPr>
            </a:lvl3pPr>
            <a:lvl4pPr>
              <a:defRPr sz="2800">
                <a:latin typeface="Euphemia" pitchFamily="34" charset="0"/>
              </a:defRPr>
            </a:lvl4pPr>
            <a:lvl5pPr>
              <a:defRPr sz="2400">
                <a:latin typeface="Euphemi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8"/>
          <p:cNvSpPr/>
          <p:nvPr/>
        </p:nvSpPr>
        <p:spPr>
          <a:xfrm>
            <a:off x="0" y="6248400"/>
            <a:ext cx="9144000" cy="6096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11"/>
          <p:cNvCxnSpPr/>
          <p:nvPr/>
        </p:nvCxnSpPr>
        <p:spPr>
          <a:xfrm flipV="1">
            <a:off x="228600" y="0"/>
            <a:ext cx="0" cy="6858000"/>
          </a:xfrm>
          <a:prstGeom prst="line">
            <a:avLst/>
          </a:prstGeom>
          <a:ln w="98425">
            <a:solidFill>
              <a:srgbClr val="91CDEB"/>
            </a:solidFill>
          </a:ln>
        </p:spPr>
        <p:style>
          <a:lnRef idx="1">
            <a:schemeClr val="accent1"/>
          </a:lnRef>
          <a:fillRef idx="0">
            <a:schemeClr val="accent1"/>
          </a:fillRef>
          <a:effectRef idx="0">
            <a:schemeClr val="accent1"/>
          </a:effectRef>
          <a:fontRef idx="minor">
            <a:schemeClr val="tx1"/>
          </a:fontRef>
        </p:style>
      </p:cxnSp>
      <p:sp>
        <p:nvSpPr>
          <p:cNvPr id="6" name="Subtitle 2"/>
          <p:cNvSpPr txBox="1">
            <a:spLocks/>
          </p:cNvSpPr>
          <p:nvPr/>
        </p:nvSpPr>
        <p:spPr>
          <a:xfrm>
            <a:off x="304800" y="6324600"/>
            <a:ext cx="8610600" cy="5334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85000"/>
                  </a:schemeClr>
                </a:solidFill>
                <a:latin typeface="Euphemi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sz="2800" b="1" dirty="0" smtClean="0">
                <a:solidFill>
                  <a:schemeClr val="bg1"/>
                </a:solidFill>
              </a:rPr>
              <a:t>FACRL 2013       			 #LibraryLearn</a:t>
            </a:r>
            <a:endParaRPr lang="en-US" sz="2800" b="1" dirty="0">
              <a:solidFill>
                <a:schemeClr val="bg1"/>
              </a:solidFill>
            </a:endParaRPr>
          </a:p>
        </p:txBody>
      </p:sp>
      <p:sp>
        <p:nvSpPr>
          <p:cNvPr id="2" name="Title 1"/>
          <p:cNvSpPr>
            <a:spLocks noGrp="1"/>
          </p:cNvSpPr>
          <p:nvPr>
            <p:ph type="title"/>
          </p:nvPr>
        </p:nvSpPr>
        <p:spPr>
          <a:xfrm>
            <a:off x="722313" y="4406900"/>
            <a:ext cx="7772400" cy="1362075"/>
          </a:xfrm>
        </p:spPr>
        <p:txBody>
          <a:bodyPr anchor="t">
            <a:normAutofit/>
          </a:bodyPr>
          <a:lstStyle>
            <a:lvl1pPr algn="l">
              <a:defRPr sz="3600" b="1" cap="all">
                <a:latin typeface="Euphemi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ACRL-Master">
    <p:spTree>
      <p:nvGrpSpPr>
        <p:cNvPr id="1" name=""/>
        <p:cNvGrpSpPr/>
        <p:nvPr/>
      </p:nvGrpSpPr>
      <p:grpSpPr>
        <a:xfrm>
          <a:off x="0" y="0"/>
          <a:ext cx="0" cy="0"/>
          <a:chOff x="0" y="0"/>
          <a:chExt cx="0" cy="0"/>
        </a:xfrm>
      </p:grpSpPr>
      <p:sp>
        <p:nvSpPr>
          <p:cNvPr id="5" name="Rectangle 8"/>
          <p:cNvSpPr/>
          <p:nvPr/>
        </p:nvSpPr>
        <p:spPr>
          <a:xfrm>
            <a:off x="0" y="6248400"/>
            <a:ext cx="9144000" cy="6096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1"/>
          <p:cNvCxnSpPr/>
          <p:nvPr/>
        </p:nvCxnSpPr>
        <p:spPr>
          <a:xfrm flipV="1">
            <a:off x="228600" y="0"/>
            <a:ext cx="0" cy="6858000"/>
          </a:xfrm>
          <a:prstGeom prst="line">
            <a:avLst/>
          </a:prstGeom>
          <a:ln w="98425">
            <a:solidFill>
              <a:srgbClr val="91CDEB"/>
            </a:solidFill>
          </a:ln>
        </p:spPr>
        <p:style>
          <a:lnRef idx="1">
            <a:schemeClr val="accent1"/>
          </a:lnRef>
          <a:fillRef idx="0">
            <a:schemeClr val="accent1"/>
          </a:fillRef>
          <a:effectRef idx="0">
            <a:schemeClr val="accent1"/>
          </a:effectRef>
          <a:fontRef idx="minor">
            <a:schemeClr val="tx1"/>
          </a:fontRef>
        </p:style>
      </p:cxnSp>
      <p:sp>
        <p:nvSpPr>
          <p:cNvPr id="7" name="Subtitle 2"/>
          <p:cNvSpPr txBox="1">
            <a:spLocks/>
          </p:cNvSpPr>
          <p:nvPr/>
        </p:nvSpPr>
        <p:spPr>
          <a:xfrm>
            <a:off x="304800" y="6324600"/>
            <a:ext cx="8610600" cy="5334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85000"/>
                  </a:schemeClr>
                </a:solidFill>
                <a:latin typeface="Euphemi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sz="2800" b="1" dirty="0" smtClean="0">
                <a:solidFill>
                  <a:schemeClr val="bg1"/>
                </a:solidFill>
              </a:rPr>
              <a:t>FACRL 2013       			 #LibraryLearn</a:t>
            </a:r>
            <a:endParaRPr lang="en-US" sz="2800" b="1" dirty="0">
              <a:solidFill>
                <a:schemeClr val="bg1"/>
              </a:solidFill>
            </a:endParaRPr>
          </a:p>
        </p:txBody>
      </p:sp>
      <p:sp>
        <p:nvSpPr>
          <p:cNvPr id="2" name="Title 1"/>
          <p:cNvSpPr>
            <a:spLocks noGrp="1"/>
          </p:cNvSpPr>
          <p:nvPr>
            <p:ph type="title"/>
          </p:nvPr>
        </p:nvSpPr>
        <p:spPr/>
        <p:txBody>
          <a:bodyPr/>
          <a:lstStyle>
            <a:lvl1pPr>
              <a:defRPr b="1">
                <a:latin typeface="Euphemia"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atin typeface="Euphemia" pitchFamily="34" charset="0"/>
              </a:defRPr>
            </a:lvl1pPr>
            <a:lvl2pPr>
              <a:defRPr sz="2400">
                <a:latin typeface="Euphemia" pitchFamily="34" charset="0"/>
              </a:defRPr>
            </a:lvl2pPr>
            <a:lvl3pPr>
              <a:defRPr sz="2000">
                <a:latin typeface="Euphemia" pitchFamily="34" charset="0"/>
              </a:defRPr>
            </a:lvl3pPr>
            <a:lvl4pPr>
              <a:defRPr sz="1800">
                <a:latin typeface="Euphemia" pitchFamily="34" charset="0"/>
              </a:defRPr>
            </a:lvl4pPr>
            <a:lvl5pPr>
              <a:defRPr sz="1800">
                <a:latin typeface="Euphemi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atin typeface="Euphemia" pitchFamily="34" charset="0"/>
              </a:defRPr>
            </a:lvl1pPr>
            <a:lvl2pPr>
              <a:defRPr sz="2400">
                <a:latin typeface="Euphemia" pitchFamily="34" charset="0"/>
              </a:defRPr>
            </a:lvl2pPr>
            <a:lvl3pPr>
              <a:defRPr sz="2000">
                <a:latin typeface="Euphemia" pitchFamily="34" charset="0"/>
              </a:defRPr>
            </a:lvl3pPr>
            <a:lvl4pPr>
              <a:defRPr sz="1800">
                <a:latin typeface="Euphemia" pitchFamily="34" charset="0"/>
              </a:defRPr>
            </a:lvl4pPr>
            <a:lvl5pPr>
              <a:defRPr sz="1800">
                <a:latin typeface="Euphemi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8"/>
          <p:cNvSpPr/>
          <p:nvPr/>
        </p:nvSpPr>
        <p:spPr>
          <a:xfrm>
            <a:off x="0" y="6248400"/>
            <a:ext cx="9144000" cy="6096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1"/>
          <p:cNvCxnSpPr/>
          <p:nvPr/>
        </p:nvCxnSpPr>
        <p:spPr>
          <a:xfrm flipV="1">
            <a:off x="228600" y="0"/>
            <a:ext cx="0" cy="6858000"/>
          </a:xfrm>
          <a:prstGeom prst="line">
            <a:avLst/>
          </a:prstGeom>
          <a:ln w="98425">
            <a:solidFill>
              <a:srgbClr val="91CDEB"/>
            </a:solidFill>
          </a:ln>
        </p:spPr>
        <p:style>
          <a:lnRef idx="1">
            <a:schemeClr val="accent1"/>
          </a:lnRef>
          <a:fillRef idx="0">
            <a:schemeClr val="accent1"/>
          </a:fillRef>
          <a:effectRef idx="0">
            <a:schemeClr val="accent1"/>
          </a:effectRef>
          <a:fontRef idx="minor">
            <a:schemeClr val="tx1"/>
          </a:fontRef>
        </p:style>
      </p:cxnSp>
      <p:sp>
        <p:nvSpPr>
          <p:cNvPr id="9" name="Subtitle 2"/>
          <p:cNvSpPr txBox="1">
            <a:spLocks/>
          </p:cNvSpPr>
          <p:nvPr/>
        </p:nvSpPr>
        <p:spPr>
          <a:xfrm>
            <a:off x="304800" y="6324600"/>
            <a:ext cx="8686800" cy="5334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85000"/>
                  </a:schemeClr>
                </a:solidFill>
                <a:latin typeface="Euphemi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sz="2800" b="1" dirty="0" smtClean="0">
                <a:solidFill>
                  <a:schemeClr val="bg1"/>
                </a:solidFill>
              </a:rPr>
              <a:t>FACRL 2013       			 #LibraryLearn</a:t>
            </a:r>
            <a:endParaRPr lang="en-US" sz="2800" b="1" dirty="0">
              <a:solidFill>
                <a:schemeClr val="bg1"/>
              </a:solidFill>
            </a:endParaRPr>
          </a:p>
        </p:txBody>
      </p:sp>
      <p:sp>
        <p:nvSpPr>
          <p:cNvPr id="2" name="Title 1"/>
          <p:cNvSpPr>
            <a:spLocks noGrp="1"/>
          </p:cNvSpPr>
          <p:nvPr>
            <p:ph type="title"/>
          </p:nvPr>
        </p:nvSpPr>
        <p:spPr/>
        <p:txBody>
          <a:bodyPr/>
          <a:lstStyle>
            <a:lvl1pPr>
              <a:defRPr b="1">
                <a:latin typeface="Euphemia"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Euphemi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Euphemia" pitchFamily="34" charset="0"/>
              </a:defRPr>
            </a:lvl1pPr>
            <a:lvl2pPr>
              <a:defRPr sz="2000">
                <a:latin typeface="Euphemia" pitchFamily="34" charset="0"/>
              </a:defRPr>
            </a:lvl2pPr>
            <a:lvl3pPr>
              <a:defRPr sz="1800">
                <a:latin typeface="Euphemia" pitchFamily="34" charset="0"/>
              </a:defRPr>
            </a:lvl3pPr>
            <a:lvl4pPr>
              <a:defRPr sz="1600">
                <a:latin typeface="Euphemia" pitchFamily="34" charset="0"/>
              </a:defRPr>
            </a:lvl4pPr>
            <a:lvl5pPr>
              <a:defRPr sz="1600">
                <a:latin typeface="Euphemi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Euphemi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atin typeface="Euphemia" pitchFamily="34" charset="0"/>
              </a:defRPr>
            </a:lvl1pPr>
            <a:lvl2pPr>
              <a:defRPr sz="1800">
                <a:latin typeface="Euphemia" pitchFamily="34" charset="0"/>
              </a:defRPr>
            </a:lvl2pPr>
            <a:lvl3pPr>
              <a:defRPr sz="1600">
                <a:latin typeface="Euphemia" pitchFamily="34" charset="0"/>
              </a:defRPr>
            </a:lvl3pPr>
            <a:lvl4pPr>
              <a:defRPr sz="1400">
                <a:latin typeface="Euphemia" pitchFamily="34" charset="0"/>
              </a:defRPr>
            </a:lvl4pPr>
            <a:lvl5pPr>
              <a:defRPr sz="1400">
                <a:latin typeface="Euphemi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Euphemia" pitchFamily="34" charset="0"/>
              </a:defRPr>
            </a:lvl1p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8"/>
          <p:cNvSpPr/>
          <p:nvPr/>
        </p:nvSpPr>
        <p:spPr>
          <a:xfrm>
            <a:off x="0" y="6248400"/>
            <a:ext cx="9144000" cy="6096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1"/>
          <p:cNvCxnSpPr/>
          <p:nvPr/>
        </p:nvCxnSpPr>
        <p:spPr>
          <a:xfrm flipV="1">
            <a:off x="228600" y="0"/>
            <a:ext cx="0" cy="6858000"/>
          </a:xfrm>
          <a:prstGeom prst="line">
            <a:avLst/>
          </a:prstGeom>
          <a:ln w="98425">
            <a:solidFill>
              <a:srgbClr val="91CDEB"/>
            </a:solidFill>
          </a:ln>
        </p:spPr>
        <p:style>
          <a:lnRef idx="1">
            <a:schemeClr val="accent1"/>
          </a:lnRef>
          <a:fillRef idx="0">
            <a:schemeClr val="accent1"/>
          </a:fillRef>
          <a:effectRef idx="0">
            <a:schemeClr val="accent1"/>
          </a:effectRef>
          <a:fontRef idx="minor">
            <a:schemeClr val="tx1"/>
          </a:fontRef>
        </p:style>
      </p:cxnSp>
      <p:sp>
        <p:nvSpPr>
          <p:cNvPr id="7" name="Subtitle 2"/>
          <p:cNvSpPr txBox="1">
            <a:spLocks/>
          </p:cNvSpPr>
          <p:nvPr/>
        </p:nvSpPr>
        <p:spPr>
          <a:xfrm>
            <a:off x="304800" y="6324600"/>
            <a:ext cx="8686800" cy="5334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85000"/>
                  </a:schemeClr>
                </a:solidFill>
                <a:latin typeface="Euphemi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sz="2800" b="1" dirty="0" smtClean="0">
                <a:solidFill>
                  <a:schemeClr val="bg1"/>
                </a:solidFill>
              </a:rPr>
              <a:t>FACRL 2013       			 #LibraryLearn</a:t>
            </a:r>
            <a:endParaRPr lang="en-US" sz="2800" b="1" dirty="0">
              <a:solidFill>
                <a:schemeClr val="bg1"/>
              </a:solidFill>
            </a:endParaRPr>
          </a:p>
        </p:txBody>
      </p:sp>
      <p:sp>
        <p:nvSpPr>
          <p:cNvPr id="2" name="Title 1"/>
          <p:cNvSpPr>
            <a:spLocks noGrp="1"/>
          </p:cNvSpPr>
          <p:nvPr>
            <p:ph type="title"/>
          </p:nvPr>
        </p:nvSpPr>
        <p:spPr>
          <a:xfrm>
            <a:off x="457200" y="273050"/>
            <a:ext cx="3008313" cy="1162050"/>
          </a:xfrm>
        </p:spPr>
        <p:txBody>
          <a:bodyPr anchor="b"/>
          <a:lstStyle>
            <a:lvl1pPr algn="l">
              <a:defRPr sz="2000" b="1">
                <a:latin typeface="Euphemia"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Euphemia" pitchFamily="34" charset="0"/>
              </a:defRPr>
            </a:lvl1pPr>
            <a:lvl2pPr>
              <a:defRPr sz="2800">
                <a:latin typeface="Euphemia" pitchFamily="34" charset="0"/>
              </a:defRPr>
            </a:lvl2pPr>
            <a:lvl3pPr>
              <a:defRPr sz="2400">
                <a:latin typeface="Euphemia" pitchFamily="34" charset="0"/>
              </a:defRPr>
            </a:lvl3pPr>
            <a:lvl4pPr>
              <a:defRPr sz="2000">
                <a:latin typeface="Euphemia" pitchFamily="34" charset="0"/>
              </a:defRPr>
            </a:lvl4pPr>
            <a:lvl5pPr>
              <a:defRPr sz="2000">
                <a:latin typeface="Euphemia"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Euphemia"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Euphemi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Euphemi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351C0E1-A8EC-4EEA-9216-D80413415C53}" type="datetimeFigureOut">
              <a:rPr lang="en-US"/>
              <a:pPr>
                <a:defRPr/>
              </a:pPr>
              <a:t>10/17/2013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CCE5B1B-A9A5-48A7-A75F-F64816148833}" type="slidenum">
              <a:rPr lang="en-US"/>
              <a:pPr>
                <a:defRPr/>
              </a:pPr>
              <a:t>‹#›</a:t>
            </a:fld>
            <a:endParaRPr lang="en-US"/>
          </a:p>
        </p:txBody>
      </p:sp>
      <p:sp>
        <p:nvSpPr>
          <p:cNvPr id="9" name="Rectangle 8"/>
          <p:cNvSpPr/>
          <p:nvPr/>
        </p:nvSpPr>
        <p:spPr>
          <a:xfrm>
            <a:off x="0" y="6248400"/>
            <a:ext cx="9144000" cy="6096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 name="Straight Connector 11"/>
          <p:cNvCxnSpPr/>
          <p:nvPr/>
        </p:nvCxnSpPr>
        <p:spPr>
          <a:xfrm flipV="1">
            <a:off x="228600" y="0"/>
            <a:ext cx="0" cy="6858000"/>
          </a:xfrm>
          <a:prstGeom prst="line">
            <a:avLst/>
          </a:prstGeom>
          <a:ln w="98425">
            <a:solidFill>
              <a:srgbClr val="91CDEB"/>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304800" y="6324600"/>
            <a:ext cx="8839200" cy="5334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85000"/>
                  </a:schemeClr>
                </a:solidFill>
                <a:latin typeface="Euphemia"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sz="2800" b="1" dirty="0" smtClean="0">
                <a:solidFill>
                  <a:schemeClr val="bg1"/>
                </a:solidFill>
              </a:rPr>
              <a:t>FACRL 2013       			 #LibraryLearn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Euphemia"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Euphemia" pitchFamily="34" charset="0"/>
          <a:cs typeface="Arial" charset="0"/>
        </a:defRPr>
      </a:lvl2pPr>
      <a:lvl3pPr algn="ctr" rtl="0" eaLnBrk="0" fontAlgn="base" hangingPunct="0">
        <a:spcBef>
          <a:spcPct val="0"/>
        </a:spcBef>
        <a:spcAft>
          <a:spcPct val="0"/>
        </a:spcAft>
        <a:defRPr sz="4400" b="1">
          <a:solidFill>
            <a:schemeClr val="tx1"/>
          </a:solidFill>
          <a:latin typeface="Euphemia" pitchFamily="34" charset="0"/>
          <a:cs typeface="Arial" charset="0"/>
        </a:defRPr>
      </a:lvl3pPr>
      <a:lvl4pPr algn="ctr" rtl="0" eaLnBrk="0" fontAlgn="base" hangingPunct="0">
        <a:spcBef>
          <a:spcPct val="0"/>
        </a:spcBef>
        <a:spcAft>
          <a:spcPct val="0"/>
        </a:spcAft>
        <a:defRPr sz="4400" b="1">
          <a:solidFill>
            <a:schemeClr val="tx1"/>
          </a:solidFill>
          <a:latin typeface="Euphemia" pitchFamily="34" charset="0"/>
          <a:cs typeface="Arial" charset="0"/>
        </a:defRPr>
      </a:lvl4pPr>
      <a:lvl5pPr algn="ctr" rtl="0" eaLnBrk="0" fontAlgn="base" hangingPunct="0">
        <a:spcBef>
          <a:spcPct val="0"/>
        </a:spcBef>
        <a:spcAft>
          <a:spcPct val="0"/>
        </a:spcAft>
        <a:defRPr sz="4400" b="1">
          <a:solidFill>
            <a:schemeClr val="tx1"/>
          </a:solidFill>
          <a:latin typeface="Euphemia" pitchFamily="34" charset="0"/>
          <a:cs typeface="Arial" charset="0"/>
        </a:defRPr>
      </a:lvl5pPr>
      <a:lvl6pPr marL="457200" algn="ctr" rtl="0" fontAlgn="base">
        <a:spcBef>
          <a:spcPct val="0"/>
        </a:spcBef>
        <a:spcAft>
          <a:spcPct val="0"/>
        </a:spcAft>
        <a:defRPr sz="4400" b="1">
          <a:solidFill>
            <a:schemeClr val="tx1"/>
          </a:solidFill>
          <a:latin typeface="Euphemia" pitchFamily="34" charset="0"/>
          <a:cs typeface="Arial" charset="0"/>
        </a:defRPr>
      </a:lvl6pPr>
      <a:lvl7pPr marL="914400" algn="ctr" rtl="0" fontAlgn="base">
        <a:spcBef>
          <a:spcPct val="0"/>
        </a:spcBef>
        <a:spcAft>
          <a:spcPct val="0"/>
        </a:spcAft>
        <a:defRPr sz="4400" b="1">
          <a:solidFill>
            <a:schemeClr val="tx1"/>
          </a:solidFill>
          <a:latin typeface="Euphemia" pitchFamily="34" charset="0"/>
          <a:cs typeface="Arial" charset="0"/>
        </a:defRPr>
      </a:lvl7pPr>
      <a:lvl8pPr marL="1371600" algn="ctr" rtl="0" fontAlgn="base">
        <a:spcBef>
          <a:spcPct val="0"/>
        </a:spcBef>
        <a:spcAft>
          <a:spcPct val="0"/>
        </a:spcAft>
        <a:defRPr sz="4400" b="1">
          <a:solidFill>
            <a:schemeClr val="tx1"/>
          </a:solidFill>
          <a:latin typeface="Euphemia" pitchFamily="34" charset="0"/>
          <a:cs typeface="Arial" charset="0"/>
        </a:defRPr>
      </a:lvl8pPr>
      <a:lvl9pPr marL="1828800" algn="ctr" rtl="0" fontAlgn="base">
        <a:spcBef>
          <a:spcPct val="0"/>
        </a:spcBef>
        <a:spcAft>
          <a:spcPct val="0"/>
        </a:spcAft>
        <a:defRPr sz="4400" b="1">
          <a:solidFill>
            <a:schemeClr val="tx1"/>
          </a:solidFill>
          <a:latin typeface="Euphemia"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4000" kern="1200">
          <a:solidFill>
            <a:schemeClr val="tx1"/>
          </a:solidFill>
          <a:latin typeface="Euphemia"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600" kern="1200">
          <a:solidFill>
            <a:schemeClr val="tx1"/>
          </a:solidFill>
          <a:latin typeface="Euphemia"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Euphemia"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800" kern="1200">
          <a:solidFill>
            <a:schemeClr val="tx1"/>
          </a:solidFill>
          <a:latin typeface="Euphemia"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Euphemia"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librarylearn.com/"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ctrTitle"/>
          </p:nvPr>
        </p:nvSpPr>
        <p:spPr>
          <a:xfrm>
            <a:off x="304800" y="2667000"/>
            <a:ext cx="8686800" cy="1165225"/>
          </a:xfrm>
        </p:spPr>
        <p:txBody>
          <a:bodyPr/>
          <a:lstStyle/>
          <a:p>
            <a:pPr algn="l" eaLnBrk="1" hangingPunct="1"/>
            <a:r>
              <a:rPr lang="en-US" sz="4400" smtClean="0">
                <a:cs typeface="Arial" charset="0"/>
              </a:rPr>
              <a:t>Distance Learning On Demand:</a:t>
            </a:r>
            <a:endParaRPr lang="en-US" sz="4400" b="0" smtClean="0">
              <a:cs typeface="Arial" charset="0"/>
            </a:endParaRPr>
          </a:p>
        </p:txBody>
      </p:sp>
      <p:sp>
        <p:nvSpPr>
          <p:cNvPr id="12290" name="Subtitle 2"/>
          <p:cNvSpPr>
            <a:spLocks noGrp="1"/>
          </p:cNvSpPr>
          <p:nvPr>
            <p:ph type="subTitle" idx="1"/>
          </p:nvPr>
        </p:nvSpPr>
        <p:spPr>
          <a:xfrm>
            <a:off x="304800" y="3581400"/>
            <a:ext cx="8229600" cy="1370013"/>
          </a:xfrm>
        </p:spPr>
        <p:txBody>
          <a:bodyPr/>
          <a:lstStyle/>
          <a:p>
            <a:pPr marL="0" indent="0" algn="ctr" eaLnBrk="1" hangingPunct="1">
              <a:buFont typeface="Arial" charset="0"/>
              <a:buNone/>
            </a:pPr>
            <a:r>
              <a:rPr lang="en-US" sz="3600" smtClean="0">
                <a:cs typeface="Arial" charset="0"/>
              </a:rPr>
              <a:t>Creating a Student-Friendly Platform for Instructional Library Videos</a:t>
            </a:r>
          </a:p>
        </p:txBody>
      </p:sp>
      <p:pic>
        <p:nvPicPr>
          <p:cNvPr id="12291" name="Picture 17"/>
          <p:cNvPicPr>
            <a:picLocks noChangeAspect="1" noChangeArrowheads="1"/>
          </p:cNvPicPr>
          <p:nvPr/>
        </p:nvPicPr>
        <p:blipFill>
          <a:blip r:embed="rId3"/>
          <a:srcRect/>
          <a:stretch>
            <a:fillRect/>
          </a:stretch>
        </p:blipFill>
        <p:spPr bwMode="auto">
          <a:xfrm>
            <a:off x="457200" y="361950"/>
            <a:ext cx="5181600" cy="1228725"/>
          </a:xfrm>
          <a:prstGeom prst="rect">
            <a:avLst/>
          </a:prstGeom>
          <a:noFill/>
          <a:ln w="9525">
            <a:noFill/>
            <a:miter lim="800000"/>
            <a:headEnd/>
            <a:tailEnd/>
          </a:ln>
        </p:spPr>
      </p:pic>
      <p:pic>
        <p:nvPicPr>
          <p:cNvPr id="12292" name="Picture 18"/>
          <p:cNvPicPr>
            <a:picLocks noChangeAspect="1" noChangeArrowheads="1"/>
          </p:cNvPicPr>
          <p:nvPr/>
        </p:nvPicPr>
        <p:blipFill>
          <a:blip r:embed="rId4"/>
          <a:srcRect/>
          <a:stretch>
            <a:fillRect/>
          </a:stretch>
        </p:blipFill>
        <p:spPr bwMode="auto">
          <a:xfrm>
            <a:off x="457200" y="1504950"/>
            <a:ext cx="51816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idx="4294967295"/>
          </p:nvPr>
        </p:nvSpPr>
        <p:spPr/>
        <p:txBody>
          <a:bodyPr/>
          <a:lstStyle/>
          <a:p>
            <a:pPr eaLnBrk="1" hangingPunct="1"/>
            <a:r>
              <a:rPr lang="en-US" smtClean="0">
                <a:cs typeface="Arial" charset="0"/>
              </a:rPr>
              <a:t>Inconsistencies</a:t>
            </a:r>
          </a:p>
        </p:txBody>
      </p:sp>
      <p:pic>
        <p:nvPicPr>
          <p:cNvPr id="46082" name="Picture 5" descr="youtube"/>
          <p:cNvPicPr>
            <a:picLocks noChangeAspect="1" noChangeArrowheads="1"/>
          </p:cNvPicPr>
          <p:nvPr/>
        </p:nvPicPr>
        <p:blipFill>
          <a:blip r:embed="rId3"/>
          <a:srcRect t="21706" b="18759"/>
          <a:stretch>
            <a:fillRect/>
          </a:stretch>
        </p:blipFill>
        <p:spPr bwMode="auto">
          <a:xfrm rot="-132474">
            <a:off x="1524000" y="1731963"/>
            <a:ext cx="3124200" cy="1316037"/>
          </a:xfrm>
          <a:prstGeom prst="rect">
            <a:avLst/>
          </a:prstGeom>
          <a:noFill/>
          <a:ln w="9525">
            <a:noFill/>
            <a:miter lim="800000"/>
            <a:headEnd/>
            <a:tailEnd/>
          </a:ln>
        </p:spPr>
      </p:pic>
      <p:pic>
        <p:nvPicPr>
          <p:cNvPr id="46083" name="Picture 7" descr="Blackboard_Logo_235x227"/>
          <p:cNvPicPr>
            <a:picLocks noChangeAspect="1" noChangeArrowheads="1"/>
          </p:cNvPicPr>
          <p:nvPr/>
        </p:nvPicPr>
        <p:blipFill>
          <a:blip r:embed="rId4"/>
          <a:srcRect/>
          <a:stretch>
            <a:fillRect/>
          </a:stretch>
        </p:blipFill>
        <p:spPr bwMode="auto">
          <a:xfrm rot="805872">
            <a:off x="5715000" y="2262188"/>
            <a:ext cx="1998663" cy="1928812"/>
          </a:xfrm>
          <a:prstGeom prst="rect">
            <a:avLst/>
          </a:prstGeom>
          <a:noFill/>
          <a:ln w="9525">
            <a:noFill/>
            <a:miter lim="800000"/>
            <a:headEnd/>
            <a:tailEnd/>
          </a:ln>
        </p:spPr>
      </p:pic>
      <p:pic>
        <p:nvPicPr>
          <p:cNvPr id="46084" name="Picture 9" descr="07f69033-d3f8-4bb3-8f35-dfad3b6afe47"/>
          <p:cNvPicPr>
            <a:picLocks noChangeAspect="1" noChangeArrowheads="1"/>
          </p:cNvPicPr>
          <p:nvPr/>
        </p:nvPicPr>
        <p:blipFill>
          <a:blip r:embed="rId5"/>
          <a:srcRect/>
          <a:stretch>
            <a:fillRect/>
          </a:stretch>
        </p:blipFill>
        <p:spPr bwMode="auto">
          <a:xfrm rot="-371930">
            <a:off x="838200" y="3581400"/>
            <a:ext cx="3276600" cy="849313"/>
          </a:xfrm>
          <a:prstGeom prst="rect">
            <a:avLst/>
          </a:prstGeom>
          <a:noFill/>
          <a:ln w="9525">
            <a:noFill/>
            <a:miter lim="800000"/>
            <a:headEnd/>
            <a:tailEnd/>
          </a:ln>
        </p:spPr>
      </p:pic>
      <p:pic>
        <p:nvPicPr>
          <p:cNvPr id="46085" name="Picture 10"/>
          <p:cNvPicPr>
            <a:picLocks noChangeAspect="1" noChangeArrowheads="1"/>
          </p:cNvPicPr>
          <p:nvPr/>
        </p:nvPicPr>
        <p:blipFill>
          <a:blip r:embed="rId6"/>
          <a:srcRect l="17673" b="88539"/>
          <a:stretch>
            <a:fillRect/>
          </a:stretch>
        </p:blipFill>
        <p:spPr bwMode="auto">
          <a:xfrm rot="232409">
            <a:off x="2895600" y="5029200"/>
            <a:ext cx="5705475"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ctrTitle"/>
          </p:nvPr>
        </p:nvSpPr>
        <p:spPr>
          <a:xfrm>
            <a:off x="304800" y="609600"/>
            <a:ext cx="8763000" cy="1470025"/>
          </a:xfrm>
        </p:spPr>
        <p:txBody>
          <a:bodyPr/>
          <a:lstStyle/>
          <a:p>
            <a:pPr algn="l" eaLnBrk="1" hangingPunct="1"/>
            <a:r>
              <a:rPr lang="en-US" sz="4400" smtClean="0">
                <a:cs typeface="Arial" charset="0"/>
              </a:rPr>
              <a:t>Our Solution</a:t>
            </a:r>
          </a:p>
        </p:txBody>
      </p:sp>
      <p:sp>
        <p:nvSpPr>
          <p:cNvPr id="2" name="TextBox 1"/>
          <p:cNvSpPr txBox="1"/>
          <p:nvPr/>
        </p:nvSpPr>
        <p:spPr>
          <a:xfrm>
            <a:off x="533400" y="2514600"/>
            <a:ext cx="8077200" cy="2081213"/>
          </a:xfrm>
          <a:prstGeom prst="rect">
            <a:avLst/>
          </a:prstGeom>
          <a:noFill/>
          <a:ln>
            <a:solidFill>
              <a:srgbClr val="91CDEB"/>
            </a:solidFill>
          </a:ln>
        </p:spPr>
        <p:txBody>
          <a:bodyPr>
            <a:spAutoFit/>
          </a:bodyPr>
          <a:lstStyle/>
          <a:p>
            <a:pPr>
              <a:lnSpc>
                <a:spcPct val="85000"/>
              </a:lnSpc>
              <a:defRPr/>
            </a:pPr>
            <a:r>
              <a:rPr lang="en-US" sz="8000" dirty="0">
                <a:solidFill>
                  <a:srgbClr val="91CDEB"/>
                </a:solidFill>
                <a:latin typeface="Georgia" panose="02040502050405020303" pitchFamily="18" charset="0"/>
              </a:rPr>
              <a:t>LIBRARY</a:t>
            </a:r>
            <a:r>
              <a:rPr lang="en-US" sz="8000" dirty="0">
                <a:solidFill>
                  <a:srgbClr val="006699"/>
                </a:solidFill>
                <a:latin typeface="Georgia" panose="02040502050405020303" pitchFamily="18" charset="0"/>
              </a:rPr>
              <a:t>LEARN</a:t>
            </a:r>
            <a:endParaRPr lang="en-US" sz="8000" dirty="0">
              <a:latin typeface="Georgia" panose="02040502050405020303" pitchFamily="18" charset="0"/>
            </a:endParaRPr>
          </a:p>
          <a:p>
            <a:pPr>
              <a:lnSpc>
                <a:spcPct val="85000"/>
              </a:lnSpc>
              <a:defRPr/>
            </a:pPr>
            <a:r>
              <a:rPr lang="en-US" sz="4000" dirty="0">
                <a:solidFill>
                  <a:srgbClr val="006699"/>
                </a:solidFill>
                <a:latin typeface="Georgia" panose="02040502050405020303" pitchFamily="18" charset="0"/>
              </a:rPr>
              <a:t>Learn to use the library like a pro</a:t>
            </a:r>
          </a:p>
          <a:p>
            <a:pPr>
              <a:lnSpc>
                <a:spcPct val="85000"/>
              </a:lnSpc>
              <a:defRPr/>
            </a:pPr>
            <a:r>
              <a:rPr lang="en-US" sz="3200" dirty="0">
                <a:solidFill>
                  <a:schemeClr val="tx1">
                    <a:lumMod val="75000"/>
                    <a:lumOff val="25000"/>
                  </a:schemeClr>
                </a:solidFill>
                <a:latin typeface="Georgia" panose="02040502050405020303" pitchFamily="18" charset="0"/>
              </a:rPr>
              <a:t>View short videos by NSU Librarians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p:cNvPicPr>
          <p:nvPr/>
        </p:nvPicPr>
        <p:blipFill>
          <a:blip r:embed="rId2"/>
          <a:srcRect/>
          <a:stretch>
            <a:fillRect/>
          </a:stretch>
        </p:blipFill>
        <p:spPr bwMode="auto">
          <a:xfrm>
            <a:off x="762000" y="157163"/>
            <a:ext cx="7620000" cy="601503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p:cNvPicPr>
          <p:nvPr/>
        </p:nvPicPr>
        <p:blipFill>
          <a:blip r:embed="rId2"/>
          <a:srcRect/>
          <a:stretch>
            <a:fillRect/>
          </a:stretch>
        </p:blipFill>
        <p:spPr bwMode="auto">
          <a:xfrm>
            <a:off x="762000" y="1008063"/>
            <a:ext cx="7620000" cy="437832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90600" y="609600"/>
            <a:ext cx="7305795" cy="493553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54852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9018" y="1354137"/>
            <a:ext cx="8528960" cy="3446464"/>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74661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z="4400" dirty="0" smtClean="0">
                <a:cs typeface="Arial" charset="0"/>
              </a:rPr>
              <a:t>Review of the Literature</a:t>
            </a:r>
          </a:p>
        </p:txBody>
      </p:sp>
      <p:pic>
        <p:nvPicPr>
          <p:cNvPr id="4" name="Picture 3"/>
          <p:cNvPicPr>
            <a:picLocks noChangeAspect="1"/>
          </p:cNvPicPr>
          <p:nvPr/>
        </p:nvPicPr>
        <p:blipFill>
          <a:blip r:embed="rId3"/>
          <a:srcRect/>
          <a:stretch>
            <a:fillRect/>
          </a:stretch>
        </p:blipFill>
        <p:spPr bwMode="auto">
          <a:xfrm>
            <a:off x="2498725" y="1404938"/>
            <a:ext cx="6557963" cy="3835400"/>
          </a:xfrm>
          <a:prstGeom prst="rect">
            <a:avLst/>
          </a:prstGeom>
          <a:noFill/>
          <a:ln w="9525">
            <a:solidFill>
              <a:schemeClr val="tx1"/>
            </a:solidFill>
            <a:miter lim="800000"/>
            <a:headEnd/>
            <a:tailEnd/>
          </a:ln>
        </p:spPr>
      </p:pic>
      <p:pic>
        <p:nvPicPr>
          <p:cNvPr id="6" name="Picture 5"/>
          <p:cNvPicPr>
            <a:picLocks noChangeAspect="1"/>
          </p:cNvPicPr>
          <p:nvPr/>
        </p:nvPicPr>
        <p:blipFill>
          <a:blip r:embed="rId4"/>
          <a:srcRect/>
          <a:stretch>
            <a:fillRect/>
          </a:stretch>
        </p:blipFill>
        <p:spPr bwMode="auto">
          <a:xfrm>
            <a:off x="228600" y="2181225"/>
            <a:ext cx="5829300" cy="1704975"/>
          </a:xfrm>
          <a:prstGeom prst="rect">
            <a:avLst/>
          </a:prstGeom>
          <a:noFill/>
          <a:ln w="9525">
            <a:solidFill>
              <a:schemeClr val="tx1"/>
            </a:solidFill>
            <a:miter lim="800000"/>
            <a:headEnd/>
            <a:tailEnd/>
          </a:ln>
        </p:spPr>
      </p:pic>
      <p:pic>
        <p:nvPicPr>
          <p:cNvPr id="7" name="Picture 6"/>
          <p:cNvPicPr>
            <a:picLocks noChangeAspect="1"/>
          </p:cNvPicPr>
          <p:nvPr/>
        </p:nvPicPr>
        <p:blipFill>
          <a:blip r:embed="rId5"/>
          <a:srcRect/>
          <a:stretch>
            <a:fillRect/>
          </a:stretch>
        </p:blipFill>
        <p:spPr bwMode="auto">
          <a:xfrm>
            <a:off x="0" y="4029075"/>
            <a:ext cx="4133850" cy="2220913"/>
          </a:xfrm>
          <a:prstGeom prst="rect">
            <a:avLst/>
          </a:prstGeom>
          <a:noFill/>
          <a:ln w="9525">
            <a:solidFill>
              <a:schemeClr val="tx1"/>
            </a:solidFill>
            <a:miter lim="800000"/>
            <a:headEnd/>
            <a:tailEnd/>
          </a:ln>
        </p:spPr>
      </p:pic>
      <p:pic>
        <p:nvPicPr>
          <p:cNvPr id="5" name="Picture 4"/>
          <p:cNvPicPr>
            <a:picLocks noChangeAspect="1"/>
          </p:cNvPicPr>
          <p:nvPr/>
        </p:nvPicPr>
        <p:blipFill>
          <a:blip r:embed="rId6"/>
          <a:srcRect/>
          <a:stretch>
            <a:fillRect/>
          </a:stretch>
        </p:blipFill>
        <p:spPr bwMode="auto">
          <a:xfrm>
            <a:off x="3810000" y="4256088"/>
            <a:ext cx="5246688" cy="1993900"/>
          </a:xfrm>
          <a:prstGeom prst="rect">
            <a:avLst/>
          </a:prstGeom>
          <a:noFill/>
          <a:ln w="9525">
            <a:solidFill>
              <a:schemeClr val="tx1"/>
            </a:solidFill>
            <a:miter lim="800000"/>
            <a:headEnd/>
            <a:tailEnd/>
          </a:ln>
        </p:spPr>
      </p:pic>
      <p:pic>
        <p:nvPicPr>
          <p:cNvPr id="3" name="Picture 2"/>
          <p:cNvPicPr>
            <a:picLocks noChangeAspect="1"/>
          </p:cNvPicPr>
          <p:nvPr/>
        </p:nvPicPr>
        <p:blipFill>
          <a:blip r:embed="rId7"/>
          <a:srcRect/>
          <a:stretch>
            <a:fillRect/>
          </a:stretch>
        </p:blipFill>
        <p:spPr bwMode="auto">
          <a:xfrm>
            <a:off x="1143000" y="1347788"/>
            <a:ext cx="5667375" cy="3086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a:t>
            </a:r>
            <a:endParaRPr lang="en-US" dirty="0"/>
          </a:p>
        </p:txBody>
      </p:sp>
      <p:sp>
        <p:nvSpPr>
          <p:cNvPr id="5" name="Content Placeholder 4"/>
          <p:cNvSpPr>
            <a:spLocks noGrp="1"/>
          </p:cNvSpPr>
          <p:nvPr>
            <p:ph idx="1"/>
          </p:nvPr>
        </p:nvSpPr>
        <p:spPr/>
        <p:txBody>
          <a:bodyPr/>
          <a:lstStyle/>
          <a:p>
            <a:r>
              <a:rPr lang="en-US" dirty="0" smtClean="0"/>
              <a:t>Video Management</a:t>
            </a:r>
          </a:p>
          <a:p>
            <a:r>
              <a:rPr lang="en-US" dirty="0" smtClean="0"/>
              <a:t>Length</a:t>
            </a:r>
          </a:p>
          <a:p>
            <a:r>
              <a:rPr lang="en-US" dirty="0"/>
              <a:t>Location</a:t>
            </a:r>
          </a:p>
          <a:p>
            <a:r>
              <a:rPr lang="en-US" dirty="0" smtClean="0"/>
              <a:t>Content</a:t>
            </a:r>
          </a:p>
          <a:p>
            <a:endParaRPr lang="en-US" dirty="0" smtClean="0"/>
          </a:p>
          <a:p>
            <a:endParaRPr lang="en-US" dirty="0"/>
          </a:p>
        </p:txBody>
      </p:sp>
    </p:spTree>
    <p:extLst>
      <p:ext uri="{BB962C8B-B14F-4D97-AF65-F5344CB8AC3E}">
        <p14:creationId xmlns:p14="http://schemas.microsoft.com/office/powerpoint/2010/main" val="82100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z="4400" smtClean="0">
                <a:cs typeface="Arial" charset="0"/>
              </a:rPr>
              <a:t>Managing Videos: Inventory</a:t>
            </a:r>
          </a:p>
        </p:txBody>
      </p:sp>
      <p:pic>
        <p:nvPicPr>
          <p:cNvPr id="72706" name="Content Placeholder 1"/>
          <p:cNvPicPr>
            <a:picLocks noGrp="1" noChangeAspect="1"/>
          </p:cNvPicPr>
          <p:nvPr>
            <p:ph idx="1"/>
          </p:nvPr>
        </p:nvPicPr>
        <p:blipFill>
          <a:blip r:embed="rId3"/>
          <a:srcRect/>
          <a:stretch>
            <a:fillRect/>
          </a:stretch>
        </p:blipFill>
        <p:spPr>
          <a:xfrm>
            <a:off x="457200" y="1447800"/>
            <a:ext cx="8229600" cy="4313238"/>
          </a:xfrm>
          <a:ln>
            <a:solidFill>
              <a:schemeClr val="tx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z="4400" smtClean="0">
                <a:cs typeface="Arial" charset="0"/>
              </a:rPr>
              <a:t>Managing Videos: File Storage</a:t>
            </a:r>
          </a:p>
        </p:txBody>
      </p:sp>
      <p:pic>
        <p:nvPicPr>
          <p:cNvPr id="74754" name="Content Placeholder 1"/>
          <p:cNvPicPr>
            <a:picLocks noGrp="1" noChangeAspect="1"/>
          </p:cNvPicPr>
          <p:nvPr>
            <p:ph idx="1"/>
          </p:nvPr>
        </p:nvPicPr>
        <p:blipFill>
          <a:blip r:embed="rId3"/>
          <a:srcRect/>
          <a:stretch>
            <a:fillRect/>
          </a:stretch>
        </p:blipFill>
        <p:spPr>
          <a:xfrm>
            <a:off x="457200" y="1781175"/>
            <a:ext cx="8229600" cy="3644900"/>
          </a:xfrm>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z="4400" smtClean="0">
                <a:cs typeface="Arial" charset="0"/>
              </a:rPr>
              <a:t>Project Leaders</a:t>
            </a:r>
          </a:p>
        </p:txBody>
      </p:sp>
      <p:sp>
        <p:nvSpPr>
          <p:cNvPr id="14338" name="TextBox 3"/>
          <p:cNvSpPr txBox="1">
            <a:spLocks noChangeArrowheads="1"/>
          </p:cNvSpPr>
          <p:nvPr/>
        </p:nvSpPr>
        <p:spPr bwMode="auto">
          <a:xfrm>
            <a:off x="1806575" y="1477963"/>
            <a:ext cx="4822825" cy="1098550"/>
          </a:xfrm>
          <a:prstGeom prst="rect">
            <a:avLst/>
          </a:prstGeom>
          <a:noFill/>
          <a:ln w="9525">
            <a:noFill/>
            <a:miter lim="800000"/>
            <a:headEnd/>
            <a:tailEnd/>
          </a:ln>
        </p:spPr>
        <p:txBody>
          <a:bodyPr>
            <a:spAutoFit/>
          </a:bodyPr>
          <a:lstStyle/>
          <a:p>
            <a:r>
              <a:rPr lang="en-US" sz="3200" b="1">
                <a:latin typeface="Euphemia" pitchFamily="34" charset="0"/>
              </a:rPr>
              <a:t>Michelle Keba</a:t>
            </a:r>
          </a:p>
          <a:p>
            <a:r>
              <a:rPr lang="en-US" sz="1600">
                <a:latin typeface="Euphemia" pitchFamily="34" charset="0"/>
              </a:rPr>
              <a:t>Distance &amp; Instructional Services Librarian</a:t>
            </a:r>
          </a:p>
          <a:p>
            <a:r>
              <a:rPr lang="en-US">
                <a:latin typeface="Euphemia" pitchFamily="34" charset="0"/>
              </a:rPr>
              <a:t>Nova Southeastern University</a:t>
            </a:r>
          </a:p>
        </p:txBody>
      </p:sp>
      <p:sp>
        <p:nvSpPr>
          <p:cNvPr id="14339" name="TextBox 5"/>
          <p:cNvSpPr txBox="1">
            <a:spLocks noChangeArrowheads="1"/>
          </p:cNvSpPr>
          <p:nvPr/>
        </p:nvSpPr>
        <p:spPr bwMode="auto">
          <a:xfrm>
            <a:off x="1828800" y="2900363"/>
            <a:ext cx="3581400" cy="1138237"/>
          </a:xfrm>
          <a:prstGeom prst="rect">
            <a:avLst/>
          </a:prstGeom>
          <a:noFill/>
          <a:ln w="9525">
            <a:noFill/>
            <a:miter lim="800000"/>
            <a:headEnd/>
            <a:tailEnd/>
          </a:ln>
        </p:spPr>
        <p:txBody>
          <a:bodyPr>
            <a:spAutoFit/>
          </a:bodyPr>
          <a:lstStyle/>
          <a:p>
            <a:r>
              <a:rPr lang="en-US" sz="3200" b="1">
                <a:latin typeface="Euphemia" pitchFamily="34" charset="0"/>
              </a:rPr>
              <a:t>Jamie Segno</a:t>
            </a:r>
          </a:p>
          <a:p>
            <a:r>
              <a:rPr lang="en-US">
                <a:latin typeface="Euphemia" pitchFamily="34" charset="0"/>
              </a:rPr>
              <a:t>Reference/Outreach Librarian</a:t>
            </a:r>
          </a:p>
          <a:p>
            <a:r>
              <a:rPr lang="en-US">
                <a:latin typeface="Euphemia" pitchFamily="34" charset="0"/>
              </a:rPr>
              <a:t>Nova Southeastern University</a:t>
            </a:r>
          </a:p>
        </p:txBody>
      </p:sp>
      <p:pic>
        <p:nvPicPr>
          <p:cNvPr id="14340" name="Picture 6"/>
          <p:cNvPicPr>
            <a:picLocks noChangeAspect="1"/>
          </p:cNvPicPr>
          <p:nvPr/>
        </p:nvPicPr>
        <p:blipFill>
          <a:blip r:embed="rId3"/>
          <a:srcRect l="16971" t="2182" r="28285" b="35454"/>
          <a:stretch>
            <a:fillRect/>
          </a:stretch>
        </p:blipFill>
        <p:spPr bwMode="auto">
          <a:xfrm>
            <a:off x="533400" y="2971800"/>
            <a:ext cx="1143000" cy="1228725"/>
          </a:xfrm>
          <a:prstGeom prst="rect">
            <a:avLst/>
          </a:prstGeom>
          <a:noFill/>
          <a:ln w="9525">
            <a:noFill/>
            <a:miter lim="800000"/>
            <a:headEnd/>
            <a:tailEnd/>
          </a:ln>
        </p:spPr>
      </p:pic>
      <p:sp>
        <p:nvSpPr>
          <p:cNvPr id="14341" name="TextBox 8"/>
          <p:cNvSpPr txBox="1">
            <a:spLocks noChangeArrowheads="1"/>
          </p:cNvSpPr>
          <p:nvPr/>
        </p:nvSpPr>
        <p:spPr bwMode="auto">
          <a:xfrm>
            <a:off x="1828800" y="4343400"/>
            <a:ext cx="3581400" cy="1128713"/>
          </a:xfrm>
          <a:prstGeom prst="rect">
            <a:avLst/>
          </a:prstGeom>
          <a:noFill/>
          <a:ln w="9525">
            <a:noFill/>
            <a:miter lim="800000"/>
            <a:headEnd/>
            <a:tailEnd/>
          </a:ln>
        </p:spPr>
        <p:txBody>
          <a:bodyPr>
            <a:spAutoFit/>
          </a:bodyPr>
          <a:lstStyle/>
          <a:p>
            <a:r>
              <a:rPr lang="en-US" sz="3200" b="1">
                <a:latin typeface="Euphemia" pitchFamily="34" charset="0"/>
              </a:rPr>
              <a:t>Michael Schofield</a:t>
            </a:r>
          </a:p>
          <a:p>
            <a:r>
              <a:rPr lang="en-US">
                <a:latin typeface="Euphemia" pitchFamily="34" charset="0"/>
              </a:rPr>
              <a:t>Web Services Librarian</a:t>
            </a:r>
          </a:p>
          <a:p>
            <a:r>
              <a:rPr lang="en-US">
                <a:latin typeface="Euphemia" pitchFamily="34" charset="0"/>
              </a:rPr>
              <a:t>Nova Southeastern University</a:t>
            </a:r>
          </a:p>
        </p:txBody>
      </p:sp>
      <p:pic>
        <p:nvPicPr>
          <p:cNvPr id="14342" name="Picture 3"/>
          <p:cNvPicPr>
            <a:picLocks noChangeAspect="1" noChangeArrowheads="1"/>
          </p:cNvPicPr>
          <p:nvPr/>
        </p:nvPicPr>
        <p:blipFill>
          <a:blip r:embed="rId4"/>
          <a:srcRect l="3946"/>
          <a:stretch>
            <a:fillRect/>
          </a:stretch>
        </p:blipFill>
        <p:spPr bwMode="auto">
          <a:xfrm>
            <a:off x="533400" y="4449763"/>
            <a:ext cx="1143000" cy="1189037"/>
          </a:xfrm>
          <a:prstGeom prst="rect">
            <a:avLst/>
          </a:prstGeom>
          <a:noFill/>
          <a:ln w="9525">
            <a:noFill/>
            <a:miter lim="800000"/>
            <a:headEnd/>
            <a:tailEnd/>
          </a:ln>
        </p:spPr>
      </p:pic>
      <p:sp>
        <p:nvSpPr>
          <p:cNvPr id="14343" name="TextBox 12"/>
          <p:cNvSpPr txBox="1">
            <a:spLocks noChangeArrowheads="1"/>
          </p:cNvSpPr>
          <p:nvPr/>
        </p:nvSpPr>
        <p:spPr bwMode="auto">
          <a:xfrm>
            <a:off x="6096000" y="1676400"/>
            <a:ext cx="2819400" cy="822325"/>
          </a:xfrm>
          <a:prstGeom prst="rect">
            <a:avLst/>
          </a:prstGeom>
          <a:solidFill>
            <a:srgbClr val="50AFDF"/>
          </a:solidFill>
          <a:ln w="9525">
            <a:noFill/>
            <a:miter lim="800000"/>
            <a:headEnd/>
            <a:tailEnd/>
          </a:ln>
        </p:spPr>
        <p:txBody>
          <a:bodyPr>
            <a:spAutoFit/>
          </a:bodyPr>
          <a:lstStyle/>
          <a:p>
            <a:pPr algn="ctr"/>
            <a:r>
              <a:rPr lang="en-US" sz="2400" b="1">
                <a:solidFill>
                  <a:schemeClr val="bg1"/>
                </a:solidFill>
                <a:latin typeface="Euphemia" pitchFamily="34" charset="0"/>
              </a:rPr>
              <a:t>Evaluating Video Best Practices</a:t>
            </a:r>
          </a:p>
        </p:txBody>
      </p:sp>
      <p:sp>
        <p:nvSpPr>
          <p:cNvPr id="14344" name="TextBox 13"/>
          <p:cNvSpPr txBox="1">
            <a:spLocks noChangeArrowheads="1"/>
          </p:cNvSpPr>
          <p:nvPr/>
        </p:nvSpPr>
        <p:spPr bwMode="auto">
          <a:xfrm>
            <a:off x="6073775" y="3048000"/>
            <a:ext cx="2841625" cy="822325"/>
          </a:xfrm>
          <a:prstGeom prst="rect">
            <a:avLst/>
          </a:prstGeom>
          <a:solidFill>
            <a:srgbClr val="006699"/>
          </a:solidFill>
          <a:ln w="9525">
            <a:noFill/>
            <a:miter lim="800000"/>
            <a:headEnd/>
            <a:tailEnd/>
          </a:ln>
        </p:spPr>
        <p:txBody>
          <a:bodyPr>
            <a:spAutoFit/>
          </a:bodyPr>
          <a:lstStyle/>
          <a:p>
            <a:pPr algn="ctr"/>
            <a:r>
              <a:rPr lang="en-US" sz="2400" b="1">
                <a:solidFill>
                  <a:schemeClr val="bg1"/>
                </a:solidFill>
                <a:latin typeface="Euphemia" pitchFamily="34" charset="0"/>
              </a:rPr>
              <a:t>Transformational Change</a:t>
            </a:r>
          </a:p>
        </p:txBody>
      </p:sp>
      <p:sp>
        <p:nvSpPr>
          <p:cNvPr id="14345" name="TextBox 14"/>
          <p:cNvSpPr txBox="1">
            <a:spLocks noChangeArrowheads="1"/>
          </p:cNvSpPr>
          <p:nvPr/>
        </p:nvSpPr>
        <p:spPr bwMode="auto">
          <a:xfrm>
            <a:off x="6073775" y="4495800"/>
            <a:ext cx="2841625" cy="822325"/>
          </a:xfrm>
          <a:prstGeom prst="rect">
            <a:avLst/>
          </a:prstGeom>
          <a:solidFill>
            <a:srgbClr val="2E3547"/>
          </a:solidFill>
          <a:ln w="9525">
            <a:noFill/>
            <a:miter lim="800000"/>
            <a:headEnd/>
            <a:tailEnd/>
          </a:ln>
        </p:spPr>
        <p:txBody>
          <a:bodyPr>
            <a:spAutoFit/>
          </a:bodyPr>
          <a:lstStyle/>
          <a:p>
            <a:pPr algn="ctr"/>
            <a:r>
              <a:rPr lang="en-US" sz="2400" b="1">
                <a:solidFill>
                  <a:schemeClr val="bg1"/>
                </a:solidFill>
                <a:latin typeface="Euphemia" pitchFamily="34" charset="0"/>
              </a:rPr>
              <a:t>Designing the Video Platform</a:t>
            </a:r>
          </a:p>
        </p:txBody>
      </p:sp>
      <p:pic>
        <p:nvPicPr>
          <p:cNvPr id="14346" name="Picture 2" descr="X:\photos\5846808c51848f2480e1b93c310a0c9e.jpeg"/>
          <p:cNvPicPr>
            <a:picLocks noChangeAspect="1" noChangeArrowheads="1"/>
          </p:cNvPicPr>
          <p:nvPr/>
        </p:nvPicPr>
        <p:blipFill>
          <a:blip r:embed="rId5"/>
          <a:srcRect r="7875"/>
          <a:stretch>
            <a:fillRect/>
          </a:stretch>
        </p:blipFill>
        <p:spPr bwMode="auto">
          <a:xfrm>
            <a:off x="533400" y="1524000"/>
            <a:ext cx="1143000" cy="124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z="4400" smtClean="0">
                <a:cs typeface="Arial" charset="0"/>
              </a:rPr>
              <a:t>Managing Videos: File Naming</a:t>
            </a:r>
          </a:p>
        </p:txBody>
      </p:sp>
      <p:pic>
        <p:nvPicPr>
          <p:cNvPr id="7680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22457"/>
            <a:ext cx="8229600" cy="2162336"/>
          </a:xfrm>
          <a:ln>
            <a:solidFill>
              <a:schemeClr val="tx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z="4400" smtClean="0">
                <a:cs typeface="Arial" charset="0"/>
              </a:rPr>
              <a:t>Length</a:t>
            </a:r>
          </a:p>
        </p:txBody>
      </p:sp>
      <p:pic>
        <p:nvPicPr>
          <p:cNvPr id="54274" name="Content Placeholder 1"/>
          <p:cNvPicPr>
            <a:picLocks noGrp="1" noChangeAspect="1"/>
          </p:cNvPicPr>
          <p:nvPr>
            <p:ph idx="1"/>
          </p:nvPr>
        </p:nvPicPr>
        <p:blipFill>
          <a:blip r:embed="rId3"/>
          <a:srcRect/>
          <a:stretch>
            <a:fillRect/>
          </a:stretch>
        </p:blipFill>
        <p:spPr>
          <a:xfrm>
            <a:off x="457200" y="1828800"/>
            <a:ext cx="8229600" cy="3854450"/>
          </a:xfrm>
          <a:ln>
            <a:solidFill>
              <a:schemeClr val="tx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z="4400" smtClean="0">
                <a:cs typeface="Arial" charset="0"/>
              </a:rPr>
              <a:t>Content</a:t>
            </a:r>
          </a:p>
        </p:txBody>
      </p:sp>
      <p:pic>
        <p:nvPicPr>
          <p:cNvPr id="56322" name="Content Placeholder 1"/>
          <p:cNvPicPr>
            <a:picLocks noGrp="1" noChangeAspect="1"/>
          </p:cNvPicPr>
          <p:nvPr>
            <p:ph idx="1"/>
          </p:nvPr>
        </p:nvPicPr>
        <p:blipFill>
          <a:blip r:embed="rId3"/>
          <a:srcRect/>
          <a:stretch>
            <a:fillRect/>
          </a:stretch>
        </p:blipFill>
        <p:spPr>
          <a:xfrm>
            <a:off x="1504950" y="1447800"/>
            <a:ext cx="6134100" cy="4525963"/>
          </a:xfrm>
          <a:ln>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z="4400" smtClean="0">
                <a:cs typeface="Arial" charset="0"/>
              </a:rPr>
              <a:t>Accessible</a:t>
            </a:r>
          </a:p>
        </p:txBody>
      </p:sp>
      <p:sp>
        <p:nvSpPr>
          <p:cNvPr id="68610" name="Content Placeholder 2"/>
          <p:cNvSpPr>
            <a:spLocks noGrp="1"/>
          </p:cNvSpPr>
          <p:nvPr>
            <p:ph idx="1"/>
          </p:nvPr>
        </p:nvSpPr>
        <p:spPr/>
        <p:txBody>
          <a:bodyPr/>
          <a:lstStyle/>
          <a:p>
            <a:pPr eaLnBrk="1" hangingPunct="1"/>
            <a:r>
              <a:rPr lang="en-US" sz="1600" b="1" u="sng" smtClean="0">
                <a:cs typeface="Arial" charset="0"/>
              </a:rPr>
              <a:t>ADA-Compliant</a:t>
            </a:r>
            <a:r>
              <a:rPr lang="en-US" sz="1600" b="1" smtClean="0">
                <a:cs typeface="Arial" charset="0"/>
              </a:rPr>
              <a:t> Captions  or Transcript</a:t>
            </a:r>
          </a:p>
          <a:p>
            <a:pPr lvl="1" eaLnBrk="1" hangingPunct="1"/>
            <a:r>
              <a:rPr lang="en-US" sz="1600" smtClean="0">
                <a:cs typeface="Arial" charset="0"/>
              </a:rPr>
              <a:t>Providing text alternatives makes the audio information accessible to people who are deaf or hard of hearing. This also gives the search engines something to digest.</a:t>
            </a:r>
          </a:p>
          <a:p>
            <a:pPr lvl="1" eaLnBrk="1" hangingPunct="1"/>
            <a:r>
              <a:rPr lang="en-US" sz="1600" smtClean="0">
                <a:cs typeface="Arial" charset="0"/>
              </a:rPr>
              <a:t>Camtasia exports .</a:t>
            </a:r>
            <a:r>
              <a:rPr lang="en-US" sz="1600" b="1" smtClean="0">
                <a:cs typeface="Arial" charset="0"/>
              </a:rPr>
              <a:t>SRT</a:t>
            </a:r>
            <a:r>
              <a:rPr lang="en-US" sz="1600" smtClean="0">
                <a:cs typeface="Arial" charset="0"/>
              </a:rPr>
              <a:t>, and that’s </a:t>
            </a:r>
            <a:r>
              <a:rPr lang="en-US" sz="1600" i="1" smtClean="0">
                <a:cs typeface="Arial" charset="0"/>
              </a:rPr>
              <a:t>fine for now, </a:t>
            </a:r>
            <a:r>
              <a:rPr lang="en-US" sz="1600" smtClean="0">
                <a:cs typeface="Arial" charset="0"/>
              </a:rPr>
              <a:t>but the future standard is </a:t>
            </a:r>
            <a:r>
              <a:rPr lang="en-US" sz="1600" b="1" smtClean="0">
                <a:cs typeface="Arial" charset="0"/>
              </a:rPr>
              <a:t>WebVTT (.vtt)</a:t>
            </a:r>
            <a:r>
              <a:rPr lang="en-US" sz="1600" smtClean="0">
                <a:cs typeface="Arial" charset="0"/>
              </a:rPr>
              <a:t>. </a:t>
            </a:r>
          </a:p>
          <a:p>
            <a:pPr lvl="1" eaLnBrk="1" hangingPunct="1"/>
            <a:r>
              <a:rPr lang="en-US" sz="1600" smtClean="0">
                <a:cs typeface="Arial" charset="0"/>
              </a:rPr>
              <a:t>The </a:t>
            </a:r>
            <a:r>
              <a:rPr lang="en-US" sz="1600" b="1" smtClean="0">
                <a:cs typeface="Arial" charset="0"/>
              </a:rPr>
              <a:t>track </a:t>
            </a:r>
            <a:r>
              <a:rPr lang="en-US" sz="1600" smtClean="0">
                <a:cs typeface="Arial" charset="0"/>
              </a:rPr>
              <a:t>element has </a:t>
            </a:r>
            <a:r>
              <a:rPr lang="en-US" sz="1600" i="1" smtClean="0">
                <a:cs typeface="Arial" charset="0"/>
              </a:rPr>
              <a:t>okay</a:t>
            </a:r>
            <a:r>
              <a:rPr lang="en-US" sz="1600" smtClean="0">
                <a:cs typeface="Arial" charset="0"/>
              </a:rPr>
              <a:t> support</a:t>
            </a:r>
          </a:p>
          <a:p>
            <a:pPr lvl="2" eaLnBrk="1" hangingPunct="1"/>
            <a:r>
              <a:rPr lang="en-US" sz="1600" smtClean="0">
                <a:cs typeface="Arial" charset="0"/>
              </a:rPr>
              <a:t>Chrome 23, IE 10, Opera 12.10, Safari 6.</a:t>
            </a:r>
          </a:p>
          <a:p>
            <a:pPr lvl="3" eaLnBrk="1" hangingPunct="1"/>
            <a:r>
              <a:rPr lang="en-US" sz="1600" smtClean="0">
                <a:cs typeface="Arial" charset="0"/>
              </a:rPr>
              <a:t>Not Firefox (yet).</a:t>
            </a:r>
          </a:p>
          <a:p>
            <a:pPr lvl="3" eaLnBrk="1" hangingPunct="1"/>
            <a:r>
              <a:rPr lang="en-US" sz="1600" smtClean="0">
                <a:cs typeface="Arial" charset="0"/>
              </a:rPr>
              <a:t>Support will get better.</a:t>
            </a:r>
          </a:p>
          <a:p>
            <a:pPr lvl="1" eaLnBrk="1" hangingPunct="1"/>
            <a:r>
              <a:rPr lang="en-US" sz="1600" smtClean="0">
                <a:cs typeface="Arial" charset="0"/>
              </a:rPr>
              <a:t>Example </a:t>
            </a:r>
            <a:br>
              <a:rPr lang="en-US" sz="1600" smtClean="0">
                <a:cs typeface="Arial" charset="0"/>
              </a:rPr>
            </a:br>
            <a:r>
              <a:rPr lang="en-US" sz="1600" smtClean="0">
                <a:cs typeface="Arial" charset="0"/>
              </a:rPr>
              <a:t>&lt;video&gt;</a:t>
            </a:r>
            <a:br>
              <a:rPr lang="en-US" sz="1600" smtClean="0">
                <a:cs typeface="Arial" charset="0"/>
              </a:rPr>
            </a:br>
            <a:r>
              <a:rPr lang="en-US" sz="1600" smtClean="0">
                <a:cs typeface="Arial" charset="0"/>
              </a:rPr>
              <a:t>   &lt;source src=“/your/video.webm” &gt;</a:t>
            </a:r>
            <a:br>
              <a:rPr lang="en-US" sz="1600" smtClean="0">
                <a:cs typeface="Arial" charset="0"/>
              </a:rPr>
            </a:br>
            <a:r>
              <a:rPr lang="en-US" sz="1600" smtClean="0">
                <a:cs typeface="Arial" charset="0"/>
              </a:rPr>
              <a:t>   &lt;source src=“/your/video.mp4” &gt;</a:t>
            </a:r>
            <a:br>
              <a:rPr lang="en-US" sz="1600" smtClean="0">
                <a:cs typeface="Arial" charset="0"/>
              </a:rPr>
            </a:br>
            <a:r>
              <a:rPr lang="en-US" sz="1600" b="1" smtClean="0">
                <a:cs typeface="Arial" charset="0"/>
              </a:rPr>
              <a:t>   &lt;track kind=“subtitles” src=“/your/video.srt” srclang=“en” label=“English”&gt;</a:t>
            </a:r>
            <a:r>
              <a:rPr lang="en-US" sz="1600" smtClean="0">
                <a:cs typeface="Arial" charset="0"/>
              </a:rPr>
              <a:t/>
            </a:r>
            <a:br>
              <a:rPr lang="en-US" sz="1600" smtClean="0">
                <a:cs typeface="Arial" charset="0"/>
              </a:rPr>
            </a:br>
            <a:r>
              <a:rPr lang="en-US" sz="1600" smtClean="0">
                <a:cs typeface="Arial" charset="0"/>
              </a:rPr>
              <a:t>&lt;/video&gt;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cs typeface="Arial" charset="0"/>
              </a:rPr>
              <a:t>Content Modeling: the Pieces of the Puzzle</a:t>
            </a:r>
          </a:p>
        </p:txBody>
      </p:sp>
      <p:pic>
        <p:nvPicPr>
          <p:cNvPr id="58370" name="Picture Placeholder 4"/>
          <p:cNvPicPr>
            <a:picLocks noGrp="1" noChangeAspect="1"/>
          </p:cNvPicPr>
          <p:nvPr>
            <p:ph type="pic" idx="1"/>
          </p:nvPr>
        </p:nvPicPr>
        <p:blipFill>
          <a:blip r:embed="rId3"/>
          <a:srcRect t="8047" b="8047"/>
          <a:stretch>
            <a:fillRect/>
          </a:stretch>
        </p:blipFill>
        <p:spPr>
          <a:ln>
            <a:solidFill>
              <a:schemeClr val="tx1"/>
            </a:solidFill>
          </a:ln>
        </p:spPr>
      </p:pic>
      <p:sp>
        <p:nvSpPr>
          <p:cNvPr id="58371" name="Text Placeholder 3"/>
          <p:cNvSpPr>
            <a:spLocks noGrp="1"/>
          </p:cNvSpPr>
          <p:nvPr>
            <p:ph type="body" sz="half" idx="2"/>
          </p:nvPr>
        </p:nvSpPr>
        <p:spPr/>
        <p:txBody>
          <a:bodyPr/>
          <a:lstStyle/>
          <a:p>
            <a:pPr eaLnBrk="1" hangingPunct="1"/>
            <a:r>
              <a:rPr lang="en-US" smtClean="0">
                <a:cs typeface="Arial" charset="0"/>
              </a:rPr>
              <a:t>Rather than having a dashboard where one can just attach the video and publish, we broke the process into multi-part steps.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cs typeface="Arial" charset="0"/>
              </a:rPr>
              <a:t>Content Modeling: Granular Control</a:t>
            </a:r>
          </a:p>
        </p:txBody>
      </p:sp>
      <p:sp>
        <p:nvSpPr>
          <p:cNvPr id="60418" name="Text Placeholder 3"/>
          <p:cNvSpPr>
            <a:spLocks noGrp="1"/>
          </p:cNvSpPr>
          <p:nvPr>
            <p:ph type="body" sz="half" idx="2"/>
          </p:nvPr>
        </p:nvSpPr>
        <p:spPr/>
        <p:txBody>
          <a:bodyPr/>
          <a:lstStyle/>
          <a:p>
            <a:pPr eaLnBrk="1" hangingPunct="1"/>
            <a:r>
              <a:rPr lang="en-US" smtClean="0">
                <a:cs typeface="Arial" charset="0"/>
              </a:rPr>
              <a:t>The real advantage of breaking the process into multiple parts is that it allows developers granular control.</a:t>
            </a:r>
          </a:p>
        </p:txBody>
      </p:sp>
      <p:pic>
        <p:nvPicPr>
          <p:cNvPr id="60419" name="Picture Placeholder 5"/>
          <p:cNvPicPr>
            <a:picLocks noGrp="1" noChangeAspect="1"/>
          </p:cNvPicPr>
          <p:nvPr>
            <p:ph type="pic" idx="1"/>
          </p:nvPr>
        </p:nvPicPr>
        <p:blipFill>
          <a:blip r:embed="rId3"/>
          <a:srcRect t="8047" b="8047"/>
          <a:stretch>
            <a:fillRect/>
          </a:stretch>
        </p:blipFill>
        <p:spPr>
          <a:ln>
            <a:solidFill>
              <a:schemeClr val="tx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z="4400" smtClean="0">
                <a:cs typeface="Arial" charset="0"/>
              </a:rPr>
              <a:t>Appealing to Multiple Learning Styles</a:t>
            </a:r>
          </a:p>
        </p:txBody>
      </p:sp>
      <p:pic>
        <p:nvPicPr>
          <p:cNvPr id="70658" name="Content Placeholder 1"/>
          <p:cNvPicPr>
            <a:picLocks noGrp="1" noChangeAspect="1"/>
          </p:cNvPicPr>
          <p:nvPr>
            <p:ph idx="1"/>
          </p:nvPr>
        </p:nvPicPr>
        <p:blipFill>
          <a:blip r:embed="rId3"/>
          <a:srcRect/>
          <a:stretch>
            <a:fillRect/>
          </a:stretch>
        </p:blipFill>
        <p:spPr>
          <a:xfrm>
            <a:off x="457200" y="2030413"/>
            <a:ext cx="8229600" cy="3665537"/>
          </a:xfrm>
          <a:ln>
            <a:solidFill>
              <a:schemeClr val="tx1"/>
            </a:solid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cs typeface="Arial" charset="0"/>
              </a:rPr>
              <a:t>Location</a:t>
            </a:r>
          </a:p>
        </p:txBody>
      </p:sp>
      <p:pic>
        <p:nvPicPr>
          <p:cNvPr id="62466" name="Content Placeholder 1"/>
          <p:cNvPicPr>
            <a:picLocks noGrp="1" noChangeAspect="1"/>
          </p:cNvPicPr>
          <p:nvPr>
            <p:ph sz="half" idx="4294967295"/>
          </p:nvPr>
        </p:nvPicPr>
        <p:blipFill>
          <a:blip r:embed="rId3"/>
          <a:srcRect/>
          <a:stretch>
            <a:fillRect/>
          </a:stretch>
        </p:blipFill>
        <p:spPr>
          <a:xfrm>
            <a:off x="1143000" y="1295400"/>
            <a:ext cx="6934200" cy="4713288"/>
          </a:xfrm>
          <a:ln>
            <a:solidFill>
              <a:schemeClr val="tx1"/>
            </a:solid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cs typeface="Arial" charset="0"/>
              </a:rPr>
              <a:t>Dynamically Created Locations</a:t>
            </a:r>
          </a:p>
        </p:txBody>
      </p:sp>
      <p:pic>
        <p:nvPicPr>
          <p:cNvPr id="64514" name="Content Placeholder 5"/>
          <p:cNvPicPr>
            <a:picLocks noGrp="1" noChangeAspect="1"/>
          </p:cNvPicPr>
          <p:nvPr>
            <p:ph sz="half" idx="4294967295"/>
          </p:nvPr>
        </p:nvPicPr>
        <p:blipFill>
          <a:blip r:embed="rId3"/>
          <a:srcRect/>
          <a:stretch>
            <a:fillRect/>
          </a:stretch>
        </p:blipFill>
        <p:spPr>
          <a:xfrm>
            <a:off x="1676400" y="1414463"/>
            <a:ext cx="5410200" cy="4471987"/>
          </a:xfrm>
          <a:ln>
            <a:solidFill>
              <a:schemeClr val="tx1"/>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z="4400" smtClean="0">
                <a:cs typeface="Arial" charset="0"/>
              </a:rPr>
              <a:t>Device Agnostic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35100"/>
            <a:ext cx="7350063" cy="45272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idx="4294967295"/>
          </p:nvPr>
        </p:nvSpPr>
        <p:spPr/>
        <p:txBody>
          <a:bodyPr/>
          <a:lstStyle/>
          <a:p>
            <a:r>
              <a:rPr lang="en-US" smtClean="0">
                <a:cs typeface="Arial" charset="0"/>
              </a:rPr>
              <a:t>Outline</a:t>
            </a:r>
          </a:p>
        </p:txBody>
      </p:sp>
      <p:sp>
        <p:nvSpPr>
          <p:cNvPr id="115715" name="Rectangle 3"/>
          <p:cNvSpPr>
            <a:spLocks noGrp="1"/>
          </p:cNvSpPr>
          <p:nvPr>
            <p:ph type="body" idx="4294967295"/>
          </p:nvPr>
        </p:nvSpPr>
        <p:spPr>
          <a:xfrm>
            <a:off x="304800" y="1600200"/>
            <a:ext cx="8686800" cy="4525963"/>
          </a:xfrm>
        </p:spPr>
        <p:txBody>
          <a:bodyPr/>
          <a:lstStyle/>
          <a:p>
            <a:r>
              <a:rPr lang="en-US" smtClean="0">
                <a:cs typeface="Arial" charset="0"/>
              </a:rPr>
              <a:t>Overview of Nova Southeastern University Libraries &amp; Students</a:t>
            </a:r>
          </a:p>
          <a:p>
            <a:r>
              <a:rPr lang="en-US" smtClean="0">
                <a:cs typeface="Arial" charset="0"/>
              </a:rPr>
              <a:t>Instructional Video Best Practices that Shaped Our Platform</a:t>
            </a:r>
          </a:p>
          <a:p>
            <a:r>
              <a:rPr lang="en-US" smtClean="0">
                <a:cs typeface="Arial" charset="0"/>
              </a:rPr>
              <a:t>How We Implemented Changes</a:t>
            </a:r>
          </a:p>
          <a:p>
            <a:endParaRPr lang="en-US" smtClean="0">
              <a:cs typeface="Arial" charset="0"/>
            </a:endParaRPr>
          </a:p>
          <a:p>
            <a:endParaRPr lang="en-US" smtClean="0">
              <a:cs typeface="Arial" charset="0"/>
            </a:endParaRPr>
          </a:p>
          <a:p>
            <a:endParaRPr lang="en-US" smtClean="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p:txBody>
          <a:bodyPr/>
          <a:lstStyle/>
          <a:p>
            <a:r>
              <a:rPr lang="en-US" smtClean="0">
                <a:cs typeface="Arial" charset="0"/>
              </a:rPr>
              <a:t>Implementing Change</a:t>
            </a:r>
          </a:p>
        </p:txBody>
      </p:sp>
      <p:sp>
        <p:nvSpPr>
          <p:cNvPr id="116739" name="Rectangle 3"/>
          <p:cNvSpPr>
            <a:spLocks noGrp="1"/>
          </p:cNvSpPr>
          <p:nvPr>
            <p:ph type="body" idx="4294967295"/>
          </p:nvPr>
        </p:nvSpPr>
        <p:spPr>
          <a:xfrm>
            <a:off x="457200" y="1676400"/>
            <a:ext cx="8229600" cy="4449763"/>
          </a:xfrm>
        </p:spPr>
        <p:txBody>
          <a:bodyPr/>
          <a:lstStyle/>
          <a:p>
            <a:r>
              <a:rPr lang="en-US" smtClean="0">
                <a:cs typeface="Arial" charset="0"/>
              </a:rPr>
              <a:t>Build a Working Group</a:t>
            </a:r>
          </a:p>
          <a:p>
            <a:r>
              <a:rPr lang="en-US" smtClean="0">
                <a:cs typeface="Arial" charset="0"/>
              </a:rPr>
              <a:t>Communicate Effectively</a:t>
            </a:r>
          </a:p>
          <a:p>
            <a:r>
              <a:rPr lang="en-US" smtClean="0">
                <a:cs typeface="Arial" charset="0"/>
              </a:rPr>
              <a:t>Meet Project Deadlines</a:t>
            </a:r>
          </a:p>
          <a:p>
            <a:r>
              <a:rPr lang="en-US" smtClean="0">
                <a:cs typeface="Arial" charset="0"/>
              </a:rPr>
              <a:t>Document Final Procedures</a:t>
            </a:r>
          </a:p>
          <a:p>
            <a:endParaRPr lang="en-US" smtClean="0">
              <a:cs typeface="Arial" charset="0"/>
            </a:endParaRPr>
          </a:p>
          <a:p>
            <a:endParaRPr lang="en-US" smtClean="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idx="4294967295"/>
          </p:nvPr>
        </p:nvSpPr>
        <p:spPr/>
        <p:txBody>
          <a:bodyPr/>
          <a:lstStyle/>
          <a:p>
            <a:pPr eaLnBrk="1" hangingPunct="1"/>
            <a:r>
              <a:rPr lang="en-US" smtClean="0">
                <a:cs typeface="Arial" charset="0"/>
              </a:rPr>
              <a:t>Building a Working Group</a:t>
            </a:r>
          </a:p>
        </p:txBody>
      </p:sp>
      <p:pic>
        <p:nvPicPr>
          <p:cNvPr id="78850" name="Picture 2"/>
          <p:cNvPicPr>
            <a:picLocks noGrp="1" noChangeAspect="1" noChangeArrowheads="1"/>
          </p:cNvPicPr>
          <p:nvPr>
            <p:ph type="body" idx="4294967295"/>
          </p:nvPr>
        </p:nvPicPr>
        <p:blipFill>
          <a:blip r:embed="rId3"/>
          <a:srcRect l="999" r="3000" b="34384"/>
          <a:stretch>
            <a:fillRect/>
          </a:stretch>
        </p:blipFill>
        <p:spPr>
          <a:xfrm>
            <a:off x="609600" y="1447800"/>
            <a:ext cx="8077200" cy="44196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3"/>
          <p:cNvPicPr>
            <a:picLocks noGrp="1" noChangeAspect="1" noChangeArrowheads="1"/>
          </p:cNvPicPr>
          <p:nvPr>
            <p:ph type="body" idx="4294967295"/>
          </p:nvPr>
        </p:nvPicPr>
        <p:blipFill>
          <a:blip r:embed="rId3"/>
          <a:srcRect/>
          <a:stretch>
            <a:fillRect/>
          </a:stretch>
        </p:blipFill>
        <p:spPr>
          <a:xfrm>
            <a:off x="1752600" y="1143000"/>
            <a:ext cx="5334000" cy="5105400"/>
          </a:xfrm>
        </p:spPr>
      </p:pic>
      <p:pic>
        <p:nvPicPr>
          <p:cNvPr id="80898" name="Picture 4"/>
          <p:cNvPicPr>
            <a:picLocks noChangeAspect="1" noChangeArrowheads="1"/>
          </p:cNvPicPr>
          <p:nvPr/>
        </p:nvPicPr>
        <p:blipFill>
          <a:blip r:embed="rId4"/>
          <a:srcRect/>
          <a:stretch>
            <a:fillRect/>
          </a:stretch>
        </p:blipFill>
        <p:spPr bwMode="auto">
          <a:xfrm>
            <a:off x="6629400" y="5410200"/>
            <a:ext cx="1781175" cy="554038"/>
          </a:xfrm>
          <a:prstGeom prst="rect">
            <a:avLst/>
          </a:prstGeom>
          <a:noFill/>
          <a:ln w="9525">
            <a:noFill/>
            <a:miter lim="800000"/>
            <a:headEnd/>
            <a:tailEnd/>
          </a:ln>
        </p:spPr>
      </p:pic>
      <p:sp>
        <p:nvSpPr>
          <p:cNvPr id="80899" name="Rectangle 2"/>
          <p:cNvSpPr>
            <a:spLocks noGrp="1"/>
          </p:cNvSpPr>
          <p:nvPr>
            <p:ph type="title" idx="4294967295"/>
          </p:nvPr>
        </p:nvSpPr>
        <p:spPr/>
        <p:txBody>
          <a:bodyPr/>
          <a:lstStyle/>
          <a:p>
            <a:pPr eaLnBrk="1" hangingPunct="1"/>
            <a:r>
              <a:rPr lang="en-US" smtClean="0">
                <a:cs typeface="Arial" charset="0"/>
              </a:rPr>
              <a:t>Building a Working Group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idx="4294967295"/>
          </p:nvPr>
        </p:nvSpPr>
        <p:spPr/>
        <p:txBody>
          <a:bodyPr/>
          <a:lstStyle/>
          <a:p>
            <a:pPr eaLnBrk="1" hangingPunct="1"/>
            <a:r>
              <a:rPr lang="en-US" sz="4200" smtClean="0">
                <a:cs typeface="Arial" charset="0"/>
              </a:rPr>
              <a:t>Communication</a:t>
            </a:r>
          </a:p>
        </p:txBody>
      </p:sp>
      <p:pic>
        <p:nvPicPr>
          <p:cNvPr id="82946" name="Picture 2"/>
          <p:cNvPicPr>
            <a:picLocks noGrp="1" noChangeAspect="1" noChangeArrowheads="1"/>
          </p:cNvPicPr>
          <p:nvPr>
            <p:ph type="body" idx="4294967295"/>
          </p:nvPr>
        </p:nvPicPr>
        <p:blipFill>
          <a:blip r:embed="rId3"/>
          <a:srcRect l="1031" r="5154" b="4683"/>
          <a:stretch>
            <a:fillRect/>
          </a:stretch>
        </p:blipFill>
        <p:spPr>
          <a:xfrm>
            <a:off x="609600" y="1371600"/>
            <a:ext cx="7924800" cy="46482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idx="4294967295"/>
          </p:nvPr>
        </p:nvSpPr>
        <p:spPr/>
        <p:txBody>
          <a:bodyPr/>
          <a:lstStyle/>
          <a:p>
            <a:pPr eaLnBrk="1" hangingPunct="1"/>
            <a:r>
              <a:rPr lang="en-US" sz="4200" smtClean="0">
                <a:cs typeface="Arial" charset="0"/>
              </a:rPr>
              <a:t>Communication</a:t>
            </a:r>
          </a:p>
        </p:txBody>
      </p:sp>
      <p:pic>
        <p:nvPicPr>
          <p:cNvPr id="84994" name="Picture 3"/>
          <p:cNvPicPr>
            <a:picLocks noGrp="1" noChangeAspect="1" noChangeArrowheads="1"/>
          </p:cNvPicPr>
          <p:nvPr>
            <p:ph type="body" idx="4294967295"/>
          </p:nvPr>
        </p:nvPicPr>
        <p:blipFill>
          <a:blip r:embed="rId3"/>
          <a:srcRect r="981"/>
          <a:stretch>
            <a:fillRect/>
          </a:stretch>
        </p:blipFill>
        <p:spPr>
          <a:xfrm>
            <a:off x="685800" y="1905000"/>
            <a:ext cx="7696200" cy="4191000"/>
          </a:xfrm>
        </p:spPr>
      </p:pic>
      <p:pic>
        <p:nvPicPr>
          <p:cNvPr id="84995" name="Picture 2"/>
          <p:cNvPicPr>
            <a:picLocks noChangeAspect="1" noChangeArrowheads="1"/>
          </p:cNvPicPr>
          <p:nvPr/>
        </p:nvPicPr>
        <p:blipFill>
          <a:blip r:embed="rId4"/>
          <a:srcRect l="9540" t="78130" r="62097"/>
          <a:stretch>
            <a:fillRect/>
          </a:stretch>
        </p:blipFill>
        <p:spPr bwMode="auto">
          <a:xfrm>
            <a:off x="4953000" y="1447800"/>
            <a:ext cx="2667000" cy="1398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idx="4294967295"/>
          </p:nvPr>
        </p:nvSpPr>
        <p:spPr/>
        <p:txBody>
          <a:bodyPr/>
          <a:lstStyle/>
          <a:p>
            <a:pPr eaLnBrk="1" hangingPunct="1"/>
            <a:r>
              <a:rPr lang="en-US" smtClean="0">
                <a:cs typeface="Arial" charset="0"/>
              </a:rPr>
              <a:t>Timeline</a:t>
            </a:r>
          </a:p>
        </p:txBody>
      </p:sp>
      <p:pic>
        <p:nvPicPr>
          <p:cNvPr id="87042" name="Picture 3"/>
          <p:cNvPicPr>
            <a:picLocks noGrp="1" noChangeAspect="1" noChangeArrowheads="1"/>
          </p:cNvPicPr>
          <p:nvPr>
            <p:ph type="body" idx="4294967295"/>
          </p:nvPr>
        </p:nvPicPr>
        <p:blipFill>
          <a:blip r:embed="rId3"/>
          <a:srcRect/>
          <a:stretch>
            <a:fillRect/>
          </a:stretch>
        </p:blipFill>
        <p:spPr>
          <a:xfrm>
            <a:off x="457200" y="1219200"/>
            <a:ext cx="8229600" cy="4906963"/>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idx="4294967295"/>
          </p:nvPr>
        </p:nvSpPr>
        <p:spPr/>
        <p:txBody>
          <a:bodyPr/>
          <a:lstStyle/>
          <a:p>
            <a:pPr eaLnBrk="1" hangingPunct="1"/>
            <a:r>
              <a:rPr lang="en-US" smtClean="0">
                <a:cs typeface="Arial" charset="0"/>
              </a:rPr>
              <a:t>Timeline</a:t>
            </a:r>
          </a:p>
        </p:txBody>
      </p:sp>
      <p:pic>
        <p:nvPicPr>
          <p:cNvPr id="89090" name="Picture 3"/>
          <p:cNvPicPr>
            <a:picLocks noGrp="1" noChangeAspect="1" noChangeArrowheads="1"/>
          </p:cNvPicPr>
          <p:nvPr>
            <p:ph type="body" idx="4294967295"/>
          </p:nvPr>
        </p:nvPicPr>
        <p:blipFill>
          <a:blip r:embed="rId3"/>
          <a:srcRect t="1230" r="34506" b="24672"/>
          <a:stretch>
            <a:fillRect/>
          </a:stretch>
        </p:blipFill>
        <p:spPr>
          <a:xfrm>
            <a:off x="533400" y="1203325"/>
            <a:ext cx="8229600" cy="4968875"/>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idx="4294967295"/>
          </p:nvPr>
        </p:nvSpPr>
        <p:spPr/>
        <p:txBody>
          <a:bodyPr/>
          <a:lstStyle/>
          <a:p>
            <a:pPr eaLnBrk="1" hangingPunct="1"/>
            <a:r>
              <a:rPr lang="en-US" smtClean="0">
                <a:cs typeface="Arial" charset="0"/>
              </a:rPr>
              <a:t>Knowledgebase</a:t>
            </a:r>
          </a:p>
        </p:txBody>
      </p:sp>
      <p:pic>
        <p:nvPicPr>
          <p:cNvPr id="91138" name="Picture 2"/>
          <p:cNvPicPr>
            <a:picLocks noGrp="1" noChangeAspect="1" noChangeArrowheads="1"/>
          </p:cNvPicPr>
          <p:nvPr>
            <p:ph type="body" idx="4294967295"/>
          </p:nvPr>
        </p:nvPicPr>
        <p:blipFill>
          <a:blip r:embed="rId3"/>
          <a:srcRect l="2106" r="2106" b="13692"/>
          <a:stretch>
            <a:fillRect/>
          </a:stretch>
        </p:blipFill>
        <p:spPr>
          <a:xfrm>
            <a:off x="609600" y="1447800"/>
            <a:ext cx="8077200" cy="451326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idx="4294967295"/>
          </p:nvPr>
        </p:nvSpPr>
        <p:spPr/>
        <p:txBody>
          <a:bodyPr/>
          <a:lstStyle/>
          <a:p>
            <a:pPr eaLnBrk="1" hangingPunct="1"/>
            <a:r>
              <a:rPr lang="en-US" smtClean="0">
                <a:cs typeface="Arial" charset="0"/>
              </a:rPr>
              <a:t>Beta</a:t>
            </a:r>
          </a:p>
        </p:txBody>
      </p:sp>
      <p:pic>
        <p:nvPicPr>
          <p:cNvPr id="93186" name="Picture 3"/>
          <p:cNvPicPr>
            <a:picLocks noGrp="1" noChangeAspect="1" noChangeArrowheads="1"/>
          </p:cNvPicPr>
          <p:nvPr>
            <p:ph type="body" idx="4294967295"/>
          </p:nvPr>
        </p:nvPicPr>
        <p:blipFill>
          <a:blip r:embed="rId3"/>
          <a:srcRect/>
          <a:stretch>
            <a:fillRect/>
          </a:stretch>
        </p:blipFill>
        <p:spPr>
          <a:xfrm>
            <a:off x="685800" y="1371600"/>
            <a:ext cx="7772400" cy="46482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idx="4294967295"/>
          </p:nvPr>
        </p:nvSpPr>
        <p:spPr/>
        <p:txBody>
          <a:bodyPr/>
          <a:lstStyle/>
          <a:p>
            <a:pPr eaLnBrk="1" hangingPunct="1"/>
            <a:r>
              <a:rPr lang="en-US" smtClean="0">
                <a:cs typeface="Arial" charset="0"/>
              </a:rPr>
              <a:t>Beta</a:t>
            </a:r>
          </a:p>
        </p:txBody>
      </p:sp>
      <p:pic>
        <p:nvPicPr>
          <p:cNvPr id="95234" name="Picture 3"/>
          <p:cNvPicPr>
            <a:picLocks noGrp="1" noChangeAspect="1" noChangeArrowheads="1"/>
          </p:cNvPicPr>
          <p:nvPr>
            <p:ph type="body" idx="4294967295"/>
          </p:nvPr>
        </p:nvPicPr>
        <p:blipFill>
          <a:blip r:embed="rId3"/>
          <a:srcRect t="1230" r="34506" b="24672"/>
          <a:stretch>
            <a:fillRect/>
          </a:stretch>
        </p:blipFill>
        <p:spPr>
          <a:xfrm>
            <a:off x="533400" y="1203325"/>
            <a:ext cx="8229600" cy="496887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z="4400" smtClean="0">
                <a:cs typeface="Arial" charset="0"/>
              </a:rPr>
              <a:t>Nova Southeastern University</a:t>
            </a:r>
          </a:p>
        </p:txBody>
      </p:sp>
      <p:pic>
        <p:nvPicPr>
          <p:cNvPr id="39938" name="Picture 2"/>
          <p:cNvPicPr>
            <a:picLocks noChangeAspect="1" noChangeArrowheads="1"/>
          </p:cNvPicPr>
          <p:nvPr/>
        </p:nvPicPr>
        <p:blipFill>
          <a:blip r:embed="rId3"/>
          <a:srcRect t="13445"/>
          <a:stretch>
            <a:fillRect/>
          </a:stretch>
        </p:blipFill>
        <p:spPr bwMode="auto">
          <a:xfrm>
            <a:off x="631825" y="1371600"/>
            <a:ext cx="5057775" cy="2243138"/>
          </a:xfrm>
          <a:prstGeom prst="rect">
            <a:avLst/>
          </a:prstGeom>
          <a:noFill/>
          <a:ln w="9525">
            <a:noFill/>
            <a:miter lim="800000"/>
            <a:headEnd/>
            <a:tailEnd/>
          </a:ln>
        </p:spPr>
      </p:pic>
      <p:pic>
        <p:nvPicPr>
          <p:cNvPr id="39939" name="Picture 8" descr="http://www.nova.edu/community/images/don_taft_header.jpg"/>
          <p:cNvPicPr>
            <a:picLocks noChangeAspect="1" noChangeArrowheads="1"/>
          </p:cNvPicPr>
          <p:nvPr/>
        </p:nvPicPr>
        <p:blipFill>
          <a:blip r:embed="rId4"/>
          <a:srcRect l="13779" t="8556" b="4889"/>
          <a:stretch>
            <a:fillRect/>
          </a:stretch>
        </p:blipFill>
        <p:spPr bwMode="auto">
          <a:xfrm>
            <a:off x="3276600" y="3700463"/>
            <a:ext cx="5083175" cy="2243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2"/>
          <p:cNvPicPr>
            <a:picLocks noChangeAspect="1" noChangeArrowheads="1"/>
          </p:cNvPicPr>
          <p:nvPr/>
        </p:nvPicPr>
        <p:blipFill>
          <a:blip r:embed="rId3"/>
          <a:srcRect l="50723" t="12759" r="2390" b="2975"/>
          <a:stretch>
            <a:fillRect/>
          </a:stretch>
        </p:blipFill>
        <p:spPr bwMode="auto">
          <a:xfrm>
            <a:off x="965200" y="1219200"/>
            <a:ext cx="7264400" cy="4953000"/>
          </a:xfrm>
          <a:prstGeom prst="rect">
            <a:avLst/>
          </a:prstGeom>
          <a:noFill/>
          <a:ln w="9525">
            <a:noFill/>
            <a:miter lim="800000"/>
            <a:headEnd/>
            <a:tailEnd/>
          </a:ln>
        </p:spPr>
      </p:pic>
      <p:sp>
        <p:nvSpPr>
          <p:cNvPr id="97282" name="Rectangle 2"/>
          <p:cNvSpPr>
            <a:spLocks noGrp="1"/>
          </p:cNvSpPr>
          <p:nvPr>
            <p:ph type="title" idx="4294967295"/>
          </p:nvPr>
        </p:nvSpPr>
        <p:spPr/>
        <p:txBody>
          <a:bodyPr/>
          <a:lstStyle/>
          <a:p>
            <a:pPr eaLnBrk="1" hangingPunct="1"/>
            <a:r>
              <a:rPr lang="en-US" smtClean="0">
                <a:cs typeface="Arial" charset="0"/>
              </a:rPr>
              <a:t>Beta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idx="4294967295"/>
          </p:nvPr>
        </p:nvSpPr>
        <p:spPr>
          <a:xfrm>
            <a:off x="304800" y="274638"/>
            <a:ext cx="8686800" cy="1143000"/>
          </a:xfrm>
        </p:spPr>
        <p:txBody>
          <a:bodyPr/>
          <a:lstStyle/>
          <a:p>
            <a:pPr eaLnBrk="1" hangingPunct="1"/>
            <a:r>
              <a:rPr lang="en-US" smtClean="0">
                <a:cs typeface="Arial" charset="0"/>
              </a:rPr>
              <a:t>Contact Us</a:t>
            </a:r>
          </a:p>
        </p:txBody>
      </p:sp>
      <p:sp>
        <p:nvSpPr>
          <p:cNvPr id="99330" name="TextBox 3"/>
          <p:cNvSpPr txBox="1">
            <a:spLocks noChangeArrowheads="1"/>
          </p:cNvSpPr>
          <p:nvPr/>
        </p:nvSpPr>
        <p:spPr bwMode="auto">
          <a:xfrm>
            <a:off x="1806575" y="1477963"/>
            <a:ext cx="4822825" cy="1098550"/>
          </a:xfrm>
          <a:prstGeom prst="rect">
            <a:avLst/>
          </a:prstGeom>
          <a:noFill/>
          <a:ln w="9525">
            <a:noFill/>
            <a:miter lim="800000"/>
            <a:headEnd/>
            <a:tailEnd/>
          </a:ln>
        </p:spPr>
        <p:txBody>
          <a:bodyPr>
            <a:spAutoFit/>
          </a:bodyPr>
          <a:lstStyle/>
          <a:p>
            <a:r>
              <a:rPr lang="en-US" sz="3200" b="1">
                <a:latin typeface="Euphemia" pitchFamily="34" charset="0"/>
              </a:rPr>
              <a:t>Michelle Keba</a:t>
            </a:r>
          </a:p>
          <a:p>
            <a:r>
              <a:rPr lang="en-US" sz="1600">
                <a:latin typeface="Euphemia" pitchFamily="34" charset="0"/>
              </a:rPr>
              <a:t>Distance &amp; Instructional Services Librarian</a:t>
            </a:r>
          </a:p>
          <a:p>
            <a:r>
              <a:rPr lang="en-US">
                <a:latin typeface="Euphemia" pitchFamily="34" charset="0"/>
              </a:rPr>
              <a:t>Nova Southeastern University</a:t>
            </a:r>
          </a:p>
        </p:txBody>
      </p:sp>
      <p:sp>
        <p:nvSpPr>
          <p:cNvPr id="99331" name="TextBox 5"/>
          <p:cNvSpPr txBox="1">
            <a:spLocks noChangeArrowheads="1"/>
          </p:cNvSpPr>
          <p:nvPr/>
        </p:nvSpPr>
        <p:spPr bwMode="auto">
          <a:xfrm>
            <a:off x="1828800" y="2900363"/>
            <a:ext cx="3581400" cy="1138237"/>
          </a:xfrm>
          <a:prstGeom prst="rect">
            <a:avLst/>
          </a:prstGeom>
          <a:noFill/>
          <a:ln w="9525">
            <a:noFill/>
            <a:miter lim="800000"/>
            <a:headEnd/>
            <a:tailEnd/>
          </a:ln>
        </p:spPr>
        <p:txBody>
          <a:bodyPr>
            <a:spAutoFit/>
          </a:bodyPr>
          <a:lstStyle/>
          <a:p>
            <a:r>
              <a:rPr lang="en-US" sz="3200" b="1">
                <a:latin typeface="Euphemia" pitchFamily="34" charset="0"/>
              </a:rPr>
              <a:t>Jamie Segno</a:t>
            </a:r>
          </a:p>
          <a:p>
            <a:r>
              <a:rPr lang="en-US">
                <a:latin typeface="Euphemia" pitchFamily="34" charset="0"/>
              </a:rPr>
              <a:t>Reference/Outreach Librarian</a:t>
            </a:r>
          </a:p>
          <a:p>
            <a:r>
              <a:rPr lang="en-US">
                <a:latin typeface="Euphemia" pitchFamily="34" charset="0"/>
              </a:rPr>
              <a:t>Nova Southeastern University</a:t>
            </a:r>
          </a:p>
        </p:txBody>
      </p:sp>
      <p:pic>
        <p:nvPicPr>
          <p:cNvPr id="99332" name="Picture 6"/>
          <p:cNvPicPr>
            <a:picLocks noChangeAspect="1"/>
          </p:cNvPicPr>
          <p:nvPr/>
        </p:nvPicPr>
        <p:blipFill>
          <a:blip r:embed="rId3"/>
          <a:srcRect l="16971" t="2182" r="28285" b="35454"/>
          <a:stretch>
            <a:fillRect/>
          </a:stretch>
        </p:blipFill>
        <p:spPr bwMode="auto">
          <a:xfrm>
            <a:off x="533400" y="2971800"/>
            <a:ext cx="1143000" cy="1228725"/>
          </a:xfrm>
          <a:prstGeom prst="rect">
            <a:avLst/>
          </a:prstGeom>
          <a:noFill/>
          <a:ln w="9525">
            <a:noFill/>
            <a:miter lim="800000"/>
            <a:headEnd/>
            <a:tailEnd/>
          </a:ln>
        </p:spPr>
      </p:pic>
      <p:sp>
        <p:nvSpPr>
          <p:cNvPr id="99333" name="TextBox 8"/>
          <p:cNvSpPr txBox="1">
            <a:spLocks noChangeArrowheads="1"/>
          </p:cNvSpPr>
          <p:nvPr/>
        </p:nvSpPr>
        <p:spPr bwMode="auto">
          <a:xfrm>
            <a:off x="1828800" y="4343400"/>
            <a:ext cx="3581400" cy="1128713"/>
          </a:xfrm>
          <a:prstGeom prst="rect">
            <a:avLst/>
          </a:prstGeom>
          <a:noFill/>
          <a:ln w="9525">
            <a:noFill/>
            <a:miter lim="800000"/>
            <a:headEnd/>
            <a:tailEnd/>
          </a:ln>
        </p:spPr>
        <p:txBody>
          <a:bodyPr>
            <a:spAutoFit/>
          </a:bodyPr>
          <a:lstStyle/>
          <a:p>
            <a:r>
              <a:rPr lang="en-US" sz="3200" b="1">
                <a:latin typeface="Euphemia" pitchFamily="34" charset="0"/>
              </a:rPr>
              <a:t>Michael Schofield</a:t>
            </a:r>
          </a:p>
          <a:p>
            <a:r>
              <a:rPr lang="en-US">
                <a:latin typeface="Euphemia" pitchFamily="34" charset="0"/>
              </a:rPr>
              <a:t>Web Services Librarian</a:t>
            </a:r>
          </a:p>
          <a:p>
            <a:r>
              <a:rPr lang="en-US">
                <a:latin typeface="Euphemia" pitchFamily="34" charset="0"/>
              </a:rPr>
              <a:t>Nova Southeastern University</a:t>
            </a:r>
          </a:p>
        </p:txBody>
      </p:sp>
      <p:pic>
        <p:nvPicPr>
          <p:cNvPr id="99334" name="Picture 3"/>
          <p:cNvPicPr>
            <a:picLocks noChangeAspect="1" noChangeArrowheads="1"/>
          </p:cNvPicPr>
          <p:nvPr/>
        </p:nvPicPr>
        <p:blipFill>
          <a:blip r:embed="rId4"/>
          <a:srcRect l="3946"/>
          <a:stretch>
            <a:fillRect/>
          </a:stretch>
        </p:blipFill>
        <p:spPr bwMode="auto">
          <a:xfrm>
            <a:off x="533400" y="4449763"/>
            <a:ext cx="1143000" cy="1189037"/>
          </a:xfrm>
          <a:prstGeom prst="rect">
            <a:avLst/>
          </a:prstGeom>
          <a:noFill/>
          <a:ln w="9525">
            <a:noFill/>
            <a:miter lim="800000"/>
            <a:headEnd/>
            <a:tailEnd/>
          </a:ln>
        </p:spPr>
      </p:pic>
      <p:pic>
        <p:nvPicPr>
          <p:cNvPr id="99335" name="Picture 2" descr="X:\photos\5846808c51848f2480e1b93c310a0c9e.jpeg"/>
          <p:cNvPicPr>
            <a:picLocks noChangeAspect="1" noChangeArrowheads="1"/>
          </p:cNvPicPr>
          <p:nvPr/>
        </p:nvPicPr>
        <p:blipFill>
          <a:blip r:embed="rId5"/>
          <a:srcRect r="7875"/>
          <a:stretch>
            <a:fillRect/>
          </a:stretch>
        </p:blipFill>
        <p:spPr bwMode="auto">
          <a:xfrm>
            <a:off x="533400" y="1524000"/>
            <a:ext cx="1143000" cy="1241425"/>
          </a:xfrm>
          <a:prstGeom prst="rect">
            <a:avLst/>
          </a:prstGeom>
          <a:noFill/>
          <a:ln w="9525">
            <a:noFill/>
            <a:miter lim="800000"/>
            <a:headEnd/>
            <a:tailEnd/>
          </a:ln>
        </p:spPr>
      </p:pic>
      <p:sp>
        <p:nvSpPr>
          <p:cNvPr id="99336" name="TextBox 12"/>
          <p:cNvSpPr txBox="1">
            <a:spLocks noChangeArrowheads="1"/>
          </p:cNvSpPr>
          <p:nvPr/>
        </p:nvSpPr>
        <p:spPr bwMode="auto">
          <a:xfrm>
            <a:off x="6140450" y="1905000"/>
            <a:ext cx="2819400" cy="457200"/>
          </a:xfrm>
          <a:prstGeom prst="rect">
            <a:avLst/>
          </a:prstGeom>
          <a:solidFill>
            <a:srgbClr val="50AFDF"/>
          </a:solidFill>
          <a:ln w="9525">
            <a:noFill/>
            <a:miter lim="800000"/>
            <a:headEnd/>
            <a:tailEnd/>
          </a:ln>
        </p:spPr>
        <p:txBody>
          <a:bodyPr>
            <a:spAutoFit/>
          </a:bodyPr>
          <a:lstStyle/>
          <a:p>
            <a:pPr algn="ctr"/>
            <a:r>
              <a:rPr lang="en-US" sz="2400" b="1">
                <a:solidFill>
                  <a:schemeClr val="bg1"/>
                </a:solidFill>
                <a:latin typeface="Euphemia" pitchFamily="34" charset="0"/>
              </a:rPr>
              <a:t>@MichelleKeba</a:t>
            </a:r>
          </a:p>
        </p:txBody>
      </p:sp>
      <p:sp>
        <p:nvSpPr>
          <p:cNvPr id="99337" name="TextBox 14"/>
          <p:cNvSpPr txBox="1">
            <a:spLocks noChangeArrowheads="1"/>
          </p:cNvSpPr>
          <p:nvPr/>
        </p:nvSpPr>
        <p:spPr bwMode="auto">
          <a:xfrm>
            <a:off x="6096000" y="4572000"/>
            <a:ext cx="2841625" cy="457200"/>
          </a:xfrm>
          <a:prstGeom prst="rect">
            <a:avLst/>
          </a:prstGeom>
          <a:solidFill>
            <a:srgbClr val="2E3547"/>
          </a:solidFill>
          <a:ln w="9525">
            <a:noFill/>
            <a:miter lim="800000"/>
            <a:headEnd/>
            <a:tailEnd/>
          </a:ln>
        </p:spPr>
        <p:txBody>
          <a:bodyPr>
            <a:spAutoFit/>
          </a:bodyPr>
          <a:lstStyle/>
          <a:p>
            <a:pPr algn="ctr"/>
            <a:r>
              <a:rPr lang="en-US" sz="2400" b="1">
                <a:solidFill>
                  <a:schemeClr val="bg1"/>
                </a:solidFill>
                <a:latin typeface="Euphemia" pitchFamily="34" charset="0"/>
              </a:rPr>
              <a:t>@gollydamn</a:t>
            </a:r>
          </a:p>
        </p:txBody>
      </p:sp>
      <p:sp>
        <p:nvSpPr>
          <p:cNvPr id="99338" name="TextBox 13"/>
          <p:cNvSpPr txBox="1">
            <a:spLocks noChangeArrowheads="1"/>
          </p:cNvSpPr>
          <p:nvPr/>
        </p:nvSpPr>
        <p:spPr bwMode="auto">
          <a:xfrm>
            <a:off x="6118225" y="3276600"/>
            <a:ext cx="2841625" cy="457200"/>
          </a:xfrm>
          <a:prstGeom prst="rect">
            <a:avLst/>
          </a:prstGeom>
          <a:solidFill>
            <a:srgbClr val="006699"/>
          </a:solidFill>
          <a:ln w="9525">
            <a:noFill/>
            <a:miter lim="800000"/>
            <a:headEnd/>
            <a:tailEnd/>
          </a:ln>
        </p:spPr>
        <p:txBody>
          <a:bodyPr>
            <a:spAutoFit/>
          </a:bodyPr>
          <a:lstStyle/>
          <a:p>
            <a:pPr algn="ctr"/>
            <a:r>
              <a:rPr lang="en-US" sz="2400" b="1">
                <a:solidFill>
                  <a:schemeClr val="bg1"/>
                </a:solidFill>
                <a:latin typeface="Euphemia" pitchFamily="34" charset="0"/>
              </a:rPr>
              <a:t>js1830@nova.edu</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pPr eaLnBrk="1" hangingPunct="1"/>
            <a:r>
              <a:rPr lang="en-US" sz="2800" smtClean="0">
                <a:cs typeface="Arial" charset="0"/>
              </a:rPr>
              <a:t>Appendix A: Things the Web Person Should Know about HTML5 Video</a:t>
            </a:r>
          </a:p>
        </p:txBody>
      </p:sp>
      <p:sp>
        <p:nvSpPr>
          <p:cNvPr id="101378" name="Content Placeholder 2"/>
          <p:cNvSpPr>
            <a:spLocks noGrp="1"/>
          </p:cNvSpPr>
          <p:nvPr>
            <p:ph idx="1"/>
          </p:nvPr>
        </p:nvSpPr>
        <p:spPr/>
        <p:txBody>
          <a:bodyPr/>
          <a:lstStyle/>
          <a:p>
            <a:pPr eaLnBrk="1" hangingPunct="1"/>
            <a:r>
              <a:rPr lang="en-US" sz="1800" smtClean="0">
                <a:cs typeface="Arial" charset="0"/>
              </a:rPr>
              <a:t>HTML5 Video has </a:t>
            </a:r>
            <a:r>
              <a:rPr lang="en-US" sz="1800" i="1" smtClean="0">
                <a:cs typeface="Arial" charset="0"/>
              </a:rPr>
              <a:t>pretty good </a:t>
            </a:r>
            <a:r>
              <a:rPr lang="en-US" sz="1800" smtClean="0">
                <a:cs typeface="Arial" charset="0"/>
              </a:rPr>
              <a:t>support, but without a Flash fallback it cuts out old browsers (like IE8). We decided we were okay with this. That’s not a small decision.</a:t>
            </a:r>
          </a:p>
          <a:p>
            <a:pPr lvl="1" eaLnBrk="1" hangingPunct="1"/>
            <a:r>
              <a:rPr lang="en-US" sz="1600" smtClean="0">
                <a:cs typeface="Arial" charset="0"/>
              </a:rPr>
              <a:t>Refer to </a:t>
            </a:r>
            <a:r>
              <a:rPr lang="en-US" sz="1600" smtClean="0">
                <a:cs typeface="Arial" charset="0"/>
                <a:hlinkClick r:id="rId3"/>
              </a:rPr>
              <a:t>www.caniuse.com</a:t>
            </a:r>
            <a:r>
              <a:rPr lang="en-US" sz="1600" smtClean="0">
                <a:cs typeface="Arial" charset="0"/>
              </a:rPr>
              <a:t> to see browser support, i.e., type “video” or “flexbox.” Some HTML5 Video players do Flash fallbacks better than others, i.e., MediaElements.js.</a:t>
            </a:r>
          </a:p>
          <a:p>
            <a:pPr lvl="1" eaLnBrk="1" hangingPunct="1"/>
            <a:r>
              <a:rPr lang="en-US" sz="1600" smtClean="0">
                <a:cs typeface="Arial" charset="0"/>
              </a:rPr>
              <a:t>MediaElements.js is now included by default with WordPress 3.6+</a:t>
            </a:r>
          </a:p>
          <a:p>
            <a:pPr eaLnBrk="1" hangingPunct="1"/>
            <a:r>
              <a:rPr lang="en-US" sz="1800" smtClean="0">
                <a:cs typeface="Arial" charset="0"/>
              </a:rPr>
              <a:t>At this stage, for wide browser support, videos have to be exported in multiple formats. We went with </a:t>
            </a:r>
            <a:r>
              <a:rPr lang="en-US" sz="1800" b="1" smtClean="0">
                <a:cs typeface="Arial" charset="0"/>
              </a:rPr>
              <a:t>mp4</a:t>
            </a:r>
            <a:r>
              <a:rPr lang="en-US" sz="1800" smtClean="0">
                <a:cs typeface="Arial" charset="0"/>
              </a:rPr>
              <a:t> and </a:t>
            </a:r>
            <a:r>
              <a:rPr lang="en-US" sz="1800" b="1" smtClean="0">
                <a:cs typeface="Arial" charset="0"/>
              </a:rPr>
              <a:t>webm</a:t>
            </a:r>
            <a:r>
              <a:rPr lang="en-US" sz="1800" smtClean="0">
                <a:cs typeface="Arial" charset="0"/>
              </a:rPr>
              <a:t>. </a:t>
            </a:r>
          </a:p>
          <a:p>
            <a:pPr lvl="1" eaLnBrk="1" hangingPunct="1"/>
            <a:r>
              <a:rPr lang="en-US" sz="1600" smtClean="0">
                <a:cs typeface="Arial" charset="0"/>
              </a:rPr>
              <a:t>Between the two, we support Internet Explorer 9+, FireFox, Chrome, Safari [desktop and iOS], Android browser, Opera, Opera Mini, Blackberry, IE Mobile.</a:t>
            </a:r>
          </a:p>
          <a:p>
            <a:pPr lvl="1" eaLnBrk="1" hangingPunct="1"/>
            <a:r>
              <a:rPr lang="en-US" sz="1600" smtClean="0">
                <a:cs typeface="Arial" charset="0"/>
              </a:rPr>
              <a:t>Why not OGG? </a:t>
            </a:r>
            <a:r>
              <a:rPr lang="en-US" sz="1600" b="1" smtClean="0">
                <a:cs typeface="Arial" charset="0"/>
              </a:rPr>
              <a:t>WEBM</a:t>
            </a:r>
            <a:r>
              <a:rPr lang="en-US" sz="1600" smtClean="0">
                <a:cs typeface="Arial" charset="0"/>
              </a:rPr>
              <a:t> has much wider current and future support. </a:t>
            </a:r>
          </a:p>
          <a:p>
            <a:pPr eaLnBrk="1" hangingPunct="1"/>
            <a:r>
              <a:rPr lang="en-US" sz="1800" smtClean="0">
                <a:cs typeface="Arial" charset="0"/>
              </a:rPr>
              <a:t>Make sure your web server supports the proper MIME Types for your video formats (mp4, webm, ogv, etc.) and caption files (srt, vtt).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pPr eaLnBrk="1" hangingPunct="1"/>
            <a:r>
              <a:rPr lang="en-US" sz="2800" smtClean="0">
                <a:cs typeface="Arial" charset="0"/>
              </a:rPr>
              <a:t>Appendix A: Things the Web Person Should Know about LibraryLearn</a:t>
            </a:r>
          </a:p>
        </p:txBody>
      </p:sp>
      <p:sp>
        <p:nvSpPr>
          <p:cNvPr id="103426" name="Content Placeholder 2"/>
          <p:cNvSpPr>
            <a:spLocks noGrp="1"/>
          </p:cNvSpPr>
          <p:nvPr>
            <p:ph idx="1"/>
          </p:nvPr>
        </p:nvSpPr>
        <p:spPr/>
        <p:txBody>
          <a:bodyPr/>
          <a:lstStyle/>
          <a:p>
            <a:pPr eaLnBrk="1" hangingPunct="1"/>
            <a:r>
              <a:rPr lang="en-US" sz="1800" smtClean="0">
                <a:cs typeface="Arial" charset="0"/>
              </a:rPr>
              <a:t>It’s just a blown-out WordPress Theme. Hopefully you’re not a Drupal Library </a:t>
            </a:r>
            <a:r>
              <a:rPr lang="en-US" sz="1800" smtClean="0">
                <a:cs typeface="Arial" charset="0"/>
                <a:sym typeface="Wingdings" pitchFamily="2" charset="2"/>
              </a:rPr>
              <a:t>. </a:t>
            </a:r>
          </a:p>
          <a:p>
            <a:pPr eaLnBrk="1" hangingPunct="1"/>
            <a:r>
              <a:rPr lang="en-US" sz="1800" smtClean="0">
                <a:cs typeface="Arial" charset="0"/>
                <a:sym typeface="Wingdings" pitchFamily="2" charset="2"/>
              </a:rPr>
              <a:t>Uses the MediaElements.js bundled with WordPress 3.6+, but you can add support using the MediaElements plugin for previous versions.</a:t>
            </a:r>
          </a:p>
          <a:p>
            <a:pPr lvl="1" eaLnBrk="1" hangingPunct="1"/>
            <a:r>
              <a:rPr lang="en-US" sz="1600" smtClean="0">
                <a:cs typeface="Arial" charset="0"/>
                <a:sym typeface="Wingdings" pitchFamily="2" charset="2"/>
              </a:rPr>
              <a:t>We mostly use this to make sure the videos look the same regardless of browser and, in the future, the potential for custom skins. Unless you’re using it for Flash Fallback, it has no affect on the videos’ playability. </a:t>
            </a:r>
          </a:p>
          <a:p>
            <a:pPr eaLnBrk="1" hangingPunct="1"/>
            <a:r>
              <a:rPr lang="en-US" sz="1800" smtClean="0">
                <a:cs typeface="Arial" charset="0"/>
                <a:sym typeface="Wingdings" pitchFamily="2" charset="2"/>
              </a:rPr>
              <a:t>Will support workflows for just linking-up and embedding existing YouTube, Vimeo, Adobe Captivate videos, or if videos—like ours—are hosted on a different in-house server.</a:t>
            </a:r>
          </a:p>
          <a:p>
            <a:pPr eaLnBrk="1" hangingPunct="1"/>
            <a:r>
              <a:rPr lang="en-US" sz="1800" smtClean="0">
                <a:cs typeface="Arial" charset="0"/>
                <a:sym typeface="Wingdings" pitchFamily="2" charset="2"/>
              </a:rPr>
              <a:t>Freely downloadable in April. </a:t>
            </a:r>
            <a:r>
              <a:rPr lang="en-US" sz="1800" smtClean="0">
                <a:cs typeface="Arial" charset="0"/>
                <a:sym typeface="Wingdings" pitchFamily="2" charset="2"/>
                <a:hlinkClick r:id="rId3"/>
              </a:rPr>
              <a:t>www.librarylearn.com</a:t>
            </a:r>
            <a:r>
              <a:rPr lang="en-US" sz="1800" smtClean="0">
                <a:cs typeface="Arial" charset="0"/>
                <a:sym typeface="Wingdings" pitchFamily="2" charset="2"/>
              </a:rPr>
              <a:t> </a:t>
            </a:r>
          </a:p>
          <a:p>
            <a:pPr lvl="1" eaLnBrk="1" hangingPunct="1"/>
            <a:endParaRPr lang="en-US" sz="1600" smtClean="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endParaRPr lang="en-US" sz="4400" smtClean="0">
              <a:cs typeface="Arial" charset="0"/>
            </a:endParaRPr>
          </a:p>
        </p:txBody>
      </p:sp>
      <p:sp>
        <p:nvSpPr>
          <p:cNvPr id="105474" name="Content Placeholder 2"/>
          <p:cNvSpPr>
            <a:spLocks noGrp="1"/>
          </p:cNvSpPr>
          <p:nvPr>
            <p:ph idx="1"/>
          </p:nvPr>
        </p:nvSpPr>
        <p:spPr/>
        <p:txBody>
          <a:bodyPr/>
          <a:lstStyle/>
          <a:p>
            <a:pPr eaLnBrk="1" hangingPunct="1"/>
            <a:endParaRPr lang="en-US" sz="400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z="4400" smtClean="0">
                <a:cs typeface="Arial" charset="0"/>
              </a:rPr>
              <a:t>NSU Libraries</a:t>
            </a:r>
          </a:p>
        </p:txBody>
      </p:sp>
      <p:pic>
        <p:nvPicPr>
          <p:cNvPr id="4" name="Picture 8" descr="http://upload.wikimedia.org/wikipedia/en/thumb/0/01/HPDatnsu.jpg/1280px-HPDatnsu.jpg"/>
          <p:cNvPicPr>
            <a:picLocks noChangeAspect="1" noChangeArrowheads="1"/>
          </p:cNvPicPr>
          <p:nvPr/>
        </p:nvPicPr>
        <p:blipFill rotWithShape="1">
          <a:blip r:embed="rId3" cstate="print">
            <a:extLst/>
          </a:blip>
          <a:srcRect l="22720" r="12868"/>
          <a:stretch/>
        </p:blipFill>
        <p:spPr bwMode="auto">
          <a:xfrm>
            <a:off x="6498368" y="1524000"/>
            <a:ext cx="1731231" cy="1289249"/>
          </a:xfrm>
          <a:prstGeom prst="roundRect">
            <a:avLst>
              <a:gd name="adj" fmla="val 8594"/>
            </a:avLst>
          </a:prstGeom>
          <a:solidFill>
            <a:srgbClr val="FFFFFF">
              <a:shade val="85000"/>
            </a:srgbClr>
          </a:solidFill>
          <a:ln>
            <a:noFill/>
          </a:ln>
          <a:effectLst/>
          <a:extLst/>
        </p:spPr>
      </p:pic>
      <p:pic>
        <p:nvPicPr>
          <p:cNvPr id="5" name="Picture 12" descr="http://lgimages.s3.amazonaws.com/data/imagemanager/22003/new_ocean_lib.jpg"/>
          <p:cNvPicPr>
            <a:picLocks noChangeAspect="1" noChangeArrowheads="1"/>
          </p:cNvPicPr>
          <p:nvPr/>
        </p:nvPicPr>
        <p:blipFill rotWithShape="1">
          <a:blip r:embed="rId4">
            <a:extLst/>
          </a:blip>
          <a:srcRect l="52601" t="5091" b="3965"/>
          <a:stretch/>
        </p:blipFill>
        <p:spPr bwMode="auto">
          <a:xfrm>
            <a:off x="6498369" y="4419600"/>
            <a:ext cx="1731230" cy="1298155"/>
          </a:xfrm>
          <a:prstGeom prst="roundRect">
            <a:avLst>
              <a:gd name="adj" fmla="val 8594"/>
            </a:avLst>
          </a:prstGeom>
          <a:solidFill>
            <a:srgbClr val="FFFFFF">
              <a:shade val="85000"/>
            </a:srgbClr>
          </a:solidFill>
          <a:ln>
            <a:noFill/>
          </a:ln>
          <a:effectLst/>
          <a:extLst/>
        </p:spPr>
      </p:pic>
      <p:pic>
        <p:nvPicPr>
          <p:cNvPr id="6" name="Picture 14" descr="http://1.bp.blogspot.com/_yhJCyboCJYc/TET4HKfukZI/AAAAAAAAAvU/as6KgSAGTtI/s400/Library+and+Tech+Center+Exterior.jpg"/>
          <p:cNvPicPr>
            <a:picLocks noChangeAspect="1" noChangeArrowheads="1"/>
          </p:cNvPicPr>
          <p:nvPr/>
        </p:nvPicPr>
        <p:blipFill rotWithShape="1">
          <a:blip r:embed="rId5">
            <a:extLst/>
          </a:blip>
          <a:srcRect l="1748" t="2511" r="1733" b="2376"/>
          <a:stretch/>
        </p:blipFill>
        <p:spPr bwMode="auto">
          <a:xfrm>
            <a:off x="869597" y="1981200"/>
            <a:ext cx="4997803" cy="3428445"/>
          </a:xfrm>
          <a:prstGeom prst="roundRect">
            <a:avLst>
              <a:gd name="adj" fmla="val 8594"/>
            </a:avLst>
          </a:prstGeom>
          <a:solidFill>
            <a:srgbClr val="FFFFFF">
              <a:shade val="85000"/>
            </a:srgbClr>
          </a:solidFill>
          <a:ln>
            <a:noFill/>
          </a:ln>
          <a:effectLst/>
          <a:extLst/>
        </p:spPr>
      </p:pic>
      <p:pic>
        <p:nvPicPr>
          <p:cNvPr id="7" name="Picture 10" descr="http://img3.findthebest.com/sites/default/files/419/media/images/t2/Nova_Southeastern_University_Law_School_in_Florida_2_41234.JPG"/>
          <p:cNvPicPr>
            <a:picLocks noChangeAspect="1" noChangeArrowheads="1"/>
          </p:cNvPicPr>
          <p:nvPr/>
        </p:nvPicPr>
        <p:blipFill rotWithShape="1">
          <a:blip r:embed="rId6">
            <a:extLst/>
          </a:blip>
          <a:srcRect l="31591"/>
          <a:stretch/>
        </p:blipFill>
        <p:spPr bwMode="auto">
          <a:xfrm>
            <a:off x="6491100" y="2977951"/>
            <a:ext cx="1738499" cy="1289249"/>
          </a:xfrm>
          <a:prstGeom prst="roundRect">
            <a:avLst>
              <a:gd name="adj" fmla="val 8594"/>
            </a:avLst>
          </a:prstGeom>
          <a:solidFill>
            <a:srgbClr val="FFFFFF">
              <a:shade val="85000"/>
            </a:srgbClr>
          </a:solidFill>
          <a:ln>
            <a:noFill/>
          </a:ln>
          <a:effectLs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9" name="Title 1"/>
          <p:cNvSpPr>
            <a:spLocks noGrp="1"/>
          </p:cNvSpPr>
          <p:nvPr>
            <p:ph type="title" idx="4294967295"/>
          </p:nvPr>
        </p:nvSpPr>
        <p:spPr>
          <a:xfrm>
            <a:off x="304800" y="274638"/>
            <a:ext cx="8686800" cy="1143000"/>
          </a:xfrm>
        </p:spPr>
        <p:txBody>
          <a:bodyPr/>
          <a:lstStyle/>
          <a:p>
            <a:pPr eaLnBrk="1" hangingPunct="1"/>
            <a:r>
              <a:rPr lang="en-US" smtClean="0">
                <a:cs typeface="Arial" charset="0"/>
              </a:rPr>
              <a:t>NSU Students</a:t>
            </a:r>
          </a:p>
        </p:txBody>
      </p:sp>
      <p:graphicFrame>
        <p:nvGraphicFramePr>
          <p:cNvPr id="36928" name="Object 64"/>
          <p:cNvGraphicFramePr>
            <a:graphicFrameLocks/>
          </p:cNvGraphicFramePr>
          <p:nvPr/>
        </p:nvGraphicFramePr>
        <p:xfrm>
          <a:off x="1600200" y="1295400"/>
          <a:ext cx="6565900" cy="4330700"/>
        </p:xfrm>
        <a:graphic>
          <a:graphicData uri="http://schemas.openxmlformats.org/presentationml/2006/ole">
            <mc:AlternateContent xmlns:mc="http://schemas.openxmlformats.org/markup-compatibility/2006">
              <mc:Choice xmlns:v="urn:schemas-microsoft-com:vml" Requires="v">
                <p:oleObj spid="_x0000_s36934" name="Chart" r:id="rId4" imgW="5029290" imgH="3314700" progId="Excel.Chart.8">
                  <p:embed/>
                </p:oleObj>
              </mc:Choice>
              <mc:Fallback>
                <p:oleObj name="Chart" r:id="rId4" imgW="5029290" imgH="3314700" progId="Excel.Chart.8">
                  <p:embed/>
                  <p:pic>
                    <p:nvPicPr>
                      <p:cNvPr id="0" name="Picture 6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95400"/>
                        <a:ext cx="6565900"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30" name="Rectangle 1"/>
          <p:cNvSpPr>
            <a:spLocks noChangeArrowheads="1"/>
          </p:cNvSpPr>
          <p:nvPr/>
        </p:nvSpPr>
        <p:spPr bwMode="auto">
          <a:xfrm>
            <a:off x="4017963" y="5638800"/>
            <a:ext cx="5049837" cy="369888"/>
          </a:xfrm>
          <a:prstGeom prst="rect">
            <a:avLst/>
          </a:prstGeom>
          <a:noFill/>
          <a:ln w="9525">
            <a:noFill/>
            <a:miter lim="800000"/>
            <a:headEnd/>
            <a:tailEnd/>
          </a:ln>
        </p:spPr>
        <p:txBody>
          <a:bodyPr wrap="none">
            <a:spAutoFit/>
          </a:bodyPr>
          <a:lstStyle/>
          <a:p>
            <a:r>
              <a:rPr lang="en-US"/>
              <a:t>(NSU Office of Institutional Effectiveness, 2013)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8" name="Title 1"/>
          <p:cNvSpPr>
            <a:spLocks noGrp="1"/>
          </p:cNvSpPr>
          <p:nvPr>
            <p:ph type="title"/>
          </p:nvPr>
        </p:nvSpPr>
        <p:spPr/>
        <p:txBody>
          <a:bodyPr/>
          <a:lstStyle/>
          <a:p>
            <a:pPr eaLnBrk="1" hangingPunct="1"/>
            <a:r>
              <a:rPr lang="en-US" sz="4400" smtClean="0">
                <a:cs typeface="Arial" charset="0"/>
              </a:rPr>
              <a:t>NSU Students</a:t>
            </a:r>
          </a:p>
        </p:txBody>
      </p:sp>
      <p:graphicFrame>
        <p:nvGraphicFramePr>
          <p:cNvPr id="16447" name="Object 63"/>
          <p:cNvGraphicFramePr>
            <a:graphicFrameLocks/>
          </p:cNvGraphicFramePr>
          <p:nvPr/>
        </p:nvGraphicFramePr>
        <p:xfrm>
          <a:off x="1600200" y="1295400"/>
          <a:ext cx="6565900" cy="4330700"/>
        </p:xfrm>
        <a:graphic>
          <a:graphicData uri="http://schemas.openxmlformats.org/presentationml/2006/ole">
            <mc:AlternateContent xmlns:mc="http://schemas.openxmlformats.org/markup-compatibility/2006">
              <mc:Choice xmlns:v="urn:schemas-microsoft-com:vml" Requires="v">
                <p:oleObj spid="_x0000_s16453" name="Chart" r:id="rId4" imgW="5029290" imgH="3314700" progId="Excel.Chart.8">
                  <p:embed/>
                </p:oleObj>
              </mc:Choice>
              <mc:Fallback>
                <p:oleObj name="Chart" r:id="rId4" imgW="5029290" imgH="3314700" progId="Excel.Chart.8">
                  <p:embed/>
                  <p:pic>
                    <p:nvPicPr>
                      <p:cNvPr id="0" name="Picture 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95400"/>
                        <a:ext cx="6565900"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9" name="Rectangle 3"/>
          <p:cNvSpPr>
            <a:spLocks noChangeArrowheads="1"/>
          </p:cNvSpPr>
          <p:nvPr/>
        </p:nvSpPr>
        <p:spPr bwMode="auto">
          <a:xfrm>
            <a:off x="4017963" y="5638800"/>
            <a:ext cx="5049837" cy="369888"/>
          </a:xfrm>
          <a:prstGeom prst="rect">
            <a:avLst/>
          </a:prstGeom>
          <a:noFill/>
          <a:ln w="9525">
            <a:noFill/>
            <a:miter lim="800000"/>
            <a:headEnd/>
            <a:tailEnd/>
          </a:ln>
        </p:spPr>
        <p:txBody>
          <a:bodyPr wrap="none">
            <a:spAutoFit/>
          </a:bodyPr>
          <a:lstStyle/>
          <a:p>
            <a:r>
              <a:rPr lang="en-US"/>
              <a:t>(NSU Office of Institutional Effectiveness, 2013)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z="4400" smtClean="0">
                <a:cs typeface="Arial" charset="0"/>
              </a:rPr>
              <a:t>Distance Students</a:t>
            </a:r>
          </a:p>
        </p:txBody>
      </p:sp>
      <p:pic>
        <p:nvPicPr>
          <p:cNvPr id="41986" name="Picture 6" descr="http://upload.wikimedia.org/wikipedia/commons/c/cf/A_large_blank_world_map_with_oceans_marked_in_blue.PNG"/>
          <p:cNvPicPr>
            <a:picLocks noChangeAspect="1" noChangeArrowheads="1"/>
          </p:cNvPicPr>
          <p:nvPr/>
        </p:nvPicPr>
        <p:blipFill>
          <a:blip r:embed="rId3"/>
          <a:srcRect l="1498" r="7285" b="5582"/>
          <a:stretch>
            <a:fillRect/>
          </a:stretch>
        </p:blipFill>
        <p:spPr bwMode="auto">
          <a:xfrm>
            <a:off x="381000" y="1338263"/>
            <a:ext cx="8548688" cy="4833937"/>
          </a:xfrm>
          <a:prstGeom prst="rect">
            <a:avLst/>
          </a:prstGeom>
          <a:noFill/>
          <a:ln w="9525">
            <a:noFill/>
            <a:miter lim="800000"/>
            <a:headEnd/>
            <a:tailEnd/>
          </a:ln>
        </p:spPr>
      </p:pic>
      <p:sp>
        <p:nvSpPr>
          <p:cNvPr id="5" name="5-Point Star 4"/>
          <p:cNvSpPr/>
          <p:nvPr/>
        </p:nvSpPr>
        <p:spPr>
          <a:xfrm>
            <a:off x="6738938" y="2838450"/>
            <a:ext cx="303212"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Point Star 5"/>
          <p:cNvSpPr/>
          <p:nvPr/>
        </p:nvSpPr>
        <p:spPr>
          <a:xfrm>
            <a:off x="1679575" y="33718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5-Point Star 6"/>
          <p:cNvSpPr/>
          <p:nvPr/>
        </p:nvSpPr>
        <p:spPr>
          <a:xfrm>
            <a:off x="1908175" y="32194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5-Point Star 7"/>
          <p:cNvSpPr/>
          <p:nvPr/>
        </p:nvSpPr>
        <p:spPr>
          <a:xfrm>
            <a:off x="993775" y="32194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5-Point Star 8"/>
          <p:cNvSpPr/>
          <p:nvPr/>
        </p:nvSpPr>
        <p:spPr>
          <a:xfrm>
            <a:off x="1527175" y="41338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5-Point Star 9"/>
          <p:cNvSpPr/>
          <p:nvPr/>
        </p:nvSpPr>
        <p:spPr>
          <a:xfrm>
            <a:off x="1374775" y="36004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5-Point Star 10"/>
          <p:cNvSpPr/>
          <p:nvPr/>
        </p:nvSpPr>
        <p:spPr>
          <a:xfrm>
            <a:off x="6742113" y="38290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5-Point Star 11"/>
          <p:cNvSpPr/>
          <p:nvPr/>
        </p:nvSpPr>
        <p:spPr>
          <a:xfrm>
            <a:off x="7394575" y="26352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5-Point Star 12"/>
          <p:cNvSpPr/>
          <p:nvPr/>
        </p:nvSpPr>
        <p:spPr>
          <a:xfrm>
            <a:off x="1811338" y="3905250"/>
            <a:ext cx="303212"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5-Point Star 13"/>
          <p:cNvSpPr/>
          <p:nvPr/>
        </p:nvSpPr>
        <p:spPr>
          <a:xfrm>
            <a:off x="3889375" y="20764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5-Point Star 14"/>
          <p:cNvSpPr/>
          <p:nvPr/>
        </p:nvSpPr>
        <p:spPr>
          <a:xfrm>
            <a:off x="1908175" y="28892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5-Point Star 15"/>
          <p:cNvSpPr/>
          <p:nvPr/>
        </p:nvSpPr>
        <p:spPr>
          <a:xfrm>
            <a:off x="4467225" y="2606675"/>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5-Point Star 16"/>
          <p:cNvSpPr/>
          <p:nvPr/>
        </p:nvSpPr>
        <p:spPr>
          <a:xfrm>
            <a:off x="704850" y="2667000"/>
            <a:ext cx="303213"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5-Point Star 17"/>
          <p:cNvSpPr/>
          <p:nvPr/>
        </p:nvSpPr>
        <p:spPr>
          <a:xfrm>
            <a:off x="1527175" y="2914650"/>
            <a:ext cx="301625" cy="285750"/>
          </a:xfrm>
          <a:prstGeom prst="star5">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ctrTitle"/>
          </p:nvPr>
        </p:nvSpPr>
        <p:spPr>
          <a:xfrm>
            <a:off x="381000" y="609600"/>
            <a:ext cx="8686800" cy="1470025"/>
          </a:xfrm>
        </p:spPr>
        <p:txBody>
          <a:bodyPr/>
          <a:lstStyle/>
          <a:p>
            <a:pPr algn="l" eaLnBrk="1" hangingPunct="1"/>
            <a:r>
              <a:rPr lang="en-US" sz="4400" smtClean="0">
                <a:cs typeface="Arial" charset="0"/>
              </a:rPr>
              <a:t>The Problem</a:t>
            </a:r>
          </a:p>
        </p:txBody>
      </p:sp>
      <p:sp>
        <p:nvSpPr>
          <p:cNvPr id="44034" name="Subtitle 2"/>
          <p:cNvSpPr>
            <a:spLocks noGrp="1"/>
          </p:cNvSpPr>
          <p:nvPr>
            <p:ph type="subTitle" idx="1"/>
          </p:nvPr>
        </p:nvSpPr>
        <p:spPr>
          <a:xfrm>
            <a:off x="381000" y="2819400"/>
            <a:ext cx="8382000" cy="1752600"/>
          </a:xfrm>
        </p:spPr>
        <p:txBody>
          <a:bodyPr/>
          <a:lstStyle/>
          <a:p>
            <a:pPr marL="0" indent="0" eaLnBrk="1" hangingPunct="1">
              <a:buFont typeface="Arial" charset="0"/>
              <a:buNone/>
            </a:pPr>
            <a:r>
              <a:rPr lang="en-US" sz="4000" smtClean="0">
                <a:cs typeface="Arial" charset="0"/>
              </a:rPr>
              <a:t>User Experience &amp; </a:t>
            </a:r>
          </a:p>
          <a:p>
            <a:pPr marL="0" indent="0" eaLnBrk="1" hangingPunct="1">
              <a:buFont typeface="Arial" charset="0"/>
              <a:buNone/>
            </a:pPr>
            <a:r>
              <a:rPr lang="en-US" sz="4000" smtClean="0">
                <a:cs typeface="Arial" charset="0"/>
              </a:rPr>
              <a:t>Content Creation Procedures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AAnnual2013-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00B0F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1401</TotalTime>
  <Words>2728</Words>
  <Application>Microsoft Office PowerPoint</Application>
  <PresentationFormat>On-screen Show (4:3)</PresentationFormat>
  <Paragraphs>176</Paragraphs>
  <Slides>44</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ALAAnnual2013-Theme</vt:lpstr>
      <vt:lpstr>Chart</vt:lpstr>
      <vt:lpstr>Distance Learning On Demand:</vt:lpstr>
      <vt:lpstr>Project Leaders</vt:lpstr>
      <vt:lpstr>Outline</vt:lpstr>
      <vt:lpstr>Nova Southeastern University</vt:lpstr>
      <vt:lpstr>NSU Libraries</vt:lpstr>
      <vt:lpstr>NSU Students</vt:lpstr>
      <vt:lpstr>NSU Students</vt:lpstr>
      <vt:lpstr>Distance Students</vt:lpstr>
      <vt:lpstr>The Problem</vt:lpstr>
      <vt:lpstr>Inconsistencies</vt:lpstr>
      <vt:lpstr>Our Solution</vt:lpstr>
      <vt:lpstr>PowerPoint Presentation</vt:lpstr>
      <vt:lpstr>PowerPoint Presentation</vt:lpstr>
      <vt:lpstr>PowerPoint Presentation</vt:lpstr>
      <vt:lpstr>PowerPoint Presentation</vt:lpstr>
      <vt:lpstr>Review of the Literature</vt:lpstr>
      <vt:lpstr>Best Practices</vt:lpstr>
      <vt:lpstr>Managing Videos: Inventory</vt:lpstr>
      <vt:lpstr>Managing Videos: File Storage</vt:lpstr>
      <vt:lpstr>Managing Videos: File Naming</vt:lpstr>
      <vt:lpstr>Length</vt:lpstr>
      <vt:lpstr>Content</vt:lpstr>
      <vt:lpstr>Accessible</vt:lpstr>
      <vt:lpstr>Content Modeling: the Pieces of the Puzzle</vt:lpstr>
      <vt:lpstr>Content Modeling: Granular Control</vt:lpstr>
      <vt:lpstr>Appealing to Multiple Learning Styles</vt:lpstr>
      <vt:lpstr>Location</vt:lpstr>
      <vt:lpstr>Dynamically Created Locations</vt:lpstr>
      <vt:lpstr>Device Agnostic</vt:lpstr>
      <vt:lpstr>Implementing Change</vt:lpstr>
      <vt:lpstr>Building a Working Group</vt:lpstr>
      <vt:lpstr>Building a Working Group</vt:lpstr>
      <vt:lpstr>Communication</vt:lpstr>
      <vt:lpstr>Communication</vt:lpstr>
      <vt:lpstr>Timeline</vt:lpstr>
      <vt:lpstr>Timeline</vt:lpstr>
      <vt:lpstr>Knowledgebase</vt:lpstr>
      <vt:lpstr>Beta</vt:lpstr>
      <vt:lpstr>Beta</vt:lpstr>
      <vt:lpstr>Beta</vt:lpstr>
      <vt:lpstr>Contact Us</vt:lpstr>
      <vt:lpstr>Appendix A: Things the Web Person Should Know about HTML5 Video</vt:lpstr>
      <vt:lpstr>Appendix A: Things the Web Person Should Know about LibraryLearn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dc:creator>
  <cp:lastModifiedBy>Michael Schofield</cp:lastModifiedBy>
  <cp:revision>125</cp:revision>
  <cp:lastPrinted>2013-10-05T15:19:03Z</cp:lastPrinted>
  <dcterms:created xsi:type="dcterms:W3CDTF">2013-09-26T00:42:10Z</dcterms:created>
  <dcterms:modified xsi:type="dcterms:W3CDTF">2013-10-17T15:55:18Z</dcterms:modified>
</cp:coreProperties>
</file>