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3" r:id="rId2"/>
    <p:sldId id="265" r:id="rId3"/>
    <p:sldId id="280" r:id="rId4"/>
    <p:sldId id="279" r:id="rId5"/>
    <p:sldId id="281" r:id="rId6"/>
    <p:sldId id="292" r:id="rId7"/>
    <p:sldId id="284" r:id="rId8"/>
    <p:sldId id="285" r:id="rId9"/>
    <p:sldId id="286" r:id="rId10"/>
    <p:sldId id="287" r:id="rId11"/>
    <p:sldId id="288" r:id="rId12"/>
    <p:sldId id="289" r:id="rId13"/>
    <p:sldId id="291" r:id="rId14"/>
    <p:sldId id="266" r:id="rId15"/>
    <p:sldId id="258" r:id="rId16"/>
    <p:sldId id="268" r:id="rId17"/>
    <p:sldId id="270" r:id="rId18"/>
    <p:sldId id="275" r:id="rId19"/>
    <p:sldId id="276"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6" d="100"/>
          <a:sy n="76" d="100"/>
        </p:scale>
        <p:origin x="72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fabio\Downloads\Project29.11.xls"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fabio\Downloads\Proj2CDFB.xls"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fabio\Downloads\Proj2CDFB.xls"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fabio\Downloads\Proj2CDFB.xls"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fabio\Downloads\Proj2CDFB.xls"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fabio\Downloads\Proj2CDFB.xls"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Current</a:t>
            </a:r>
            <a:r>
              <a:rPr lang="en-US" baseline="0"/>
              <a:t> ratio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P&amp;G</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PG!$G$2:$I$2</c:f>
              <c:numCache>
                <c:formatCode>0.00</c:formatCode>
                <c:ptCount val="3"/>
                <c:pt idx="0">
                  <c:v>0.74882543067541907</c:v>
                </c:pt>
                <c:pt idx="1">
                  <c:v>0.84870815138282385</c:v>
                </c:pt>
                <c:pt idx="2">
                  <c:v>0.69693951466859838</c:v>
                </c:pt>
              </c:numCache>
            </c:numRef>
          </c:val>
          <c:extLst>
            <c:ext xmlns:c16="http://schemas.microsoft.com/office/drawing/2014/chart" uri="{C3380CC4-5D6E-409C-BE32-E72D297353CC}">
              <c16:uniqueId val="{00000000-439D-4992-81F8-58EF3A457C5C}"/>
            </c:ext>
          </c:extLst>
        </c:ser>
        <c:ser>
          <c:idx val="1"/>
          <c:order val="1"/>
          <c:tx>
            <c:v>colgate</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'Colgate-Palm'!$H$2:$J$2</c:f>
              <c:numCache>
                <c:formatCode>0.00</c:formatCode>
                <c:ptCount val="3"/>
                <c:pt idx="0">
                  <c:v>1.1352888356779407</c:v>
                </c:pt>
                <c:pt idx="1">
                  <c:v>1.0349182763744429</c:v>
                </c:pt>
                <c:pt idx="2">
                  <c:v>0.98501362397820158</c:v>
                </c:pt>
              </c:numCache>
            </c:numRef>
          </c:val>
          <c:extLst>
            <c:ext xmlns:c16="http://schemas.microsoft.com/office/drawing/2014/chart" uri="{C3380CC4-5D6E-409C-BE32-E72D297353CC}">
              <c16:uniqueId val="{00000001-439D-4992-81F8-58EF3A457C5C}"/>
            </c:ext>
          </c:extLst>
        </c:ser>
        <c:dLbls>
          <c:dLblPos val="outEnd"/>
          <c:showLegendKey val="0"/>
          <c:showVal val="1"/>
          <c:showCatName val="0"/>
          <c:showSerName val="0"/>
          <c:showPercent val="0"/>
          <c:showBubbleSize val="0"/>
        </c:dLbls>
        <c:gapWidth val="219"/>
        <c:overlap val="-27"/>
        <c:axId val="764419920"/>
        <c:axId val="764421840"/>
      </c:barChart>
      <c:catAx>
        <c:axId val="764419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4421840"/>
        <c:crosses val="autoZero"/>
        <c:auto val="1"/>
        <c:lblAlgn val="ctr"/>
        <c:lblOffset val="100"/>
        <c:noMultiLvlLbl val="0"/>
      </c:catAx>
      <c:valAx>
        <c:axId val="76442184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44199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Quick ratio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P&amp;G</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[1]PG!$G$3:$I$3</c:f>
              <c:numCache>
                <c:formatCode>General</c:formatCode>
                <c:ptCount val="3"/>
                <c:pt idx="0">
                  <c:v>0.58165339375562297</c:v>
                </c:pt>
                <c:pt idx="1">
                  <c:v>0.68198083454633673</c:v>
                </c:pt>
                <c:pt idx="2">
                  <c:v>0.51635880719546057</c:v>
                </c:pt>
              </c:numCache>
            </c:numRef>
          </c:val>
          <c:extLst>
            <c:ext xmlns:c16="http://schemas.microsoft.com/office/drawing/2014/chart" uri="{C3380CC4-5D6E-409C-BE32-E72D297353CC}">
              <c16:uniqueId val="{00000000-764C-400F-BC79-B49313904D23}"/>
            </c:ext>
          </c:extLst>
        </c:ser>
        <c:ser>
          <c:idx val="1"/>
          <c:order val="1"/>
          <c:tx>
            <c:v>Colgate</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'[1]Colgate-Palm'!$H$3:$J$3</c:f>
              <c:numCache>
                <c:formatCode>General</c:formatCode>
                <c:ptCount val="3"/>
                <c:pt idx="0">
                  <c:v>0.76114935648009574</c:v>
                </c:pt>
                <c:pt idx="1">
                  <c:v>0.68821198613174839</c:v>
                </c:pt>
                <c:pt idx="2">
                  <c:v>0.60513169845594916</c:v>
                </c:pt>
              </c:numCache>
            </c:numRef>
          </c:val>
          <c:extLst>
            <c:ext xmlns:c16="http://schemas.microsoft.com/office/drawing/2014/chart" uri="{C3380CC4-5D6E-409C-BE32-E72D297353CC}">
              <c16:uniqueId val="{00000001-764C-400F-BC79-B49313904D23}"/>
            </c:ext>
          </c:extLst>
        </c:ser>
        <c:dLbls>
          <c:dLblPos val="outEnd"/>
          <c:showLegendKey val="0"/>
          <c:showVal val="1"/>
          <c:showCatName val="0"/>
          <c:showSerName val="0"/>
          <c:showPercent val="0"/>
          <c:showBubbleSize val="0"/>
        </c:dLbls>
        <c:gapWidth val="219"/>
        <c:overlap val="-27"/>
        <c:axId val="765333328"/>
        <c:axId val="765333648"/>
      </c:barChart>
      <c:catAx>
        <c:axId val="765333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5333648"/>
        <c:crosses val="autoZero"/>
        <c:auto val="1"/>
        <c:lblAlgn val="ctr"/>
        <c:lblOffset val="100"/>
        <c:noMultiLvlLbl val="0"/>
      </c:catAx>
      <c:valAx>
        <c:axId val="7653336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53333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Long-term</a:t>
            </a:r>
            <a:r>
              <a:rPr lang="en-US" baseline="0"/>
              <a:t> debt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P&amp;G</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[1]PG!$G$16:$I$16</c:f>
              <c:numCache>
                <c:formatCode>General</c:formatCode>
                <c:ptCount val="3"/>
                <c:pt idx="0">
                  <c:v>0.29979396615158205</c:v>
                </c:pt>
                <c:pt idx="1">
                  <c:v>0.33426116594475608</c:v>
                </c:pt>
                <c:pt idx="2">
                  <c:v>0.33115421558929364</c:v>
                </c:pt>
              </c:numCache>
            </c:numRef>
          </c:val>
          <c:extLst>
            <c:ext xmlns:c16="http://schemas.microsoft.com/office/drawing/2014/chart" uri="{C3380CC4-5D6E-409C-BE32-E72D297353CC}">
              <c16:uniqueId val="{00000000-1306-46F5-AC5F-2EED6186FACE}"/>
            </c:ext>
          </c:extLst>
        </c:ser>
        <c:ser>
          <c:idx val="1"/>
          <c:order val="1"/>
          <c:tx>
            <c:v>Colgate</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'[1]Colgate-Palm'!$H$16:$J$16</c:f>
              <c:numCache>
                <c:formatCode>General</c:formatCode>
                <c:ptCount val="3"/>
                <c:pt idx="0">
                  <c:v>0.96992825522820947</c:v>
                </c:pt>
                <c:pt idx="1">
                  <c:v>0.92928652895703967</c:v>
                </c:pt>
                <c:pt idx="2">
                  <c:v>0.86947243627741555</c:v>
                </c:pt>
              </c:numCache>
            </c:numRef>
          </c:val>
          <c:extLst>
            <c:ext xmlns:c16="http://schemas.microsoft.com/office/drawing/2014/chart" uri="{C3380CC4-5D6E-409C-BE32-E72D297353CC}">
              <c16:uniqueId val="{00000001-1306-46F5-AC5F-2EED6186FACE}"/>
            </c:ext>
          </c:extLst>
        </c:ser>
        <c:dLbls>
          <c:dLblPos val="outEnd"/>
          <c:showLegendKey val="0"/>
          <c:showVal val="1"/>
          <c:showCatName val="0"/>
          <c:showSerName val="0"/>
          <c:showPercent val="0"/>
          <c:showBubbleSize val="0"/>
        </c:dLbls>
        <c:gapWidth val="219"/>
        <c:overlap val="-27"/>
        <c:axId val="781402504"/>
        <c:axId val="781404744"/>
      </c:barChart>
      <c:catAx>
        <c:axId val="78140250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1404744"/>
        <c:crosses val="autoZero"/>
        <c:auto val="1"/>
        <c:lblAlgn val="ctr"/>
        <c:lblOffset val="100"/>
        <c:noMultiLvlLbl val="0"/>
      </c:catAx>
      <c:valAx>
        <c:axId val="781404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14025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Debt to equity ratio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P&amp;G</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[1]PG!$G$12:$I$12</c:f>
              <c:numCache>
                <c:formatCode>General</c:formatCode>
                <c:ptCount val="3"/>
                <c:pt idx="0">
                  <c:v>0.63246390214170112</c:v>
                </c:pt>
                <c:pt idx="1">
                  <c:v>0.75455437518665469</c:v>
                </c:pt>
                <c:pt idx="2">
                  <c:v>0.69916834569383113</c:v>
                </c:pt>
              </c:numCache>
            </c:numRef>
          </c:val>
          <c:extLst>
            <c:ext xmlns:c16="http://schemas.microsoft.com/office/drawing/2014/chart" uri="{C3380CC4-5D6E-409C-BE32-E72D297353CC}">
              <c16:uniqueId val="{00000000-85A9-48C9-8F76-72CEE7C59737}"/>
            </c:ext>
          </c:extLst>
        </c:ser>
        <c:ser>
          <c:idx val="1"/>
          <c:order val="1"/>
          <c:tx>
            <c:v>Colgate</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'[1]Colgate-Palm'!$H$12:$J$12</c:f>
              <c:numCache>
                <c:formatCode>General</c:formatCode>
                <c:ptCount val="3"/>
                <c:pt idx="0">
                  <c:v>32.314720812182742</c:v>
                </c:pt>
                <c:pt idx="1">
                  <c:v>15.202508960573477</c:v>
                </c:pt>
                <c:pt idx="2">
                  <c:v>7.4604904632152591</c:v>
                </c:pt>
              </c:numCache>
            </c:numRef>
          </c:val>
          <c:extLst>
            <c:ext xmlns:c16="http://schemas.microsoft.com/office/drawing/2014/chart" uri="{C3380CC4-5D6E-409C-BE32-E72D297353CC}">
              <c16:uniqueId val="{00000001-85A9-48C9-8F76-72CEE7C59737}"/>
            </c:ext>
          </c:extLst>
        </c:ser>
        <c:dLbls>
          <c:dLblPos val="outEnd"/>
          <c:showLegendKey val="0"/>
          <c:showVal val="1"/>
          <c:showCatName val="0"/>
          <c:showSerName val="0"/>
          <c:showPercent val="0"/>
          <c:showBubbleSize val="0"/>
        </c:dLbls>
        <c:gapWidth val="219"/>
        <c:overlap val="-27"/>
        <c:axId val="727910136"/>
        <c:axId val="727912056"/>
      </c:barChart>
      <c:catAx>
        <c:axId val="727910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7912056"/>
        <c:crosses val="autoZero"/>
        <c:auto val="1"/>
        <c:lblAlgn val="ctr"/>
        <c:lblOffset val="100"/>
        <c:noMultiLvlLbl val="0"/>
      </c:catAx>
      <c:valAx>
        <c:axId val="7279120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79101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Fixed asset turnover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P&amp;G</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PG!$G$9:$I$9</c:f>
              <c:numCache>
                <c:formatCode>0.00</c:formatCode>
                <c:ptCount val="3"/>
                <c:pt idx="0">
                  <c:v>3.2329774784457022</c:v>
                </c:pt>
                <c:pt idx="1">
                  <c:v>3.3815504134594763</c:v>
                </c:pt>
                <c:pt idx="2">
                  <c:v>3.5923356458539808</c:v>
                </c:pt>
              </c:numCache>
            </c:numRef>
          </c:val>
          <c:extLst>
            <c:ext xmlns:c16="http://schemas.microsoft.com/office/drawing/2014/chart" uri="{C3380CC4-5D6E-409C-BE32-E72D297353CC}">
              <c16:uniqueId val="{00000000-8DC7-4CC0-B1C9-9FE2DB2113AB}"/>
            </c:ext>
          </c:extLst>
        </c:ser>
        <c:ser>
          <c:idx val="1"/>
          <c:order val="1"/>
          <c:tx>
            <c:v>Colgate</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'Colgate-Palm'!$G$9:$I$9</c:f>
              <c:numCache>
                <c:formatCode>0.00</c:formatCode>
                <c:ptCount val="3"/>
                <c:pt idx="0">
                  <c:v>3.9089651703759589</c:v>
                </c:pt>
                <c:pt idx="1">
                  <c:v>4.1129602935395102</c:v>
                </c:pt>
                <c:pt idx="2">
                  <c:v>4.4122689525850518</c:v>
                </c:pt>
              </c:numCache>
            </c:numRef>
          </c:val>
          <c:extLst>
            <c:ext xmlns:c16="http://schemas.microsoft.com/office/drawing/2014/chart" uri="{C3380CC4-5D6E-409C-BE32-E72D297353CC}">
              <c16:uniqueId val="{00000001-8DC7-4CC0-B1C9-9FE2DB2113AB}"/>
            </c:ext>
          </c:extLst>
        </c:ser>
        <c:dLbls>
          <c:dLblPos val="outEnd"/>
          <c:showLegendKey val="0"/>
          <c:showVal val="1"/>
          <c:showCatName val="0"/>
          <c:showSerName val="0"/>
          <c:showPercent val="0"/>
          <c:showBubbleSize val="0"/>
        </c:dLbls>
        <c:gapWidth val="219"/>
        <c:overlap val="-27"/>
        <c:axId val="729066512"/>
        <c:axId val="729065872"/>
      </c:barChart>
      <c:catAx>
        <c:axId val="72906651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9065872"/>
        <c:crosses val="autoZero"/>
        <c:auto val="1"/>
        <c:lblAlgn val="ctr"/>
        <c:lblOffset val="100"/>
        <c:noMultiLvlLbl val="0"/>
      </c:catAx>
      <c:valAx>
        <c:axId val="72906587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90665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Profit margin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P&amp;G</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PG!$G$15:$I$15</c:f>
              <c:numCache>
                <c:formatCode>0.0000</c:formatCode>
                <c:ptCount val="3"/>
                <c:pt idx="0">
                  <c:v>5.369068021984516E-2</c:v>
                </c:pt>
                <c:pt idx="1">
                  <c:v>0.17990133897110641</c:v>
                </c:pt>
                <c:pt idx="2">
                  <c:v>0.18438477101342651</c:v>
                </c:pt>
              </c:numCache>
            </c:numRef>
          </c:val>
          <c:extLst>
            <c:ext xmlns:c16="http://schemas.microsoft.com/office/drawing/2014/chart" uri="{C3380CC4-5D6E-409C-BE32-E72D297353CC}">
              <c16:uniqueId val="{00000000-07C8-4D2C-84AE-6B02267D66BC}"/>
            </c:ext>
          </c:extLst>
        </c:ser>
        <c:ser>
          <c:idx val="1"/>
          <c:order val="1"/>
          <c:tx>
            <c:v>Colgate</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'Colgate-Palm'!$G$15:$I$15</c:f>
              <c:numCache>
                <c:formatCode>0.0000</c:formatCode>
                <c:ptCount val="3"/>
                <c:pt idx="0">
                  <c:v>0.15440041173443128</c:v>
                </c:pt>
                <c:pt idx="1">
                  <c:v>0.15083158095966354</c:v>
                </c:pt>
                <c:pt idx="2">
                  <c:v>0.16362090947726307</c:v>
                </c:pt>
              </c:numCache>
            </c:numRef>
          </c:val>
          <c:extLst>
            <c:ext xmlns:c16="http://schemas.microsoft.com/office/drawing/2014/chart" uri="{C3380CC4-5D6E-409C-BE32-E72D297353CC}">
              <c16:uniqueId val="{00000001-07C8-4D2C-84AE-6B02267D66BC}"/>
            </c:ext>
          </c:extLst>
        </c:ser>
        <c:dLbls>
          <c:dLblPos val="outEnd"/>
          <c:showLegendKey val="0"/>
          <c:showVal val="1"/>
          <c:showCatName val="0"/>
          <c:showSerName val="0"/>
          <c:showPercent val="0"/>
          <c:showBubbleSize val="0"/>
        </c:dLbls>
        <c:gapWidth val="219"/>
        <c:overlap val="-27"/>
        <c:axId val="776277456"/>
        <c:axId val="776275536"/>
      </c:barChart>
      <c:catAx>
        <c:axId val="77627745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6275536"/>
        <c:crosses val="autoZero"/>
        <c:auto val="1"/>
        <c:lblAlgn val="ctr"/>
        <c:lblOffset val="100"/>
        <c:noMultiLvlLbl val="0"/>
      </c:catAx>
      <c:valAx>
        <c:axId val="776275536"/>
        <c:scaling>
          <c:orientation val="minMax"/>
        </c:scaling>
        <c:delete val="0"/>
        <c:axPos val="l"/>
        <c:majorGridlines>
          <c:spPr>
            <a:ln w="9525" cap="flat" cmpd="sng" algn="ctr">
              <a:solidFill>
                <a:schemeClr val="tx1">
                  <a:lumMod val="15000"/>
                  <a:lumOff val="85000"/>
                </a:schemeClr>
              </a:solidFill>
              <a:round/>
            </a:ln>
            <a:effectLst/>
          </c:spPr>
        </c:majorGridlines>
        <c:numFmt formatCode="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62774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CF22E0-D0E2-4AF4-94B8-0C3CA70B119E}" type="datetimeFigureOut">
              <a:rPr lang="en-US" smtClean="0"/>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86AEA-2729-491C-83A2-CF1DC2E98696}" type="slidenum">
              <a:rPr lang="en-US" smtClean="0"/>
              <a:t>‹#›</a:t>
            </a:fld>
            <a:endParaRPr lang="en-US"/>
          </a:p>
        </p:txBody>
      </p:sp>
    </p:spTree>
    <p:extLst>
      <p:ext uri="{BB962C8B-B14F-4D97-AF65-F5344CB8AC3E}">
        <p14:creationId xmlns:p14="http://schemas.microsoft.com/office/powerpoint/2010/main" val="327833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CF22E0-D0E2-4AF4-94B8-0C3CA70B119E}" type="datetimeFigureOut">
              <a:rPr lang="en-US" smtClean="0"/>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86AEA-2729-491C-83A2-CF1DC2E98696}" type="slidenum">
              <a:rPr lang="en-US" smtClean="0"/>
              <a:t>‹#›</a:t>
            </a:fld>
            <a:endParaRPr lang="en-US"/>
          </a:p>
        </p:txBody>
      </p:sp>
    </p:spTree>
    <p:extLst>
      <p:ext uri="{BB962C8B-B14F-4D97-AF65-F5344CB8AC3E}">
        <p14:creationId xmlns:p14="http://schemas.microsoft.com/office/powerpoint/2010/main" val="1909880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CF22E0-D0E2-4AF4-94B8-0C3CA70B119E}" type="datetimeFigureOut">
              <a:rPr lang="en-US" smtClean="0"/>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86AEA-2729-491C-83A2-CF1DC2E9869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14327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CF22E0-D0E2-4AF4-94B8-0C3CA70B119E}" type="datetimeFigureOut">
              <a:rPr lang="en-US" smtClean="0"/>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86AEA-2729-491C-83A2-CF1DC2E98696}" type="slidenum">
              <a:rPr lang="en-US" smtClean="0"/>
              <a:t>‹#›</a:t>
            </a:fld>
            <a:endParaRPr lang="en-US"/>
          </a:p>
        </p:txBody>
      </p:sp>
    </p:spTree>
    <p:extLst>
      <p:ext uri="{BB962C8B-B14F-4D97-AF65-F5344CB8AC3E}">
        <p14:creationId xmlns:p14="http://schemas.microsoft.com/office/powerpoint/2010/main" val="1418334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CF22E0-D0E2-4AF4-94B8-0C3CA70B119E}" type="datetimeFigureOut">
              <a:rPr lang="en-US" smtClean="0"/>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86AEA-2729-491C-83A2-CF1DC2E9869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926730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CF22E0-D0E2-4AF4-94B8-0C3CA70B119E}" type="datetimeFigureOut">
              <a:rPr lang="en-US" smtClean="0"/>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86AEA-2729-491C-83A2-CF1DC2E98696}" type="slidenum">
              <a:rPr lang="en-US" smtClean="0"/>
              <a:t>‹#›</a:t>
            </a:fld>
            <a:endParaRPr lang="en-US"/>
          </a:p>
        </p:txBody>
      </p:sp>
    </p:spTree>
    <p:extLst>
      <p:ext uri="{BB962C8B-B14F-4D97-AF65-F5344CB8AC3E}">
        <p14:creationId xmlns:p14="http://schemas.microsoft.com/office/powerpoint/2010/main" val="3383734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CF22E0-D0E2-4AF4-94B8-0C3CA70B119E}" type="datetimeFigureOut">
              <a:rPr lang="en-US" smtClean="0"/>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86AEA-2729-491C-83A2-CF1DC2E98696}" type="slidenum">
              <a:rPr lang="en-US" smtClean="0"/>
              <a:t>‹#›</a:t>
            </a:fld>
            <a:endParaRPr lang="en-US"/>
          </a:p>
        </p:txBody>
      </p:sp>
    </p:spTree>
    <p:extLst>
      <p:ext uri="{BB962C8B-B14F-4D97-AF65-F5344CB8AC3E}">
        <p14:creationId xmlns:p14="http://schemas.microsoft.com/office/powerpoint/2010/main" val="4241063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CF22E0-D0E2-4AF4-94B8-0C3CA70B119E}" type="datetimeFigureOut">
              <a:rPr lang="en-US" smtClean="0"/>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86AEA-2729-491C-83A2-CF1DC2E98696}" type="slidenum">
              <a:rPr lang="en-US" smtClean="0"/>
              <a:t>‹#›</a:t>
            </a:fld>
            <a:endParaRPr lang="en-US"/>
          </a:p>
        </p:txBody>
      </p:sp>
    </p:spTree>
    <p:extLst>
      <p:ext uri="{BB962C8B-B14F-4D97-AF65-F5344CB8AC3E}">
        <p14:creationId xmlns:p14="http://schemas.microsoft.com/office/powerpoint/2010/main" val="1963747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CF22E0-D0E2-4AF4-94B8-0C3CA70B119E}" type="datetimeFigureOut">
              <a:rPr lang="en-US" smtClean="0"/>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86AEA-2729-491C-83A2-CF1DC2E98696}" type="slidenum">
              <a:rPr lang="en-US" smtClean="0"/>
              <a:t>‹#›</a:t>
            </a:fld>
            <a:endParaRPr lang="en-US"/>
          </a:p>
        </p:txBody>
      </p:sp>
    </p:spTree>
    <p:extLst>
      <p:ext uri="{BB962C8B-B14F-4D97-AF65-F5344CB8AC3E}">
        <p14:creationId xmlns:p14="http://schemas.microsoft.com/office/powerpoint/2010/main" val="1341299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CF22E0-D0E2-4AF4-94B8-0C3CA70B119E}" type="datetimeFigureOut">
              <a:rPr lang="en-US" smtClean="0"/>
              <a:t>10/10/2021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86AEA-2729-491C-83A2-CF1DC2E98696}" type="slidenum">
              <a:rPr lang="en-US" smtClean="0"/>
              <a:t>‹#›</a:t>
            </a:fld>
            <a:endParaRPr lang="en-US"/>
          </a:p>
        </p:txBody>
      </p:sp>
    </p:spTree>
    <p:extLst>
      <p:ext uri="{BB962C8B-B14F-4D97-AF65-F5344CB8AC3E}">
        <p14:creationId xmlns:p14="http://schemas.microsoft.com/office/powerpoint/2010/main" val="2683237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CF22E0-D0E2-4AF4-94B8-0C3CA70B119E}" type="datetimeFigureOut">
              <a:rPr lang="en-US" smtClean="0"/>
              <a:t>10/10/2021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86AEA-2729-491C-83A2-CF1DC2E98696}" type="slidenum">
              <a:rPr lang="en-US" smtClean="0"/>
              <a:t>‹#›</a:t>
            </a:fld>
            <a:endParaRPr lang="en-US"/>
          </a:p>
        </p:txBody>
      </p:sp>
    </p:spTree>
    <p:extLst>
      <p:ext uri="{BB962C8B-B14F-4D97-AF65-F5344CB8AC3E}">
        <p14:creationId xmlns:p14="http://schemas.microsoft.com/office/powerpoint/2010/main" val="1662616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CF22E0-D0E2-4AF4-94B8-0C3CA70B119E}" type="datetimeFigureOut">
              <a:rPr lang="en-US" smtClean="0"/>
              <a:t>10/10/2021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E86AEA-2729-491C-83A2-CF1DC2E98696}" type="slidenum">
              <a:rPr lang="en-US" smtClean="0"/>
              <a:t>‹#›</a:t>
            </a:fld>
            <a:endParaRPr lang="en-US"/>
          </a:p>
        </p:txBody>
      </p:sp>
    </p:spTree>
    <p:extLst>
      <p:ext uri="{BB962C8B-B14F-4D97-AF65-F5344CB8AC3E}">
        <p14:creationId xmlns:p14="http://schemas.microsoft.com/office/powerpoint/2010/main" val="1638194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CF22E0-D0E2-4AF4-94B8-0C3CA70B119E}" type="datetimeFigureOut">
              <a:rPr lang="en-US" smtClean="0"/>
              <a:t>10/10/2021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E86AEA-2729-491C-83A2-CF1DC2E98696}" type="slidenum">
              <a:rPr lang="en-US" smtClean="0"/>
              <a:t>‹#›</a:t>
            </a:fld>
            <a:endParaRPr lang="en-US"/>
          </a:p>
        </p:txBody>
      </p:sp>
    </p:spTree>
    <p:extLst>
      <p:ext uri="{BB962C8B-B14F-4D97-AF65-F5344CB8AC3E}">
        <p14:creationId xmlns:p14="http://schemas.microsoft.com/office/powerpoint/2010/main" val="2683638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CF22E0-D0E2-4AF4-94B8-0C3CA70B119E}" type="datetimeFigureOut">
              <a:rPr lang="en-US" smtClean="0"/>
              <a:t>10/10/2021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E86AEA-2729-491C-83A2-CF1DC2E98696}" type="slidenum">
              <a:rPr lang="en-US" smtClean="0"/>
              <a:t>‹#›</a:t>
            </a:fld>
            <a:endParaRPr lang="en-US"/>
          </a:p>
        </p:txBody>
      </p:sp>
    </p:spTree>
    <p:extLst>
      <p:ext uri="{BB962C8B-B14F-4D97-AF65-F5344CB8AC3E}">
        <p14:creationId xmlns:p14="http://schemas.microsoft.com/office/powerpoint/2010/main" val="3001041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CF22E0-D0E2-4AF4-94B8-0C3CA70B119E}" type="datetimeFigureOut">
              <a:rPr lang="en-US" smtClean="0"/>
              <a:t>10/10/2021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86AEA-2729-491C-83A2-CF1DC2E98696}" type="slidenum">
              <a:rPr lang="en-US" smtClean="0"/>
              <a:t>‹#›</a:t>
            </a:fld>
            <a:endParaRPr lang="en-US"/>
          </a:p>
        </p:txBody>
      </p:sp>
    </p:spTree>
    <p:extLst>
      <p:ext uri="{BB962C8B-B14F-4D97-AF65-F5344CB8AC3E}">
        <p14:creationId xmlns:p14="http://schemas.microsoft.com/office/powerpoint/2010/main" val="3669582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CF22E0-D0E2-4AF4-94B8-0C3CA70B119E}" type="datetimeFigureOut">
              <a:rPr lang="en-US" smtClean="0"/>
              <a:t>10/10/2021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86AEA-2729-491C-83A2-CF1DC2E98696}" type="slidenum">
              <a:rPr lang="en-US" smtClean="0"/>
              <a:t>‹#›</a:t>
            </a:fld>
            <a:endParaRPr lang="en-US"/>
          </a:p>
        </p:txBody>
      </p:sp>
    </p:spTree>
    <p:extLst>
      <p:ext uri="{BB962C8B-B14F-4D97-AF65-F5344CB8AC3E}">
        <p14:creationId xmlns:p14="http://schemas.microsoft.com/office/powerpoint/2010/main" val="57326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6CF22E0-D0E2-4AF4-94B8-0C3CA70B119E}" type="datetimeFigureOut">
              <a:rPr lang="en-US" smtClean="0"/>
              <a:t>10/10/2021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AE86AEA-2729-491C-83A2-CF1DC2E98696}" type="slidenum">
              <a:rPr lang="en-US" smtClean="0"/>
              <a:t>‹#›</a:t>
            </a:fld>
            <a:endParaRPr lang="en-US"/>
          </a:p>
        </p:txBody>
      </p:sp>
    </p:spTree>
    <p:extLst>
      <p:ext uri="{BB962C8B-B14F-4D97-AF65-F5344CB8AC3E}">
        <p14:creationId xmlns:p14="http://schemas.microsoft.com/office/powerpoint/2010/main" val="174687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hyperlink" Target="https://s1.q4cdn.com/695946674/files/doc_downloads/2021/08/PG_2021_Annual_Report.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54A1E-6156-4A68-B700-D3CB8EA61F53}"/>
              </a:ext>
            </a:extLst>
          </p:cNvPr>
          <p:cNvSpPr>
            <a:spLocks noGrp="1"/>
          </p:cNvSpPr>
          <p:nvPr>
            <p:ph type="title"/>
          </p:nvPr>
        </p:nvSpPr>
        <p:spPr>
          <a:xfrm>
            <a:off x="677334" y="609600"/>
            <a:ext cx="10308166" cy="1409700"/>
          </a:xfrm>
        </p:spPr>
        <p:txBody>
          <a:bodyPr>
            <a:normAutofit fontScale="90000"/>
          </a:bodyPr>
          <a:lstStyle/>
          <a:p>
            <a:pPr algn="ctr"/>
            <a:r>
              <a:rPr lang="en-US" dirty="0"/>
              <a:t> </a:t>
            </a:r>
            <a:br>
              <a:rPr lang="en-US" dirty="0"/>
            </a:br>
            <a:r>
              <a:rPr lang="en-US" dirty="0"/>
              <a:t>Procter and Gamble Analysis project  1							 </a:t>
            </a:r>
          </a:p>
        </p:txBody>
      </p:sp>
    </p:spTree>
    <p:extLst>
      <p:ext uri="{BB962C8B-B14F-4D97-AF65-F5344CB8AC3E}">
        <p14:creationId xmlns:p14="http://schemas.microsoft.com/office/powerpoint/2010/main" val="1264365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D59CC-6350-4B39-B6A6-669A4AB52496}"/>
              </a:ext>
            </a:extLst>
          </p:cNvPr>
          <p:cNvSpPr>
            <a:spLocks noGrp="1"/>
          </p:cNvSpPr>
          <p:nvPr>
            <p:ph type="title"/>
          </p:nvPr>
        </p:nvSpPr>
        <p:spPr/>
        <p:txBody>
          <a:bodyPr/>
          <a:lstStyle/>
          <a:p>
            <a:r>
              <a:rPr lang="en-US" dirty="0"/>
              <a:t>Debt to Equity Ratio</a:t>
            </a:r>
          </a:p>
        </p:txBody>
      </p:sp>
      <p:sp>
        <p:nvSpPr>
          <p:cNvPr id="3" name="Content Placeholder 2">
            <a:extLst>
              <a:ext uri="{FF2B5EF4-FFF2-40B4-BE49-F238E27FC236}">
                <a16:creationId xmlns:a16="http://schemas.microsoft.com/office/drawing/2014/main" id="{5D45F5B1-6B9E-450B-9971-6D06B4A6AE2D}"/>
              </a:ext>
            </a:extLst>
          </p:cNvPr>
          <p:cNvSpPr>
            <a:spLocks noGrp="1"/>
          </p:cNvSpPr>
          <p:nvPr>
            <p:ph idx="1"/>
          </p:nvPr>
        </p:nvSpPr>
        <p:spPr>
          <a:xfrm>
            <a:off x="677334" y="1739900"/>
            <a:ext cx="8596668" cy="4301463"/>
          </a:xfrm>
        </p:spPr>
        <p:txBody>
          <a:bodyPr/>
          <a:lstStyle/>
          <a:p>
            <a:r>
              <a:rPr lang="en-US" sz="1800" dirty="0">
                <a:effectLst/>
                <a:latin typeface="Times New Roman" panose="02020603050405020304" pitchFamily="18" charset="0"/>
                <a:ea typeface="Calibri" panose="020F0502020204030204" pitchFamily="34" charset="0"/>
              </a:rPr>
              <a:t>Debt to equity ratio shows how much of shareholders equity and debt is used to finance assets. A good debt to equity ratio is considered to be below one, which is the case for P&amp;G in the last three years. P&amp;G shows, once again, better results than competitors when managing leverage, the company has way less volatility and is showing a healthier status. </a:t>
            </a:r>
          </a:p>
          <a:p>
            <a:endParaRPr lang="en-US" dirty="0">
              <a:latin typeface="Times New Roman" panose="02020603050405020304" pitchFamily="18" charset="0"/>
            </a:endParaRPr>
          </a:p>
          <a:p>
            <a:endParaRPr lang="en-US" dirty="0"/>
          </a:p>
        </p:txBody>
      </p:sp>
      <p:graphicFrame>
        <p:nvGraphicFramePr>
          <p:cNvPr id="4" name="Chart 3">
            <a:extLst>
              <a:ext uri="{FF2B5EF4-FFF2-40B4-BE49-F238E27FC236}">
                <a16:creationId xmlns:a16="http://schemas.microsoft.com/office/drawing/2014/main" id="{865E7AE6-31AC-4531-A5EF-93785DA4CFCB}"/>
              </a:ext>
            </a:extLst>
          </p:cNvPr>
          <p:cNvGraphicFramePr/>
          <p:nvPr>
            <p:extLst>
              <p:ext uri="{D42A27DB-BD31-4B8C-83A1-F6EECF244321}">
                <p14:modId xmlns:p14="http://schemas.microsoft.com/office/powerpoint/2010/main" val="820151417"/>
              </p:ext>
            </p:extLst>
          </p:nvPr>
        </p:nvGraphicFramePr>
        <p:xfrm>
          <a:off x="1119051" y="3224503"/>
          <a:ext cx="4572000" cy="28168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70328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CC548-E2AF-4A90-9D8B-38EAE39E1696}"/>
              </a:ext>
            </a:extLst>
          </p:cNvPr>
          <p:cNvSpPr>
            <a:spLocks noGrp="1"/>
          </p:cNvSpPr>
          <p:nvPr>
            <p:ph type="title"/>
          </p:nvPr>
        </p:nvSpPr>
        <p:spPr/>
        <p:txBody>
          <a:bodyPr/>
          <a:lstStyle/>
          <a:p>
            <a:r>
              <a:rPr lang="en-US" dirty="0"/>
              <a:t>Fixed asset turnover</a:t>
            </a:r>
          </a:p>
        </p:txBody>
      </p:sp>
      <p:sp>
        <p:nvSpPr>
          <p:cNvPr id="3" name="Content Placeholder 2">
            <a:extLst>
              <a:ext uri="{FF2B5EF4-FFF2-40B4-BE49-F238E27FC236}">
                <a16:creationId xmlns:a16="http://schemas.microsoft.com/office/drawing/2014/main" id="{7C3DFDDA-77AC-4DE9-B274-1DF670DD176D}"/>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Fixed asset turnover indicates how good is the company using its fixed assets to generate sales.  Colgate has higher fixed assets ratio than P&amp;G, this means that they are doing a better job at using their assets to generate revenues. This is not a good result for our company given that this means that Colgate is using their assets in their favor more than them.</a:t>
            </a:r>
          </a:p>
          <a:p>
            <a:endParaRPr lang="en-US" dirty="0"/>
          </a:p>
        </p:txBody>
      </p:sp>
      <p:graphicFrame>
        <p:nvGraphicFramePr>
          <p:cNvPr id="5" name="Chart 4">
            <a:extLst>
              <a:ext uri="{FF2B5EF4-FFF2-40B4-BE49-F238E27FC236}">
                <a16:creationId xmlns:a16="http://schemas.microsoft.com/office/drawing/2014/main" id="{A7E9701B-AEFD-4F97-A877-9F47616C6612}"/>
              </a:ext>
            </a:extLst>
          </p:cNvPr>
          <p:cNvGraphicFramePr/>
          <p:nvPr>
            <p:extLst>
              <p:ext uri="{D42A27DB-BD31-4B8C-83A1-F6EECF244321}">
                <p14:modId xmlns:p14="http://schemas.microsoft.com/office/powerpoint/2010/main" val="1522783857"/>
              </p:ext>
            </p:extLst>
          </p:nvPr>
        </p:nvGraphicFramePr>
        <p:xfrm>
          <a:off x="1092926" y="3707901"/>
          <a:ext cx="4572000" cy="28124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71352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21085-5A93-4B44-B71B-B8C5B3742F25}"/>
              </a:ext>
            </a:extLst>
          </p:cNvPr>
          <p:cNvSpPr>
            <a:spLocks noGrp="1"/>
          </p:cNvSpPr>
          <p:nvPr>
            <p:ph type="title"/>
          </p:nvPr>
        </p:nvSpPr>
        <p:spPr>
          <a:xfrm>
            <a:off x="677334" y="609600"/>
            <a:ext cx="8596668" cy="533400"/>
          </a:xfrm>
        </p:spPr>
        <p:txBody>
          <a:bodyPr>
            <a:normAutofit fontScale="90000"/>
          </a:bodyPr>
          <a:lstStyle/>
          <a:p>
            <a:r>
              <a:rPr lang="en-US" dirty="0"/>
              <a:t>Profit Margins</a:t>
            </a:r>
          </a:p>
        </p:txBody>
      </p:sp>
      <p:sp>
        <p:nvSpPr>
          <p:cNvPr id="3" name="Content Placeholder 2">
            <a:extLst>
              <a:ext uri="{FF2B5EF4-FFF2-40B4-BE49-F238E27FC236}">
                <a16:creationId xmlns:a16="http://schemas.microsoft.com/office/drawing/2014/main" id="{840EBA9B-D1D3-4BA3-80CB-3F8181E02727}"/>
              </a:ext>
            </a:extLst>
          </p:cNvPr>
          <p:cNvSpPr>
            <a:spLocks noGrp="1"/>
          </p:cNvSpPr>
          <p:nvPr>
            <p:ph idx="1"/>
          </p:nvPr>
        </p:nvSpPr>
        <p:spPr>
          <a:xfrm>
            <a:off x="677334" y="1435101"/>
            <a:ext cx="8596668" cy="4606262"/>
          </a:xfrm>
        </p:spPr>
        <p:txBody>
          <a:bodyPr/>
          <a:lstStyle/>
          <a:p>
            <a:r>
              <a:rPr lang="en-US" sz="1800" dirty="0">
                <a:effectLst/>
                <a:latin typeface="Times New Roman" panose="02020603050405020304" pitchFamily="18" charset="0"/>
                <a:ea typeface="Calibri" panose="020F0502020204030204" pitchFamily="34" charset="0"/>
              </a:rPr>
              <a:t>Profit margin ratio shows us how much of a company’s activities generate profit. Profit margin is higher in the last two years for P&amp;G. This means that the company generated greater profit per sale than their competition. Profit margin for the industry is 0.084. This means that, compared to its industry, P&amp;G is having more profit per sale.</a:t>
            </a:r>
          </a:p>
          <a:p>
            <a:endParaRPr lang="en-US" dirty="0"/>
          </a:p>
        </p:txBody>
      </p:sp>
      <p:graphicFrame>
        <p:nvGraphicFramePr>
          <p:cNvPr id="4" name="Chart 3">
            <a:extLst>
              <a:ext uri="{FF2B5EF4-FFF2-40B4-BE49-F238E27FC236}">
                <a16:creationId xmlns:a16="http://schemas.microsoft.com/office/drawing/2014/main" id="{F3F003EF-7A53-4300-8233-E89980A4908A}"/>
              </a:ext>
            </a:extLst>
          </p:cNvPr>
          <p:cNvGraphicFramePr/>
          <p:nvPr>
            <p:extLst>
              <p:ext uri="{D42A27DB-BD31-4B8C-83A1-F6EECF244321}">
                <p14:modId xmlns:p14="http://schemas.microsoft.com/office/powerpoint/2010/main" val="2935844689"/>
              </p:ext>
            </p:extLst>
          </p:nvPr>
        </p:nvGraphicFramePr>
        <p:xfrm>
          <a:off x="1301932" y="35052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75321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54A1E-6156-4A68-B700-D3CB8EA61F53}"/>
              </a:ext>
            </a:extLst>
          </p:cNvPr>
          <p:cNvSpPr>
            <a:spLocks noGrp="1"/>
          </p:cNvSpPr>
          <p:nvPr>
            <p:ph type="title"/>
          </p:nvPr>
        </p:nvSpPr>
        <p:spPr/>
        <p:txBody>
          <a:bodyPr>
            <a:normAutofit fontScale="90000"/>
          </a:bodyPr>
          <a:lstStyle/>
          <a:p>
            <a:pPr algn="ctr"/>
            <a:r>
              <a:rPr lang="en-US" dirty="0"/>
              <a:t> </a:t>
            </a:r>
            <a:br>
              <a:rPr lang="en-US" dirty="0"/>
            </a:br>
            <a:r>
              <a:rPr lang="en-US" dirty="0"/>
              <a:t>Procter and Gamble Analysis project  3						 </a:t>
            </a:r>
            <a:br>
              <a:rPr lang="en-US" dirty="0"/>
            </a:br>
            <a:endParaRPr lang="en-US" dirty="0"/>
          </a:p>
        </p:txBody>
      </p:sp>
    </p:spTree>
    <p:extLst>
      <p:ext uri="{BB962C8B-B14F-4D97-AF65-F5344CB8AC3E}">
        <p14:creationId xmlns:p14="http://schemas.microsoft.com/office/powerpoint/2010/main" val="2294741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B4740-682D-499A-84FE-41312F672F7A}"/>
              </a:ext>
            </a:extLst>
          </p:cNvPr>
          <p:cNvSpPr>
            <a:spLocks noGrp="1"/>
          </p:cNvSpPr>
          <p:nvPr>
            <p:ph type="title"/>
          </p:nvPr>
        </p:nvSpPr>
        <p:spPr/>
        <p:txBody>
          <a:bodyPr/>
          <a:lstStyle/>
          <a:p>
            <a:r>
              <a:rPr lang="en-US" dirty="0"/>
              <a:t>Financial Analysis</a:t>
            </a:r>
          </a:p>
        </p:txBody>
      </p:sp>
      <p:sp>
        <p:nvSpPr>
          <p:cNvPr id="3" name="Content Placeholder 2">
            <a:extLst>
              <a:ext uri="{FF2B5EF4-FFF2-40B4-BE49-F238E27FC236}">
                <a16:creationId xmlns:a16="http://schemas.microsoft.com/office/drawing/2014/main" id="{53B61C8A-73B7-40D9-AA35-FF4C04F0AE66}"/>
              </a:ext>
            </a:extLst>
          </p:cNvPr>
          <p:cNvSpPr>
            <a:spLocks noGrp="1"/>
          </p:cNvSpPr>
          <p:nvPr>
            <p:ph idx="1"/>
          </p:nvPr>
        </p:nvSpPr>
        <p:spPr>
          <a:xfrm>
            <a:off x="369115" y="1501628"/>
            <a:ext cx="11174135" cy="5115071"/>
          </a:xfrm>
        </p:spPr>
        <p:txBody>
          <a:bodyPr>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P&amp;G has the highest internal growth rate achieved this year 2021 without needing external funding to help the business to operate at 5%</a:t>
            </a:r>
          </a:p>
          <a:p>
            <a:r>
              <a:rPr lang="en-US" sz="2000" dirty="0">
                <a:latin typeface="Times New Roman" panose="02020603050405020304" pitchFamily="18" charset="0"/>
                <a:cs typeface="Times New Roman" panose="02020603050405020304" pitchFamily="18" charset="0"/>
              </a:rPr>
              <a:t>It also have high sustainable growth rate (15%) saying that it can maintain without having to finance growth with equity or additional debt. The number shows that PG  has maximize the sales efforts with focusing on products with high profit margins and inventory management.</a:t>
            </a:r>
          </a:p>
          <a:p>
            <a:r>
              <a:rPr lang="en-US" sz="2000" dirty="0">
                <a:latin typeface="Times New Roman" panose="02020603050405020304" pitchFamily="18" charset="0"/>
                <a:cs typeface="Times New Roman" panose="02020603050405020304" pitchFamily="18" charset="0"/>
              </a:rPr>
              <a:t>SGR = ROE *(1-Dividend payout ratio)</a:t>
            </a:r>
          </a:p>
          <a:p>
            <a:r>
              <a:rPr lang="en-US" sz="2000" dirty="0">
                <a:latin typeface="Times New Roman" panose="02020603050405020304" pitchFamily="18" charset="0"/>
                <a:cs typeface="Times New Roman" panose="02020603050405020304" pitchFamily="18" charset="0"/>
              </a:rPr>
              <a:t>However, in order to maintain a high sustainable growth rate in the long term will be difficult due to various reasons, such as competition in the market, adapting to changes in economic condition such as Covid pandemic, and the need of increased research and development.</a:t>
            </a:r>
          </a:p>
        </p:txBody>
      </p:sp>
      <p:pic>
        <p:nvPicPr>
          <p:cNvPr id="5" name="Picture 4">
            <a:extLst>
              <a:ext uri="{FF2B5EF4-FFF2-40B4-BE49-F238E27FC236}">
                <a16:creationId xmlns:a16="http://schemas.microsoft.com/office/drawing/2014/main" id="{219E4CEF-EE69-4DE8-92EF-DFA7B2FDA141}"/>
              </a:ext>
            </a:extLst>
          </p:cNvPr>
          <p:cNvPicPr>
            <a:picLocks noChangeAspect="1"/>
          </p:cNvPicPr>
          <p:nvPr/>
        </p:nvPicPr>
        <p:blipFill>
          <a:blip r:embed="rId2"/>
          <a:stretch>
            <a:fillRect/>
          </a:stretch>
        </p:blipFill>
        <p:spPr>
          <a:xfrm>
            <a:off x="788450" y="5657850"/>
            <a:ext cx="7038975" cy="1181100"/>
          </a:xfrm>
          <a:prstGeom prst="rect">
            <a:avLst/>
          </a:prstGeom>
        </p:spPr>
      </p:pic>
      <p:pic>
        <p:nvPicPr>
          <p:cNvPr id="6" name="Picture 5">
            <a:extLst>
              <a:ext uri="{FF2B5EF4-FFF2-40B4-BE49-F238E27FC236}">
                <a16:creationId xmlns:a16="http://schemas.microsoft.com/office/drawing/2014/main" id="{3A607809-EF30-4E56-AE37-37C7840D5E06}"/>
              </a:ext>
            </a:extLst>
          </p:cNvPr>
          <p:cNvPicPr>
            <a:picLocks noChangeAspect="1"/>
          </p:cNvPicPr>
          <p:nvPr/>
        </p:nvPicPr>
        <p:blipFill>
          <a:blip r:embed="rId3"/>
          <a:stretch>
            <a:fillRect/>
          </a:stretch>
        </p:blipFill>
        <p:spPr>
          <a:xfrm>
            <a:off x="5230275" y="5429250"/>
            <a:ext cx="2457450" cy="247650"/>
          </a:xfrm>
          <a:prstGeom prst="rect">
            <a:avLst/>
          </a:prstGeom>
        </p:spPr>
      </p:pic>
    </p:spTree>
    <p:extLst>
      <p:ext uri="{BB962C8B-B14F-4D97-AF65-F5344CB8AC3E}">
        <p14:creationId xmlns:p14="http://schemas.microsoft.com/office/powerpoint/2010/main" val="2675626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BC625E-BD96-417A-A588-DC818E2D99E6}"/>
              </a:ext>
            </a:extLst>
          </p:cNvPr>
          <p:cNvPicPr>
            <a:picLocks noChangeAspect="1"/>
          </p:cNvPicPr>
          <p:nvPr/>
        </p:nvPicPr>
        <p:blipFill>
          <a:blip r:embed="rId2"/>
          <a:stretch>
            <a:fillRect/>
          </a:stretch>
        </p:blipFill>
        <p:spPr>
          <a:xfrm>
            <a:off x="0" y="1048336"/>
            <a:ext cx="12192000" cy="4761328"/>
          </a:xfrm>
          <a:prstGeom prst="rect">
            <a:avLst/>
          </a:prstGeom>
        </p:spPr>
      </p:pic>
    </p:spTree>
    <p:extLst>
      <p:ext uri="{BB962C8B-B14F-4D97-AF65-F5344CB8AC3E}">
        <p14:creationId xmlns:p14="http://schemas.microsoft.com/office/powerpoint/2010/main" val="1122587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98DE8-BC46-4DBE-A9EF-CABA59CA8008}"/>
              </a:ext>
            </a:extLst>
          </p:cNvPr>
          <p:cNvSpPr>
            <a:spLocks noGrp="1"/>
          </p:cNvSpPr>
          <p:nvPr>
            <p:ph type="title"/>
          </p:nvPr>
        </p:nvSpPr>
        <p:spPr/>
        <p:txBody>
          <a:bodyPr/>
          <a:lstStyle/>
          <a:p>
            <a:r>
              <a:rPr lang="en-US" dirty="0"/>
              <a:t>Financial Analysis</a:t>
            </a:r>
          </a:p>
        </p:txBody>
      </p:sp>
      <p:sp>
        <p:nvSpPr>
          <p:cNvPr id="13" name="Content Placeholder 12">
            <a:extLst>
              <a:ext uri="{FF2B5EF4-FFF2-40B4-BE49-F238E27FC236}">
                <a16:creationId xmlns:a16="http://schemas.microsoft.com/office/drawing/2014/main" id="{F418681C-A18D-4AD9-ADB9-09660B5B8104}"/>
              </a:ext>
            </a:extLst>
          </p:cNvPr>
          <p:cNvSpPr>
            <a:spLocks noGrp="1"/>
          </p:cNvSpPr>
          <p:nvPr>
            <p:ph idx="1"/>
          </p:nvPr>
        </p:nvSpPr>
        <p:spPr>
          <a:xfrm>
            <a:off x="377505" y="1593908"/>
            <a:ext cx="11182524" cy="4957893"/>
          </a:xfrm>
        </p:spPr>
        <p:txBody>
          <a:bodyPr>
            <a:normAutofit/>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I take the assumption of the sale growth, cost of sales, SG&amp;A, operating income so that I can compare the trend from the historical years to the current year 2021 and project it to the year of 2022.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Looking through the </a:t>
            </a:r>
            <a:r>
              <a:rPr lang="en-US" dirty="0" err="1">
                <a:latin typeface="Times New Roman" panose="02020603050405020304" pitchFamily="18" charset="0"/>
                <a:cs typeface="Times New Roman" panose="02020603050405020304" pitchFamily="18" charset="0"/>
              </a:rPr>
              <a:t>ProForma</a:t>
            </a:r>
            <a:r>
              <a:rPr lang="en-US" dirty="0">
                <a:latin typeface="Times New Roman" panose="02020603050405020304" pitchFamily="18" charset="0"/>
                <a:cs typeface="Times New Roman" panose="02020603050405020304" pitchFamily="18" charset="0"/>
              </a:rPr>
              <a:t> calculations, I've notice there is a big jump for sales from the year 2020 to 2021 (4.8%- 7.3%), the reason probably because of the pandemic that consumer start to stock up disinfecting and household products.</a:t>
            </a:r>
          </a:p>
          <a:p>
            <a:r>
              <a:rPr lang="en-US" dirty="0">
                <a:latin typeface="Times New Roman" panose="02020603050405020304" pitchFamily="18" charset="0"/>
                <a:cs typeface="Times New Roman" panose="02020603050405020304" pitchFamily="18" charset="0"/>
              </a:rPr>
              <a:t>In balance sheet, the components look the same as previous years except for the cash, receivable inventory, payable, retained earnings that does not look consistent.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98F0EF5F-F6A8-4440-879B-1CC50F978E88}"/>
              </a:ext>
            </a:extLst>
          </p:cNvPr>
          <p:cNvPicPr>
            <a:picLocks noChangeAspect="1"/>
          </p:cNvPicPr>
          <p:nvPr/>
        </p:nvPicPr>
        <p:blipFill>
          <a:blip r:embed="rId2"/>
          <a:stretch>
            <a:fillRect/>
          </a:stretch>
        </p:blipFill>
        <p:spPr>
          <a:xfrm>
            <a:off x="1612040" y="4089676"/>
            <a:ext cx="8582025" cy="1933575"/>
          </a:xfrm>
          <a:prstGeom prst="rect">
            <a:avLst/>
          </a:prstGeom>
        </p:spPr>
      </p:pic>
    </p:spTree>
    <p:extLst>
      <p:ext uri="{BB962C8B-B14F-4D97-AF65-F5344CB8AC3E}">
        <p14:creationId xmlns:p14="http://schemas.microsoft.com/office/powerpoint/2010/main" val="243848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64E7E-F957-4DE0-933E-866F6F2C450A}"/>
              </a:ext>
            </a:extLst>
          </p:cNvPr>
          <p:cNvSpPr>
            <a:spLocks noGrp="1"/>
          </p:cNvSpPr>
          <p:nvPr>
            <p:ph type="title"/>
          </p:nvPr>
        </p:nvSpPr>
        <p:spPr>
          <a:xfrm>
            <a:off x="839788" y="457200"/>
            <a:ext cx="3932237" cy="994095"/>
          </a:xfrm>
        </p:spPr>
        <p:txBody>
          <a:bodyPr/>
          <a:lstStyle/>
          <a:p>
            <a:r>
              <a:rPr lang="en-US" dirty="0"/>
              <a:t>Financial Analysis</a:t>
            </a:r>
          </a:p>
        </p:txBody>
      </p:sp>
      <p:sp>
        <p:nvSpPr>
          <p:cNvPr id="3" name="Content Placeholder 2">
            <a:extLst>
              <a:ext uri="{FF2B5EF4-FFF2-40B4-BE49-F238E27FC236}">
                <a16:creationId xmlns:a16="http://schemas.microsoft.com/office/drawing/2014/main" id="{24C03FF7-9D70-4C3F-ACF6-CF9CE7153ADE}"/>
              </a:ext>
            </a:extLst>
          </p:cNvPr>
          <p:cNvSpPr>
            <a:spLocks noGrp="1"/>
          </p:cNvSpPr>
          <p:nvPr>
            <p:ph idx="1"/>
          </p:nvPr>
        </p:nvSpPr>
        <p:spPr>
          <a:xfrm>
            <a:off x="5183188" y="2049462"/>
            <a:ext cx="6172200" cy="3811588"/>
          </a:xfrm>
        </p:spPr>
        <p:txBody>
          <a:bodyPr>
            <a:normAutofit lnSpcReduction="10000"/>
          </a:bodyPr>
          <a:lstStyle/>
          <a:p>
            <a:r>
              <a:rPr lang="en-US" sz="2000" dirty="0"/>
              <a:t>Evaluating the External Financial Need, Proctor &amp; Gamble does not need EFN because its EFN is &gt;0.</a:t>
            </a:r>
          </a:p>
          <a:p>
            <a:r>
              <a:rPr lang="en-US" sz="2000" dirty="0"/>
              <a:t>Since the company does not need the external financing help, therefore, it has some extra cash flow.</a:t>
            </a:r>
          </a:p>
          <a:p>
            <a:r>
              <a:rPr lang="en-US" sz="2000" dirty="0"/>
              <a:t>If cash flows are stable in the next 3-5 years, they might be considered increase the dividends.</a:t>
            </a:r>
          </a:p>
          <a:p>
            <a:r>
              <a:rPr lang="en-US" sz="2000" dirty="0"/>
              <a:t>If PG has excessive cash on hand, and they don’t have investment to utilize it, it should repurchase stocks.</a:t>
            </a:r>
          </a:p>
          <a:p>
            <a:endParaRPr lang="en-US" sz="2000" dirty="0"/>
          </a:p>
        </p:txBody>
      </p:sp>
      <p:sp>
        <p:nvSpPr>
          <p:cNvPr id="4" name="Text Placeholder 3">
            <a:extLst>
              <a:ext uri="{FF2B5EF4-FFF2-40B4-BE49-F238E27FC236}">
                <a16:creationId xmlns:a16="http://schemas.microsoft.com/office/drawing/2014/main" id="{83387C89-C205-4840-AC5F-E8736EAB103E}"/>
              </a:ext>
            </a:extLst>
          </p:cNvPr>
          <p:cNvSpPr>
            <a:spLocks noGrp="1"/>
          </p:cNvSpPr>
          <p:nvPr>
            <p:ph type="body" sz="half" idx="2"/>
          </p:nvPr>
        </p:nvSpPr>
        <p:spPr/>
        <p:txBody>
          <a:bodyPr/>
          <a:lstStyle/>
          <a:p>
            <a:endParaRPr lang="en-US" dirty="0"/>
          </a:p>
        </p:txBody>
      </p:sp>
      <p:pic>
        <p:nvPicPr>
          <p:cNvPr id="6" name="Picture 5">
            <a:extLst>
              <a:ext uri="{FF2B5EF4-FFF2-40B4-BE49-F238E27FC236}">
                <a16:creationId xmlns:a16="http://schemas.microsoft.com/office/drawing/2014/main" id="{808BB5A8-F6D5-4E12-8131-2802EDCDBC7E}"/>
              </a:ext>
            </a:extLst>
          </p:cNvPr>
          <p:cNvPicPr>
            <a:picLocks noChangeAspect="1"/>
          </p:cNvPicPr>
          <p:nvPr/>
        </p:nvPicPr>
        <p:blipFill>
          <a:blip r:embed="rId2"/>
          <a:stretch>
            <a:fillRect/>
          </a:stretch>
        </p:blipFill>
        <p:spPr>
          <a:xfrm>
            <a:off x="382588" y="2057400"/>
            <a:ext cx="4800600" cy="3952875"/>
          </a:xfrm>
          <a:prstGeom prst="rect">
            <a:avLst/>
          </a:prstGeom>
        </p:spPr>
      </p:pic>
    </p:spTree>
    <p:extLst>
      <p:ext uri="{BB962C8B-B14F-4D97-AF65-F5344CB8AC3E}">
        <p14:creationId xmlns:p14="http://schemas.microsoft.com/office/powerpoint/2010/main" val="1515096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3B1B-1E42-4AE3-AFFC-4C271A766A78}"/>
              </a:ext>
            </a:extLst>
          </p:cNvPr>
          <p:cNvSpPr>
            <a:spLocks noGrp="1"/>
          </p:cNvSpPr>
          <p:nvPr>
            <p:ph type="title"/>
          </p:nvPr>
        </p:nvSpPr>
        <p:spPr/>
        <p:txBody>
          <a:bodyPr/>
          <a:lstStyle/>
          <a:p>
            <a:pPr algn="ctr"/>
            <a:r>
              <a:rPr lang="en-US" dirty="0"/>
              <a:t>Works Cited</a:t>
            </a:r>
          </a:p>
        </p:txBody>
      </p:sp>
      <p:sp>
        <p:nvSpPr>
          <p:cNvPr id="3" name="Content Placeholder 2">
            <a:extLst>
              <a:ext uri="{FF2B5EF4-FFF2-40B4-BE49-F238E27FC236}">
                <a16:creationId xmlns:a16="http://schemas.microsoft.com/office/drawing/2014/main" id="{183CE9C6-420F-4604-AE87-A1F6B17F0CF6}"/>
              </a:ext>
            </a:extLst>
          </p:cNvPr>
          <p:cNvSpPr>
            <a:spLocks noGrp="1"/>
          </p:cNvSpPr>
          <p:nvPr>
            <p:ph idx="1"/>
          </p:nvPr>
        </p:nvSpPr>
        <p:spPr>
          <a:xfrm>
            <a:off x="677334" y="1371600"/>
            <a:ext cx="9889066" cy="5092699"/>
          </a:xfrm>
        </p:spPr>
        <p:txBody>
          <a:bodyPr>
            <a:normAutofit/>
          </a:bodyPr>
          <a:lstStyle/>
          <a:p>
            <a:pPr marL="0" marR="0">
              <a:lnSpc>
                <a:spcPct val="200000"/>
              </a:lnSpc>
              <a:spcBef>
                <a:spcPts val="0"/>
              </a:spcBef>
              <a:spcAft>
                <a:spcPts val="800"/>
              </a:spcAft>
            </a:pPr>
            <a:r>
              <a:rPr lang="en-US" sz="1100" b="1" kern="0" dirty="0">
                <a:effectLst/>
                <a:latin typeface="Times New Roman" panose="02020603050405020304" pitchFamily="18" charset="0"/>
              </a:rPr>
              <a:t> </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“The Procter &amp; Gamble Company 424(b)(5).” </a:t>
            </a:r>
            <a:r>
              <a:rPr lang="en-US" sz="1100" i="1" dirty="0">
                <a:effectLst/>
                <a:latin typeface="Times New Roman" panose="02020603050405020304" pitchFamily="18" charset="0"/>
                <a:ea typeface="Calibri" panose="020F0502020204030204" pitchFamily="34" charset="0"/>
                <a:cs typeface="Times New Roman" panose="02020603050405020304" pitchFamily="18" charset="0"/>
              </a:rPr>
              <a:t>The Procter &amp; Gamble Company</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www.sec.gov/Archives/edgar/data/80424/000095015207008756/l28662be424b5.htm#108. Accessed 13 Sept. 2021.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200000"/>
              </a:lnSpc>
              <a:spcBef>
                <a:spcPts val="0"/>
              </a:spcBef>
              <a:spcAft>
                <a:spcPts val="0"/>
              </a:spcAft>
            </a:pPr>
            <a:r>
              <a:rPr lang="en-US" sz="1100" dirty="0">
                <a:effectLst/>
                <a:latin typeface="Times New Roman" panose="02020603050405020304" pitchFamily="18" charset="0"/>
                <a:ea typeface="Times New Roman" panose="02020603050405020304" pitchFamily="18" charset="0"/>
              </a:rPr>
              <a:t>“Yahoo Is Now a Part of Verizon Media.” </a:t>
            </a:r>
            <a:r>
              <a:rPr lang="en-US" sz="1100" i="1" dirty="0">
                <a:effectLst/>
                <a:latin typeface="Times New Roman" panose="02020603050405020304" pitchFamily="18" charset="0"/>
                <a:ea typeface="Times New Roman" panose="02020603050405020304" pitchFamily="18" charset="0"/>
              </a:rPr>
              <a:t>Yahoo Finance</a:t>
            </a:r>
            <a:r>
              <a:rPr lang="en-US" sz="1100" dirty="0">
                <a:effectLst/>
                <a:latin typeface="Times New Roman" panose="02020603050405020304" pitchFamily="18" charset="0"/>
                <a:ea typeface="Times New Roman" panose="02020603050405020304" pitchFamily="18" charset="0"/>
              </a:rPr>
              <a:t>, 10 Sept. 2021, finance.yahoo.com/quote/</a:t>
            </a:r>
            <a:r>
              <a:rPr lang="en-US" sz="1100" dirty="0" err="1">
                <a:effectLst/>
                <a:latin typeface="Times New Roman" panose="02020603050405020304" pitchFamily="18" charset="0"/>
                <a:ea typeface="Times New Roman" panose="02020603050405020304" pitchFamily="18" charset="0"/>
              </a:rPr>
              <a:t>PG?p</a:t>
            </a:r>
            <a:r>
              <a:rPr lang="en-US" sz="1100" dirty="0">
                <a:effectLst/>
                <a:latin typeface="Times New Roman" panose="02020603050405020304" pitchFamily="18" charset="0"/>
                <a:ea typeface="Times New Roman" panose="02020603050405020304" pitchFamily="18" charset="0"/>
              </a:rPr>
              <a:t>=PG.</a:t>
            </a:r>
          </a:p>
          <a:p>
            <a:pPr marL="457200" marR="0" indent="-457200">
              <a:lnSpc>
                <a:spcPct val="200000"/>
              </a:lnSpc>
              <a:spcBef>
                <a:spcPts val="0"/>
              </a:spcBef>
              <a:spcAft>
                <a:spcPts val="0"/>
              </a:spcAft>
            </a:pPr>
            <a:r>
              <a:rPr lang="en-US" sz="1100" dirty="0">
                <a:effectLst/>
                <a:latin typeface="Times New Roman" panose="02020603050405020304" pitchFamily="18" charset="0"/>
                <a:ea typeface="Times New Roman" panose="02020603050405020304" pitchFamily="18" charset="0"/>
              </a:rPr>
              <a:t>“Procter &amp; Gamble Brings Relief to Residents Affected by Hurricane Ida in Louisiana With P&amp;G Products and Tide Loads of Hope Laundry Services.” </a:t>
            </a:r>
            <a:r>
              <a:rPr lang="en-US" sz="1100" i="1" dirty="0">
                <a:effectLst/>
                <a:latin typeface="Times New Roman" panose="02020603050405020304" pitchFamily="18" charset="0"/>
                <a:ea typeface="Times New Roman" panose="02020603050405020304" pitchFamily="18" charset="0"/>
              </a:rPr>
              <a:t>Procter &amp; Gamble News</a:t>
            </a:r>
            <a:r>
              <a:rPr lang="en-US" sz="1100" dirty="0">
                <a:effectLst/>
                <a:latin typeface="Times New Roman" panose="02020603050405020304" pitchFamily="18" charset="0"/>
                <a:ea typeface="Times New Roman" panose="02020603050405020304" pitchFamily="18" charset="0"/>
              </a:rPr>
              <a:t>, 4 Sept. 2021, news.pg.com/news-releases/news-details/2021/Procter--Gamble-Brings-Relief-to-Residents-Affected-by-Hurricane-Ida-in-Louisiana-With-PG-Products-and-Tide-Loads-of-Hope-Laundry-Services/default.aspx.</a:t>
            </a:r>
          </a:p>
          <a:p>
            <a:pPr marL="457200" marR="0" indent="-457200">
              <a:lnSpc>
                <a:spcPct val="200000"/>
              </a:lnSpc>
              <a:spcBef>
                <a:spcPts val="0"/>
              </a:spcBef>
              <a:spcAft>
                <a:spcPts val="0"/>
              </a:spcAft>
            </a:pPr>
            <a:r>
              <a:rPr lang="en-US" sz="1100" dirty="0">
                <a:effectLst/>
                <a:latin typeface="Times New Roman" panose="02020603050405020304" pitchFamily="18" charset="0"/>
                <a:ea typeface="Times New Roman" panose="02020603050405020304" pitchFamily="18" charset="0"/>
              </a:rPr>
              <a:t>“Procter &amp; Gamble Announces First </a:t>
            </a:r>
            <a:r>
              <a:rPr lang="en-US" sz="1100" dirty="0" err="1">
                <a:effectLst/>
                <a:latin typeface="Times New Roman" panose="02020603050405020304" pitchFamily="18" charset="0"/>
                <a:ea typeface="Times New Roman" panose="02020603050405020304" pitchFamily="18" charset="0"/>
              </a:rPr>
              <a:t>Lenor</a:t>
            </a:r>
            <a:r>
              <a:rPr lang="en-US" sz="1100" dirty="0">
                <a:effectLst/>
                <a:latin typeface="Times New Roman" panose="02020603050405020304" pitchFamily="18" charset="0"/>
                <a:ea typeface="Times New Roman" panose="02020603050405020304" pitchFamily="18" charset="0"/>
              </a:rPr>
              <a:t> Paper Bottle Pilot and Joins </a:t>
            </a:r>
            <a:r>
              <a:rPr lang="en-US" sz="1100" dirty="0" err="1">
                <a:effectLst/>
                <a:latin typeface="Times New Roman" panose="02020603050405020304" pitchFamily="18" charset="0"/>
                <a:ea typeface="Times New Roman" panose="02020603050405020304" pitchFamily="18" charset="0"/>
              </a:rPr>
              <a:t>Paboco</a:t>
            </a:r>
            <a:r>
              <a:rPr lang="en-US" sz="1100" dirty="0">
                <a:effectLst/>
                <a:latin typeface="Times New Roman" panose="02020603050405020304" pitchFamily="18" charset="0"/>
                <a:ea typeface="Times New Roman" panose="02020603050405020304" pitchFamily="18" charset="0"/>
              </a:rPr>
              <a:t> Community of Pioneer Brands.” </a:t>
            </a:r>
            <a:r>
              <a:rPr lang="en-US" sz="1100" i="1" dirty="0">
                <a:effectLst/>
                <a:latin typeface="Times New Roman" panose="02020603050405020304" pitchFamily="18" charset="0"/>
                <a:ea typeface="Times New Roman" panose="02020603050405020304" pitchFamily="18" charset="0"/>
              </a:rPr>
              <a:t>Procter &amp; Gamble News</a:t>
            </a:r>
            <a:r>
              <a:rPr lang="en-US" sz="1100" dirty="0">
                <a:effectLst/>
                <a:latin typeface="Times New Roman" panose="02020603050405020304" pitchFamily="18" charset="0"/>
                <a:ea typeface="Times New Roman" panose="02020603050405020304" pitchFamily="18" charset="0"/>
              </a:rPr>
              <a:t>, 20 July 2021, news.pg.com/news-releases/news-details/2021/Procter--Gamble-Announces-First-Lenor-Paper-Bottle-Pilot-and-Joins-Paboco-Community-of-Pioneer-Brands/default.aspx.</a:t>
            </a:r>
          </a:p>
          <a:p>
            <a:pPr marL="457200" marR="0" indent="-457200">
              <a:lnSpc>
                <a:spcPct val="200000"/>
              </a:lnSpc>
              <a:spcBef>
                <a:spcPts val="0"/>
              </a:spcBef>
              <a:spcAft>
                <a:spcPts val="0"/>
              </a:spcAft>
            </a:pPr>
            <a:r>
              <a:rPr lang="en-US" sz="1100" dirty="0">
                <a:effectLst/>
                <a:latin typeface="Times New Roman" panose="02020603050405020304" pitchFamily="18" charset="0"/>
                <a:ea typeface="Times New Roman" panose="02020603050405020304" pitchFamily="18" charset="0"/>
              </a:rPr>
              <a:t>“Febreze Reinvents Fabric Freshness with New Febreze Touch Technology.” </a:t>
            </a:r>
            <a:r>
              <a:rPr lang="en-US" sz="1100" i="1" dirty="0">
                <a:effectLst/>
                <a:latin typeface="Times New Roman" panose="02020603050405020304" pitchFamily="18" charset="0"/>
                <a:ea typeface="Times New Roman" panose="02020603050405020304" pitchFamily="18" charset="0"/>
              </a:rPr>
              <a:t>Procter &amp; Gamble News</a:t>
            </a:r>
            <a:r>
              <a:rPr lang="en-US" sz="1100" dirty="0">
                <a:effectLst/>
                <a:latin typeface="Times New Roman" panose="02020603050405020304" pitchFamily="18" charset="0"/>
                <a:ea typeface="Times New Roman" panose="02020603050405020304" pitchFamily="18" charset="0"/>
              </a:rPr>
              <a:t>, 19 Aug. 2021, news.pg.com/news-releases/news-details/2021/Febreze-Reinvents-Fabric-Freshness-with-New-Febreze-Touch-Technology/default.aspx.</a:t>
            </a:r>
          </a:p>
          <a:p>
            <a:pPr marL="457200" marR="0" indent="-457200">
              <a:lnSpc>
                <a:spcPct val="200000"/>
              </a:lnSpc>
              <a:spcBef>
                <a:spcPts val="0"/>
              </a:spcBef>
              <a:spcAft>
                <a:spcPts val="0"/>
              </a:spcAft>
            </a:pPr>
            <a:r>
              <a:rPr lang="en-US" sz="1100" dirty="0">
                <a:effectLst/>
                <a:latin typeface="Times New Roman" panose="02020603050405020304" pitchFamily="18" charset="0"/>
                <a:ea typeface="Times New Roman" panose="02020603050405020304" pitchFamily="18" charset="0"/>
              </a:rPr>
              <a:t>“</a:t>
            </a:r>
            <a:r>
              <a:rPr lang="en-US" sz="1100" u="sng" dirty="0">
                <a:solidFill>
                  <a:srgbClr val="000000"/>
                </a:solidFill>
                <a:effectLst/>
                <a:latin typeface="Times New Roman" panose="02020603050405020304" pitchFamily="18" charset="0"/>
                <a:ea typeface="Times New Roman" panose="02020603050405020304" pitchFamily="18" charset="0"/>
                <a:hlinkClick r:id="rId2"/>
              </a:rPr>
              <a:t>https://s1.q4cdn.com/695946674/files/</a:t>
            </a:r>
            <a:r>
              <a:rPr lang="en-US" sz="1100" u="sng" dirty="0" err="1">
                <a:solidFill>
                  <a:srgbClr val="000000"/>
                </a:solidFill>
                <a:effectLst/>
                <a:latin typeface="Times New Roman" panose="02020603050405020304" pitchFamily="18" charset="0"/>
                <a:ea typeface="Times New Roman" panose="02020603050405020304" pitchFamily="18" charset="0"/>
                <a:hlinkClick r:id="rId2"/>
              </a:rPr>
              <a:t>doc_downloads</a:t>
            </a:r>
            <a:r>
              <a:rPr lang="en-US" sz="1100" u="sng" dirty="0">
                <a:solidFill>
                  <a:srgbClr val="000000"/>
                </a:solidFill>
                <a:effectLst/>
                <a:latin typeface="Times New Roman" panose="02020603050405020304" pitchFamily="18" charset="0"/>
                <a:ea typeface="Times New Roman" panose="02020603050405020304" pitchFamily="18" charset="0"/>
                <a:hlinkClick r:id="rId2"/>
              </a:rPr>
              <a:t>/2021/08/PG_2021_Annual_Report.pdf</a:t>
            </a:r>
            <a:r>
              <a:rPr lang="en-US" sz="1100" dirty="0">
                <a:effectLst/>
                <a:latin typeface="Times New Roman" panose="02020603050405020304" pitchFamily="18" charset="0"/>
                <a:ea typeface="Times New Roman" panose="02020603050405020304" pitchFamily="18" charset="0"/>
              </a:rPr>
              <a:t>”, pages 9,96,97</a:t>
            </a:r>
          </a:p>
          <a:p>
            <a:endParaRPr lang="en-US" sz="1100" dirty="0"/>
          </a:p>
          <a:p>
            <a:pPr marL="0" marR="0" algn="ctr">
              <a:lnSpc>
                <a:spcPct val="200000"/>
              </a:lnSpc>
              <a:spcBef>
                <a:spcPts val="0"/>
              </a:spcBef>
              <a:spcAft>
                <a:spcPts val="0"/>
              </a:spcAft>
            </a:pPr>
            <a:endParaRPr lang="en-US" sz="1100" dirty="0"/>
          </a:p>
        </p:txBody>
      </p:sp>
    </p:spTree>
    <p:extLst>
      <p:ext uri="{BB962C8B-B14F-4D97-AF65-F5344CB8AC3E}">
        <p14:creationId xmlns:p14="http://schemas.microsoft.com/office/powerpoint/2010/main" val="218497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99D69-B1FC-4861-8960-4C3D07A4A8FC}"/>
              </a:ext>
            </a:extLst>
          </p:cNvPr>
          <p:cNvSpPr>
            <a:spLocks noGrp="1"/>
          </p:cNvSpPr>
          <p:nvPr>
            <p:ph type="title"/>
          </p:nvPr>
        </p:nvSpPr>
        <p:spPr>
          <a:xfrm>
            <a:off x="677334" y="609600"/>
            <a:ext cx="8596668" cy="207038"/>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BB97DAE5-FDB3-4EB2-BEBE-07512814B471}"/>
              </a:ext>
            </a:extLst>
          </p:cNvPr>
          <p:cNvSpPr>
            <a:spLocks noGrp="1"/>
          </p:cNvSpPr>
          <p:nvPr>
            <p:ph idx="1"/>
          </p:nvPr>
        </p:nvSpPr>
        <p:spPr>
          <a:xfrm>
            <a:off x="918634" y="1197638"/>
            <a:ext cx="8596668" cy="5050762"/>
          </a:xfrm>
        </p:spPr>
        <p:txBody>
          <a:bodyPr>
            <a:normAutofit fontScale="85000" lnSpcReduction="10000"/>
          </a:bodyPr>
          <a:lstStyle/>
          <a:p>
            <a:pPr marL="0" marR="0">
              <a:lnSpc>
                <a:spcPct val="20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Harvey, Amy. “Who Are Procter &amp; Gamble’s Main Competitors? (PG, REV).”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The Entrepreneur Fund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15 Jan. 2019, theentrepreneurfund.com/who-are-</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procter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-gambles-main-competitors-</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-rev.</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“Who Are Procter &amp; Gamble’s Main Competitors? (PG, REV).”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The Entrepreneur Fund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15 Jan. 2019, theentrepreneurfund.com/who-are-</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procter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-gambles-main-competitors-</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-rev.</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Procter &amp; Gamble. “Leadership.”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Procter &amp; Gamble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23 Mar. 2020, us.pg.com/leadership-team.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Procter &amp; Gamble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21 Aug. 2021, en.wikipedia.org/wiki/Procter_%26_Gamble.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Procter &amp; Gamble Company - Company Profile, Information, Business Description, History, Background Information on The Procter &amp; Gamble Company.”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Reference for Business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www.referenceforbusiness.com/history2/83/The-Procter-Gamble-Company.html. Accessed 13 Sept. 2021.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200000"/>
              </a:lnSpc>
              <a:spcBef>
                <a:spcPts val="0"/>
              </a:spcBef>
              <a:spcAft>
                <a:spcPts val="800"/>
              </a:spcAft>
              <a:buNone/>
            </a:pP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99267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24A09-2AB4-4A5C-BA81-0C1A2CC63F88}"/>
              </a:ext>
            </a:extLst>
          </p:cNvPr>
          <p:cNvSpPr>
            <a:spLocks noGrp="1"/>
          </p:cNvSpPr>
          <p:nvPr>
            <p:ph type="title"/>
          </p:nvPr>
        </p:nvSpPr>
        <p:spPr/>
        <p:txBody>
          <a:bodyPr/>
          <a:lstStyle/>
          <a:p>
            <a:r>
              <a:rPr lang="en-US" dirty="0"/>
              <a:t>Procter and Gamble</a:t>
            </a:r>
          </a:p>
        </p:txBody>
      </p:sp>
      <p:sp>
        <p:nvSpPr>
          <p:cNvPr id="3" name="Content Placeholder 2">
            <a:extLst>
              <a:ext uri="{FF2B5EF4-FFF2-40B4-BE49-F238E27FC236}">
                <a16:creationId xmlns:a16="http://schemas.microsoft.com/office/drawing/2014/main" id="{442F1888-50E5-4573-8701-E7CCA636D1AF}"/>
              </a:ext>
            </a:extLst>
          </p:cNvPr>
          <p:cNvSpPr>
            <a:spLocks noGrp="1"/>
          </p:cNvSpPr>
          <p:nvPr>
            <p:ph idx="1"/>
          </p:nvPr>
        </p:nvSpPr>
        <p:spPr>
          <a:xfrm>
            <a:off x="677334" y="2160589"/>
            <a:ext cx="9774766" cy="4506911"/>
          </a:xfrm>
        </p:spPr>
        <p:txBody>
          <a:bodyPr>
            <a:normAutofit fontScale="92500" lnSpcReduction="10000"/>
          </a:bodyPr>
          <a:lstStyle/>
          <a:p>
            <a:r>
              <a:rPr lang="en-US" sz="2000" dirty="0">
                <a:latin typeface="Times New Roman" panose="02020603050405020304" pitchFamily="18" charset="0"/>
                <a:cs typeface="Times New Roman" panose="02020603050405020304" pitchFamily="18" charset="0"/>
              </a:rPr>
              <a:t>P&amp;G was founded in Cincinnati, OH</a:t>
            </a:r>
          </a:p>
          <a:p>
            <a:r>
              <a:rPr lang="en-US" sz="2000" dirty="0">
                <a:latin typeface="Times New Roman" panose="02020603050405020304" pitchFamily="18" charset="0"/>
                <a:cs typeface="Times New Roman" panose="02020603050405020304" pitchFamily="18" charset="0"/>
              </a:rPr>
              <a:t>P&amp;G specialized in consumer goods, a leading household products in USA and has branches in nearly 80 countries around the world. </a:t>
            </a:r>
          </a:p>
          <a:p>
            <a:r>
              <a:rPr lang="en-US" sz="2000" dirty="0">
                <a:latin typeface="Times New Roman" panose="02020603050405020304" pitchFamily="18" charset="0"/>
                <a:cs typeface="Times New Roman" panose="02020603050405020304" pitchFamily="18" charset="0"/>
              </a:rPr>
              <a:t>The company’s main products are home care, beauty care, baby care, laundry care, health care, snacks.</a:t>
            </a:r>
          </a:p>
          <a:p>
            <a:r>
              <a:rPr lang="en-US" sz="2000" dirty="0">
                <a:latin typeface="Times New Roman" panose="02020603050405020304" pitchFamily="18" charset="0"/>
                <a:cs typeface="Times New Roman" panose="02020603050405020304" pitchFamily="18" charset="0"/>
              </a:rPr>
              <a:t>In 2018, P&amp;G reported earnings  $9.750 billion with annual revenue of $66.832 billions. </a:t>
            </a:r>
          </a:p>
          <a:p>
            <a:r>
              <a:rPr lang="en-US" sz="2000" dirty="0">
                <a:latin typeface="Times New Roman" panose="02020603050405020304" pitchFamily="18" charset="0"/>
                <a:cs typeface="Times New Roman" panose="02020603050405020304" pitchFamily="18" charset="0"/>
              </a:rPr>
              <a:t>Its three main competitors are Colgate Palmolive, </a:t>
            </a:r>
            <a:r>
              <a:rPr lang="en-US" sz="2000" dirty="0" err="1">
                <a:latin typeface="Times New Roman" panose="02020603050405020304" pitchFamily="18" charset="0"/>
                <a:cs typeface="Times New Roman" panose="02020603050405020304" pitchFamily="18" charset="0"/>
              </a:rPr>
              <a:t>L’oreal</a:t>
            </a:r>
            <a:r>
              <a:rPr lang="en-US" sz="2000" dirty="0">
                <a:latin typeface="Times New Roman" panose="02020603050405020304" pitchFamily="18" charset="0"/>
                <a:cs typeface="Times New Roman" panose="02020603050405020304" pitchFamily="18" charset="0"/>
              </a:rPr>
              <a:t>, Kimberly Clark.</a:t>
            </a:r>
          </a:p>
          <a:p>
            <a:r>
              <a:rPr lang="en-US" sz="2000" dirty="0">
                <a:latin typeface="Times New Roman" panose="02020603050405020304" pitchFamily="18" charset="0"/>
                <a:cs typeface="Times New Roman" panose="02020603050405020304" pitchFamily="18" charset="0"/>
              </a:rPr>
              <a:t>P&amp;G is facing a commodity cost inflation. To balance the burden, the company raise prices at the shelf in certain products in some locations, but mainly disinfectant and cleaning products.</a:t>
            </a:r>
          </a:p>
          <a:p>
            <a:r>
              <a:rPr lang="en-US" sz="2000" dirty="0">
                <a:latin typeface="Times New Roman" panose="02020603050405020304" pitchFamily="18" charset="0"/>
                <a:cs typeface="Times New Roman" panose="02020603050405020304" pitchFamily="18" charset="0"/>
              </a:rPr>
              <a:t>The area has been a big success is feminine care, especially adult incontinence products. </a:t>
            </a:r>
          </a:p>
          <a:p>
            <a:r>
              <a:rPr lang="en-US" sz="2000" dirty="0">
                <a:latin typeface="Times New Roman" panose="02020603050405020304" pitchFamily="18" charset="0"/>
                <a:cs typeface="Times New Roman" panose="02020603050405020304" pitchFamily="18" charset="0"/>
              </a:rPr>
              <a:t>Looking from stock perspective, it’s a slow growth value stock.</a:t>
            </a:r>
          </a:p>
          <a:p>
            <a:r>
              <a:rPr lang="en-US" sz="2000" dirty="0">
                <a:latin typeface="Times New Roman" panose="02020603050405020304" pitchFamily="18" charset="0"/>
                <a:cs typeface="Times New Roman" panose="02020603050405020304" pitchFamily="18" charset="0"/>
              </a:rPr>
              <a:t>As present, PG partner with European bottle </a:t>
            </a:r>
            <a:r>
              <a:rPr lang="en-US" sz="2000" dirty="0" err="1">
                <a:latin typeface="Times New Roman" panose="02020603050405020304" pitchFamily="18" charset="0"/>
                <a:cs typeface="Times New Roman" panose="02020603050405020304" pitchFamily="18" charset="0"/>
              </a:rPr>
              <a:t>Paboco</a:t>
            </a:r>
            <a:r>
              <a:rPr lang="en-US" sz="2000" dirty="0">
                <a:latin typeface="Times New Roman" panose="02020603050405020304" pitchFamily="18" charset="0"/>
                <a:cs typeface="Times New Roman" panose="02020603050405020304" pitchFamily="18" charset="0"/>
              </a:rPr>
              <a:t> to replace plastic usage with paper. </a:t>
            </a:r>
          </a:p>
        </p:txBody>
      </p:sp>
    </p:spTree>
    <p:extLst>
      <p:ext uri="{BB962C8B-B14F-4D97-AF65-F5344CB8AC3E}">
        <p14:creationId xmlns:p14="http://schemas.microsoft.com/office/powerpoint/2010/main" val="1615971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5DC31-9FF3-4408-ABB8-597B41883F2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49C87AB-0D4C-4181-B53C-7C9B3293A1D4}"/>
              </a:ext>
            </a:extLst>
          </p:cNvPr>
          <p:cNvSpPr>
            <a:spLocks noGrp="1"/>
          </p:cNvSpPr>
          <p:nvPr>
            <p:ph idx="1"/>
          </p:nvPr>
        </p:nvSpPr>
        <p:spPr/>
        <p:txBody>
          <a:bodyPr>
            <a:normAutofit lnSpcReduction="10000"/>
          </a:bodyPr>
          <a:lstStyle/>
          <a:p>
            <a:pPr marL="0" marR="0" indent="0" algn="ctr">
              <a:lnSpc>
                <a:spcPct val="200000"/>
              </a:lnSpc>
              <a:spcBef>
                <a:spcPts val="0"/>
              </a:spcBef>
              <a:spcAft>
                <a:spcPts val="0"/>
              </a:spcAft>
              <a:buNone/>
            </a:pPr>
            <a:endParaRPr lang="en-US" sz="1800" b="1" kern="0" dirty="0">
              <a:effectLst/>
              <a:latin typeface="Times New Roman" panose="02020603050405020304" pitchFamily="18" charset="0"/>
            </a:endParaRP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“How Internal Growth Rate Is Achievable for Business.” </a:t>
            </a:r>
            <a:r>
              <a:rPr lang="en-US" sz="1800" i="1" dirty="0">
                <a:effectLst/>
                <a:latin typeface="Times New Roman" panose="02020603050405020304" pitchFamily="18" charset="0"/>
                <a:ea typeface="Times New Roman" panose="02020603050405020304" pitchFamily="18" charset="0"/>
              </a:rPr>
              <a:t>Investopedia</a:t>
            </a:r>
            <a:r>
              <a:rPr lang="en-US" sz="1800" dirty="0">
                <a:effectLst/>
                <a:latin typeface="Times New Roman" panose="02020603050405020304" pitchFamily="18" charset="0"/>
                <a:ea typeface="Times New Roman" panose="02020603050405020304" pitchFamily="18" charset="0"/>
              </a:rPr>
              <a:t>, 11 Jan. 2021, www.investopedia.com/terms/i/internalgrowthrate.asp.</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Investopedia</a:t>
            </a:r>
            <a:r>
              <a:rPr lang="en-US" sz="1800" dirty="0">
                <a:effectLst/>
                <a:latin typeface="Times New Roman" panose="02020603050405020304" pitchFamily="18" charset="0"/>
                <a:ea typeface="Times New Roman" panose="02020603050405020304" pitchFamily="18" charset="0"/>
              </a:rPr>
              <a:t>, 11 Jan. 2021, www.investopedia.com/terms/i/internalgrowthrate.asp.</a:t>
            </a:r>
          </a:p>
          <a:p>
            <a:pPr marL="0" marR="0" indent="457200">
              <a:lnSpc>
                <a:spcPct val="200000"/>
              </a:lnSpc>
              <a:spcBef>
                <a:spcPts val="0"/>
              </a:spcBef>
              <a:spcAft>
                <a:spcPts val="0"/>
              </a:spcAft>
            </a:pPr>
            <a:r>
              <a:rPr lang="en-US" sz="1800" dirty="0" err="1">
                <a:effectLst/>
                <a:latin typeface="Times New Roman" panose="02020603050405020304" pitchFamily="18" charset="0"/>
                <a:ea typeface="Times New Roman" panose="02020603050405020304" pitchFamily="18" charset="0"/>
              </a:rPr>
              <a:t>Reddigari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Manasa</a:t>
            </a:r>
            <a:r>
              <a:rPr lang="en-US" sz="1800" dirty="0">
                <a:effectLst/>
                <a:latin typeface="Times New Roman" panose="02020603050405020304" pitchFamily="18" charset="0"/>
                <a:ea typeface="Times New Roman" panose="02020603050405020304" pitchFamily="18" charset="0"/>
              </a:rPr>
              <a:t>. “How to Calculate Sales Growth.” </a:t>
            </a:r>
            <a:r>
              <a:rPr lang="en-US" sz="1800" i="1" dirty="0">
                <a:effectLst/>
                <a:latin typeface="Times New Roman" panose="02020603050405020304" pitchFamily="18" charset="0"/>
                <a:ea typeface="Times New Roman" panose="02020603050405020304" pitchFamily="18" charset="0"/>
              </a:rPr>
              <a:t>How to Calculate Sale Growth</a:t>
            </a:r>
            <a:r>
              <a:rPr lang="en-US" sz="1800" dirty="0">
                <a:effectLst/>
                <a:latin typeface="Times New Roman" panose="02020603050405020304" pitchFamily="18" charset="0"/>
                <a:ea typeface="Times New Roman" panose="02020603050405020304" pitchFamily="18" charset="0"/>
              </a:rPr>
              <a:t>, 30 July 2019, mileiq.com/blog-</a:t>
            </a:r>
            <a:r>
              <a:rPr lang="en-US" sz="1800" dirty="0" err="1">
                <a:effectLst/>
                <a:latin typeface="Times New Roman" panose="02020603050405020304" pitchFamily="18" charset="0"/>
                <a:ea typeface="Times New Roman" panose="02020603050405020304" pitchFamily="18" charset="0"/>
              </a:rPr>
              <a:t>en</a:t>
            </a:r>
            <a:r>
              <a:rPr lang="en-US" sz="1800" dirty="0">
                <a:effectLst/>
                <a:latin typeface="Times New Roman" panose="02020603050405020304" pitchFamily="18" charset="0"/>
                <a:ea typeface="Times New Roman" panose="02020603050405020304" pitchFamily="18" charset="0"/>
              </a:rPr>
              <a:t>-us/how-to-calculate-sales-growth.</a:t>
            </a:r>
          </a:p>
          <a:p>
            <a:endParaRPr lang="en-US" dirty="0"/>
          </a:p>
          <a:p>
            <a:endParaRPr lang="en-US" dirty="0"/>
          </a:p>
        </p:txBody>
      </p:sp>
    </p:spTree>
    <p:extLst>
      <p:ext uri="{BB962C8B-B14F-4D97-AF65-F5344CB8AC3E}">
        <p14:creationId xmlns:p14="http://schemas.microsoft.com/office/powerpoint/2010/main" val="3711990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23C41-5AE8-4060-9A25-C40611C63FC4}"/>
              </a:ext>
            </a:extLst>
          </p:cNvPr>
          <p:cNvSpPr>
            <a:spLocks noGrp="1"/>
          </p:cNvSpPr>
          <p:nvPr>
            <p:ph type="title"/>
          </p:nvPr>
        </p:nvSpPr>
        <p:spPr>
          <a:xfrm>
            <a:off x="677334" y="609600"/>
            <a:ext cx="8596668" cy="207038"/>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652B659A-6CA9-4827-B2D0-B4212EBA921D}"/>
              </a:ext>
            </a:extLst>
          </p:cNvPr>
          <p:cNvSpPr>
            <a:spLocks noGrp="1"/>
          </p:cNvSpPr>
          <p:nvPr>
            <p:ph idx="1"/>
          </p:nvPr>
        </p:nvSpPr>
        <p:spPr>
          <a:xfrm>
            <a:off x="677334" y="1447801"/>
            <a:ext cx="8596668" cy="4593562"/>
          </a:xfrm>
        </p:spPr>
        <p:txBody>
          <a:bodyPr>
            <a:normAutofit/>
          </a:bodyPr>
          <a:lstStyle/>
          <a:p>
            <a:pPr marL="0" marR="0" indent="457200">
              <a:lnSpc>
                <a:spcPct val="20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According to the Performance Chart (Growth of 10,000) Index of PG, it measures the performance consumer defensive industry in which PG belongs to this category, and it shows that the Toral return % line for this category is going upward which means the probability that the company growth and earnings in this kind of industry will increase.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3543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D35CD-1FD4-4154-8C92-FA98FC98A6B4}"/>
              </a:ext>
            </a:extLst>
          </p:cNvPr>
          <p:cNvSpPr>
            <a:spLocks noGrp="1"/>
          </p:cNvSpPr>
          <p:nvPr>
            <p:ph type="title"/>
          </p:nvPr>
        </p:nvSpPr>
        <p:spPr>
          <a:xfrm>
            <a:off x="677334" y="609600"/>
            <a:ext cx="8596668" cy="469900"/>
          </a:xfrm>
        </p:spPr>
        <p:txBody>
          <a:bodyPr>
            <a:normAutofit fontScale="90000"/>
          </a:bodyPr>
          <a:lstStyle/>
          <a:p>
            <a:r>
              <a:rPr lang="en-US" dirty="0"/>
              <a:t>PG Strengths and Weaknesses</a:t>
            </a:r>
          </a:p>
        </p:txBody>
      </p:sp>
      <p:sp>
        <p:nvSpPr>
          <p:cNvPr id="3" name="Content Placeholder 2">
            <a:extLst>
              <a:ext uri="{FF2B5EF4-FFF2-40B4-BE49-F238E27FC236}">
                <a16:creationId xmlns:a16="http://schemas.microsoft.com/office/drawing/2014/main" id="{F757DB03-9CE9-4961-97F0-A5A1B1B09626}"/>
              </a:ext>
            </a:extLst>
          </p:cNvPr>
          <p:cNvSpPr>
            <a:spLocks noGrp="1"/>
          </p:cNvSpPr>
          <p:nvPr>
            <p:ph idx="1"/>
          </p:nvPr>
        </p:nvSpPr>
        <p:spPr>
          <a:xfrm>
            <a:off x="677334" y="1524001"/>
            <a:ext cx="8596668" cy="4517362"/>
          </a:xfrm>
        </p:spPr>
        <p:txBody>
          <a:bodyPr>
            <a:normAutofit fontScale="92500" lnSpcReduction="20000"/>
          </a:bodyPr>
          <a:lstStyle/>
          <a:p>
            <a:pPr marL="0" indent="0">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P&amp;G is having a difficulty in commodity cost inflation that bring some headaches to the managers. To balance of the cost burdens that spreading throughout the industry, the company raise prices at the shelf in certain products and in some locations like the competitors, but mainly on the products that consumers focus on in which cleaning and disinfectant products.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area that has been a success is its feminine care, specifically is adult incontinence products, where it has maintained more than 25% value share and keep a steady growth in successive years. “Always” brand has increased 50% in the growth and contribute to an increased on firm’s household breakthrough market by 15 points.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49936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7B32D-EE08-4EBB-B6CC-4559B00BE540}"/>
              </a:ext>
            </a:extLst>
          </p:cNvPr>
          <p:cNvSpPr>
            <a:spLocks noGrp="1"/>
          </p:cNvSpPr>
          <p:nvPr>
            <p:ph type="title"/>
          </p:nvPr>
        </p:nvSpPr>
        <p:spPr/>
        <p:txBody>
          <a:bodyPr/>
          <a:lstStyle/>
          <a:p>
            <a:r>
              <a:rPr lang="en-US" dirty="0"/>
              <a:t>PG common stock in the markets</a:t>
            </a:r>
          </a:p>
        </p:txBody>
      </p:sp>
      <p:sp>
        <p:nvSpPr>
          <p:cNvPr id="3" name="Content Placeholder 2">
            <a:extLst>
              <a:ext uri="{FF2B5EF4-FFF2-40B4-BE49-F238E27FC236}">
                <a16:creationId xmlns:a16="http://schemas.microsoft.com/office/drawing/2014/main" id="{6D6C5761-7F3A-46B0-9C48-617501A1BEAF}"/>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Choosing SP500 for comparing PG stocks because it consists of a broad market of stocks without too many small or obscure companies. The 500 comprises of 80% of overall value of stock market in the US. The purple lines indicate for P&amp;G and the blue line is for SP500. Looking at the chart,  the blue line has grown at a faster rate then PG because SP500 have high tech companies. PG is a slow growth value stock, whereas, high tech stock grows faster.</a:t>
            </a:r>
          </a:p>
          <a:p>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8344D34-191C-452B-9994-5C28AAD175FD}"/>
              </a:ext>
            </a:extLst>
          </p:cNvPr>
          <p:cNvPicPr/>
          <p:nvPr/>
        </p:nvPicPr>
        <p:blipFill>
          <a:blip r:embed="rId2"/>
          <a:stretch>
            <a:fillRect/>
          </a:stretch>
        </p:blipFill>
        <p:spPr>
          <a:xfrm>
            <a:off x="939800" y="4100975"/>
            <a:ext cx="5943600" cy="2357755"/>
          </a:xfrm>
          <a:prstGeom prst="rect">
            <a:avLst/>
          </a:prstGeom>
        </p:spPr>
      </p:pic>
    </p:spTree>
    <p:extLst>
      <p:ext uri="{BB962C8B-B14F-4D97-AF65-F5344CB8AC3E}">
        <p14:creationId xmlns:p14="http://schemas.microsoft.com/office/powerpoint/2010/main" val="740238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54A1E-6156-4A68-B700-D3CB8EA61F53}"/>
              </a:ext>
            </a:extLst>
          </p:cNvPr>
          <p:cNvSpPr>
            <a:spLocks noGrp="1"/>
          </p:cNvSpPr>
          <p:nvPr>
            <p:ph type="title"/>
          </p:nvPr>
        </p:nvSpPr>
        <p:spPr>
          <a:xfrm>
            <a:off x="677334" y="609600"/>
            <a:ext cx="10308166" cy="1409700"/>
          </a:xfrm>
        </p:spPr>
        <p:txBody>
          <a:bodyPr>
            <a:normAutofit fontScale="90000"/>
          </a:bodyPr>
          <a:lstStyle/>
          <a:p>
            <a:pPr algn="ctr"/>
            <a:r>
              <a:rPr lang="en-US" dirty="0"/>
              <a:t> </a:t>
            </a:r>
            <a:br>
              <a:rPr lang="en-US" dirty="0"/>
            </a:br>
            <a:r>
              <a:rPr lang="en-US" dirty="0"/>
              <a:t>Procter and Gamble Analysis project  2							 </a:t>
            </a:r>
          </a:p>
        </p:txBody>
      </p:sp>
    </p:spTree>
    <p:extLst>
      <p:ext uri="{BB962C8B-B14F-4D97-AF65-F5344CB8AC3E}">
        <p14:creationId xmlns:p14="http://schemas.microsoft.com/office/powerpoint/2010/main" val="122232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B4740-682D-499A-84FE-41312F672F7A}"/>
              </a:ext>
            </a:extLst>
          </p:cNvPr>
          <p:cNvSpPr>
            <a:spLocks noGrp="1"/>
          </p:cNvSpPr>
          <p:nvPr>
            <p:ph type="title"/>
          </p:nvPr>
        </p:nvSpPr>
        <p:spPr/>
        <p:txBody>
          <a:bodyPr/>
          <a:lstStyle/>
          <a:p>
            <a:r>
              <a:rPr lang="en-US" dirty="0"/>
              <a:t>Financial Analysis PG vs competitors</a:t>
            </a:r>
          </a:p>
        </p:txBody>
      </p:sp>
      <p:sp>
        <p:nvSpPr>
          <p:cNvPr id="3" name="Content Placeholder 2">
            <a:extLst>
              <a:ext uri="{FF2B5EF4-FFF2-40B4-BE49-F238E27FC236}">
                <a16:creationId xmlns:a16="http://schemas.microsoft.com/office/drawing/2014/main" id="{53B61C8A-73B7-40D9-AA35-FF4C04F0AE66}"/>
              </a:ext>
            </a:extLst>
          </p:cNvPr>
          <p:cNvSpPr>
            <a:spLocks noGrp="1"/>
          </p:cNvSpPr>
          <p:nvPr>
            <p:ph idx="1"/>
          </p:nvPr>
        </p:nvSpPr>
        <p:spPr>
          <a:xfrm>
            <a:off x="369115" y="1501628"/>
            <a:ext cx="11174135" cy="5115071"/>
          </a:xfrm>
        </p:spPr>
        <p:txBody>
          <a:bodyPr>
            <a:normAutofit/>
          </a:bodyPr>
          <a:lstStyle/>
          <a:p>
            <a:r>
              <a:rPr lang="en-US" sz="2000" dirty="0">
                <a:latin typeface="Times New Roman" panose="02020603050405020304" pitchFamily="18" charset="0"/>
                <a:cs typeface="Times New Roman" panose="02020603050405020304" pitchFamily="18" charset="0"/>
              </a:rPr>
              <a:t>Looking at variety of financial ratios, it shows that P&amp;G is a well-established company and It’s doing well financially.  </a:t>
            </a:r>
          </a:p>
          <a:p>
            <a:r>
              <a:rPr lang="en-US" sz="2000" dirty="0">
                <a:latin typeface="Times New Roman" panose="02020603050405020304" pitchFamily="18" charset="0"/>
                <a:cs typeface="Times New Roman" panose="02020603050405020304" pitchFamily="18" charset="0"/>
              </a:rPr>
              <a:t>Short term ratio: </a:t>
            </a:r>
          </a:p>
          <a:p>
            <a:pPr lvl="1"/>
            <a:r>
              <a:rPr lang="en-US" sz="1800" dirty="0">
                <a:effectLst/>
                <a:latin typeface="Times New Roman" panose="02020603050405020304" pitchFamily="18" charset="0"/>
                <a:ea typeface="Calibri" panose="020F0502020204030204" pitchFamily="34" charset="0"/>
                <a:cs typeface="Times New Roman" panose="02020603050405020304" pitchFamily="18" charset="0"/>
              </a:rPr>
              <a:t>Quick ratio measures the ability of a company to use quick assets or cash to solve liabilities. Accounts receivable ratio is used to measure how good the company does in giving credit and collecting debts.</a:t>
            </a:r>
          </a:p>
          <a:p>
            <a:pPr lvl="1"/>
            <a:endParaRPr lang="en-US" sz="1800" dirty="0">
              <a:latin typeface="Times New Roman" panose="02020603050405020304" pitchFamily="18" charset="0"/>
              <a:cs typeface="Times New Roman" panose="02020603050405020304" pitchFamily="18" charset="0"/>
            </a:endParaRPr>
          </a:p>
        </p:txBody>
      </p:sp>
      <p:graphicFrame>
        <p:nvGraphicFramePr>
          <p:cNvPr id="7" name="Chart 6">
            <a:extLst>
              <a:ext uri="{FF2B5EF4-FFF2-40B4-BE49-F238E27FC236}">
                <a16:creationId xmlns:a16="http://schemas.microsoft.com/office/drawing/2014/main" id="{0B1B371E-FD29-48F7-86A1-2FE333B079C6}"/>
              </a:ext>
            </a:extLst>
          </p:cNvPr>
          <p:cNvGraphicFramePr/>
          <p:nvPr>
            <p:extLst>
              <p:ext uri="{D42A27DB-BD31-4B8C-83A1-F6EECF244321}">
                <p14:modId xmlns:p14="http://schemas.microsoft.com/office/powerpoint/2010/main" val="2344461758"/>
              </p:ext>
            </p:extLst>
          </p:nvPr>
        </p:nvGraphicFramePr>
        <p:xfrm>
          <a:off x="1155700" y="3327400"/>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6D7A48F5-50A9-4F35-A789-D0FA7921D774}"/>
              </a:ext>
            </a:extLst>
          </p:cNvPr>
          <p:cNvSpPr txBox="1"/>
          <p:nvPr/>
        </p:nvSpPr>
        <p:spPr>
          <a:xfrm>
            <a:off x="6096000" y="3429000"/>
            <a:ext cx="4025900" cy="2031325"/>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 Current ratio for both companies is not very good over the years, but P&amp;G shows a lower current ratio compared to their competition. This is not good since this shows portraits how our company has a lower ability to meet short-term obligations. </a:t>
            </a:r>
            <a:endParaRPr lang="en-US" dirty="0"/>
          </a:p>
        </p:txBody>
      </p:sp>
    </p:spTree>
    <p:extLst>
      <p:ext uri="{BB962C8B-B14F-4D97-AF65-F5344CB8AC3E}">
        <p14:creationId xmlns:p14="http://schemas.microsoft.com/office/powerpoint/2010/main" val="178837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77B86-2443-412C-9326-E2E1281E323F}"/>
              </a:ext>
            </a:extLst>
          </p:cNvPr>
          <p:cNvSpPr>
            <a:spLocks noGrp="1"/>
          </p:cNvSpPr>
          <p:nvPr>
            <p:ph type="title"/>
          </p:nvPr>
        </p:nvSpPr>
        <p:spPr>
          <a:xfrm>
            <a:off x="677334" y="609600"/>
            <a:ext cx="8326966" cy="736600"/>
          </a:xfrm>
        </p:spPr>
        <p:txBody>
          <a:bodyPr/>
          <a:lstStyle/>
          <a:p>
            <a:r>
              <a:rPr lang="en-US" dirty="0"/>
              <a:t>Quick Ratio for PG</a:t>
            </a:r>
          </a:p>
        </p:txBody>
      </p:sp>
      <p:sp>
        <p:nvSpPr>
          <p:cNvPr id="3" name="Content Placeholder 2">
            <a:extLst>
              <a:ext uri="{FF2B5EF4-FFF2-40B4-BE49-F238E27FC236}">
                <a16:creationId xmlns:a16="http://schemas.microsoft.com/office/drawing/2014/main" id="{42897F19-847D-4673-AF64-8F07FB197A0F}"/>
              </a:ext>
            </a:extLst>
          </p:cNvPr>
          <p:cNvSpPr>
            <a:spLocks noGrp="1"/>
          </p:cNvSpPr>
          <p:nvPr>
            <p:ph idx="1"/>
          </p:nvPr>
        </p:nvSpPr>
        <p:spPr>
          <a:xfrm>
            <a:off x="677334" y="1346201"/>
            <a:ext cx="8596668" cy="4695162"/>
          </a:xfrm>
        </p:spPr>
        <p:txBody>
          <a:bodyPr/>
          <a:lstStyle/>
          <a:p>
            <a:r>
              <a:rPr lang="en-US" sz="1800" dirty="0">
                <a:effectLst/>
                <a:latin typeface="Times New Roman" panose="02020603050405020304" pitchFamily="18" charset="0"/>
                <a:ea typeface="Calibri" panose="020F0502020204030204" pitchFamily="34" charset="0"/>
              </a:rPr>
              <a:t> Quick ratio for P&amp;G is not as good compared to its competition. Taking in mind that a normal quick ratio is around 1, both companies are struggling to get rid of their current liabilities. </a:t>
            </a:r>
            <a:endParaRPr lang="en-US" dirty="0"/>
          </a:p>
        </p:txBody>
      </p:sp>
      <p:graphicFrame>
        <p:nvGraphicFramePr>
          <p:cNvPr id="4" name="Chart 3">
            <a:extLst>
              <a:ext uri="{FF2B5EF4-FFF2-40B4-BE49-F238E27FC236}">
                <a16:creationId xmlns:a16="http://schemas.microsoft.com/office/drawing/2014/main" id="{7549B571-696D-44DD-86A9-8EC051F14FF8}"/>
              </a:ext>
            </a:extLst>
          </p:cNvPr>
          <p:cNvGraphicFramePr/>
          <p:nvPr>
            <p:extLst>
              <p:ext uri="{D42A27DB-BD31-4B8C-83A1-F6EECF244321}">
                <p14:modId xmlns:p14="http://schemas.microsoft.com/office/powerpoint/2010/main" val="2024289408"/>
              </p:ext>
            </p:extLst>
          </p:nvPr>
        </p:nvGraphicFramePr>
        <p:xfrm>
          <a:off x="1040674" y="3115492"/>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84660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23324-468E-490F-89FE-1858A9ADD425}"/>
              </a:ext>
            </a:extLst>
          </p:cNvPr>
          <p:cNvSpPr>
            <a:spLocks noGrp="1"/>
          </p:cNvSpPr>
          <p:nvPr>
            <p:ph type="title"/>
          </p:nvPr>
        </p:nvSpPr>
        <p:spPr/>
        <p:txBody>
          <a:bodyPr/>
          <a:lstStyle/>
          <a:p>
            <a:r>
              <a:rPr lang="en-US" dirty="0"/>
              <a:t>Long term debt ratio </a:t>
            </a:r>
          </a:p>
        </p:txBody>
      </p:sp>
      <p:sp>
        <p:nvSpPr>
          <p:cNvPr id="3" name="Content Placeholder 2">
            <a:extLst>
              <a:ext uri="{FF2B5EF4-FFF2-40B4-BE49-F238E27FC236}">
                <a16:creationId xmlns:a16="http://schemas.microsoft.com/office/drawing/2014/main" id="{AD157E9B-C2F9-4538-AFC5-4C7B15CDC907}"/>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Long term debt results show the amount of assets a company would have to liquidate in order to pay its debt. The lower the numbers are better, P&amp;G has great results given that its numbers are way lower than its competitors</a:t>
            </a:r>
          </a:p>
          <a:p>
            <a:endParaRPr lang="en-US" dirty="0">
              <a:latin typeface="Times New Roman" panose="02020603050405020304" pitchFamily="18" charset="0"/>
            </a:endParaRPr>
          </a:p>
          <a:p>
            <a:endParaRPr lang="en-US" dirty="0"/>
          </a:p>
        </p:txBody>
      </p:sp>
      <p:graphicFrame>
        <p:nvGraphicFramePr>
          <p:cNvPr id="4" name="Chart 3">
            <a:extLst>
              <a:ext uri="{FF2B5EF4-FFF2-40B4-BE49-F238E27FC236}">
                <a16:creationId xmlns:a16="http://schemas.microsoft.com/office/drawing/2014/main" id="{CF8B0E5A-5DC2-4B4D-8C6C-2F9FB65FA916}"/>
              </a:ext>
            </a:extLst>
          </p:cNvPr>
          <p:cNvGraphicFramePr/>
          <p:nvPr>
            <p:extLst>
              <p:ext uri="{D42A27DB-BD31-4B8C-83A1-F6EECF244321}">
                <p14:modId xmlns:p14="http://schemas.microsoft.com/office/powerpoint/2010/main" val="2885392560"/>
              </p:ext>
            </p:extLst>
          </p:nvPr>
        </p:nvGraphicFramePr>
        <p:xfrm>
          <a:off x="1354183" y="2921907"/>
          <a:ext cx="4572000" cy="28168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25552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254</TotalTime>
  <Words>1791</Words>
  <Application>Microsoft Office PowerPoint</Application>
  <PresentationFormat>Widescreen</PresentationFormat>
  <Paragraphs>73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Times New Roman</vt:lpstr>
      <vt:lpstr>Trebuchet MS</vt:lpstr>
      <vt:lpstr>Wingdings 3</vt:lpstr>
      <vt:lpstr>Facet</vt:lpstr>
      <vt:lpstr>  Procter and Gamble Analysis project  1        </vt:lpstr>
      <vt:lpstr>Procter and Gamble</vt:lpstr>
      <vt:lpstr>PowerPoint Presentation</vt:lpstr>
      <vt:lpstr>PG Strengths and Weaknesses</vt:lpstr>
      <vt:lpstr>PG common stock in the markets</vt:lpstr>
      <vt:lpstr>  Procter and Gamble Analysis project  2        </vt:lpstr>
      <vt:lpstr>Financial Analysis PG vs competitors</vt:lpstr>
      <vt:lpstr>Quick Ratio for PG</vt:lpstr>
      <vt:lpstr>Long term debt ratio </vt:lpstr>
      <vt:lpstr>Debt to Equity Ratio</vt:lpstr>
      <vt:lpstr>Fixed asset turnover</vt:lpstr>
      <vt:lpstr>Profit Margins</vt:lpstr>
      <vt:lpstr>  Procter and Gamble Analysis project  3        </vt:lpstr>
      <vt:lpstr>Financial Analysis</vt:lpstr>
      <vt:lpstr>PowerPoint Presentation</vt:lpstr>
      <vt:lpstr>Financial Analysis</vt:lpstr>
      <vt:lpstr>Financial Analysis</vt:lpstr>
      <vt:lpstr>Works Cited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Procter and Gamble</dc:title>
  <dc:creator>DUGGINS, CHRISTINA</dc:creator>
  <cp:lastModifiedBy>DUGGINS, CHRISTINA</cp:lastModifiedBy>
  <cp:revision>78</cp:revision>
  <dcterms:created xsi:type="dcterms:W3CDTF">2021-10-04T14:56:51Z</dcterms:created>
  <dcterms:modified xsi:type="dcterms:W3CDTF">2021-10-11T03:11:31Z</dcterms:modified>
</cp:coreProperties>
</file>