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95" algn="l" defTabSz="914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89" algn="l" defTabSz="914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83" algn="l" defTabSz="914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77" algn="l" defTabSz="914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72" algn="l" defTabSz="914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7" algn="l" defTabSz="914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660" algn="l" defTabSz="914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755" algn="l" defTabSz="914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50" d="100"/>
          <a:sy n="50" d="100"/>
        </p:scale>
        <p:origin x="-1650" y="-11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31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DC927-F157-4533-9849-5770A05FCA1A}" type="datetimeFigureOut">
              <a:rPr lang="de-DE" smtClean="0"/>
              <a:t>10.10.2011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4BB5-6236-4EEF-BDF2-FB1C6CC183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7528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DC927-F157-4533-9849-5770A05FCA1A}" type="datetimeFigureOut">
              <a:rPr lang="de-DE" smtClean="0"/>
              <a:t>10.10.2011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4BB5-6236-4EEF-BDF2-FB1C6CC183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9008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274641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DC927-F157-4533-9849-5770A05FCA1A}" type="datetimeFigureOut">
              <a:rPr lang="de-DE" smtClean="0"/>
              <a:t>10.10.2011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4BB5-6236-4EEF-BDF2-FB1C6CC183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2184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DC927-F157-4533-9849-5770A05FCA1A}" type="datetimeFigureOut">
              <a:rPr lang="de-DE" smtClean="0"/>
              <a:t>10.10.2011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4BB5-6236-4EEF-BDF2-FB1C6CC183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5980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09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2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4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56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6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75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DC927-F157-4533-9849-5770A05FCA1A}" type="datetimeFigureOut">
              <a:rPr lang="de-DE" smtClean="0"/>
              <a:t>10.10.2011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4BB5-6236-4EEF-BDF2-FB1C6CC183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0850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DC927-F157-4533-9849-5770A05FCA1A}" type="datetimeFigureOut">
              <a:rPr lang="de-DE" smtClean="0"/>
              <a:t>10.10.2011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4BB5-6236-4EEF-BDF2-FB1C6CC183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2710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95" indent="0">
              <a:buNone/>
              <a:defRPr sz="2000" b="1"/>
            </a:lvl2pPr>
            <a:lvl3pPr marL="914189" indent="0">
              <a:buNone/>
              <a:defRPr sz="1800" b="1"/>
            </a:lvl3pPr>
            <a:lvl4pPr marL="1371283" indent="0">
              <a:buNone/>
              <a:defRPr sz="1600" b="1"/>
            </a:lvl4pPr>
            <a:lvl5pPr marL="1828377" indent="0">
              <a:buNone/>
              <a:defRPr sz="1600" b="1"/>
            </a:lvl5pPr>
            <a:lvl6pPr marL="2285472" indent="0">
              <a:buNone/>
              <a:defRPr sz="1600" b="1"/>
            </a:lvl6pPr>
            <a:lvl7pPr marL="2742567" indent="0">
              <a:buNone/>
              <a:defRPr sz="1600" b="1"/>
            </a:lvl7pPr>
            <a:lvl8pPr marL="3199660" indent="0">
              <a:buNone/>
              <a:defRPr sz="1600" b="1"/>
            </a:lvl8pPr>
            <a:lvl9pPr marL="365675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2" y="153511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95" indent="0">
              <a:buNone/>
              <a:defRPr sz="2000" b="1"/>
            </a:lvl2pPr>
            <a:lvl3pPr marL="914189" indent="0">
              <a:buNone/>
              <a:defRPr sz="1800" b="1"/>
            </a:lvl3pPr>
            <a:lvl4pPr marL="1371283" indent="0">
              <a:buNone/>
              <a:defRPr sz="1600" b="1"/>
            </a:lvl4pPr>
            <a:lvl5pPr marL="1828377" indent="0">
              <a:buNone/>
              <a:defRPr sz="1600" b="1"/>
            </a:lvl5pPr>
            <a:lvl6pPr marL="2285472" indent="0">
              <a:buNone/>
              <a:defRPr sz="1600" b="1"/>
            </a:lvl6pPr>
            <a:lvl7pPr marL="2742567" indent="0">
              <a:buNone/>
              <a:defRPr sz="1600" b="1"/>
            </a:lvl7pPr>
            <a:lvl8pPr marL="3199660" indent="0">
              <a:buNone/>
              <a:defRPr sz="1600" b="1"/>
            </a:lvl8pPr>
            <a:lvl9pPr marL="365675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2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DC927-F157-4533-9849-5770A05FCA1A}" type="datetimeFigureOut">
              <a:rPr lang="de-DE" smtClean="0"/>
              <a:t>10.10.2011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4BB5-6236-4EEF-BDF2-FB1C6CC183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023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DC927-F157-4533-9849-5770A05FCA1A}" type="datetimeFigureOut">
              <a:rPr lang="de-DE" smtClean="0"/>
              <a:t>10.10.2011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4BB5-6236-4EEF-BDF2-FB1C6CC183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4494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DC927-F157-4533-9849-5770A05FCA1A}" type="datetimeFigureOut">
              <a:rPr lang="de-DE" smtClean="0"/>
              <a:t>10.10.2011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4BB5-6236-4EEF-BDF2-FB1C6CC183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8380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8" y="273053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8" y="1435105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95" indent="0">
              <a:buNone/>
              <a:defRPr sz="1200"/>
            </a:lvl2pPr>
            <a:lvl3pPr marL="914189" indent="0">
              <a:buNone/>
              <a:defRPr sz="1000"/>
            </a:lvl3pPr>
            <a:lvl4pPr marL="1371283" indent="0">
              <a:buNone/>
              <a:defRPr sz="900"/>
            </a:lvl4pPr>
            <a:lvl5pPr marL="1828377" indent="0">
              <a:buNone/>
              <a:defRPr sz="900"/>
            </a:lvl5pPr>
            <a:lvl6pPr marL="2285472" indent="0">
              <a:buNone/>
              <a:defRPr sz="900"/>
            </a:lvl6pPr>
            <a:lvl7pPr marL="2742567" indent="0">
              <a:buNone/>
              <a:defRPr sz="900"/>
            </a:lvl7pPr>
            <a:lvl8pPr marL="3199660" indent="0">
              <a:buNone/>
              <a:defRPr sz="900"/>
            </a:lvl8pPr>
            <a:lvl9pPr marL="365675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DC927-F157-4533-9849-5770A05FCA1A}" type="datetimeFigureOut">
              <a:rPr lang="de-DE" smtClean="0"/>
              <a:t>10.10.2011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4BB5-6236-4EEF-BDF2-FB1C6CC183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471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095" indent="0">
              <a:buNone/>
              <a:defRPr sz="2800"/>
            </a:lvl2pPr>
            <a:lvl3pPr marL="914189" indent="0">
              <a:buNone/>
              <a:defRPr sz="2400"/>
            </a:lvl3pPr>
            <a:lvl4pPr marL="1371283" indent="0">
              <a:buNone/>
              <a:defRPr sz="2000"/>
            </a:lvl4pPr>
            <a:lvl5pPr marL="1828377" indent="0">
              <a:buNone/>
              <a:defRPr sz="2000"/>
            </a:lvl5pPr>
            <a:lvl6pPr marL="2285472" indent="0">
              <a:buNone/>
              <a:defRPr sz="2000"/>
            </a:lvl6pPr>
            <a:lvl7pPr marL="2742567" indent="0">
              <a:buNone/>
              <a:defRPr sz="2000"/>
            </a:lvl7pPr>
            <a:lvl8pPr marL="3199660" indent="0">
              <a:buNone/>
              <a:defRPr sz="2000"/>
            </a:lvl8pPr>
            <a:lvl9pPr marL="3656755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95" indent="0">
              <a:buNone/>
              <a:defRPr sz="1200"/>
            </a:lvl2pPr>
            <a:lvl3pPr marL="914189" indent="0">
              <a:buNone/>
              <a:defRPr sz="1000"/>
            </a:lvl3pPr>
            <a:lvl4pPr marL="1371283" indent="0">
              <a:buNone/>
              <a:defRPr sz="900"/>
            </a:lvl4pPr>
            <a:lvl5pPr marL="1828377" indent="0">
              <a:buNone/>
              <a:defRPr sz="900"/>
            </a:lvl5pPr>
            <a:lvl6pPr marL="2285472" indent="0">
              <a:buNone/>
              <a:defRPr sz="900"/>
            </a:lvl6pPr>
            <a:lvl7pPr marL="2742567" indent="0">
              <a:buNone/>
              <a:defRPr sz="900"/>
            </a:lvl7pPr>
            <a:lvl8pPr marL="3199660" indent="0">
              <a:buNone/>
              <a:defRPr sz="900"/>
            </a:lvl8pPr>
            <a:lvl9pPr marL="365675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DC927-F157-4533-9849-5770A05FCA1A}" type="datetimeFigureOut">
              <a:rPr lang="de-DE" smtClean="0"/>
              <a:t>10.10.2011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4BB5-6236-4EEF-BDF2-FB1C6CC183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9418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229600" cy="1143000"/>
          </a:xfrm>
          <a:prstGeom prst="rect">
            <a:avLst/>
          </a:prstGeom>
        </p:spPr>
        <p:txBody>
          <a:bodyPr vert="horz" lIns="91419" tIns="45709" rIns="91419" bIns="4570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600203"/>
            <a:ext cx="8229600" cy="4525963"/>
          </a:xfrm>
          <a:prstGeom prst="rect">
            <a:avLst/>
          </a:prstGeom>
        </p:spPr>
        <p:txBody>
          <a:bodyPr vert="horz" lIns="91419" tIns="45709" rIns="91419" bIns="4570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55"/>
            <a:ext cx="2133600" cy="365125"/>
          </a:xfrm>
          <a:prstGeom prst="rect">
            <a:avLst/>
          </a:prstGeom>
        </p:spPr>
        <p:txBody>
          <a:bodyPr vert="horz" lIns="91419" tIns="45709" rIns="91419" bIns="4570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DC927-F157-4533-9849-5770A05FCA1A}" type="datetimeFigureOut">
              <a:rPr lang="de-DE" smtClean="0"/>
              <a:t>10.10.2011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55"/>
            <a:ext cx="2895600" cy="365125"/>
          </a:xfrm>
          <a:prstGeom prst="rect">
            <a:avLst/>
          </a:prstGeom>
        </p:spPr>
        <p:txBody>
          <a:bodyPr vert="horz" lIns="91419" tIns="45709" rIns="91419" bIns="4570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5"/>
            <a:ext cx="2133600" cy="365125"/>
          </a:xfrm>
          <a:prstGeom prst="rect">
            <a:avLst/>
          </a:prstGeom>
        </p:spPr>
        <p:txBody>
          <a:bodyPr vert="horz" lIns="91419" tIns="45709" rIns="91419" bIns="4570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C4BB5-6236-4EEF-BDF2-FB1C6CC183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857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21" indent="-342821" algn="l" defTabSz="914189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80" indent="-285685" algn="l" defTabSz="914189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36" indent="-228547" algn="l" defTabSz="914189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30" indent="-228547" algn="l" defTabSz="914189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925" indent="-228547" algn="l" defTabSz="914189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020" indent="-228547" algn="l" defTabSz="91418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14" indent="-228547" algn="l" defTabSz="91418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07" indent="-228547" algn="l" defTabSz="91418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02" indent="-228547" algn="l" defTabSz="91418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95" algn="l" defTabSz="914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89" algn="l" defTabSz="914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3" algn="l" defTabSz="914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77" algn="l" defTabSz="914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2" algn="l" defTabSz="914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7" algn="l" defTabSz="914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60" algn="l" defTabSz="914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55" algn="l" defTabSz="914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10" Type="http://schemas.openxmlformats.org/officeDocument/2006/relationships/image" Target="../media/image4.png"/><Relationship Id="rId4" Type="http://schemas.openxmlformats.org/officeDocument/2006/relationships/image" Target="../media/image2.jpe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-2309030" y="764704"/>
            <a:ext cx="4675019" cy="35283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de-DE" sz="3200" dirty="0" smtClean="0"/>
              <a:t>Acquisition</a:t>
            </a:r>
            <a:endParaRPr lang="de-DE" sz="3200" dirty="0"/>
          </a:p>
        </p:txBody>
      </p:sp>
      <p:sp>
        <p:nvSpPr>
          <p:cNvPr id="42" name="Rectangle 41"/>
          <p:cNvSpPr/>
          <p:nvPr/>
        </p:nvSpPr>
        <p:spPr>
          <a:xfrm>
            <a:off x="2365989" y="764704"/>
            <a:ext cx="4447256" cy="35283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de-DE" sz="3200" dirty="0" smtClean="0"/>
              <a:t>Registration</a:t>
            </a:r>
            <a:endParaRPr lang="de-DE" sz="3200" dirty="0"/>
          </a:p>
        </p:txBody>
      </p:sp>
      <p:sp>
        <p:nvSpPr>
          <p:cNvPr id="41" name="Rectangle 40"/>
          <p:cNvSpPr/>
          <p:nvPr/>
        </p:nvSpPr>
        <p:spPr>
          <a:xfrm>
            <a:off x="6805268" y="764704"/>
            <a:ext cx="6802734" cy="35283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de-DE" sz="3200" b="1" dirty="0" smtClean="0"/>
              <a:t>Shape Model</a:t>
            </a:r>
            <a:endParaRPr lang="de-DE" sz="3200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-1980728" y="1320822"/>
            <a:ext cx="1801028" cy="2123494"/>
            <a:chOff x="323528" y="1449522"/>
            <a:chExt cx="1801028" cy="2123494"/>
          </a:xfrm>
        </p:grpSpPr>
        <p:sp>
          <p:nvSpPr>
            <p:cNvPr id="5" name="Rounded Rectangle 4"/>
            <p:cNvSpPr/>
            <p:nvPr/>
          </p:nvSpPr>
          <p:spPr>
            <a:xfrm>
              <a:off x="323528" y="1449522"/>
              <a:ext cx="1801028" cy="212349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de-DE" b="1" dirty="0" smtClean="0">
                  <a:solidFill>
                    <a:schemeClr val="accent6"/>
                  </a:solidFill>
                </a:rPr>
                <a:t>Specimens</a:t>
              </a:r>
              <a:endParaRPr lang="de-DE" dirty="0">
                <a:solidFill>
                  <a:schemeClr val="accent6"/>
                </a:solidFill>
              </a:endParaRPr>
            </a:p>
          </p:txBody>
        </p:sp>
        <p:pic>
          <p:nvPicPr>
            <p:cNvPr id="6" name="Picture 2" descr="C:\Users\hermann\Pictures\waldmaus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74" t="11964" r="26436"/>
            <a:stretch/>
          </p:blipFill>
          <p:spPr bwMode="auto">
            <a:xfrm>
              <a:off x="545305" y="1568717"/>
              <a:ext cx="1417625" cy="15177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323535" y="1382388"/>
                <a:ext cx="1879761" cy="2123494"/>
              </a:xfrm>
              <a:prstGeom prst="roundRect">
                <a:avLst/>
              </a:prstGeom>
              <a:solidFill>
                <a:srgbClr val="E9EFF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19" tIns="45709" rIns="91419" bIns="45709" rtlCol="0" anchor="b" anchorCtr="0"/>
              <a:lstStyle/>
              <a:p>
                <a:pPr algn="ctr"/>
                <a14:m>
                  <m:oMath xmlns:m="http://schemas.openxmlformats.org/officeDocument/2006/math">
                    <m:r>
                      <a:rPr lang="de-DE" b="1" i="1" smtClean="0">
                        <a:solidFill>
                          <a:schemeClr val="accent6"/>
                        </a:solidFill>
                        <a:latin typeface="Cambria Math"/>
                      </a:rPr>
                      <m:t>𝝁</m:t>
                    </m:r>
                  </m:oMath>
                </a14:m>
                <a:r>
                  <a:rPr lang="de-DE" b="1" dirty="0" smtClean="0">
                    <a:solidFill>
                      <a:schemeClr val="accent6"/>
                    </a:solidFill>
                  </a:rPr>
                  <a:t>CT-scans</a:t>
                </a:r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35" y="1382388"/>
                <a:ext cx="1879761" cy="2123494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ounded Rectangle 20"/>
          <p:cNvSpPr/>
          <p:nvPr/>
        </p:nvSpPr>
        <p:spPr>
          <a:xfrm>
            <a:off x="4801673" y="1398823"/>
            <a:ext cx="1879761" cy="2123494"/>
          </a:xfrm>
          <a:prstGeom prst="roundRect">
            <a:avLst/>
          </a:prstGeom>
          <a:solidFill>
            <a:srgbClr val="E9EFF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9" tIns="45709" rIns="91419" bIns="45709" rtlCol="0" anchor="b" anchorCtr="0"/>
          <a:lstStyle/>
          <a:p>
            <a:pPr algn="ctr"/>
            <a:r>
              <a:rPr lang="de-DE" b="1" dirty="0" smtClean="0">
                <a:solidFill>
                  <a:schemeClr val="accent6"/>
                </a:solidFill>
              </a:rPr>
              <a:t>Elastic registr.</a:t>
            </a:r>
          </a:p>
          <a:p>
            <a:pPr algn="ctr"/>
            <a:r>
              <a:rPr lang="de-DE" sz="1400" dirty="0">
                <a:solidFill>
                  <a:schemeClr val="accent6"/>
                </a:solidFill>
              </a:rPr>
              <a:t>(Diffeom. Demons)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2578002" y="1382388"/>
            <a:ext cx="1879761" cy="2123494"/>
          </a:xfrm>
          <a:prstGeom prst="roundRect">
            <a:avLst/>
          </a:prstGeom>
          <a:solidFill>
            <a:srgbClr val="E9EFF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9" tIns="45709" rIns="91419" bIns="45709" rtlCol="0" anchor="b" anchorCtr="0"/>
          <a:lstStyle/>
          <a:p>
            <a:pPr algn="ctr"/>
            <a:r>
              <a:rPr lang="de-DE" b="1" dirty="0" smtClean="0">
                <a:solidFill>
                  <a:schemeClr val="accent6"/>
                </a:solidFill>
              </a:rPr>
              <a:t>Rigid alignment</a:t>
            </a:r>
          </a:p>
          <a:p>
            <a:pPr algn="ctr"/>
            <a:r>
              <a:rPr lang="de-DE" sz="1400" dirty="0">
                <a:solidFill>
                  <a:schemeClr val="accent6"/>
                </a:solidFill>
              </a:rPr>
              <a:t>(SIFT based)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11445109" y="1398822"/>
            <a:ext cx="1879761" cy="2123494"/>
          </a:xfrm>
          <a:prstGeom prst="roundRect">
            <a:avLst/>
          </a:prstGeom>
          <a:solidFill>
            <a:srgbClr val="E9EFF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9" tIns="45709" rIns="91419" bIns="45709" rtlCol="0" anchor="b" anchorCtr="0"/>
          <a:lstStyle/>
          <a:p>
            <a:pPr algn="ctr"/>
            <a:r>
              <a:rPr lang="de-DE" b="1" dirty="0" smtClean="0">
                <a:solidFill>
                  <a:schemeClr val="accent6"/>
                </a:solidFill>
              </a:rPr>
              <a:t>SDM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9231131" y="1398822"/>
            <a:ext cx="1879761" cy="2123494"/>
          </a:xfrm>
          <a:prstGeom prst="roundRect">
            <a:avLst/>
          </a:prstGeom>
          <a:solidFill>
            <a:srgbClr val="E9EFF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9" tIns="45709" rIns="91419" bIns="45709" rtlCol="0" anchor="b" anchorCtr="0"/>
          <a:lstStyle/>
          <a:p>
            <a:pPr algn="ctr"/>
            <a:r>
              <a:rPr lang="de-DE" b="1" dirty="0" smtClean="0">
                <a:solidFill>
                  <a:schemeClr val="accent6"/>
                </a:solidFill>
              </a:rPr>
              <a:t>Deformations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7017068" y="1398823"/>
            <a:ext cx="1879761" cy="2123494"/>
          </a:xfrm>
          <a:prstGeom prst="roundRect">
            <a:avLst/>
          </a:prstGeom>
          <a:solidFill>
            <a:srgbClr val="E9EFF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9" tIns="45709" rIns="91419" bIns="45709" rtlCol="0" anchor="b" anchorCtr="0"/>
          <a:lstStyle/>
          <a:p>
            <a:pPr algn="ctr"/>
            <a:r>
              <a:rPr lang="de-DE" b="1" dirty="0" smtClean="0">
                <a:solidFill>
                  <a:schemeClr val="accent6"/>
                </a:solidFill>
              </a:rPr>
              <a:t>Mean shape</a:t>
            </a:r>
          </a:p>
        </p:txBody>
      </p:sp>
      <p:sp>
        <p:nvSpPr>
          <p:cNvPr id="29" name="U-Turn Arrow 28"/>
          <p:cNvSpPr/>
          <p:nvPr/>
        </p:nvSpPr>
        <p:spPr>
          <a:xfrm flipH="1">
            <a:off x="5580111" y="908720"/>
            <a:ext cx="2450315" cy="490102"/>
          </a:xfrm>
          <a:prstGeom prst="uturnArrow">
            <a:avLst>
              <a:gd name="adj1" fmla="val 25000"/>
              <a:gd name="adj2" fmla="val 25000"/>
              <a:gd name="adj3" fmla="val 29240"/>
              <a:gd name="adj4" fmla="val 43750"/>
              <a:gd name="adj5" fmla="val 750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9" tIns="45709" rIns="91419" bIns="45709"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30" name="Picture 2" descr="G:\Work\__2010-07-12__UnterkieferTMP_PuntaDelEste\Unterkiefer_R4_SiftKeypoints-Mus_spicilegus_ZFMK94511_R4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96" t="13664"/>
          <a:stretch/>
        </p:blipFill>
        <p:spPr bwMode="auto">
          <a:xfrm rot="5400000">
            <a:off x="2958275" y="1249877"/>
            <a:ext cx="1119208" cy="1879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" descr="C:\Users\hermann\Pictures\mandible_warp.pn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060" y="1578101"/>
            <a:ext cx="2035187" cy="137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521477" y="1885729"/>
                <a:ext cx="870902" cy="824242"/>
              </a:xfrm>
              <a:prstGeom prst="rect">
                <a:avLst/>
              </a:prstGeom>
              <a:noFill/>
            </p:spPr>
            <p:txBody>
              <a:bodyPr wrap="none" lIns="91419" tIns="45709" rIns="91419" bIns="45709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1" i="1">
                              <a:ln w="12700">
                                <a:solidFill>
                                  <a:schemeClr val="tx2">
                                    <a:satMod val="155000"/>
                                  </a:schemeClr>
                                </a:solidFill>
                                <a:prstDash val="solid"/>
                              </a:ln>
                              <a:solidFill>
                                <a:schemeClr val="bg2">
                                  <a:tint val="85000"/>
                                  <a:satMod val="155000"/>
                                </a:schemeClr>
                              </a:solidFill>
                              <a:effectLst>
                                <a:outerShdw blurRad="41275" dist="20320" dir="1800000" algn="tl" rotWithShape="0">
                                  <a:srgbClr val="000000">
                                    <a:alpha val="40000"/>
                                  </a:srgbClr>
                                </a:outerShdw>
                              </a:effectLst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1" i="1">
                              <a:ln w="12700">
                                <a:solidFill>
                                  <a:schemeClr val="tx2">
                                    <a:satMod val="155000"/>
                                  </a:schemeClr>
                                </a:solidFill>
                                <a:prstDash val="solid"/>
                              </a:ln>
                              <a:solidFill>
                                <a:schemeClr val="bg2">
                                  <a:tint val="85000"/>
                                  <a:satMod val="155000"/>
                                </a:schemeClr>
                              </a:solidFill>
                              <a:effectLst>
                                <a:outerShdw blurRad="41275" dist="20320" dir="1800000" algn="tl" rotWithShape="0">
                                  <a:srgbClr val="000000">
                                    <a:alpha val="40000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de-DE" sz="4400" b="1" i="1">
                              <a:ln w="12700">
                                <a:solidFill>
                                  <a:schemeClr val="tx2">
                                    <a:satMod val="155000"/>
                                  </a:schemeClr>
                                </a:solidFill>
                                <a:prstDash val="solid"/>
                              </a:ln>
                              <a:solidFill>
                                <a:schemeClr val="bg2">
                                  <a:tint val="85000"/>
                                  <a:satMod val="155000"/>
                                </a:schemeClr>
                              </a:solidFill>
                              <a:effectLst>
                                <a:outerShdw blurRad="41275" dist="20320" dir="1800000" algn="tl" rotWithShape="0">
                                  <a:srgbClr val="000000">
                                    <a:alpha val="40000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𝝁</m:t>
                          </m:r>
                        </m:sub>
                      </m:sSub>
                    </m:oMath>
                  </m:oMathPara>
                </a14:m>
                <a:endParaRPr lang="de-DE" sz="44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1477" y="1885729"/>
                <a:ext cx="870902" cy="82424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567641" y="1946969"/>
                <a:ext cx="1206698" cy="769419"/>
              </a:xfrm>
              <a:prstGeom prst="rect">
                <a:avLst/>
              </a:prstGeom>
              <a:noFill/>
            </p:spPr>
            <p:txBody>
              <a:bodyPr wrap="none" lIns="91419" tIns="45709" rIns="91419" bIns="45709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1" i="1">
                              <a:ln w="12700">
                                <a:solidFill>
                                  <a:schemeClr val="tx2">
                                    <a:satMod val="155000"/>
                                  </a:schemeClr>
                                </a:solidFill>
                                <a:prstDash val="solid"/>
                              </a:ln>
                              <a:solidFill>
                                <a:schemeClr val="bg2">
                                  <a:tint val="85000"/>
                                  <a:satMod val="155000"/>
                                </a:schemeClr>
                              </a:solidFill>
                              <a:effectLst>
                                <a:outerShdw blurRad="41275" dist="20320" dir="1800000" algn="tl" rotWithShape="0">
                                  <a:srgbClr val="000000">
                                    <a:alpha val="40000"/>
                                  </a:srgbClr>
                                </a:outerShdw>
                              </a:effectLst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1" i="1">
                              <a:ln w="12700">
                                <a:solidFill>
                                  <a:schemeClr val="tx2">
                                    <a:satMod val="155000"/>
                                  </a:schemeClr>
                                </a:solidFill>
                                <a:prstDash val="solid"/>
                              </a:ln>
                              <a:solidFill>
                                <a:schemeClr val="bg2">
                                  <a:tint val="85000"/>
                                  <a:satMod val="155000"/>
                                </a:schemeClr>
                              </a:solidFill>
                              <a:effectLst>
                                <a:outerShdw blurRad="41275" dist="20320" dir="1800000" algn="tl" rotWithShape="0">
                                  <a:srgbClr val="000000">
                                    <a:alpha val="40000"/>
                                  </a:srgbClr>
                                </a:outerShdw>
                              </a:effectLst>
                              <a:latin typeface="Cambria Math"/>
                            </a:rPr>
                            <m:t>{</m:t>
                          </m:r>
                          <m:r>
                            <m:rPr>
                              <m:sty m:val="p"/>
                            </m:rPr>
                            <a:rPr lang="de-DE" sz="4400">
                              <a:ln w="12700">
                                <a:solidFill>
                                  <a:schemeClr val="tx2">
                                    <a:satMod val="155000"/>
                                  </a:schemeClr>
                                </a:solidFill>
                                <a:prstDash val="solid"/>
                              </a:ln>
                              <a:solidFill>
                                <a:schemeClr val="bg2">
                                  <a:tint val="85000"/>
                                  <a:satMod val="155000"/>
                                </a:schemeClr>
                              </a:solidFill>
                              <a:effectLst>
                                <a:outerShdw blurRad="41275" dist="20320" dir="1800000" algn="tl" rotWithShape="0">
                                  <a:srgbClr val="000000">
                                    <a:alpha val="40000"/>
                                  </a:srgbClr>
                                </a:outerShdw>
                              </a:effectLst>
                              <a:latin typeface="Cambria Math"/>
                            </a:rPr>
                            <m:t>T</m:t>
                          </m:r>
                        </m:e>
                        <m:sub>
                          <m:r>
                            <a:rPr lang="de-DE" sz="4400" b="1" i="1">
                              <a:ln w="12700">
                                <a:solidFill>
                                  <a:schemeClr val="tx2">
                                    <a:satMod val="155000"/>
                                  </a:schemeClr>
                                </a:solidFill>
                                <a:prstDash val="solid"/>
                              </a:ln>
                              <a:solidFill>
                                <a:schemeClr val="bg2">
                                  <a:tint val="85000"/>
                                  <a:satMod val="155000"/>
                                </a:schemeClr>
                              </a:solidFill>
                              <a:effectLst>
                                <a:outerShdw blurRad="41275" dist="20320" dir="1800000" algn="tl" rotWithShape="0">
                                  <a:srgbClr val="000000">
                                    <a:alpha val="40000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de-DE" sz="4400" b="1" i="1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de-DE" sz="44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7641" y="1946969"/>
                <a:ext cx="1206698" cy="76941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1383506" y="2059415"/>
                <a:ext cx="2026636" cy="646309"/>
              </a:xfrm>
              <a:prstGeom prst="rect">
                <a:avLst/>
              </a:prstGeom>
              <a:noFill/>
            </p:spPr>
            <p:txBody>
              <a:bodyPr wrap="square" lIns="91419" tIns="45709" rIns="91419" bIns="45709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600" b="1" i="1">
                              <a:ln w="12700">
                                <a:solidFill>
                                  <a:schemeClr val="tx2">
                                    <a:satMod val="155000"/>
                                  </a:schemeClr>
                                </a:solidFill>
                                <a:prstDash val="solid"/>
                              </a:ln>
                              <a:solidFill>
                                <a:schemeClr val="bg2">
                                  <a:tint val="85000"/>
                                  <a:satMod val="155000"/>
                                </a:schemeClr>
                              </a:solidFill>
                              <a:effectLst>
                                <a:outerShdw blurRad="41275" dist="20320" dir="1800000" algn="tl" rotWithShape="0">
                                  <a:srgbClr val="000000">
                                    <a:alpha val="40000"/>
                                  </a:srgbClr>
                                </a:outerShdw>
                              </a:effectLst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3600">
                              <a:ln w="12700">
                                <a:solidFill>
                                  <a:schemeClr val="tx2">
                                    <a:satMod val="155000"/>
                                  </a:schemeClr>
                                </a:solidFill>
                                <a:prstDash val="solid"/>
                              </a:ln>
                              <a:solidFill>
                                <a:schemeClr val="bg2">
                                  <a:tint val="85000"/>
                                  <a:satMod val="155000"/>
                                </a:schemeClr>
                              </a:solidFill>
                              <a:effectLst>
                                <a:outerShdw blurRad="41275" dist="20320" dir="1800000" algn="tl" rotWithShape="0">
                                  <a:srgbClr val="000000">
                                    <a:alpha val="40000"/>
                                  </a:srgbClr>
                                </a:outerShdw>
                              </a:effectLst>
                              <a:latin typeface="Cambria Math"/>
                            </a:rPr>
                            <m:t>T</m:t>
                          </m:r>
                        </m:e>
                        <m:sub>
                          <m:r>
                            <a:rPr lang="de-DE" sz="3600" b="1" i="1">
                              <a:ln w="12700">
                                <a:solidFill>
                                  <a:schemeClr val="tx2">
                                    <a:satMod val="155000"/>
                                  </a:schemeClr>
                                </a:solidFill>
                                <a:prstDash val="solid"/>
                              </a:ln>
                              <a:solidFill>
                                <a:schemeClr val="bg2">
                                  <a:tint val="85000"/>
                                  <a:satMod val="155000"/>
                                </a:schemeClr>
                              </a:solidFill>
                              <a:effectLst>
                                <a:outerShdw blurRad="41275" dist="20320" dir="1800000" algn="tl" rotWithShape="0">
                                  <a:srgbClr val="000000">
                                    <a:alpha val="40000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de-DE" sz="3600" b="1" i="1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DE" sz="360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ambria Math"/>
                        </a:rPr>
                        <m:t>Φ</m:t>
                      </m:r>
                      <m:sSub>
                        <m:sSubPr>
                          <m:ctrlPr>
                            <a:rPr lang="de-DE" sz="3600" i="1">
                              <a:ln w="12700">
                                <a:solidFill>
                                  <a:schemeClr val="tx2">
                                    <a:satMod val="155000"/>
                                  </a:schemeClr>
                                </a:solidFill>
                                <a:prstDash val="solid"/>
                              </a:ln>
                              <a:solidFill>
                                <a:schemeClr val="bg2">
                                  <a:tint val="85000"/>
                                  <a:satMod val="155000"/>
                                </a:schemeClr>
                              </a:solidFill>
                              <a:effectLst>
                                <a:outerShdw blurRad="41275" dist="20320" dir="1800000" algn="tl" rotWithShape="0">
                                  <a:srgbClr val="000000">
                                    <a:alpha val="40000"/>
                                  </a:srgbClr>
                                </a:outerShdw>
                              </a:effectLst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3600" i="1">
                              <a:ln w="12700">
                                <a:solidFill>
                                  <a:schemeClr val="tx2">
                                    <a:satMod val="155000"/>
                                  </a:schemeClr>
                                </a:solidFill>
                                <a:prstDash val="solid"/>
                              </a:ln>
                              <a:solidFill>
                                <a:schemeClr val="bg2">
                                  <a:tint val="85000"/>
                                  <a:satMod val="155000"/>
                                </a:schemeClr>
                              </a:solidFill>
                              <a:effectLst>
                                <a:outerShdw blurRad="41275" dist="20320" dir="1800000" algn="tl" rotWithShape="0">
                                  <a:srgbClr val="000000">
                                    <a:alpha val="40000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de-DE" sz="3600" i="1">
                              <a:ln w="12700">
                                <a:solidFill>
                                  <a:schemeClr val="tx2">
                                    <a:satMod val="155000"/>
                                  </a:schemeClr>
                                </a:solidFill>
                                <a:prstDash val="solid"/>
                              </a:ln>
                              <a:solidFill>
                                <a:schemeClr val="bg2">
                                  <a:tint val="85000"/>
                                  <a:satMod val="155000"/>
                                </a:schemeClr>
                              </a:solidFill>
                              <a:effectLst>
                                <a:outerShdw blurRad="41275" dist="20320" dir="1800000" algn="tl" rotWithShape="0">
                                  <a:srgbClr val="000000">
                                    <a:alpha val="40000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de-DE" sz="360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3506" y="2059415"/>
                <a:ext cx="2026636" cy="64630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986319" y="1578100"/>
                <a:ext cx="558572" cy="523198"/>
              </a:xfrm>
              <a:prstGeom prst="rect">
                <a:avLst/>
              </a:prstGeom>
              <a:noFill/>
            </p:spPr>
            <p:txBody>
              <a:bodyPr wrap="none" lIns="91419" tIns="45709" rIns="91419" bIns="45709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1" i="1">
                              <a:ln w="12700">
                                <a:solidFill>
                                  <a:schemeClr val="tx2">
                                    <a:satMod val="155000"/>
                                  </a:schemeClr>
                                </a:solidFill>
                                <a:prstDash val="solid"/>
                              </a:ln>
                              <a:solidFill>
                                <a:schemeClr val="bg2">
                                  <a:tint val="85000"/>
                                  <a:satMod val="155000"/>
                                </a:schemeClr>
                              </a:solidFill>
                              <a:effectLst>
                                <a:outerShdw blurRad="41275" dist="20320" dir="1800000" algn="tl" rotWithShape="0">
                                  <a:srgbClr val="000000">
                                    <a:alpha val="40000"/>
                                  </a:srgbClr>
                                </a:outerShdw>
                              </a:effectLst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2800">
                              <a:ln w="12700">
                                <a:solidFill>
                                  <a:schemeClr val="tx2">
                                    <a:satMod val="155000"/>
                                  </a:schemeClr>
                                </a:solidFill>
                                <a:prstDash val="solid"/>
                              </a:ln>
                              <a:solidFill>
                                <a:schemeClr val="bg2">
                                  <a:tint val="85000"/>
                                  <a:satMod val="155000"/>
                                </a:schemeClr>
                              </a:solidFill>
                              <a:effectLst>
                                <a:outerShdw blurRad="41275" dist="20320" dir="1800000" algn="tl" rotWithShape="0">
                                  <a:srgbClr val="000000">
                                    <a:alpha val="40000"/>
                                  </a:srgbClr>
                                </a:outerShdw>
                              </a:effectLst>
                              <a:latin typeface="Cambria Math"/>
                            </a:rPr>
                            <m:t>T</m:t>
                          </m:r>
                        </m:e>
                        <m:sub>
                          <m:r>
                            <a:rPr lang="de-DE" sz="2800" b="1" i="1">
                              <a:ln w="12700">
                                <a:solidFill>
                                  <a:schemeClr val="tx2">
                                    <a:satMod val="155000"/>
                                  </a:schemeClr>
                                </a:solidFill>
                                <a:prstDash val="solid"/>
                              </a:ln>
                              <a:solidFill>
                                <a:schemeClr val="bg2">
                                  <a:tint val="85000"/>
                                  <a:satMod val="155000"/>
                                </a:schemeClr>
                              </a:solidFill>
                              <a:effectLst>
                                <a:outerShdw blurRad="41275" dist="20320" dir="1800000" algn="tl" rotWithShape="0">
                                  <a:srgbClr val="000000">
                                    <a:alpha val="40000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de-DE" sz="2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6319" y="1578100"/>
                <a:ext cx="558572" cy="52319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Picture 3" descr="C:\Users\hermann\Pictures\apodemus_alpicola_dvr_black.pn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00" t="10831" r="13272" b="6110"/>
          <a:stretch/>
        </p:blipFill>
        <p:spPr bwMode="auto">
          <a:xfrm>
            <a:off x="379100" y="1605551"/>
            <a:ext cx="1765287" cy="1443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ight Arrow 39"/>
          <p:cNvSpPr/>
          <p:nvPr/>
        </p:nvSpPr>
        <p:spPr>
          <a:xfrm>
            <a:off x="-39952" y="1934602"/>
            <a:ext cx="363487" cy="963229"/>
          </a:xfrm>
          <a:prstGeom prst="rightArrow">
            <a:avLst>
              <a:gd name="adj1" fmla="val 50000"/>
              <a:gd name="adj2" fmla="val 6579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9" tIns="45709" rIns="91419" bIns="45709" rtlCol="0" anchor="ctr"/>
          <a:lstStyle/>
          <a:p>
            <a:pPr algn="ctr"/>
            <a:endParaRPr lang="de-DE"/>
          </a:p>
        </p:txBody>
      </p:sp>
      <p:sp>
        <p:nvSpPr>
          <p:cNvPr id="19" name="Right Arrow 18"/>
          <p:cNvSpPr/>
          <p:nvPr/>
        </p:nvSpPr>
        <p:spPr>
          <a:xfrm>
            <a:off x="4457763" y="1962521"/>
            <a:ext cx="343910" cy="963229"/>
          </a:xfrm>
          <a:prstGeom prst="rightArrow">
            <a:avLst>
              <a:gd name="adj1" fmla="val 50000"/>
              <a:gd name="adj2" fmla="val 6579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9" tIns="45709" rIns="91419" bIns="45709" rtlCol="0" anchor="ctr"/>
          <a:lstStyle/>
          <a:p>
            <a:pPr algn="ctr"/>
            <a:endParaRPr lang="de-DE"/>
          </a:p>
        </p:txBody>
      </p:sp>
      <p:sp>
        <p:nvSpPr>
          <p:cNvPr id="20" name="Right Arrow 19"/>
          <p:cNvSpPr/>
          <p:nvPr/>
        </p:nvSpPr>
        <p:spPr>
          <a:xfrm>
            <a:off x="6679581" y="1962519"/>
            <a:ext cx="325387" cy="963229"/>
          </a:xfrm>
          <a:prstGeom prst="rightArrow">
            <a:avLst>
              <a:gd name="adj1" fmla="val 50000"/>
              <a:gd name="adj2" fmla="val 6579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9" tIns="45709" rIns="91419" bIns="45709" rtlCol="0" anchor="ctr"/>
          <a:lstStyle/>
          <a:p>
            <a:pPr algn="ctr"/>
            <a:endParaRPr lang="de-DE"/>
          </a:p>
        </p:txBody>
      </p:sp>
      <p:sp>
        <p:nvSpPr>
          <p:cNvPr id="23" name="Right Arrow 22"/>
          <p:cNvSpPr/>
          <p:nvPr/>
        </p:nvSpPr>
        <p:spPr>
          <a:xfrm>
            <a:off x="8896829" y="1962519"/>
            <a:ext cx="310057" cy="963229"/>
          </a:xfrm>
          <a:prstGeom prst="rightArrow">
            <a:avLst>
              <a:gd name="adj1" fmla="val 50000"/>
              <a:gd name="adj2" fmla="val 6579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9" tIns="45709" rIns="91419" bIns="45709" rtlCol="0" anchor="ctr"/>
          <a:lstStyle/>
          <a:p>
            <a:pPr algn="ctr"/>
            <a:endParaRPr lang="de-DE"/>
          </a:p>
        </p:txBody>
      </p:sp>
      <p:sp>
        <p:nvSpPr>
          <p:cNvPr id="24" name="Right Arrow 23"/>
          <p:cNvSpPr/>
          <p:nvPr/>
        </p:nvSpPr>
        <p:spPr>
          <a:xfrm>
            <a:off x="11110892" y="1962519"/>
            <a:ext cx="309976" cy="963229"/>
          </a:xfrm>
          <a:prstGeom prst="rightArrow">
            <a:avLst>
              <a:gd name="adj1" fmla="val 50000"/>
              <a:gd name="adj2" fmla="val 6579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9" tIns="45709" rIns="91419" bIns="45709" rtlCol="0" anchor="ctr"/>
          <a:lstStyle/>
          <a:p>
            <a:pPr algn="ctr"/>
            <a:endParaRPr lang="de-DE"/>
          </a:p>
        </p:txBody>
      </p:sp>
      <p:sp>
        <p:nvSpPr>
          <p:cNvPr id="10" name="Right Arrow 9"/>
          <p:cNvSpPr/>
          <p:nvPr/>
        </p:nvSpPr>
        <p:spPr>
          <a:xfrm>
            <a:off x="2203296" y="1962523"/>
            <a:ext cx="374706" cy="963229"/>
          </a:xfrm>
          <a:prstGeom prst="rightArrow">
            <a:avLst>
              <a:gd name="adj1" fmla="val 50000"/>
              <a:gd name="adj2" fmla="val 6579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9" tIns="45709" rIns="91419" bIns="45709"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4518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1" grpId="0" animBg="1"/>
      <p:bldP spid="22" grpId="0" animBg="1"/>
      <p:bldP spid="25" grpId="0" animBg="1"/>
      <p:bldP spid="26" grpId="0" animBg="1"/>
      <p:bldP spid="28" grpId="0" animBg="1"/>
      <p:bldP spid="29" grpId="0" animBg="1"/>
      <p:bldP spid="32" grpId="0"/>
      <p:bldP spid="33" grpId="0"/>
      <p:bldP spid="34" grpId="0"/>
      <p:bldP spid="35" grpId="0"/>
      <p:bldP spid="40" grpId="0" animBg="1"/>
      <p:bldP spid="19" grpId="0" animBg="1"/>
      <p:bldP spid="20" grpId="0" animBg="1"/>
      <p:bldP spid="23" grpId="0" animBg="1"/>
      <p:bldP spid="24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48765" y="1285086"/>
            <a:ext cx="4675019" cy="35283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de-DE" sz="3200" dirty="0" smtClean="0"/>
              <a:t>Acquisition</a:t>
            </a:r>
            <a:endParaRPr lang="de-DE" sz="3200" dirty="0"/>
          </a:p>
        </p:txBody>
      </p:sp>
      <p:sp>
        <p:nvSpPr>
          <p:cNvPr id="42" name="Rectangle 41"/>
          <p:cNvSpPr/>
          <p:nvPr/>
        </p:nvSpPr>
        <p:spPr>
          <a:xfrm>
            <a:off x="4723784" y="1285086"/>
            <a:ext cx="4447256" cy="35283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de-DE" sz="3200" dirty="0" smtClean="0"/>
              <a:t>Registration</a:t>
            </a:r>
            <a:endParaRPr lang="de-DE" sz="3200" dirty="0"/>
          </a:p>
        </p:txBody>
      </p:sp>
      <p:sp>
        <p:nvSpPr>
          <p:cNvPr id="41" name="Rectangle 40"/>
          <p:cNvSpPr/>
          <p:nvPr/>
        </p:nvSpPr>
        <p:spPr>
          <a:xfrm>
            <a:off x="9163063" y="1285086"/>
            <a:ext cx="4535484" cy="35283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de-DE" sz="3200" b="1" dirty="0" smtClean="0"/>
              <a:t>Shape Model</a:t>
            </a:r>
            <a:endParaRPr lang="de-DE" sz="3200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516815" y="1855504"/>
            <a:ext cx="1801028" cy="2123494"/>
            <a:chOff x="323528" y="1449522"/>
            <a:chExt cx="1801028" cy="2123494"/>
          </a:xfrm>
        </p:grpSpPr>
        <p:sp>
          <p:nvSpPr>
            <p:cNvPr id="5" name="Rounded Rectangle 4"/>
            <p:cNvSpPr/>
            <p:nvPr/>
          </p:nvSpPr>
          <p:spPr>
            <a:xfrm>
              <a:off x="323528" y="1449522"/>
              <a:ext cx="1801028" cy="212349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de-DE" b="1" dirty="0" smtClean="0">
                  <a:solidFill>
                    <a:schemeClr val="accent6"/>
                  </a:solidFill>
                </a:rPr>
                <a:t>Specimens</a:t>
              </a:r>
              <a:endParaRPr lang="de-DE" dirty="0">
                <a:solidFill>
                  <a:schemeClr val="accent6"/>
                </a:solidFill>
              </a:endParaRPr>
            </a:p>
          </p:txBody>
        </p:sp>
        <p:pic>
          <p:nvPicPr>
            <p:cNvPr id="6" name="Picture 2" descr="C:\Users\hermann\Pictures\waldmaus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74" t="11964" r="26436"/>
            <a:stretch/>
          </p:blipFill>
          <p:spPr bwMode="auto">
            <a:xfrm>
              <a:off x="545305" y="1568717"/>
              <a:ext cx="1417625" cy="15177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ounded Rectangle 8"/>
              <p:cNvSpPr/>
              <p:nvPr/>
            </p:nvSpPr>
            <p:spPr>
              <a:xfrm>
                <a:off x="2681330" y="1902770"/>
                <a:ext cx="1879761" cy="2123494"/>
              </a:xfrm>
              <a:prstGeom prst="roundRect">
                <a:avLst/>
              </a:prstGeom>
              <a:solidFill>
                <a:srgbClr val="E9EFF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19" tIns="45709" rIns="91419" bIns="45709" rtlCol="0" anchor="b" anchorCtr="0"/>
              <a:lstStyle/>
              <a:p>
                <a:pPr algn="ctr"/>
                <a14:m>
                  <m:oMath xmlns:m="http://schemas.openxmlformats.org/officeDocument/2006/math">
                    <m:r>
                      <a:rPr lang="de-DE" b="1" i="1" smtClean="0">
                        <a:solidFill>
                          <a:schemeClr val="accent6"/>
                        </a:solidFill>
                        <a:latin typeface="Cambria Math"/>
                      </a:rPr>
                      <m:t>𝝁</m:t>
                    </m:r>
                  </m:oMath>
                </a14:m>
                <a:r>
                  <a:rPr lang="de-DE" b="1" dirty="0" smtClean="0">
                    <a:solidFill>
                      <a:schemeClr val="accent6"/>
                    </a:solidFill>
                  </a:rPr>
                  <a:t>CT-scans</a:t>
                </a:r>
              </a:p>
            </p:txBody>
          </p:sp>
        </mc:Choice>
        <mc:Fallback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330" y="1902770"/>
                <a:ext cx="1879761" cy="2123494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ounded Rectangle 20"/>
          <p:cNvSpPr/>
          <p:nvPr/>
        </p:nvSpPr>
        <p:spPr>
          <a:xfrm>
            <a:off x="7159468" y="1919205"/>
            <a:ext cx="1879761" cy="2123494"/>
          </a:xfrm>
          <a:prstGeom prst="roundRect">
            <a:avLst/>
          </a:prstGeom>
          <a:solidFill>
            <a:srgbClr val="E9EFF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9" tIns="45709" rIns="91419" bIns="45709" rtlCol="0" anchor="b" anchorCtr="0"/>
          <a:lstStyle/>
          <a:p>
            <a:pPr algn="ctr"/>
            <a:r>
              <a:rPr lang="de-DE" b="1" dirty="0" smtClean="0">
                <a:solidFill>
                  <a:schemeClr val="accent6"/>
                </a:solidFill>
              </a:rPr>
              <a:t>Elastic registr.</a:t>
            </a:r>
          </a:p>
          <a:p>
            <a:pPr algn="ctr"/>
            <a:r>
              <a:rPr lang="de-DE" sz="1400" dirty="0">
                <a:solidFill>
                  <a:schemeClr val="accent6"/>
                </a:solidFill>
              </a:rPr>
              <a:t>(Diffeom. Demons)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935797" y="1902770"/>
            <a:ext cx="1879761" cy="2123494"/>
          </a:xfrm>
          <a:prstGeom prst="roundRect">
            <a:avLst/>
          </a:prstGeom>
          <a:solidFill>
            <a:srgbClr val="E9EFF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9" tIns="45709" rIns="91419" bIns="45709" rtlCol="0" anchor="b" anchorCtr="0"/>
          <a:lstStyle/>
          <a:p>
            <a:pPr algn="ctr"/>
            <a:r>
              <a:rPr lang="de-DE" b="1" dirty="0" smtClean="0">
                <a:solidFill>
                  <a:schemeClr val="accent6"/>
                </a:solidFill>
              </a:rPr>
              <a:t>Rigid alignment</a:t>
            </a:r>
          </a:p>
          <a:p>
            <a:pPr algn="ctr"/>
            <a:r>
              <a:rPr lang="de-DE" sz="1400" dirty="0">
                <a:solidFill>
                  <a:schemeClr val="accent6"/>
                </a:solidFill>
              </a:rPr>
              <a:t>(SIFT based)</a:t>
            </a:r>
          </a:p>
        </p:txBody>
      </p:sp>
      <p:sp>
        <p:nvSpPr>
          <p:cNvPr id="29" name="U-Turn Arrow 28"/>
          <p:cNvSpPr/>
          <p:nvPr/>
        </p:nvSpPr>
        <p:spPr>
          <a:xfrm flipH="1">
            <a:off x="7937906" y="1429102"/>
            <a:ext cx="2450315" cy="490102"/>
          </a:xfrm>
          <a:prstGeom prst="uturnArrow">
            <a:avLst>
              <a:gd name="adj1" fmla="val 25000"/>
              <a:gd name="adj2" fmla="val 25000"/>
              <a:gd name="adj3" fmla="val 29240"/>
              <a:gd name="adj4" fmla="val 43750"/>
              <a:gd name="adj5" fmla="val 750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9" tIns="45709" rIns="91419" bIns="45709"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9374863" y="1919205"/>
            <a:ext cx="1879761" cy="2123494"/>
          </a:xfrm>
          <a:prstGeom prst="roundRect">
            <a:avLst/>
          </a:prstGeom>
          <a:solidFill>
            <a:srgbClr val="E9EFF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9" tIns="45709" rIns="91419" bIns="45709" rtlCol="0" anchor="b" anchorCtr="0"/>
          <a:lstStyle/>
          <a:p>
            <a:pPr algn="ctr"/>
            <a:r>
              <a:rPr lang="de-DE" b="1" dirty="0" smtClean="0">
                <a:solidFill>
                  <a:schemeClr val="accent6"/>
                </a:solidFill>
              </a:rPr>
              <a:t>Mean </a:t>
            </a:r>
            <a:r>
              <a:rPr lang="de-DE" b="1" dirty="0" smtClean="0">
                <a:solidFill>
                  <a:schemeClr val="accent6"/>
                </a:solidFill>
              </a:rPr>
              <a:t>shape +</a:t>
            </a:r>
            <a:br>
              <a:rPr lang="de-DE" b="1" dirty="0" smtClean="0">
                <a:solidFill>
                  <a:schemeClr val="accent6"/>
                </a:solidFill>
              </a:rPr>
            </a:br>
            <a:r>
              <a:rPr lang="de-DE" b="1" dirty="0" smtClean="0">
                <a:solidFill>
                  <a:schemeClr val="accent6"/>
                </a:solidFill>
              </a:rPr>
              <a:t>Deformations</a:t>
            </a:r>
            <a:endParaRPr lang="de-DE" b="1" dirty="0" smtClean="0">
              <a:solidFill>
                <a:schemeClr val="accent6"/>
              </a:solidFill>
            </a:endParaRPr>
          </a:p>
        </p:txBody>
      </p:sp>
      <p:pic>
        <p:nvPicPr>
          <p:cNvPr id="30" name="Picture 2" descr="G:\Work\__2010-07-12__UnterkieferTMP_PuntaDelEste\Unterkiefer_R4_SiftKeypoints-Mus_spicilegus_ZFMK94511_R4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96" t="13664"/>
          <a:stretch/>
        </p:blipFill>
        <p:spPr bwMode="auto">
          <a:xfrm rot="5400000">
            <a:off x="5316070" y="1770259"/>
            <a:ext cx="1119208" cy="1879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" descr="C:\Users\hermann\Pictures\mandible_warp.pn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855" y="2098483"/>
            <a:ext cx="2035187" cy="137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9429710" y="2406111"/>
                <a:ext cx="1917021" cy="824242"/>
              </a:xfrm>
              <a:prstGeom prst="rect">
                <a:avLst/>
              </a:prstGeom>
              <a:noFill/>
            </p:spPr>
            <p:txBody>
              <a:bodyPr wrap="none" lIns="91419" tIns="45709" rIns="91419" bIns="45709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4400" b="1" i="1">
                            <a:ln w="12700">
                              <a:solidFill>
                                <a:schemeClr val="tx2">
                                  <a:satMod val="155000"/>
                                </a:schemeClr>
                              </a:solidFill>
                              <a:prstDash val="solid"/>
                            </a:ln>
                            <a:solidFill>
                              <a:schemeClr val="bg2">
                                <a:tint val="85000"/>
                                <a:satMod val="155000"/>
                              </a:schemeClr>
                            </a:solidFill>
                            <a:effectLst>
                              <a:outerShdw blurRad="41275" dist="20320" dir="1800000" algn="tl" rotWithShape="0">
                                <a:srgbClr val="000000">
                                  <a:alpha val="40000"/>
                                </a:srgbClr>
                              </a:outerShdw>
                            </a:effectLst>
                            <a:latin typeface="Cambria Math"/>
                          </a:rPr>
                        </m:ctrlPr>
                      </m:sSubPr>
                      <m:e>
                        <m:r>
                          <a:rPr lang="de-DE" sz="4400" b="1" i="1">
                            <a:ln w="12700">
                              <a:solidFill>
                                <a:schemeClr val="tx2">
                                  <a:satMod val="155000"/>
                                </a:schemeClr>
                              </a:solidFill>
                              <a:prstDash val="solid"/>
                            </a:ln>
                            <a:solidFill>
                              <a:schemeClr val="bg2">
                                <a:tint val="85000"/>
                                <a:satMod val="155000"/>
                              </a:schemeClr>
                            </a:solidFill>
                            <a:effectLst>
                              <a:outerShdw blurRad="41275" dist="20320" dir="1800000" algn="tl" rotWithShape="0">
                                <a:srgbClr val="000000">
                                  <a:alpha val="40000"/>
                                </a:srgbClr>
                              </a:outerShdw>
                            </a:effectLst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de-DE" sz="4400" b="1" i="1">
                            <a:ln w="12700">
                              <a:solidFill>
                                <a:schemeClr val="tx2">
                                  <a:satMod val="155000"/>
                                </a:schemeClr>
                              </a:solidFill>
                              <a:prstDash val="solid"/>
                            </a:ln>
                            <a:solidFill>
                              <a:schemeClr val="bg2">
                                <a:tint val="85000"/>
                                <a:satMod val="155000"/>
                              </a:schemeClr>
                            </a:solidFill>
                            <a:effectLst>
                              <a:outerShdw blurRad="41275" dist="20320" dir="1800000" algn="tl" rotWithShape="0">
                                <a:srgbClr val="000000">
                                  <a:alpha val="40000"/>
                                </a:srgbClr>
                              </a:outerShdw>
                            </a:effectLst>
                            <a:latin typeface="Cambria Math"/>
                          </a:rPr>
                          <m:t>𝝁</m:t>
                        </m:r>
                      </m:sub>
                    </m:sSub>
                  </m:oMath>
                </a14:m>
                <a:r>
                  <a:rPr lang="de-DE" sz="4400" b="1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4400" b="1" i="1">
                            <a:ln w="12700">
                              <a:solidFill>
                                <a:schemeClr val="tx2">
                                  <a:satMod val="155000"/>
                                </a:schemeClr>
                              </a:solidFill>
                              <a:prstDash val="solid"/>
                            </a:ln>
                            <a:solidFill>
                              <a:schemeClr val="bg2">
                                <a:tint val="85000"/>
                                <a:satMod val="155000"/>
                              </a:schemeClr>
                            </a:solidFill>
                            <a:effectLst>
                              <a:outerShdw blurRad="41275" dist="20320" dir="1800000" algn="tl" rotWithShape="0">
                                <a:srgbClr val="000000">
                                  <a:alpha val="40000"/>
                                </a:srgbClr>
                              </a:outerShdw>
                            </a:effectLst>
                            <a:latin typeface="Cambria Math"/>
                          </a:rPr>
                        </m:ctrlPr>
                      </m:sSubPr>
                      <m:e>
                        <m:r>
                          <a:rPr lang="de-DE" sz="4400" b="1" i="1">
                            <a:ln w="12700">
                              <a:solidFill>
                                <a:schemeClr val="tx2">
                                  <a:satMod val="155000"/>
                                </a:schemeClr>
                              </a:solidFill>
                              <a:prstDash val="solid"/>
                            </a:ln>
                            <a:solidFill>
                              <a:schemeClr val="bg2">
                                <a:tint val="85000"/>
                                <a:satMod val="155000"/>
                              </a:schemeClr>
                            </a:solidFill>
                            <a:effectLst>
                              <a:outerShdw blurRad="41275" dist="20320" dir="1800000" algn="tl" rotWithShape="0">
                                <a:srgbClr val="000000">
                                  <a:alpha val="40000"/>
                                </a:srgbClr>
                              </a:outerShdw>
                            </a:effectLst>
                            <a:latin typeface="Cambria Math"/>
                          </a:rPr>
                          <m:t>{</m:t>
                        </m:r>
                        <m:r>
                          <m:rPr>
                            <m:sty m:val="p"/>
                          </m:rPr>
                          <a:rPr lang="de-DE" sz="4400">
                            <a:ln w="12700">
                              <a:solidFill>
                                <a:schemeClr val="tx2">
                                  <a:satMod val="155000"/>
                                </a:schemeClr>
                              </a:solidFill>
                              <a:prstDash val="solid"/>
                            </a:ln>
                            <a:solidFill>
                              <a:schemeClr val="bg2">
                                <a:tint val="85000"/>
                                <a:satMod val="155000"/>
                              </a:schemeClr>
                            </a:solidFill>
                            <a:effectLst>
                              <a:outerShdw blurRad="41275" dist="20320" dir="1800000" algn="tl" rotWithShape="0">
                                <a:srgbClr val="000000">
                                  <a:alpha val="40000"/>
                                </a:srgbClr>
                              </a:outerShdw>
                            </a:effectLst>
                            <a:latin typeface="Cambria Math"/>
                          </a:rPr>
                          <m:t>T</m:t>
                        </m:r>
                      </m:e>
                      <m:sub>
                        <m:r>
                          <a:rPr lang="de-DE" sz="4400" b="1" i="1">
                            <a:ln w="12700">
                              <a:solidFill>
                                <a:schemeClr val="tx2">
                                  <a:satMod val="155000"/>
                                </a:schemeClr>
                              </a:solidFill>
                              <a:prstDash val="solid"/>
                            </a:ln>
                            <a:solidFill>
                              <a:schemeClr val="bg2">
                                <a:tint val="85000"/>
                                <a:satMod val="155000"/>
                              </a:schemeClr>
                            </a:solidFill>
                            <a:effectLst>
                              <a:outerShdw blurRad="41275" dist="20320" dir="1800000" algn="tl" rotWithShape="0">
                                <a:srgbClr val="000000">
                                  <a:alpha val="40000"/>
                                </a:srgbClr>
                              </a:outerShdw>
                            </a:effectLst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de-DE" sz="4400" b="1" i="1">
                        <a:ln w="12700">
                          <a:solidFill>
                            <a:schemeClr val="tx2">
                              <a:satMod val="155000"/>
                            </a:schemeClr>
                          </a:solidFill>
                          <a:prstDash val="solid"/>
                        </a:ln>
                        <a:solidFill>
                          <a:schemeClr val="bg2">
                            <a:tint val="85000"/>
                            <a:satMod val="155000"/>
                          </a:schemeClr>
                        </a:solidFill>
                        <a:effectLst>
                          <a:outerShdw blurRad="41275" dist="20320" dir="18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  <a:latin typeface="Cambria Math"/>
                      </a:rPr>
                      <m:t>}</m:t>
                    </m:r>
                  </m:oMath>
                </a14:m>
                <a:endParaRPr lang="de-DE" sz="44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9710" y="2406111"/>
                <a:ext cx="1917021" cy="824242"/>
              </a:xfrm>
              <a:prstGeom prst="rect">
                <a:avLst/>
              </a:prstGeom>
              <a:blipFill rotWithShape="1">
                <a:blip r:embed="rId6"/>
                <a:stretch>
                  <a:fillRect t="-17037" b="-3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11527895" y="1919204"/>
            <a:ext cx="2026636" cy="2123494"/>
            <a:chOff x="11383506" y="1398822"/>
            <a:chExt cx="2026636" cy="2123494"/>
          </a:xfrm>
        </p:grpSpPr>
        <p:sp>
          <p:nvSpPr>
            <p:cNvPr id="25" name="Rounded Rectangle 24"/>
            <p:cNvSpPr/>
            <p:nvPr/>
          </p:nvSpPr>
          <p:spPr>
            <a:xfrm>
              <a:off x="11445109" y="1398822"/>
              <a:ext cx="1879761" cy="2123494"/>
            </a:xfrm>
            <a:prstGeom prst="roundRect">
              <a:avLst/>
            </a:prstGeom>
            <a:solidFill>
              <a:srgbClr val="E9EFFB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9" tIns="45709" rIns="91419" bIns="45709" rtlCol="0" anchor="b" anchorCtr="0"/>
            <a:lstStyle/>
            <a:p>
              <a:pPr algn="ctr"/>
              <a:r>
                <a:rPr lang="de-DE" b="1" dirty="0" smtClean="0">
                  <a:solidFill>
                    <a:schemeClr val="accent6"/>
                  </a:solidFill>
                </a:rPr>
                <a:t>SDM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11383506" y="2059415"/>
                  <a:ext cx="2026636" cy="646309"/>
                </a:xfrm>
                <a:prstGeom prst="rect">
                  <a:avLst/>
                </a:prstGeom>
                <a:noFill/>
              </p:spPr>
              <p:txBody>
                <a:bodyPr wrap="square" lIns="91419" tIns="45709" rIns="91419" bIns="45709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3600" b="1" i="1" smtClean="0">
                                <a:ln w="12700">
                                  <a:solidFill>
                                    <a:schemeClr val="tx2">
                                      <a:satMod val="155000"/>
                                    </a:schemeClr>
                                  </a:solidFill>
                                  <a:prstDash val="solid"/>
                                </a:ln>
                                <a:solidFill>
                                  <a:schemeClr val="bg2">
                                    <a:tint val="85000"/>
                                    <a:satMod val="155000"/>
                                  </a:schemeClr>
                                </a:solidFill>
                                <a:effectLst>
                                  <a:outerShdw blurRad="41275" dist="20320" dir="1800000" algn="tl" rotWithShape="0">
                                    <a:srgbClr val="000000">
                                      <a:alpha val="40000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sz="3600">
                                <a:ln w="12700">
                                  <a:solidFill>
                                    <a:schemeClr val="tx2">
                                      <a:satMod val="155000"/>
                                    </a:schemeClr>
                                  </a:solidFill>
                                  <a:prstDash val="solid"/>
                                </a:ln>
                                <a:solidFill>
                                  <a:schemeClr val="bg2">
                                    <a:tint val="85000"/>
                                    <a:satMod val="155000"/>
                                  </a:schemeClr>
                                </a:solidFill>
                                <a:effectLst>
                                  <a:outerShdw blurRad="41275" dist="20320" dir="1800000" algn="tl" rotWithShape="0">
                                    <a:srgbClr val="000000">
                                      <a:alpha val="40000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T</m:t>
                            </m:r>
                          </m:e>
                          <m:sub>
                            <m:r>
                              <a:rPr lang="de-DE" sz="3600" b="1" i="1">
                                <a:ln w="12700">
                                  <a:solidFill>
                                    <a:schemeClr val="tx2">
                                      <a:satMod val="155000"/>
                                    </a:schemeClr>
                                  </a:solidFill>
                                  <a:prstDash val="solid"/>
                                </a:ln>
                                <a:solidFill>
                                  <a:schemeClr val="bg2">
                                    <a:tint val="85000"/>
                                    <a:satMod val="155000"/>
                                  </a:schemeClr>
                                </a:solidFill>
                                <a:effectLst>
                                  <a:outerShdw blurRad="41275" dist="20320" dir="1800000" algn="tl" rotWithShape="0">
                                    <a:srgbClr val="000000">
                                      <a:alpha val="40000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de-DE" sz="3600" b="1" i="1" smtClean="0">
                            <a:ln w="12700">
                              <a:solidFill>
                                <a:schemeClr val="tx2">
                                  <a:satMod val="155000"/>
                                </a:schemeClr>
                              </a:solidFill>
                              <a:prstDash val="solid"/>
                            </a:ln>
                            <a:solidFill>
                              <a:schemeClr val="bg2">
                                <a:tint val="85000"/>
                                <a:satMod val="155000"/>
                              </a:schemeClr>
                            </a:solidFill>
                            <a:effectLst>
                              <a:outerShdw blurRad="41275" dist="20320" dir="1800000" algn="tl" rotWithShape="0">
                                <a:srgbClr val="000000">
                                  <a:alpha val="40000"/>
                                </a:srgbClr>
                              </a:outerShdw>
                            </a:effectLst>
                            <a:latin typeface="Cambria Math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de-DE" sz="3600">
                            <a:ln w="12700">
                              <a:solidFill>
                                <a:schemeClr val="tx2">
                                  <a:satMod val="155000"/>
                                </a:schemeClr>
                              </a:solidFill>
                              <a:prstDash val="solid"/>
                            </a:ln>
                            <a:solidFill>
                              <a:schemeClr val="bg2">
                                <a:tint val="85000"/>
                                <a:satMod val="155000"/>
                              </a:schemeClr>
                            </a:solidFill>
                            <a:effectLst>
                              <a:outerShdw blurRad="41275" dist="20320" dir="1800000" algn="tl" rotWithShape="0">
                                <a:srgbClr val="000000">
                                  <a:alpha val="40000"/>
                                </a:srgbClr>
                              </a:outerShdw>
                            </a:effectLst>
                            <a:latin typeface="Cambria Math"/>
                          </a:rPr>
                          <m:t>Φ</m:t>
                        </m:r>
                        <m:sSub>
                          <m:sSubPr>
                            <m:ctrlPr>
                              <a:rPr lang="de-DE" sz="3600" i="1">
                                <a:ln w="12700">
                                  <a:solidFill>
                                    <a:schemeClr val="tx2">
                                      <a:satMod val="155000"/>
                                    </a:schemeClr>
                                  </a:solidFill>
                                  <a:prstDash val="solid"/>
                                </a:ln>
                                <a:solidFill>
                                  <a:schemeClr val="bg2">
                                    <a:tint val="85000"/>
                                    <a:satMod val="155000"/>
                                  </a:schemeClr>
                                </a:solidFill>
                                <a:effectLst>
                                  <a:outerShdw blurRad="41275" dist="20320" dir="1800000" algn="tl" rotWithShape="0">
                                    <a:srgbClr val="000000">
                                      <a:alpha val="40000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3600" i="1">
                                <a:ln w="12700">
                                  <a:solidFill>
                                    <a:schemeClr val="tx2">
                                      <a:satMod val="155000"/>
                                    </a:schemeClr>
                                  </a:solidFill>
                                  <a:prstDash val="solid"/>
                                </a:ln>
                                <a:solidFill>
                                  <a:schemeClr val="bg2">
                                    <a:tint val="85000"/>
                                    <a:satMod val="155000"/>
                                  </a:schemeClr>
                                </a:solidFill>
                                <a:effectLst>
                                  <a:outerShdw blurRad="41275" dist="20320" dir="1800000" algn="tl" rotWithShape="0">
                                    <a:srgbClr val="000000">
                                      <a:alpha val="40000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de-DE" sz="3600" i="1">
                                <a:ln w="12700">
                                  <a:solidFill>
                                    <a:schemeClr val="tx2">
                                      <a:satMod val="155000"/>
                                    </a:schemeClr>
                                  </a:solidFill>
                                  <a:prstDash val="solid"/>
                                </a:ln>
                                <a:solidFill>
                                  <a:schemeClr val="bg2">
                                    <a:tint val="85000"/>
                                    <a:satMod val="155000"/>
                                  </a:schemeClr>
                                </a:solidFill>
                                <a:effectLst>
                                  <a:outerShdw blurRad="41275" dist="20320" dir="1800000" algn="tl" rotWithShape="0">
                                    <a:srgbClr val="000000">
                                      <a:alpha val="40000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de-DE" sz="3600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mc:Choice>
          <mc:Fallback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83506" y="2059415"/>
                  <a:ext cx="2026636" cy="64630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8344114" y="2098482"/>
                <a:ext cx="558572" cy="523198"/>
              </a:xfrm>
              <a:prstGeom prst="rect">
                <a:avLst/>
              </a:prstGeom>
              <a:noFill/>
            </p:spPr>
            <p:txBody>
              <a:bodyPr wrap="none" lIns="91419" tIns="45709" rIns="91419" bIns="45709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1" i="1">
                              <a:ln w="12700">
                                <a:solidFill>
                                  <a:schemeClr val="tx2">
                                    <a:satMod val="155000"/>
                                  </a:schemeClr>
                                </a:solidFill>
                                <a:prstDash val="solid"/>
                              </a:ln>
                              <a:solidFill>
                                <a:schemeClr val="bg2">
                                  <a:tint val="85000"/>
                                  <a:satMod val="155000"/>
                                </a:schemeClr>
                              </a:solidFill>
                              <a:effectLst>
                                <a:outerShdw blurRad="41275" dist="20320" dir="1800000" algn="tl" rotWithShape="0">
                                  <a:srgbClr val="000000">
                                    <a:alpha val="40000"/>
                                  </a:srgbClr>
                                </a:outerShdw>
                              </a:effectLst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2800">
                              <a:ln w="12700">
                                <a:solidFill>
                                  <a:schemeClr val="tx2">
                                    <a:satMod val="155000"/>
                                  </a:schemeClr>
                                </a:solidFill>
                                <a:prstDash val="solid"/>
                              </a:ln>
                              <a:solidFill>
                                <a:schemeClr val="bg2">
                                  <a:tint val="85000"/>
                                  <a:satMod val="155000"/>
                                </a:schemeClr>
                              </a:solidFill>
                              <a:effectLst>
                                <a:outerShdw blurRad="41275" dist="20320" dir="1800000" algn="tl" rotWithShape="0">
                                  <a:srgbClr val="000000">
                                    <a:alpha val="40000"/>
                                  </a:srgbClr>
                                </a:outerShdw>
                              </a:effectLst>
                              <a:latin typeface="Cambria Math"/>
                            </a:rPr>
                            <m:t>T</m:t>
                          </m:r>
                        </m:e>
                        <m:sub>
                          <m:r>
                            <a:rPr lang="de-DE" sz="2800" b="1" i="1">
                              <a:ln w="12700">
                                <a:solidFill>
                                  <a:schemeClr val="tx2">
                                    <a:satMod val="155000"/>
                                  </a:schemeClr>
                                </a:solidFill>
                                <a:prstDash val="solid"/>
                              </a:ln>
                              <a:solidFill>
                                <a:schemeClr val="bg2">
                                  <a:tint val="85000"/>
                                  <a:satMod val="155000"/>
                                </a:schemeClr>
                              </a:solidFill>
                              <a:effectLst>
                                <a:outerShdw blurRad="41275" dist="20320" dir="1800000" algn="tl" rotWithShape="0">
                                  <a:srgbClr val="000000">
                                    <a:alpha val="40000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de-DE" sz="2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4114" y="2098482"/>
                <a:ext cx="558572" cy="523198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Picture 3" descr="C:\Users\hermann\Pictures\apodemus_alpicola_dvr_black.pn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00" t="10831" r="13272" b="6110"/>
          <a:stretch/>
        </p:blipFill>
        <p:spPr bwMode="auto">
          <a:xfrm>
            <a:off x="2736895" y="2125933"/>
            <a:ext cx="1765287" cy="1443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ight Arrow 39"/>
          <p:cNvSpPr/>
          <p:nvPr/>
        </p:nvSpPr>
        <p:spPr>
          <a:xfrm>
            <a:off x="2317843" y="2454984"/>
            <a:ext cx="363487" cy="963229"/>
          </a:xfrm>
          <a:prstGeom prst="rightArrow">
            <a:avLst>
              <a:gd name="adj1" fmla="val 50000"/>
              <a:gd name="adj2" fmla="val 6579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9" tIns="45709" rIns="91419" bIns="45709" rtlCol="0" anchor="ctr"/>
          <a:lstStyle/>
          <a:p>
            <a:pPr algn="ctr"/>
            <a:endParaRPr lang="de-DE"/>
          </a:p>
        </p:txBody>
      </p:sp>
      <p:sp>
        <p:nvSpPr>
          <p:cNvPr id="19" name="Right Arrow 18"/>
          <p:cNvSpPr/>
          <p:nvPr/>
        </p:nvSpPr>
        <p:spPr>
          <a:xfrm>
            <a:off x="6815558" y="2482903"/>
            <a:ext cx="343910" cy="963229"/>
          </a:xfrm>
          <a:prstGeom prst="rightArrow">
            <a:avLst>
              <a:gd name="adj1" fmla="val 50000"/>
              <a:gd name="adj2" fmla="val 6579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9" tIns="45709" rIns="91419" bIns="45709" rtlCol="0" anchor="ctr"/>
          <a:lstStyle/>
          <a:p>
            <a:pPr algn="ctr"/>
            <a:endParaRPr lang="de-DE"/>
          </a:p>
        </p:txBody>
      </p:sp>
      <p:sp>
        <p:nvSpPr>
          <p:cNvPr id="20" name="Right Arrow 19"/>
          <p:cNvSpPr/>
          <p:nvPr/>
        </p:nvSpPr>
        <p:spPr>
          <a:xfrm>
            <a:off x="9037376" y="2482901"/>
            <a:ext cx="325387" cy="963229"/>
          </a:xfrm>
          <a:prstGeom prst="rightArrow">
            <a:avLst>
              <a:gd name="adj1" fmla="val 50000"/>
              <a:gd name="adj2" fmla="val 6579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9" tIns="45709" rIns="91419" bIns="45709" rtlCol="0" anchor="ctr"/>
          <a:lstStyle/>
          <a:p>
            <a:pPr algn="ctr"/>
            <a:endParaRPr lang="de-DE"/>
          </a:p>
        </p:txBody>
      </p:sp>
      <p:sp>
        <p:nvSpPr>
          <p:cNvPr id="23" name="Right Arrow 22"/>
          <p:cNvSpPr/>
          <p:nvPr/>
        </p:nvSpPr>
        <p:spPr>
          <a:xfrm>
            <a:off x="11254624" y="2482901"/>
            <a:ext cx="310057" cy="963229"/>
          </a:xfrm>
          <a:prstGeom prst="rightArrow">
            <a:avLst>
              <a:gd name="adj1" fmla="val 50000"/>
              <a:gd name="adj2" fmla="val 6579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9" tIns="45709" rIns="91419" bIns="45709" rtlCol="0" anchor="ctr"/>
          <a:lstStyle/>
          <a:p>
            <a:pPr algn="ctr"/>
            <a:endParaRPr lang="de-DE"/>
          </a:p>
        </p:txBody>
      </p:sp>
      <p:sp>
        <p:nvSpPr>
          <p:cNvPr id="10" name="Right Arrow 9"/>
          <p:cNvSpPr/>
          <p:nvPr/>
        </p:nvSpPr>
        <p:spPr>
          <a:xfrm>
            <a:off x="4561091" y="2482905"/>
            <a:ext cx="374706" cy="963229"/>
          </a:xfrm>
          <a:prstGeom prst="rightArrow">
            <a:avLst>
              <a:gd name="adj1" fmla="val 50000"/>
              <a:gd name="adj2" fmla="val 6579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9" tIns="45709" rIns="91419" bIns="45709"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9906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1" grpId="0" animBg="1"/>
      <p:bldP spid="22" grpId="0" animBg="1"/>
      <p:bldP spid="29" grpId="0" animBg="1"/>
      <p:bldP spid="28" grpId="0" animBg="1"/>
      <p:bldP spid="32" grpId="0"/>
      <p:bldP spid="35" grpId="0"/>
      <p:bldP spid="40" grpId="0" animBg="1"/>
      <p:bldP spid="19" grpId="0" animBg="1"/>
      <p:bldP spid="20" grpId="0" animBg="1"/>
      <p:bldP spid="23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Microsoft Office PowerPoint</Application>
  <PresentationFormat>On-screen Show (4:3)</PresentationFormat>
  <Paragraphs>30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University of Bonn, Institute of Computer Science II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Hermann</dc:creator>
  <cp:lastModifiedBy>Max Hermann</cp:lastModifiedBy>
  <cp:revision>5</cp:revision>
  <dcterms:created xsi:type="dcterms:W3CDTF">2011-10-06T15:30:33Z</dcterms:created>
  <dcterms:modified xsi:type="dcterms:W3CDTF">2011-10-10T13:54:59Z</dcterms:modified>
</cp:coreProperties>
</file>