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Lato"/>
      <p:regular r:id="rId36"/>
      <p:bold r:id="rId37"/>
      <p:italic r:id="rId38"/>
      <p:boldItalic r:id="rId39"/>
    </p:embeddedFont>
    <p:embeddedFont>
      <p:font typeface="Pacifico"/>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herna Lie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224D73-900F-4F16-A629-CDB01946E87F}">
  <a:tblStyle styleId="{A0224D73-900F-4F16-A629-CDB01946E8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acifico-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09T05:01:18.208">
    <p:pos x="196" y="280"/>
    <p:text>This is the website I used for citation: http://www.citationmachine.net/apa/cite-a-website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aa488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aa488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rPr lang="en"/>
              <a:t>Thank you Min Hui.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uni-variate linear regression, we have chosen these 6 key variables in the World Happiness Report that supports Happiness.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ed27c35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0ed27c35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Sherna: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 also used external data such 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Average yearly temperature (1961–1990)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Worldwide Governance Indicators (WGI)</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41c190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41c190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performed linear regression on Happiness using Average yearly temperature and this is the result.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0ed27c3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0ed27c3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Sherna: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performed linear regression on Happiness using the 6 key variables as the predictors and this is a summary of the train model.</a:t>
            </a:r>
            <a:endParaRPr>
              <a:solidFill>
                <a:schemeClr val="dk1"/>
              </a:solidFill>
            </a:endParaRPr>
          </a:p>
          <a:p>
            <a:pPr indent="0" lvl="0" marL="0" rtl="0" algn="l">
              <a:spcBef>
                <a:spcPts val="0"/>
              </a:spcBef>
              <a:spcAft>
                <a:spcPts val="0"/>
              </a:spcAft>
              <a:buNone/>
            </a:pPr>
            <a:r>
              <a:rPr lang="en">
                <a:solidFill>
                  <a:schemeClr val="dk1"/>
                </a:solidFill>
              </a:rPr>
              <a:t>We are using the 2017 dataset for training.</a:t>
            </a:r>
            <a:endParaRPr>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41c190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41c190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Happiness against GDP, the R² value is relatively high at 0.68 for the test 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41c190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41c190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For Happiness against Healthy life expectancy, the R² value is 0.63 for the test set.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41c190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41c190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Happiness against Social support, the R² value is </a:t>
            </a:r>
            <a:r>
              <a:rPr lang="en">
                <a:solidFill>
                  <a:schemeClr val="dk1"/>
                </a:solidFill>
              </a:rPr>
              <a:t>0.54 for the test set, which is even lower.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41c190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41c190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Happiness against Freedom to make life choices, </a:t>
            </a:r>
            <a:r>
              <a:rPr lang="en">
                <a:solidFill>
                  <a:schemeClr val="dk1"/>
                </a:solidFill>
              </a:rPr>
              <a:t>the R² value is relatively low at 0.25 for the test set.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41c190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41c190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Happiness against Perceptions of corruption, the R² value is 0.18 for the test set, which is even lower.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41c190b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41c190b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Happiness against </a:t>
            </a:r>
            <a:r>
              <a:rPr lang="en"/>
              <a:t>Generosity</a:t>
            </a:r>
            <a:r>
              <a:rPr lang="en"/>
              <a:t>, the R² value is 0.009.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ed27c3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ed27c3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chose to use the World Happiness Records dataset. Happiness is something that everyone desires and chases after. For example, many people want to migrate to happier countries to live happier lives. So, our group chose to tackle the problem - can we predict happiness?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41c190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41c190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Sherna: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this is a summary of the R² values for all the predictors.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the top row, we can see that these 4 predictors have similar high R^2 values of around 0.6.</a:t>
            </a:r>
            <a:endParaRPr>
              <a:solidFill>
                <a:schemeClr val="dk1"/>
              </a:solidFill>
            </a:endParaRPr>
          </a:p>
          <a:p>
            <a:pPr indent="0" lvl="0" marL="0" rtl="0" algn="l">
              <a:spcBef>
                <a:spcPts val="0"/>
              </a:spcBef>
              <a:spcAft>
                <a:spcPts val="0"/>
              </a:spcAft>
              <a:buNone/>
            </a:pPr>
            <a:r>
              <a:rPr lang="en">
                <a:solidFill>
                  <a:schemeClr val="dk1"/>
                </a:solidFill>
              </a:rPr>
              <a:t>In the bottom row are the 3 predictors that yields lower </a:t>
            </a:r>
            <a:r>
              <a:rPr lang="en">
                <a:solidFill>
                  <a:schemeClr val="dk1"/>
                </a:solidFill>
              </a:rPr>
              <a:t>R² value.</a:t>
            </a:r>
            <a:endParaRPr>
              <a:solidFill>
                <a:schemeClr val="dk1"/>
              </a:solidFill>
            </a:endParaRPr>
          </a:p>
          <a:p>
            <a:pPr indent="0" lvl="0" marL="0" rtl="0" algn="l">
              <a:spcBef>
                <a:spcPts val="0"/>
              </a:spcBef>
              <a:spcAft>
                <a:spcPts val="0"/>
              </a:spcAft>
              <a:buNone/>
            </a:pPr>
            <a:r>
              <a:rPr lang="en" sz="1200">
                <a:solidFill>
                  <a:schemeClr val="dk1"/>
                </a:solidFill>
              </a:rPr>
              <a:t>The predictor that outputs the highest R^2 value is GDP.</a:t>
            </a:r>
            <a:endParaRPr sz="1200">
              <a:solidFill>
                <a:schemeClr val="dk1"/>
              </a:solidFill>
            </a:endParaRPr>
          </a:p>
          <a:p>
            <a:pPr indent="0" lvl="0" marL="0" rtl="0" algn="l">
              <a:spcBef>
                <a:spcPts val="0"/>
              </a:spcBef>
              <a:spcAft>
                <a:spcPts val="0"/>
              </a:spcAft>
              <a:buNone/>
            </a:pPr>
            <a:r>
              <a:rPr lang="en">
                <a:solidFill>
                  <a:schemeClr val="dk1"/>
                </a:solidFill>
              </a:rPr>
              <a:t>Conversely, Generosity yields the lowest R^2 value.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We know that the higher the R^2 value, the better the Linear Regression model. </a:t>
            </a:r>
            <a:endParaRPr sz="1200">
              <a:solidFill>
                <a:schemeClr val="dk1"/>
              </a:solidFill>
            </a:endParaRPr>
          </a:p>
          <a:p>
            <a:pPr indent="0" lvl="0" marL="0" rtl="0" algn="l">
              <a:spcBef>
                <a:spcPts val="0"/>
              </a:spcBef>
              <a:spcAft>
                <a:spcPts val="0"/>
              </a:spcAft>
              <a:buNone/>
            </a:pPr>
            <a:r>
              <a:rPr lang="en" sz="1200">
                <a:solidFill>
                  <a:schemeClr val="dk1"/>
                </a:solidFill>
              </a:rPr>
              <a:t>Thus, the 4 predictors: GDP, Social support, Governance and Healthy LE qualifies as good predictors of Happiness.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For the remaining 3 predictors: Freedom, Corruption &amp; Generosity, there could be 2 possible cases that answers why it has a low R^2 value:</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It could be there is no strong correlation between happiness &amp; the predictor</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Or the Correlation is not linear</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61bf0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61bf0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Sherna: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is something interesting about Perceptions of corruption.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Even though it has a low </a:t>
            </a:r>
            <a:r>
              <a:rPr lang="en" sz="1200">
                <a:solidFill>
                  <a:schemeClr val="dk1"/>
                </a:solidFill>
                <a:latin typeface="Lato"/>
                <a:ea typeface="Lato"/>
                <a:cs typeface="Lato"/>
                <a:sym typeface="Lato"/>
              </a:rPr>
              <a:t>R² value of 0.25, but it has a strong correlation of +0.68.</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If we look at the graph, and we splitting it in half, we can see on the LHS, it seems linear. Whereas on the right, there seems to be no correlation.</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This suggests that there is a correlation, but not well described by a  linear relationship.</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rPr>
              <a:t>I will now hand over the time to Ezekiel for the next section.</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65b476f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65b476f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Ezekiel: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0ed27c3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0ed27c3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Ezekiel: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7ef9f1f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7ef9f1f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Ezekiel: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0ed27c3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0ed27c3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conclude that this is the extent we can predict happiness to, given these variables, our limited knowledge and time. Ultimately, happiness is a very subjective and complex concept that cannot be defined by just a number and hence it is impossible to predict happiness with 100% accuracy.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7b713d82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7b713d82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7ef9f1f4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7ef9f1f4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5aa4886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5aa4886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7b713d829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7b713d829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made use of a 2 pronged method to approach the problem. First, we made use of multi-variate and uni-variate linear regression to find the most significant variable used in predicting happiness scores. Second, we made use of a neural network to predict happiness scores, to find out how accurately we can predict happiness.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ed27c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ed27c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c32e8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c32e8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made use of 2 external sources of data in our analysis as well, one on governance factors as majority of the WHR factors are government controlled and one on temperature as we have found evidence supporting the fact that temperature is related to happiness scores. We also added country codes as index for identification of countries. There were also a few different country names across datasets which had to be corrected. Also, some countries did not have data and had NULL values instead which had to be removed.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ed27c3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ed27c3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Summary of all variables employed in analysis of data.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plotted box plots, histograms and violin plots of the 14 different variables to show their individual distributions. For example, this are the plots for the happiness scores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5aa4a06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5aa4a06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World chloropleth map using plotly to show distribution of happiness scores and other variables around the world. Allows for easy visualisation. We also included a slider for the viewer to slide between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 russia seems to have high perceptions of corruption as seen by the darker red regions in the world map.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aa4886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aa4886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plotted a heatmap of the correlation values between all pairs of variables. From the heatmap, we can see that the governance factors have significant correlation with each other, as seen by the darker red region in the heatmap. Hence, we decided to use multivariate linear regression using the 6 governance factors.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5aa4a06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5aa4a06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scatter plot of the train and test set obtained from the multi variate linear regression, and the R square value obtained is quite significant at 0.62 and 0.65 for the train and test set respectively.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28.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hyperlink" Target="http://info.worldbank.org/governance/wgi/#home" TargetMode="External"/><Relationship Id="rId5" Type="http://schemas.openxmlformats.org/officeDocument/2006/relationships/hyperlink" Target="https://en.wikipedia.org/wiki/List_of_countries_by_average_yearly_temperature" TargetMode="External"/><Relationship Id="rId6" Type="http://schemas.openxmlformats.org/officeDocument/2006/relationships/hyperlink" Target="http://worldhappiness.report/ed/2019/" TargetMode="External"/><Relationship Id="rId7" Type="http://schemas.openxmlformats.org/officeDocument/2006/relationships/hyperlink" Target="https://www.theguardian.com/environment/2015/oct/21/perfect-temperature-for-economic-success-is-13c-climate-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Lato"/>
                <a:ea typeface="Lato"/>
                <a:cs typeface="Lato"/>
                <a:sym typeface="Lato"/>
              </a:rPr>
              <a:t>DSAI Mini Project</a:t>
            </a:r>
            <a:endParaRPr sz="4800">
              <a:latin typeface="Lato"/>
              <a:ea typeface="Lato"/>
              <a:cs typeface="Lato"/>
              <a:sym typeface="Lato"/>
            </a:endParaRPr>
          </a:p>
        </p:txBody>
      </p:sp>
      <p:sp>
        <p:nvSpPr>
          <p:cNvPr id="55" name="Google Shape;55;p13"/>
          <p:cNvSpPr txBox="1"/>
          <p:nvPr>
            <p:ph idx="1" type="subTitle"/>
          </p:nvPr>
        </p:nvSpPr>
        <p:spPr>
          <a:xfrm>
            <a:off x="1765350" y="2923100"/>
            <a:ext cx="5613300" cy="9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Lato"/>
                <a:ea typeface="Lato"/>
                <a:cs typeface="Lato"/>
                <a:sym typeface="Lato"/>
              </a:rPr>
              <a:t>By: Liew Zhi Li (Sherna), Ooi Min Hui, Tan Wei Ren Ezekiel</a:t>
            </a:r>
            <a:endParaRPr sz="1400">
              <a:latin typeface="Lato"/>
              <a:ea typeface="Lato"/>
              <a:cs typeface="Lato"/>
              <a:sym typeface="Lato"/>
            </a:endParaRPr>
          </a:p>
          <a:p>
            <a:pPr indent="0" lvl="0" marL="0" rtl="0" algn="ctr">
              <a:spcBef>
                <a:spcPts val="0"/>
              </a:spcBef>
              <a:spcAft>
                <a:spcPts val="0"/>
              </a:spcAft>
              <a:buNone/>
            </a:pPr>
            <a:r>
              <a:rPr lang="en" sz="1400">
                <a:latin typeface="Lato"/>
                <a:ea typeface="Lato"/>
                <a:cs typeface="Lato"/>
                <a:sym typeface="Lato"/>
              </a:rPr>
              <a:t>Lab Group: FS3</a:t>
            </a:r>
            <a:endParaRPr sz="14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Uni-Variate Linear Regression</a:t>
            </a:r>
            <a:endParaRPr>
              <a:latin typeface="Lato"/>
              <a:ea typeface="Lato"/>
              <a:cs typeface="Lato"/>
              <a:sym typeface="Lato"/>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Key variables supporting Happiness score (World Happiness Report): </a:t>
            </a:r>
            <a:endParaRPr>
              <a:latin typeface="Lato"/>
              <a:ea typeface="Lato"/>
              <a:cs typeface="Lato"/>
              <a:sym typeface="Lato"/>
            </a:endParaRPr>
          </a:p>
          <a:p>
            <a:pPr indent="-342900" lvl="0" marL="457200" rtl="0" algn="l">
              <a:spcBef>
                <a:spcPts val="1600"/>
              </a:spcBef>
              <a:spcAft>
                <a:spcPts val="0"/>
              </a:spcAft>
              <a:buSzPts val="1800"/>
              <a:buFont typeface="Lato"/>
              <a:buAutoNum type="arabicPeriod"/>
            </a:pPr>
            <a:r>
              <a:rPr lang="en">
                <a:latin typeface="Lato"/>
                <a:ea typeface="Lato"/>
                <a:cs typeface="Lato"/>
                <a:sym typeface="Lato"/>
              </a:rPr>
              <a:t>Log GDP per capita (Income)</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Healthy life expectancy at birth</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Social support</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Freedom to make life choices</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Generosity</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Perceptions of corruption</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Uni-Variate Linear Regression</a:t>
            </a:r>
            <a:endParaRPr>
              <a:latin typeface="Lato"/>
              <a:ea typeface="Lato"/>
              <a:cs typeface="Lato"/>
              <a:sym typeface="Lato"/>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External data</a:t>
            </a:r>
            <a:r>
              <a:rPr lang="en">
                <a:latin typeface="Lato"/>
                <a:ea typeface="Lato"/>
                <a:cs typeface="Lato"/>
                <a:sym typeface="Lato"/>
              </a:rPr>
              <a:t>: </a:t>
            </a:r>
            <a:endParaRPr>
              <a:latin typeface="Lato"/>
              <a:ea typeface="Lato"/>
              <a:cs typeface="Lato"/>
              <a:sym typeface="Lato"/>
            </a:endParaRPr>
          </a:p>
          <a:p>
            <a:pPr indent="-342900" lvl="0" marL="457200" rtl="0" algn="l">
              <a:spcBef>
                <a:spcPts val="1600"/>
              </a:spcBef>
              <a:spcAft>
                <a:spcPts val="0"/>
              </a:spcAft>
              <a:buSzPts val="1800"/>
              <a:buFont typeface="Lato"/>
              <a:buAutoNum type="arabicPeriod"/>
            </a:pPr>
            <a:r>
              <a:rPr lang="en">
                <a:latin typeface="Lato"/>
                <a:ea typeface="Lato"/>
                <a:cs typeface="Lato"/>
                <a:sym typeface="Lato"/>
              </a:rPr>
              <a:t>Average yearly temperature (1961–1990)</a:t>
            </a:r>
            <a:endParaRPr>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a:latin typeface="Lato"/>
                <a:ea typeface="Lato"/>
                <a:cs typeface="Lato"/>
                <a:sym typeface="Lato"/>
              </a:rPr>
              <a:t>Worldwide Governance Indicators (WGI)</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Voice and Accountability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Political Stability and Absence of Violence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Government Effectiveness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Regulatory Quality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Rule of Law</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Control of Corruption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Average yearly temperature</a:t>
            </a:r>
            <a:endParaRPr sz="1800">
              <a:latin typeface="Lato"/>
              <a:ea typeface="Lato"/>
              <a:cs typeface="Lato"/>
              <a:sym typeface="Lato"/>
            </a:endParaRPr>
          </a:p>
          <a:p>
            <a:pPr indent="0" lvl="0" marL="0" rtl="0" algn="l">
              <a:spcBef>
                <a:spcPts val="0"/>
              </a:spcBef>
              <a:spcAft>
                <a:spcPts val="0"/>
              </a:spcAft>
              <a:buNone/>
            </a:pPr>
            <a:r>
              <a:t/>
            </a:r>
            <a:endParaRPr/>
          </a:p>
        </p:txBody>
      </p:sp>
      <p:sp>
        <p:nvSpPr>
          <p:cNvPr id="140" name="Google Shape;140;p24"/>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Average yearly temperature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Train Set	: 0.20929669609522028</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R²on Test Set		: 0.2230921821841516</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141" name="Google Shape;141;p24"/>
          <p:cNvSpPr txBox="1"/>
          <p:nvPr/>
        </p:nvSpPr>
        <p:spPr>
          <a:xfrm>
            <a:off x="1190275" y="1126375"/>
            <a:ext cx="24807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1961-1990</a:t>
            </a:r>
            <a:endParaRPr sz="1800">
              <a:latin typeface="Lato"/>
              <a:ea typeface="Lato"/>
              <a:cs typeface="Lato"/>
              <a:sym typeface="Lato"/>
            </a:endParaRPr>
          </a:p>
        </p:txBody>
      </p:sp>
      <p:sp>
        <p:nvSpPr>
          <p:cNvPr id="142" name="Google Shape;142;p24"/>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pic>
        <p:nvPicPr>
          <p:cNvPr id="143" name="Google Shape;143;p24"/>
          <p:cNvPicPr preferRelativeResize="0"/>
          <p:nvPr/>
        </p:nvPicPr>
        <p:blipFill>
          <a:blip r:embed="rId3">
            <a:alphaModFix/>
          </a:blip>
          <a:stretch>
            <a:fillRect/>
          </a:stretch>
        </p:blipFill>
        <p:spPr>
          <a:xfrm>
            <a:off x="152400" y="1381225"/>
            <a:ext cx="8839200" cy="244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Happiness v. Predictors (Train = 2017)</a:t>
            </a:r>
            <a:endParaRPr>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311700" y="1138275"/>
            <a:ext cx="2722685" cy="1361342"/>
          </a:xfrm>
          <a:prstGeom prst="rect">
            <a:avLst/>
          </a:prstGeom>
          <a:noFill/>
          <a:ln>
            <a:noFill/>
          </a:ln>
        </p:spPr>
      </p:pic>
      <p:sp>
        <p:nvSpPr>
          <p:cNvPr id="150" name="Google Shape;150;p25"/>
          <p:cNvSpPr txBox="1"/>
          <p:nvPr/>
        </p:nvSpPr>
        <p:spPr>
          <a:xfrm>
            <a:off x="490550" y="2511778"/>
            <a:ext cx="24888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a:t>
            </a:r>
            <a:r>
              <a:rPr lang="en" sz="1200">
                <a:latin typeface="Lato"/>
                <a:ea typeface="Lato"/>
                <a:cs typeface="Lato"/>
                <a:sym typeface="Lato"/>
              </a:rPr>
              <a:t>Log GDP per capita</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R² = 0.6479058891082845</a:t>
            </a:r>
            <a:endParaRPr sz="1200">
              <a:latin typeface="Lato"/>
              <a:ea typeface="Lato"/>
              <a:cs typeface="Lato"/>
              <a:sym typeface="Lato"/>
            </a:endParaRPr>
          </a:p>
        </p:txBody>
      </p:sp>
      <p:pic>
        <p:nvPicPr>
          <p:cNvPr id="151" name="Google Shape;151;p25"/>
          <p:cNvPicPr preferRelativeResize="0"/>
          <p:nvPr/>
        </p:nvPicPr>
        <p:blipFill>
          <a:blip r:embed="rId4">
            <a:alphaModFix/>
          </a:blip>
          <a:stretch>
            <a:fillRect/>
          </a:stretch>
        </p:blipFill>
        <p:spPr>
          <a:xfrm>
            <a:off x="3264661" y="1138275"/>
            <a:ext cx="2724912" cy="1389705"/>
          </a:xfrm>
          <a:prstGeom prst="rect">
            <a:avLst/>
          </a:prstGeom>
          <a:noFill/>
          <a:ln>
            <a:noFill/>
          </a:ln>
        </p:spPr>
      </p:pic>
      <p:sp>
        <p:nvSpPr>
          <p:cNvPr id="152" name="Google Shape;152;p25"/>
          <p:cNvSpPr txBox="1"/>
          <p:nvPr/>
        </p:nvSpPr>
        <p:spPr>
          <a:xfrm>
            <a:off x="3237662" y="2511763"/>
            <a:ext cx="27789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Healthy life expectancy</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0.6022419685730522</a:t>
            </a:r>
            <a:endParaRPr sz="1200">
              <a:latin typeface="Lato"/>
              <a:ea typeface="Lato"/>
              <a:cs typeface="Lato"/>
              <a:sym typeface="Lato"/>
            </a:endParaRPr>
          </a:p>
        </p:txBody>
      </p:sp>
      <p:pic>
        <p:nvPicPr>
          <p:cNvPr id="153" name="Google Shape;153;p25"/>
          <p:cNvPicPr preferRelativeResize="0"/>
          <p:nvPr/>
        </p:nvPicPr>
        <p:blipFill>
          <a:blip r:embed="rId5">
            <a:alphaModFix/>
          </a:blip>
          <a:stretch>
            <a:fillRect/>
          </a:stretch>
        </p:blipFill>
        <p:spPr>
          <a:xfrm>
            <a:off x="6219850" y="1124100"/>
            <a:ext cx="2724912" cy="1389705"/>
          </a:xfrm>
          <a:prstGeom prst="rect">
            <a:avLst/>
          </a:prstGeom>
          <a:noFill/>
          <a:ln>
            <a:noFill/>
          </a:ln>
        </p:spPr>
      </p:pic>
      <p:sp>
        <p:nvSpPr>
          <p:cNvPr id="154" name="Google Shape;154;p25"/>
          <p:cNvSpPr txBox="1"/>
          <p:nvPr/>
        </p:nvSpPr>
        <p:spPr>
          <a:xfrm>
            <a:off x="6443800" y="2511763"/>
            <a:ext cx="22770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a:t>
            </a:r>
            <a:r>
              <a:rPr lang="en" sz="1200">
                <a:latin typeface="Lato"/>
                <a:ea typeface="Lato"/>
                <a:cs typeface="Lato"/>
                <a:sym typeface="Lato"/>
              </a:rPr>
              <a:t>Social support</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0.627718916165648</a:t>
            </a:r>
            <a:endParaRPr sz="1200">
              <a:latin typeface="Lato"/>
              <a:ea typeface="Lato"/>
              <a:cs typeface="Lato"/>
              <a:sym typeface="Lato"/>
            </a:endParaRPr>
          </a:p>
        </p:txBody>
      </p:sp>
      <p:pic>
        <p:nvPicPr>
          <p:cNvPr id="155" name="Google Shape;155;p25"/>
          <p:cNvPicPr preferRelativeResize="0"/>
          <p:nvPr/>
        </p:nvPicPr>
        <p:blipFill>
          <a:blip r:embed="rId6">
            <a:alphaModFix/>
          </a:blip>
          <a:stretch>
            <a:fillRect/>
          </a:stretch>
        </p:blipFill>
        <p:spPr>
          <a:xfrm>
            <a:off x="310588" y="3112750"/>
            <a:ext cx="2724912" cy="1389705"/>
          </a:xfrm>
          <a:prstGeom prst="rect">
            <a:avLst/>
          </a:prstGeom>
          <a:noFill/>
          <a:ln>
            <a:noFill/>
          </a:ln>
        </p:spPr>
      </p:pic>
      <p:sp>
        <p:nvSpPr>
          <p:cNvPr id="156" name="Google Shape;156;p25"/>
          <p:cNvSpPr txBox="1"/>
          <p:nvPr/>
        </p:nvSpPr>
        <p:spPr>
          <a:xfrm>
            <a:off x="104725" y="4502450"/>
            <a:ext cx="32007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Freedom to make life choices</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0.24505735861999367</a:t>
            </a:r>
            <a:endParaRPr sz="1200">
              <a:latin typeface="Lato"/>
              <a:ea typeface="Lato"/>
              <a:cs typeface="Lato"/>
              <a:sym typeface="Lato"/>
            </a:endParaRPr>
          </a:p>
        </p:txBody>
      </p:sp>
      <p:pic>
        <p:nvPicPr>
          <p:cNvPr id="157" name="Google Shape;157;p25"/>
          <p:cNvPicPr preferRelativeResize="0"/>
          <p:nvPr/>
        </p:nvPicPr>
        <p:blipFill>
          <a:blip r:embed="rId7">
            <a:alphaModFix/>
          </a:blip>
          <a:stretch>
            <a:fillRect/>
          </a:stretch>
        </p:blipFill>
        <p:spPr>
          <a:xfrm>
            <a:off x="6256613" y="3112750"/>
            <a:ext cx="2724912" cy="1389705"/>
          </a:xfrm>
          <a:prstGeom prst="rect">
            <a:avLst/>
          </a:prstGeom>
          <a:noFill/>
          <a:ln>
            <a:noFill/>
          </a:ln>
        </p:spPr>
      </p:pic>
      <p:sp>
        <p:nvSpPr>
          <p:cNvPr id="158" name="Google Shape;158;p25"/>
          <p:cNvSpPr txBox="1"/>
          <p:nvPr/>
        </p:nvSpPr>
        <p:spPr>
          <a:xfrm>
            <a:off x="6425475" y="4502450"/>
            <a:ext cx="22770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Generosity</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0.01846282585409642</a:t>
            </a:r>
            <a:endParaRPr sz="1200">
              <a:latin typeface="Lato"/>
              <a:ea typeface="Lato"/>
              <a:cs typeface="Lato"/>
              <a:sym typeface="Lato"/>
            </a:endParaRPr>
          </a:p>
        </p:txBody>
      </p:sp>
      <p:pic>
        <p:nvPicPr>
          <p:cNvPr id="159" name="Google Shape;159;p25"/>
          <p:cNvPicPr preferRelativeResize="0"/>
          <p:nvPr/>
        </p:nvPicPr>
        <p:blipFill>
          <a:blip r:embed="rId8">
            <a:alphaModFix/>
          </a:blip>
          <a:stretch>
            <a:fillRect/>
          </a:stretch>
        </p:blipFill>
        <p:spPr>
          <a:xfrm>
            <a:off x="3237650" y="3112750"/>
            <a:ext cx="2724912" cy="1389705"/>
          </a:xfrm>
          <a:prstGeom prst="rect">
            <a:avLst/>
          </a:prstGeom>
          <a:noFill/>
          <a:ln>
            <a:noFill/>
          </a:ln>
        </p:spPr>
      </p:pic>
      <p:sp>
        <p:nvSpPr>
          <p:cNvPr id="160" name="Google Shape;160;p25"/>
          <p:cNvSpPr txBox="1"/>
          <p:nvPr/>
        </p:nvSpPr>
        <p:spPr>
          <a:xfrm>
            <a:off x="3237650" y="4502450"/>
            <a:ext cx="28635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Happiness v. </a:t>
            </a:r>
            <a:r>
              <a:rPr lang="en" sz="1200">
                <a:latin typeface="Lato"/>
                <a:ea typeface="Lato"/>
                <a:cs typeface="Lato"/>
                <a:sym typeface="Lato"/>
              </a:rPr>
              <a:t>Perceptions of corruption</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0.25732825386416913</a:t>
            </a:r>
            <a:endParaRPr sz="1200">
              <a:latin typeface="Lato"/>
              <a:ea typeface="Lato"/>
              <a:cs typeface="Lato"/>
              <a:sym typeface="Lato"/>
            </a:endParaRPr>
          </a:p>
          <a:p>
            <a:pPr indent="0" lvl="0" marL="0" rtl="0" algn="l">
              <a:spcBef>
                <a:spcPts val="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Log GDP Per Capita</a:t>
            </a:r>
            <a:endParaRPr sz="1800">
              <a:latin typeface="Lato"/>
              <a:ea typeface="Lato"/>
              <a:cs typeface="Lato"/>
              <a:sym typeface="Lato"/>
            </a:endParaRPr>
          </a:p>
          <a:p>
            <a:pPr indent="0" lvl="0" marL="0" rtl="0" algn="l">
              <a:spcBef>
                <a:spcPts val="0"/>
              </a:spcBef>
              <a:spcAft>
                <a:spcPts val="0"/>
              </a:spcAft>
              <a:buNone/>
            </a:pPr>
            <a:r>
              <a:t/>
            </a:r>
            <a:endParaRPr/>
          </a:p>
        </p:txBody>
      </p:sp>
      <p:sp>
        <p:nvSpPr>
          <p:cNvPr id="166" name="Google Shape;166;p26"/>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Log GDP per capita</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Train Set 	: 0.6479058891082845</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Test Set 	: 0.6805431760666415</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167" name="Google Shape;167;p26"/>
          <p:cNvPicPr preferRelativeResize="0"/>
          <p:nvPr/>
        </p:nvPicPr>
        <p:blipFill>
          <a:blip r:embed="rId3">
            <a:alphaModFix/>
          </a:blip>
          <a:stretch>
            <a:fillRect/>
          </a:stretch>
        </p:blipFill>
        <p:spPr>
          <a:xfrm>
            <a:off x="250391" y="1374925"/>
            <a:ext cx="8643218" cy="2393650"/>
          </a:xfrm>
          <a:prstGeom prst="rect">
            <a:avLst/>
          </a:prstGeom>
          <a:noFill/>
          <a:ln>
            <a:noFill/>
          </a:ln>
        </p:spPr>
      </p:pic>
      <p:sp>
        <p:nvSpPr>
          <p:cNvPr id="168" name="Google Shape;168;p26"/>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169" name="Google Shape;169;p26"/>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Healthy life expectancy</a:t>
            </a:r>
            <a:endParaRPr sz="1800">
              <a:latin typeface="Lato"/>
              <a:ea typeface="Lato"/>
              <a:cs typeface="Lato"/>
              <a:sym typeface="Lato"/>
            </a:endParaRPr>
          </a:p>
          <a:p>
            <a:pPr indent="0" lvl="0" marL="0" rtl="0" algn="l">
              <a:spcBef>
                <a:spcPts val="0"/>
              </a:spcBef>
              <a:spcAft>
                <a:spcPts val="0"/>
              </a:spcAft>
              <a:buNone/>
            </a:pPr>
            <a:r>
              <a:t/>
            </a:r>
            <a:endParaRPr/>
          </a:p>
        </p:txBody>
      </p:sp>
      <p:sp>
        <p:nvSpPr>
          <p:cNvPr id="175" name="Google Shape;175;p27"/>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Healthy life expectancy at birth</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Train Set 	: 0.6022419685730522</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Test Set 	: 0.630794768528383</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176" name="Google Shape;176;p27"/>
          <p:cNvPicPr preferRelativeResize="0"/>
          <p:nvPr/>
        </p:nvPicPr>
        <p:blipFill>
          <a:blip r:embed="rId3">
            <a:alphaModFix/>
          </a:blip>
          <a:stretch>
            <a:fillRect/>
          </a:stretch>
        </p:blipFill>
        <p:spPr>
          <a:xfrm>
            <a:off x="250391" y="1374925"/>
            <a:ext cx="8643218" cy="2393650"/>
          </a:xfrm>
          <a:prstGeom prst="rect">
            <a:avLst/>
          </a:prstGeom>
          <a:noFill/>
          <a:ln>
            <a:noFill/>
          </a:ln>
        </p:spPr>
      </p:pic>
      <p:sp>
        <p:nvSpPr>
          <p:cNvPr id="177" name="Google Shape;177;p27"/>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178" name="Google Shape;178;p27"/>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Social support</a:t>
            </a:r>
            <a:endParaRPr sz="1800">
              <a:latin typeface="Lato"/>
              <a:ea typeface="Lato"/>
              <a:cs typeface="Lato"/>
              <a:sym typeface="Lato"/>
            </a:endParaRPr>
          </a:p>
          <a:p>
            <a:pPr indent="0" lvl="0" marL="0" rtl="0" algn="l">
              <a:spcBef>
                <a:spcPts val="0"/>
              </a:spcBef>
              <a:spcAft>
                <a:spcPts val="0"/>
              </a:spcAft>
              <a:buNone/>
            </a:pPr>
            <a:r>
              <a:t/>
            </a:r>
            <a:endParaRPr/>
          </a:p>
        </p:txBody>
      </p:sp>
      <p:sp>
        <p:nvSpPr>
          <p:cNvPr id="184" name="Google Shape;184;p28"/>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Social support</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Train Set 	: 0.6277189161656478</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Test Set 	: 0.5471991187450883</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185" name="Google Shape;185;p28"/>
          <p:cNvPicPr preferRelativeResize="0"/>
          <p:nvPr/>
        </p:nvPicPr>
        <p:blipFill>
          <a:blip r:embed="rId3">
            <a:alphaModFix/>
          </a:blip>
          <a:stretch>
            <a:fillRect/>
          </a:stretch>
        </p:blipFill>
        <p:spPr>
          <a:xfrm>
            <a:off x="250391" y="1374925"/>
            <a:ext cx="8643218" cy="2393650"/>
          </a:xfrm>
          <a:prstGeom prst="rect">
            <a:avLst/>
          </a:prstGeom>
          <a:noFill/>
          <a:ln>
            <a:noFill/>
          </a:ln>
        </p:spPr>
      </p:pic>
      <p:sp>
        <p:nvSpPr>
          <p:cNvPr id="186" name="Google Shape;186;p28"/>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187" name="Google Shape;187;p28"/>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Freedom to make life choice</a:t>
            </a:r>
            <a:r>
              <a:rPr lang="en">
                <a:latin typeface="Lato"/>
                <a:ea typeface="Lato"/>
                <a:cs typeface="Lato"/>
                <a:sym typeface="Lato"/>
              </a:rPr>
              <a:t>s</a:t>
            </a:r>
            <a:endParaRPr/>
          </a:p>
        </p:txBody>
      </p:sp>
      <p:sp>
        <p:nvSpPr>
          <p:cNvPr id="193" name="Google Shape;193;p29"/>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Freedom to make life choices</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Train Set 	: 0.24505735861999367</a:t>
            </a:r>
            <a:endParaRPr sz="18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latin typeface="Lato"/>
                <a:ea typeface="Lato"/>
                <a:cs typeface="Lato"/>
                <a:sym typeface="Lato"/>
              </a:rPr>
              <a:t>R² on Test Set 	: 0.2509845810863077</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250391" y="1374925"/>
            <a:ext cx="8643218" cy="2393650"/>
          </a:xfrm>
          <a:prstGeom prst="rect">
            <a:avLst/>
          </a:prstGeom>
          <a:noFill/>
          <a:ln>
            <a:noFill/>
          </a:ln>
        </p:spPr>
      </p:pic>
      <p:sp>
        <p:nvSpPr>
          <p:cNvPr id="195" name="Google Shape;195;p29"/>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196" name="Google Shape;196;p29"/>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Perceptions of corruption</a:t>
            </a:r>
            <a:endParaRPr sz="1200">
              <a:latin typeface="Lato"/>
              <a:ea typeface="Lato"/>
              <a:cs typeface="Lato"/>
              <a:sym typeface="Lato"/>
            </a:endParaRPr>
          </a:p>
          <a:p>
            <a:pPr indent="0" lvl="0" marL="0" rtl="0" algn="l">
              <a:spcBef>
                <a:spcPts val="0"/>
              </a:spcBef>
              <a:spcAft>
                <a:spcPts val="0"/>
              </a:spcAft>
              <a:buNone/>
            </a:pPr>
            <a:r>
              <a:t/>
            </a:r>
            <a:endParaRPr/>
          </a:p>
        </p:txBody>
      </p:sp>
      <p:sp>
        <p:nvSpPr>
          <p:cNvPr id="202" name="Google Shape;202;p30"/>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Perceptions of corruption</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Train Set 	: 0.25732825386416913</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Test Set 	: 0.18688218095350628</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203" name="Google Shape;203;p30"/>
          <p:cNvPicPr preferRelativeResize="0"/>
          <p:nvPr/>
        </p:nvPicPr>
        <p:blipFill>
          <a:blip r:embed="rId3">
            <a:alphaModFix/>
          </a:blip>
          <a:stretch>
            <a:fillRect/>
          </a:stretch>
        </p:blipFill>
        <p:spPr>
          <a:xfrm>
            <a:off x="250391" y="1374925"/>
            <a:ext cx="8643218" cy="2393650"/>
          </a:xfrm>
          <a:prstGeom prst="rect">
            <a:avLst/>
          </a:prstGeom>
          <a:noFill/>
          <a:ln>
            <a:noFill/>
          </a:ln>
        </p:spPr>
      </p:pic>
      <p:sp>
        <p:nvSpPr>
          <p:cNvPr id="204" name="Google Shape;204;p30"/>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205" name="Google Shape;205;p30"/>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152400" y="1347788"/>
            <a:ext cx="8839200" cy="2447925"/>
          </a:xfrm>
          <a:prstGeom prst="rect">
            <a:avLst/>
          </a:prstGeom>
          <a:noFill/>
          <a:ln>
            <a:noFill/>
          </a:ln>
        </p:spPr>
      </p:pic>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Happiness v. </a:t>
            </a:r>
            <a:r>
              <a:rPr lang="en">
                <a:latin typeface="Lato"/>
                <a:ea typeface="Lato"/>
                <a:cs typeface="Lato"/>
                <a:sym typeface="Lato"/>
              </a:rPr>
              <a:t>Generosity</a:t>
            </a:r>
            <a:endParaRPr sz="1200">
              <a:latin typeface="Lato"/>
              <a:ea typeface="Lato"/>
              <a:cs typeface="Lato"/>
              <a:sym typeface="Lato"/>
            </a:endParaRPr>
          </a:p>
          <a:p>
            <a:pPr indent="0" lvl="0" marL="0" rtl="0" algn="l">
              <a:spcBef>
                <a:spcPts val="0"/>
              </a:spcBef>
              <a:spcAft>
                <a:spcPts val="0"/>
              </a:spcAft>
              <a:buNone/>
            </a:pPr>
            <a:r>
              <a:t/>
            </a:r>
            <a:endParaRPr/>
          </a:p>
        </p:txBody>
      </p:sp>
      <p:sp>
        <p:nvSpPr>
          <p:cNvPr id="212" name="Google Shape;212;p31"/>
          <p:cNvSpPr txBox="1"/>
          <p:nvPr/>
        </p:nvSpPr>
        <p:spPr>
          <a:xfrm>
            <a:off x="738625" y="3716175"/>
            <a:ext cx="76668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Generosity</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Train Set 	: </a:t>
            </a:r>
            <a:r>
              <a:rPr lang="en" sz="1800">
                <a:latin typeface="Lato"/>
                <a:ea typeface="Lato"/>
                <a:cs typeface="Lato"/>
                <a:sym typeface="Lato"/>
              </a:rPr>
              <a:t>0.01846282585409642</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R² on Test Set 	: </a:t>
            </a:r>
            <a:r>
              <a:rPr lang="en" sz="1800">
                <a:latin typeface="Lato"/>
                <a:ea typeface="Lato"/>
                <a:cs typeface="Lato"/>
                <a:sym typeface="Lato"/>
              </a:rPr>
              <a:t>0.009496129672979081</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213" name="Google Shape;213;p31"/>
          <p:cNvSpPr txBox="1"/>
          <p:nvPr/>
        </p:nvSpPr>
        <p:spPr>
          <a:xfrm>
            <a:off x="1576150"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Train = 2017</a:t>
            </a:r>
            <a:endParaRPr sz="1800">
              <a:latin typeface="Lato"/>
              <a:ea typeface="Lato"/>
              <a:cs typeface="Lato"/>
              <a:sym typeface="Lato"/>
            </a:endParaRPr>
          </a:p>
        </p:txBody>
      </p:sp>
      <p:sp>
        <p:nvSpPr>
          <p:cNvPr id="214" name="Google Shape;214;p31"/>
          <p:cNvSpPr txBox="1"/>
          <p:nvPr/>
        </p:nvSpPr>
        <p:spPr>
          <a:xfrm>
            <a:off x="6174275" y="1126375"/>
            <a:ext cx="1474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Test = 2016</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1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Our problem - Happiness</a:t>
            </a:r>
            <a:endParaRPr>
              <a:latin typeface="Lato"/>
              <a:ea typeface="Lato"/>
              <a:cs typeface="Lato"/>
              <a:sym typeface="Lato"/>
            </a:endParaRPr>
          </a:p>
        </p:txBody>
      </p:sp>
      <p:sp>
        <p:nvSpPr>
          <p:cNvPr id="61" name="Google Shape;61;p14"/>
          <p:cNvSpPr txBox="1"/>
          <p:nvPr>
            <p:ph idx="1" type="body"/>
          </p:nvPr>
        </p:nvSpPr>
        <p:spPr>
          <a:xfrm>
            <a:off x="264750" y="11712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Happiness is something that everyone desires and chases after </a:t>
            </a:r>
            <a:endParaRPr>
              <a:latin typeface="Lato"/>
              <a:ea typeface="Lato"/>
              <a:cs typeface="Lato"/>
              <a:sym typeface="Lato"/>
            </a:endParaRPr>
          </a:p>
          <a:p>
            <a:pPr indent="0" lvl="0" marL="0" rtl="0" algn="ctr">
              <a:spcBef>
                <a:spcPts val="1600"/>
              </a:spcBef>
              <a:spcAft>
                <a:spcPts val="0"/>
              </a:spcAft>
              <a:buNone/>
            </a:pPr>
            <a:r>
              <a:rPr b="1" lang="en" sz="2400">
                <a:latin typeface="Lato"/>
                <a:ea typeface="Lato"/>
                <a:cs typeface="Lato"/>
                <a:sym typeface="Lato"/>
              </a:rPr>
              <a:t>Can we predict happiness?</a:t>
            </a:r>
            <a:endParaRPr b="1" sz="2400">
              <a:latin typeface="Lato"/>
              <a:ea typeface="Lato"/>
              <a:cs typeface="Lato"/>
              <a:sym typeface="Lato"/>
            </a:endParaRPr>
          </a:p>
          <a:p>
            <a:pPr indent="0" lvl="0" marL="457200" marR="0" rtl="0" algn="l">
              <a:lnSpc>
                <a:spcPct val="115000"/>
              </a:lnSpc>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801025" y="2459000"/>
            <a:ext cx="3448050"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400"/>
                                        <p:tgtEl>
                                          <p:spTgt spid="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Happiness v. Predictors (Train = 2017)</a:t>
            </a:r>
            <a:endParaRPr>
              <a:latin typeface="Lato"/>
              <a:ea typeface="Lato"/>
              <a:cs typeface="Lato"/>
              <a:sym typeface="Lato"/>
            </a:endParaRPr>
          </a:p>
        </p:txBody>
      </p:sp>
      <p:pic>
        <p:nvPicPr>
          <p:cNvPr id="220" name="Google Shape;220;p32"/>
          <p:cNvPicPr preferRelativeResize="0"/>
          <p:nvPr/>
        </p:nvPicPr>
        <p:blipFill>
          <a:blip r:embed="rId3">
            <a:alphaModFix/>
          </a:blip>
          <a:stretch>
            <a:fillRect/>
          </a:stretch>
        </p:blipFill>
        <p:spPr>
          <a:xfrm>
            <a:off x="512000" y="1422111"/>
            <a:ext cx="1874903" cy="937450"/>
          </a:xfrm>
          <a:prstGeom prst="rect">
            <a:avLst/>
          </a:prstGeom>
          <a:noFill/>
          <a:ln>
            <a:noFill/>
          </a:ln>
        </p:spPr>
      </p:pic>
      <p:sp>
        <p:nvSpPr>
          <p:cNvPr id="221" name="Google Shape;221;p32"/>
          <p:cNvSpPr txBox="1"/>
          <p:nvPr/>
        </p:nvSpPr>
        <p:spPr>
          <a:xfrm>
            <a:off x="512000" y="2326950"/>
            <a:ext cx="18765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Log GDP per capita</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R² = 0.647</a:t>
            </a:r>
            <a:endParaRPr sz="1200">
              <a:latin typeface="Lato"/>
              <a:ea typeface="Lato"/>
              <a:cs typeface="Lato"/>
              <a:sym typeface="Lato"/>
            </a:endParaRPr>
          </a:p>
        </p:txBody>
      </p:sp>
      <p:pic>
        <p:nvPicPr>
          <p:cNvPr id="222" name="Google Shape;222;p32"/>
          <p:cNvPicPr preferRelativeResize="0"/>
          <p:nvPr/>
        </p:nvPicPr>
        <p:blipFill>
          <a:blip r:embed="rId4">
            <a:alphaModFix/>
          </a:blip>
          <a:stretch>
            <a:fillRect/>
          </a:stretch>
        </p:blipFill>
        <p:spPr>
          <a:xfrm>
            <a:off x="6874523" y="1351661"/>
            <a:ext cx="1876437" cy="956981"/>
          </a:xfrm>
          <a:prstGeom prst="rect">
            <a:avLst/>
          </a:prstGeom>
          <a:noFill/>
          <a:ln>
            <a:noFill/>
          </a:ln>
        </p:spPr>
      </p:pic>
      <p:sp>
        <p:nvSpPr>
          <p:cNvPr id="223" name="Google Shape;223;p32"/>
          <p:cNvSpPr txBox="1"/>
          <p:nvPr/>
        </p:nvSpPr>
        <p:spPr>
          <a:xfrm>
            <a:off x="6979546" y="2316300"/>
            <a:ext cx="18750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Healthy life expectancy</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0.602</a:t>
            </a:r>
            <a:endParaRPr sz="1200">
              <a:latin typeface="Lato"/>
              <a:ea typeface="Lato"/>
              <a:cs typeface="Lato"/>
              <a:sym typeface="Lato"/>
            </a:endParaRPr>
          </a:p>
        </p:txBody>
      </p:sp>
      <p:pic>
        <p:nvPicPr>
          <p:cNvPr id="224" name="Google Shape;224;p32"/>
          <p:cNvPicPr preferRelativeResize="0"/>
          <p:nvPr/>
        </p:nvPicPr>
        <p:blipFill>
          <a:blip r:embed="rId5">
            <a:alphaModFix/>
          </a:blip>
          <a:stretch>
            <a:fillRect/>
          </a:stretch>
        </p:blipFill>
        <p:spPr>
          <a:xfrm>
            <a:off x="2591673" y="1384825"/>
            <a:ext cx="1876437" cy="956981"/>
          </a:xfrm>
          <a:prstGeom prst="rect">
            <a:avLst/>
          </a:prstGeom>
          <a:noFill/>
          <a:ln>
            <a:noFill/>
          </a:ln>
        </p:spPr>
      </p:pic>
      <p:sp>
        <p:nvSpPr>
          <p:cNvPr id="225" name="Google Shape;225;p32"/>
          <p:cNvSpPr txBox="1"/>
          <p:nvPr/>
        </p:nvSpPr>
        <p:spPr>
          <a:xfrm>
            <a:off x="2882667" y="2366100"/>
            <a:ext cx="18750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Social support</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0.627</a:t>
            </a:r>
            <a:endParaRPr sz="1200">
              <a:latin typeface="Lato"/>
              <a:ea typeface="Lato"/>
              <a:cs typeface="Lato"/>
              <a:sym typeface="Lato"/>
            </a:endParaRPr>
          </a:p>
        </p:txBody>
      </p:sp>
      <p:pic>
        <p:nvPicPr>
          <p:cNvPr id="226" name="Google Shape;226;p32"/>
          <p:cNvPicPr preferRelativeResize="0"/>
          <p:nvPr/>
        </p:nvPicPr>
        <p:blipFill>
          <a:blip r:embed="rId6">
            <a:alphaModFix/>
          </a:blip>
          <a:stretch>
            <a:fillRect/>
          </a:stretch>
        </p:blipFill>
        <p:spPr>
          <a:xfrm>
            <a:off x="310588" y="3112750"/>
            <a:ext cx="2724912" cy="1389705"/>
          </a:xfrm>
          <a:prstGeom prst="rect">
            <a:avLst/>
          </a:prstGeom>
          <a:noFill/>
          <a:ln>
            <a:noFill/>
          </a:ln>
        </p:spPr>
      </p:pic>
      <p:sp>
        <p:nvSpPr>
          <p:cNvPr id="227" name="Google Shape;227;p32"/>
          <p:cNvSpPr txBox="1"/>
          <p:nvPr/>
        </p:nvSpPr>
        <p:spPr>
          <a:xfrm>
            <a:off x="1115793" y="4502450"/>
            <a:ext cx="11145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Freedom</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0.245</a:t>
            </a:r>
            <a:endParaRPr sz="1200">
              <a:latin typeface="Lato"/>
              <a:ea typeface="Lato"/>
              <a:cs typeface="Lato"/>
              <a:sym typeface="Lato"/>
            </a:endParaRPr>
          </a:p>
        </p:txBody>
      </p:sp>
      <p:pic>
        <p:nvPicPr>
          <p:cNvPr id="228" name="Google Shape;228;p32"/>
          <p:cNvPicPr preferRelativeResize="0"/>
          <p:nvPr/>
        </p:nvPicPr>
        <p:blipFill>
          <a:blip r:embed="rId7">
            <a:alphaModFix/>
          </a:blip>
          <a:stretch>
            <a:fillRect/>
          </a:stretch>
        </p:blipFill>
        <p:spPr>
          <a:xfrm>
            <a:off x="6256613" y="3112750"/>
            <a:ext cx="2724912" cy="1389705"/>
          </a:xfrm>
          <a:prstGeom prst="rect">
            <a:avLst/>
          </a:prstGeom>
          <a:noFill/>
          <a:ln>
            <a:noFill/>
          </a:ln>
        </p:spPr>
      </p:pic>
      <p:sp>
        <p:nvSpPr>
          <p:cNvPr id="229" name="Google Shape;229;p32"/>
          <p:cNvSpPr txBox="1"/>
          <p:nvPr/>
        </p:nvSpPr>
        <p:spPr>
          <a:xfrm>
            <a:off x="7026925" y="4502450"/>
            <a:ext cx="11145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G</a:t>
            </a:r>
            <a:r>
              <a:rPr b="1" lang="en" sz="1200">
                <a:latin typeface="Lato"/>
                <a:ea typeface="Lato"/>
                <a:cs typeface="Lato"/>
                <a:sym typeface="Lato"/>
              </a:rPr>
              <a:t>enerosity</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0.018</a:t>
            </a:r>
            <a:endParaRPr sz="1200">
              <a:latin typeface="Lato"/>
              <a:ea typeface="Lato"/>
              <a:cs typeface="Lato"/>
              <a:sym typeface="Lato"/>
            </a:endParaRPr>
          </a:p>
        </p:txBody>
      </p:sp>
      <p:pic>
        <p:nvPicPr>
          <p:cNvPr id="230" name="Google Shape;230;p32"/>
          <p:cNvPicPr preferRelativeResize="0"/>
          <p:nvPr/>
        </p:nvPicPr>
        <p:blipFill>
          <a:blip r:embed="rId8">
            <a:alphaModFix/>
          </a:blip>
          <a:stretch>
            <a:fillRect/>
          </a:stretch>
        </p:blipFill>
        <p:spPr>
          <a:xfrm>
            <a:off x="3237650" y="3112750"/>
            <a:ext cx="2724912" cy="1389705"/>
          </a:xfrm>
          <a:prstGeom prst="rect">
            <a:avLst/>
          </a:prstGeom>
          <a:noFill/>
          <a:ln>
            <a:noFill/>
          </a:ln>
        </p:spPr>
      </p:pic>
      <p:sp>
        <p:nvSpPr>
          <p:cNvPr id="231" name="Google Shape;231;p32"/>
          <p:cNvSpPr txBox="1"/>
          <p:nvPr/>
        </p:nvSpPr>
        <p:spPr>
          <a:xfrm>
            <a:off x="3545438" y="4502450"/>
            <a:ext cx="24171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Perceptions of corruption</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0.257</a:t>
            </a:r>
            <a:endParaRPr sz="1200"/>
          </a:p>
        </p:txBody>
      </p:sp>
      <p:pic>
        <p:nvPicPr>
          <p:cNvPr id="232" name="Google Shape;232;p32"/>
          <p:cNvPicPr preferRelativeResize="0"/>
          <p:nvPr/>
        </p:nvPicPr>
        <p:blipFill rotWithShape="1">
          <a:blip r:embed="rId9">
            <a:alphaModFix/>
          </a:blip>
          <a:srcRect b="0" l="2822" r="51575" t="0"/>
          <a:stretch/>
        </p:blipFill>
        <p:spPr>
          <a:xfrm>
            <a:off x="4672880" y="1358525"/>
            <a:ext cx="1996874" cy="1029100"/>
          </a:xfrm>
          <a:prstGeom prst="rect">
            <a:avLst/>
          </a:prstGeom>
          <a:noFill/>
          <a:ln>
            <a:noFill/>
          </a:ln>
        </p:spPr>
      </p:pic>
      <p:sp>
        <p:nvSpPr>
          <p:cNvPr id="233" name="Google Shape;233;p32"/>
          <p:cNvSpPr txBox="1"/>
          <p:nvPr/>
        </p:nvSpPr>
        <p:spPr>
          <a:xfrm>
            <a:off x="5053812" y="2366100"/>
            <a:ext cx="18750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Governance</a:t>
            </a:r>
            <a:endParaRPr b="1"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R² = 0.622</a:t>
            </a:r>
            <a:endParaRPr sz="12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3"/>
          <p:cNvPicPr preferRelativeResize="0"/>
          <p:nvPr/>
        </p:nvPicPr>
        <p:blipFill rotWithShape="1">
          <a:blip r:embed="rId3">
            <a:alphaModFix/>
          </a:blip>
          <a:srcRect b="8399" l="0" r="29163" t="0"/>
          <a:stretch/>
        </p:blipFill>
        <p:spPr>
          <a:xfrm>
            <a:off x="2747450" y="870825"/>
            <a:ext cx="6261499" cy="3866225"/>
          </a:xfrm>
          <a:prstGeom prst="rect">
            <a:avLst/>
          </a:prstGeom>
          <a:noFill/>
          <a:ln>
            <a:noFill/>
          </a:ln>
        </p:spPr>
      </p:pic>
      <p:pic>
        <p:nvPicPr>
          <p:cNvPr id="239" name="Google Shape;239;p33"/>
          <p:cNvPicPr preferRelativeResize="0"/>
          <p:nvPr/>
        </p:nvPicPr>
        <p:blipFill>
          <a:blip r:embed="rId4">
            <a:alphaModFix/>
          </a:blip>
          <a:stretch>
            <a:fillRect/>
          </a:stretch>
        </p:blipFill>
        <p:spPr>
          <a:xfrm>
            <a:off x="0" y="2748050"/>
            <a:ext cx="3067925" cy="2060200"/>
          </a:xfrm>
          <a:prstGeom prst="rect">
            <a:avLst/>
          </a:prstGeom>
          <a:noFill/>
          <a:ln>
            <a:noFill/>
          </a:ln>
        </p:spPr>
      </p:pic>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Interesting observation</a:t>
            </a:r>
            <a:endParaRPr>
              <a:latin typeface="Lato"/>
              <a:ea typeface="Lato"/>
              <a:cs typeface="Lato"/>
              <a:sym typeface="Lato"/>
            </a:endParaRPr>
          </a:p>
        </p:txBody>
      </p:sp>
      <p:cxnSp>
        <p:nvCxnSpPr>
          <p:cNvPr id="241" name="Google Shape;241;p33"/>
          <p:cNvCxnSpPr/>
          <p:nvPr/>
        </p:nvCxnSpPr>
        <p:spPr>
          <a:xfrm>
            <a:off x="1539900" y="2084625"/>
            <a:ext cx="0" cy="2231400"/>
          </a:xfrm>
          <a:prstGeom prst="straightConnector1">
            <a:avLst/>
          </a:prstGeom>
          <a:noFill/>
          <a:ln cap="flat" cmpd="sng" w="28575">
            <a:solidFill>
              <a:srgbClr val="00FF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Neural Network</a:t>
            </a:r>
            <a:endParaRPr>
              <a:latin typeface="Lato"/>
              <a:ea typeface="Lato"/>
              <a:cs typeface="Lato"/>
              <a:sym typeface="Lato"/>
            </a:endParaRPr>
          </a:p>
        </p:txBody>
      </p:sp>
      <p:sp>
        <p:nvSpPr>
          <p:cNvPr id="247" name="Google Shape;24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Correlation only tells us which variable is more important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Does not actually help us predict country’s happiness score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Neural network helps with that</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Neural Network</a:t>
            </a:r>
            <a:endParaRPr>
              <a:latin typeface="Lato"/>
              <a:ea typeface="Lato"/>
              <a:cs typeface="Lato"/>
              <a:sym typeface="Lato"/>
            </a:endParaRPr>
          </a:p>
        </p:txBody>
      </p:sp>
      <p:sp>
        <p:nvSpPr>
          <p:cNvPr id="253" name="Google Shape;25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Scikit multi-layer perceptron</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13 inputs, 1 output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3 hidden layers, 13 neurons each</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W</a:t>
            </a:r>
            <a:r>
              <a:rPr lang="en">
                <a:latin typeface="Lato"/>
                <a:ea typeface="Lato"/>
                <a:cs typeface="Lato"/>
                <a:sym typeface="Lato"/>
              </a:rPr>
              <a:t>eights and biases </a:t>
            </a:r>
            <a:r>
              <a:rPr lang="en">
                <a:latin typeface="Lato"/>
                <a:ea typeface="Lato"/>
                <a:cs typeface="Lato"/>
                <a:sym typeface="Lato"/>
              </a:rPr>
              <a:t>adjusted with</a:t>
            </a:r>
            <a:br>
              <a:rPr lang="en">
                <a:latin typeface="Lato"/>
                <a:ea typeface="Lato"/>
                <a:cs typeface="Lato"/>
                <a:sym typeface="Lato"/>
              </a:rPr>
            </a:br>
            <a:r>
              <a:rPr lang="en">
                <a:latin typeface="Lato"/>
                <a:ea typeface="Lato"/>
                <a:cs typeface="Lato"/>
                <a:sym typeface="Lato"/>
              </a:rPr>
              <a:t>each iteration to minimise cost function</a:t>
            </a:r>
            <a:br>
              <a:rPr lang="en">
                <a:latin typeface="Lato"/>
                <a:ea typeface="Lato"/>
                <a:cs typeface="Lato"/>
                <a:sym typeface="Lato"/>
              </a:rPr>
            </a:br>
            <a:r>
              <a:rPr lang="en">
                <a:latin typeface="Lato"/>
                <a:ea typeface="Lato"/>
                <a:cs typeface="Lato"/>
                <a:sym typeface="Lato"/>
              </a:rPr>
              <a:t>(the lower, the better)</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Trained with 2017 data</a:t>
            </a:r>
            <a:endParaRPr>
              <a:latin typeface="Lato"/>
              <a:ea typeface="Lato"/>
              <a:cs typeface="Lato"/>
              <a:sym typeface="Lato"/>
            </a:endParaRPr>
          </a:p>
          <a:p>
            <a:pPr indent="0" lvl="0" marL="0" rtl="0" algn="l">
              <a:spcBef>
                <a:spcPts val="1600"/>
              </a:spcBef>
              <a:spcAft>
                <a:spcPts val="1600"/>
              </a:spcAft>
              <a:buNone/>
            </a:pPr>
            <a:r>
              <a:t/>
            </a:r>
            <a:endParaRPr>
              <a:latin typeface="Lato"/>
              <a:ea typeface="Lato"/>
              <a:cs typeface="Lato"/>
              <a:sym typeface="Lato"/>
            </a:endParaRPr>
          </a:p>
        </p:txBody>
      </p:sp>
      <p:pic>
        <p:nvPicPr>
          <p:cNvPr id="254" name="Google Shape;254;p35"/>
          <p:cNvPicPr preferRelativeResize="0"/>
          <p:nvPr/>
        </p:nvPicPr>
        <p:blipFill rotWithShape="1">
          <a:blip r:embed="rId3">
            <a:alphaModFix/>
          </a:blip>
          <a:srcRect b="9436" l="0" r="0" t="0"/>
          <a:stretch/>
        </p:blipFill>
        <p:spPr>
          <a:xfrm>
            <a:off x="5071600" y="1083494"/>
            <a:ext cx="3822349" cy="1548563"/>
          </a:xfrm>
          <a:prstGeom prst="rect">
            <a:avLst/>
          </a:prstGeom>
          <a:noFill/>
          <a:ln>
            <a:noFill/>
          </a:ln>
        </p:spPr>
      </p:pic>
      <p:sp>
        <p:nvSpPr>
          <p:cNvPr id="255" name="Google Shape;255;p35"/>
          <p:cNvSpPr txBox="1"/>
          <p:nvPr/>
        </p:nvSpPr>
        <p:spPr>
          <a:xfrm>
            <a:off x="5266732" y="697375"/>
            <a:ext cx="4680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(13)</a:t>
            </a:r>
            <a:endParaRPr sz="1100"/>
          </a:p>
        </p:txBody>
      </p:sp>
      <p:sp>
        <p:nvSpPr>
          <p:cNvPr id="256" name="Google Shape;256;p35"/>
          <p:cNvSpPr txBox="1"/>
          <p:nvPr/>
        </p:nvSpPr>
        <p:spPr>
          <a:xfrm>
            <a:off x="5977626" y="697375"/>
            <a:ext cx="5283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r>
              <a:rPr lang="en" sz="1100"/>
              <a:t>13)</a:t>
            </a:r>
            <a:endParaRPr sz="1100"/>
          </a:p>
        </p:txBody>
      </p:sp>
      <p:sp>
        <p:nvSpPr>
          <p:cNvPr id="257" name="Google Shape;257;p35"/>
          <p:cNvSpPr txBox="1"/>
          <p:nvPr/>
        </p:nvSpPr>
        <p:spPr>
          <a:xfrm>
            <a:off x="6748815" y="684025"/>
            <a:ext cx="4680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(13)</a:t>
            </a:r>
            <a:endParaRPr sz="1100"/>
          </a:p>
        </p:txBody>
      </p:sp>
      <p:sp>
        <p:nvSpPr>
          <p:cNvPr id="258" name="Google Shape;258;p35"/>
          <p:cNvSpPr txBox="1"/>
          <p:nvPr/>
        </p:nvSpPr>
        <p:spPr>
          <a:xfrm>
            <a:off x="7445326" y="697375"/>
            <a:ext cx="5283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r>
              <a:rPr lang="en" sz="1100"/>
              <a:t>(13)</a:t>
            </a:r>
            <a:endParaRPr sz="1100"/>
          </a:p>
        </p:txBody>
      </p:sp>
      <p:sp>
        <p:nvSpPr>
          <p:cNvPr id="259" name="Google Shape;259;p35"/>
          <p:cNvSpPr txBox="1"/>
          <p:nvPr/>
        </p:nvSpPr>
        <p:spPr>
          <a:xfrm>
            <a:off x="8244273" y="684025"/>
            <a:ext cx="4680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a:t>
            </a:r>
            <a:endParaRPr sz="1100"/>
          </a:p>
        </p:txBody>
      </p:sp>
      <p:sp>
        <p:nvSpPr>
          <p:cNvPr id="260" name="Google Shape;260;p35"/>
          <p:cNvSpPr/>
          <p:nvPr/>
        </p:nvSpPr>
        <p:spPr>
          <a:xfrm>
            <a:off x="6204433" y="268456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p:nvPr/>
        </p:nvSpPr>
        <p:spPr>
          <a:xfrm>
            <a:off x="6204433" y="281193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p:nvPr/>
        </p:nvSpPr>
        <p:spPr>
          <a:xfrm>
            <a:off x="6204433" y="293929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6917420" y="268456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6917420" y="281193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6917420" y="293929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p:nvPr/>
        </p:nvSpPr>
        <p:spPr>
          <a:xfrm>
            <a:off x="7672124" y="268456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7672124" y="281193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7672124" y="293929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5449751" y="2484424"/>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5449751" y="26117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5449751" y="2739154"/>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Neural Network</a:t>
            </a:r>
            <a:endParaRPr>
              <a:latin typeface="Lato"/>
              <a:ea typeface="Lato"/>
              <a:cs typeface="Lato"/>
              <a:sym typeface="Lato"/>
            </a:endParaRPr>
          </a:p>
        </p:txBody>
      </p:sp>
      <p:sp>
        <p:nvSpPr>
          <p:cNvPr id="277" name="Google Shape;277;p36"/>
          <p:cNvSpPr txBox="1"/>
          <p:nvPr>
            <p:ph idx="1" type="body"/>
          </p:nvPr>
        </p:nvSpPr>
        <p:spPr>
          <a:xfrm>
            <a:off x="3216600" y="895675"/>
            <a:ext cx="27108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Lato"/>
                <a:ea typeface="Lato"/>
                <a:cs typeface="Lato"/>
                <a:sym typeface="Lato"/>
              </a:rPr>
              <a:t>Accuracy (mlp.score)</a:t>
            </a:r>
            <a:endParaRPr>
              <a:latin typeface="Lato"/>
              <a:ea typeface="Lato"/>
              <a:cs typeface="Lato"/>
              <a:sym typeface="Lato"/>
            </a:endParaRPr>
          </a:p>
        </p:txBody>
      </p:sp>
      <p:graphicFrame>
        <p:nvGraphicFramePr>
          <p:cNvPr id="278" name="Google Shape;278;p36"/>
          <p:cNvGraphicFramePr/>
          <p:nvPr/>
        </p:nvGraphicFramePr>
        <p:xfrm>
          <a:off x="2330725" y="2959725"/>
          <a:ext cx="3000000" cy="3000000"/>
        </p:xfrm>
        <a:graphic>
          <a:graphicData uri="http://schemas.openxmlformats.org/drawingml/2006/table">
            <a:tbl>
              <a:tblPr>
                <a:noFill/>
                <a:tableStyleId>{A0224D73-900F-4F16-A629-CDB01946E87F}</a:tableStyleId>
              </a:tblPr>
              <a:tblGrid>
                <a:gridCol w="1653750"/>
                <a:gridCol w="843425"/>
                <a:gridCol w="1103450"/>
                <a:gridCol w="881925"/>
              </a:tblGrid>
              <a:tr h="343000">
                <a:tc>
                  <a:txBody>
                    <a:bodyPr>
                      <a:noAutofit/>
                    </a:bodyPr>
                    <a:lstStyle/>
                    <a:p>
                      <a:pPr indent="0" lvl="0" marL="0" rtl="0" algn="ctr">
                        <a:spcBef>
                          <a:spcPts val="0"/>
                        </a:spcBef>
                        <a:spcAft>
                          <a:spcPts val="0"/>
                        </a:spcAft>
                        <a:buNone/>
                      </a:pPr>
                      <a:r>
                        <a:rPr lang="en"/>
                        <a:t>Country and year</a:t>
                      </a:r>
                      <a:endParaRPr/>
                    </a:p>
                  </a:txBody>
                  <a:tcPr marT="91425" marB="91425" marR="91425" marL="91425"/>
                </a:tc>
                <a:tc>
                  <a:txBody>
                    <a:bodyPr>
                      <a:noAutofit/>
                    </a:bodyPr>
                    <a:lstStyle/>
                    <a:p>
                      <a:pPr indent="0" lvl="0" marL="0" rtl="0" algn="ctr">
                        <a:spcBef>
                          <a:spcPts val="0"/>
                        </a:spcBef>
                        <a:spcAft>
                          <a:spcPts val="0"/>
                        </a:spcAft>
                        <a:buNone/>
                      </a:pPr>
                      <a:r>
                        <a:rPr lang="en"/>
                        <a:t>Actual</a:t>
                      </a:r>
                      <a:endParaRPr/>
                    </a:p>
                  </a:txBody>
                  <a:tcPr marT="91425" marB="91425" marR="91425" marL="91425"/>
                </a:tc>
                <a:tc>
                  <a:txBody>
                    <a:bodyPr>
                      <a:noAutofit/>
                    </a:bodyPr>
                    <a:lstStyle/>
                    <a:p>
                      <a:pPr indent="0" lvl="0" marL="0" rtl="0" algn="ctr">
                        <a:spcBef>
                          <a:spcPts val="0"/>
                        </a:spcBef>
                        <a:spcAft>
                          <a:spcPts val="0"/>
                        </a:spcAft>
                        <a:buNone/>
                      </a:pPr>
                      <a:r>
                        <a:rPr lang="en"/>
                        <a:t>Predicted</a:t>
                      </a:r>
                      <a:endParaRPr/>
                    </a:p>
                  </a:txBody>
                  <a:tcPr marT="91425" marB="91425" marR="91425" marL="91425"/>
                </a:tc>
                <a:tc>
                  <a:txBody>
                    <a:bodyPr>
                      <a:noAutofit/>
                    </a:bodyPr>
                    <a:lstStyle/>
                    <a:p>
                      <a:pPr indent="0" lvl="0" marL="0" rtl="0" algn="ctr">
                        <a:spcBef>
                          <a:spcPts val="0"/>
                        </a:spcBef>
                        <a:spcAft>
                          <a:spcPts val="0"/>
                        </a:spcAft>
                        <a:buNone/>
                      </a:pPr>
                      <a:r>
                        <a:rPr lang="en"/>
                        <a:t>Error</a:t>
                      </a:r>
                      <a:endParaRPr/>
                    </a:p>
                  </a:txBody>
                  <a:tcPr marT="91425" marB="91425" marR="91425" marL="91425"/>
                </a:tc>
              </a:tr>
              <a:tr h="343000">
                <a:tc>
                  <a:txBody>
                    <a:bodyPr>
                      <a:noAutofit/>
                    </a:bodyPr>
                    <a:lstStyle/>
                    <a:p>
                      <a:pPr indent="0" lvl="0" marL="0" rtl="0" algn="ctr">
                        <a:spcBef>
                          <a:spcPts val="0"/>
                        </a:spcBef>
                        <a:spcAft>
                          <a:spcPts val="0"/>
                        </a:spcAft>
                        <a:buNone/>
                      </a:pPr>
                      <a:r>
                        <a:rPr lang="en"/>
                        <a:t>AFG 2017</a:t>
                      </a:r>
                      <a:endParaRPr/>
                    </a:p>
                  </a:txBody>
                  <a:tcPr marT="91425" marB="91425" marR="91425" marL="91425"/>
                </a:tc>
                <a:tc>
                  <a:txBody>
                    <a:bodyPr>
                      <a:noAutofit/>
                    </a:bodyPr>
                    <a:lstStyle/>
                    <a:p>
                      <a:pPr indent="0" lvl="0" marL="0" rtl="0" algn="ctr">
                        <a:spcBef>
                          <a:spcPts val="0"/>
                        </a:spcBef>
                        <a:spcAft>
                          <a:spcPts val="0"/>
                        </a:spcAft>
                        <a:buNone/>
                      </a:pPr>
                      <a:r>
                        <a:rPr lang="en"/>
                        <a:t>3.6315</a:t>
                      </a:r>
                      <a:endParaRPr/>
                    </a:p>
                  </a:txBody>
                  <a:tcPr marT="91425" marB="91425" marR="91425" marL="91425"/>
                </a:tc>
                <a:tc>
                  <a:txBody>
                    <a:bodyPr>
                      <a:noAutofit/>
                    </a:bodyPr>
                    <a:lstStyle/>
                    <a:p>
                      <a:pPr indent="0" lvl="0" marL="0" rtl="0" algn="ctr">
                        <a:spcBef>
                          <a:spcPts val="0"/>
                        </a:spcBef>
                        <a:spcAft>
                          <a:spcPts val="0"/>
                        </a:spcAft>
                        <a:buNone/>
                      </a:pPr>
                      <a:r>
                        <a:rPr lang="en"/>
                        <a:t>3.7190</a:t>
                      </a:r>
                      <a:endParaRPr/>
                    </a:p>
                  </a:txBody>
                  <a:tcPr marT="91425" marB="91425" marR="91425" marL="91425"/>
                </a:tc>
                <a:tc>
                  <a:txBody>
                    <a:bodyPr>
                      <a:noAutofit/>
                    </a:bodyPr>
                    <a:lstStyle/>
                    <a:p>
                      <a:pPr indent="0" lvl="0" marL="0" rtl="0" algn="ctr">
                        <a:spcBef>
                          <a:spcPts val="0"/>
                        </a:spcBef>
                        <a:spcAft>
                          <a:spcPts val="0"/>
                        </a:spcAft>
                        <a:buNone/>
                      </a:pPr>
                      <a:r>
                        <a:rPr lang="en"/>
                        <a:t>2.41%</a:t>
                      </a:r>
                      <a:endParaRPr/>
                    </a:p>
                  </a:txBody>
                  <a:tcPr marT="91425" marB="91425" marR="91425" marL="91425"/>
                </a:tc>
              </a:tr>
              <a:tr h="343000">
                <a:tc>
                  <a:txBody>
                    <a:bodyPr>
                      <a:noAutofit/>
                    </a:bodyPr>
                    <a:lstStyle/>
                    <a:p>
                      <a:pPr indent="0" lvl="0" marL="0" rtl="0" algn="ctr">
                        <a:spcBef>
                          <a:spcPts val="0"/>
                        </a:spcBef>
                        <a:spcAft>
                          <a:spcPts val="0"/>
                        </a:spcAft>
                        <a:buNone/>
                      </a:pPr>
                      <a:r>
                        <a:rPr lang="en"/>
                        <a:t>SWE 2017</a:t>
                      </a:r>
                      <a:endParaRPr/>
                    </a:p>
                  </a:txBody>
                  <a:tcPr marT="91425" marB="91425" marR="91425" marL="91425"/>
                </a:tc>
                <a:tc>
                  <a:txBody>
                    <a:bodyPr>
                      <a:noAutofit/>
                    </a:bodyPr>
                    <a:lstStyle/>
                    <a:p>
                      <a:pPr indent="0" lvl="0" marL="0" rtl="0" algn="ctr">
                        <a:spcBef>
                          <a:spcPts val="0"/>
                        </a:spcBef>
                        <a:spcAft>
                          <a:spcPts val="0"/>
                        </a:spcAft>
                        <a:buNone/>
                      </a:pPr>
                      <a:r>
                        <a:rPr lang="en"/>
                        <a:t>7.3144</a:t>
                      </a:r>
                      <a:endParaRPr/>
                    </a:p>
                  </a:txBody>
                  <a:tcPr marT="91425" marB="91425" marR="91425" marL="91425"/>
                </a:tc>
                <a:tc>
                  <a:txBody>
                    <a:bodyPr>
                      <a:noAutofit/>
                    </a:bodyPr>
                    <a:lstStyle/>
                    <a:p>
                      <a:pPr indent="0" lvl="0" marL="0" rtl="0" algn="ctr">
                        <a:spcBef>
                          <a:spcPts val="0"/>
                        </a:spcBef>
                        <a:spcAft>
                          <a:spcPts val="0"/>
                        </a:spcAft>
                        <a:buNone/>
                      </a:pPr>
                      <a:r>
                        <a:rPr lang="en"/>
                        <a:t>7.5448</a:t>
                      </a:r>
                      <a:endParaRPr/>
                    </a:p>
                  </a:txBody>
                  <a:tcPr marT="91425" marB="91425" marR="91425" marL="91425"/>
                </a:tc>
                <a:tc>
                  <a:txBody>
                    <a:bodyPr>
                      <a:noAutofit/>
                    </a:bodyPr>
                    <a:lstStyle/>
                    <a:p>
                      <a:pPr indent="0" lvl="0" marL="0" rtl="0" algn="ctr">
                        <a:spcBef>
                          <a:spcPts val="0"/>
                        </a:spcBef>
                        <a:spcAft>
                          <a:spcPts val="0"/>
                        </a:spcAft>
                        <a:buNone/>
                      </a:pPr>
                      <a:r>
                        <a:rPr lang="en"/>
                        <a:t>3.15%</a:t>
                      </a:r>
                      <a:endParaRPr/>
                    </a:p>
                  </a:txBody>
                  <a:tcPr marT="91425" marB="91425" marR="91425" marL="91425"/>
                </a:tc>
              </a:tr>
              <a:tr h="343000">
                <a:tc>
                  <a:txBody>
                    <a:bodyPr>
                      <a:noAutofit/>
                    </a:bodyPr>
                    <a:lstStyle/>
                    <a:p>
                      <a:pPr indent="0" lvl="0" marL="0" rtl="0" algn="ctr">
                        <a:spcBef>
                          <a:spcPts val="0"/>
                        </a:spcBef>
                        <a:spcAft>
                          <a:spcPts val="0"/>
                        </a:spcAft>
                        <a:buNone/>
                      </a:pPr>
                      <a:r>
                        <a:rPr lang="en"/>
                        <a:t>SIN 2016</a:t>
                      </a:r>
                      <a:endParaRPr/>
                    </a:p>
                  </a:txBody>
                  <a:tcPr marT="91425" marB="91425" marR="91425" marL="91425"/>
                </a:tc>
                <a:tc>
                  <a:txBody>
                    <a:bodyPr>
                      <a:noAutofit/>
                    </a:bodyPr>
                    <a:lstStyle/>
                    <a:p>
                      <a:pPr indent="0" lvl="0" marL="0" rtl="0" algn="ctr">
                        <a:spcBef>
                          <a:spcPts val="0"/>
                        </a:spcBef>
                        <a:spcAft>
                          <a:spcPts val="0"/>
                        </a:spcAft>
                        <a:buNone/>
                      </a:pPr>
                      <a:r>
                        <a:rPr lang="en"/>
                        <a:t>6.3432</a:t>
                      </a:r>
                      <a:endParaRPr/>
                    </a:p>
                  </a:txBody>
                  <a:tcPr marT="91425" marB="91425" marR="91425" marL="91425"/>
                </a:tc>
                <a:tc>
                  <a:txBody>
                    <a:bodyPr>
                      <a:noAutofit/>
                    </a:bodyPr>
                    <a:lstStyle/>
                    <a:p>
                      <a:pPr indent="0" lvl="0" marL="0" rtl="0" algn="ctr">
                        <a:spcBef>
                          <a:spcPts val="0"/>
                        </a:spcBef>
                        <a:spcAft>
                          <a:spcPts val="0"/>
                        </a:spcAft>
                        <a:buNone/>
                      </a:pPr>
                      <a:r>
                        <a:rPr lang="en"/>
                        <a:t>6.0019</a:t>
                      </a:r>
                      <a:endParaRPr/>
                    </a:p>
                  </a:txBody>
                  <a:tcPr marT="91425" marB="91425" marR="91425" marL="91425"/>
                </a:tc>
                <a:tc>
                  <a:txBody>
                    <a:bodyPr>
                      <a:noAutofit/>
                    </a:bodyPr>
                    <a:lstStyle/>
                    <a:p>
                      <a:pPr indent="0" lvl="0" marL="0" rtl="0" algn="ctr">
                        <a:spcBef>
                          <a:spcPts val="0"/>
                        </a:spcBef>
                        <a:spcAft>
                          <a:spcPts val="0"/>
                        </a:spcAft>
                        <a:buNone/>
                      </a:pPr>
                      <a:r>
                        <a:rPr lang="en"/>
                        <a:t>-5.38%</a:t>
                      </a:r>
                      <a:endParaRPr/>
                    </a:p>
                  </a:txBody>
                  <a:tcPr marT="91425" marB="91425" marR="91425" marL="91425"/>
                </a:tc>
              </a:tr>
              <a:tr h="343000">
                <a:tc>
                  <a:txBody>
                    <a:bodyPr>
                      <a:noAutofit/>
                    </a:bodyPr>
                    <a:lstStyle/>
                    <a:p>
                      <a:pPr indent="0" lvl="0" marL="0" rtl="0" algn="ctr">
                        <a:spcBef>
                          <a:spcPts val="0"/>
                        </a:spcBef>
                        <a:spcAft>
                          <a:spcPts val="0"/>
                        </a:spcAft>
                        <a:buNone/>
                      </a:pPr>
                      <a:r>
                        <a:rPr lang="en"/>
                        <a:t>CHE 2015</a:t>
                      </a:r>
                      <a:endParaRPr/>
                    </a:p>
                  </a:txBody>
                  <a:tcPr marT="91425" marB="91425" marR="91425" marL="91425"/>
                </a:tc>
                <a:tc>
                  <a:txBody>
                    <a:bodyPr>
                      <a:noAutofit/>
                    </a:bodyPr>
                    <a:lstStyle/>
                    <a:p>
                      <a:pPr indent="0" lvl="0" marL="0" rtl="0" algn="ctr">
                        <a:spcBef>
                          <a:spcPts val="0"/>
                        </a:spcBef>
                        <a:spcAft>
                          <a:spcPts val="0"/>
                        </a:spcAft>
                        <a:buNone/>
                      </a:pPr>
                      <a:r>
                        <a:rPr lang="en"/>
                        <a:t>7.4872</a:t>
                      </a:r>
                      <a:endParaRPr/>
                    </a:p>
                  </a:txBody>
                  <a:tcPr marT="91425" marB="91425" marR="91425" marL="91425"/>
                </a:tc>
                <a:tc>
                  <a:txBody>
                    <a:bodyPr>
                      <a:noAutofit/>
                    </a:bodyPr>
                    <a:lstStyle/>
                    <a:p>
                      <a:pPr indent="0" lvl="0" marL="0" rtl="0" algn="ctr">
                        <a:spcBef>
                          <a:spcPts val="0"/>
                        </a:spcBef>
                        <a:spcAft>
                          <a:spcPts val="0"/>
                        </a:spcAft>
                        <a:buNone/>
                      </a:pPr>
                      <a:r>
                        <a:rPr lang="en"/>
                        <a:t>7.3601</a:t>
                      </a:r>
                      <a:endParaRPr/>
                    </a:p>
                  </a:txBody>
                  <a:tcPr marT="91425" marB="91425" marR="91425" marL="91425"/>
                </a:tc>
                <a:tc>
                  <a:txBody>
                    <a:bodyPr>
                      <a:noAutofit/>
                    </a:bodyPr>
                    <a:lstStyle/>
                    <a:p>
                      <a:pPr indent="0" lvl="0" marL="0" rtl="0" algn="ctr">
                        <a:spcBef>
                          <a:spcPts val="0"/>
                        </a:spcBef>
                        <a:spcAft>
                          <a:spcPts val="0"/>
                        </a:spcAft>
                        <a:buNone/>
                      </a:pPr>
                      <a:r>
                        <a:rPr lang="en"/>
                        <a:t>-1.70%</a:t>
                      </a:r>
                      <a:endParaRPr/>
                    </a:p>
                  </a:txBody>
                  <a:tcPr marT="91425" marB="91425" marR="91425" marL="91425"/>
                </a:tc>
              </a:tr>
            </a:tbl>
          </a:graphicData>
        </a:graphic>
      </p:graphicFrame>
      <p:graphicFrame>
        <p:nvGraphicFramePr>
          <p:cNvPr id="279" name="Google Shape;279;p36"/>
          <p:cNvGraphicFramePr/>
          <p:nvPr/>
        </p:nvGraphicFramePr>
        <p:xfrm>
          <a:off x="2411625" y="1312975"/>
          <a:ext cx="3000000" cy="3000000"/>
        </p:xfrm>
        <a:graphic>
          <a:graphicData uri="http://schemas.openxmlformats.org/drawingml/2006/table">
            <a:tbl>
              <a:tblPr>
                <a:noFill/>
                <a:tableStyleId>{A0224D73-900F-4F16-A629-CDB01946E87F}</a:tableStyleId>
              </a:tblPr>
              <a:tblGrid>
                <a:gridCol w="720125"/>
                <a:gridCol w="720125"/>
                <a:gridCol w="720125"/>
                <a:gridCol w="720125"/>
                <a:gridCol w="720125"/>
                <a:gridCol w="720125"/>
              </a:tblGrid>
              <a:tr h="381000">
                <a:tc>
                  <a:txBody>
                    <a:bodyPr>
                      <a:noAutofit/>
                    </a:bodyPr>
                    <a:lstStyle/>
                    <a:p>
                      <a:pPr indent="0" lvl="0" marL="0" rtl="0" algn="ctr">
                        <a:spcBef>
                          <a:spcPts val="0"/>
                        </a:spcBef>
                        <a:spcAft>
                          <a:spcPts val="0"/>
                        </a:spcAft>
                        <a:buNone/>
                      </a:pPr>
                      <a:r>
                        <a:rPr lang="en"/>
                        <a:t>2013</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2014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2017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3C47D"/>
                    </a:solidFill>
                  </a:tcPr>
                </a:tc>
                <a:tc>
                  <a:txBody>
                    <a:bodyPr>
                      <a:noAutofit/>
                    </a:bodyPr>
                    <a:lstStyle/>
                    <a:p>
                      <a:pPr indent="0" lvl="0" marL="0" rtl="0" algn="ctr">
                        <a:spcBef>
                          <a:spcPts val="0"/>
                        </a:spcBef>
                        <a:spcAft>
                          <a:spcPts val="0"/>
                        </a:spcAft>
                        <a:buNone/>
                      </a:pPr>
                      <a:r>
                        <a:rPr lang="en"/>
                        <a:t>2018*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t>76.5%</a:t>
                      </a:r>
                      <a:endParaRPr/>
                    </a:p>
                  </a:txBody>
                  <a:tcPr marT="91425" marB="91425" marR="91425" marL="91425"/>
                </a:tc>
                <a:tc>
                  <a:txBody>
                    <a:bodyPr>
                      <a:noAutofit/>
                    </a:bodyPr>
                    <a:lstStyle/>
                    <a:p>
                      <a:pPr indent="0" lvl="0" marL="0" rtl="0" algn="ctr">
                        <a:spcBef>
                          <a:spcPts val="0"/>
                        </a:spcBef>
                        <a:spcAft>
                          <a:spcPts val="0"/>
                        </a:spcAft>
                        <a:buNone/>
                      </a:pPr>
                      <a:r>
                        <a:rPr lang="en"/>
                        <a:t>78.6%</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80.5%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84.4%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85.3%</a:t>
                      </a:r>
                      <a:endParaRPr/>
                    </a:p>
                  </a:txBody>
                  <a:tcPr marT="91425" marB="91425" marR="91425" marL="91425">
                    <a:lnT cap="flat" cmpd="sng" w="9525">
                      <a:solidFill>
                        <a:srgbClr val="9E9E9E"/>
                      </a:solidFill>
                      <a:prstDash val="solid"/>
                      <a:round/>
                      <a:headEnd len="sm" w="sm" type="none"/>
                      <a:tailEnd len="sm" w="sm" type="none"/>
                    </a:lnT>
                    <a:solidFill>
                      <a:srgbClr val="93C47D"/>
                    </a:solidFill>
                  </a:tcPr>
                </a:tc>
                <a:tc>
                  <a:txBody>
                    <a:bodyPr>
                      <a:noAutofit/>
                    </a:bodyPr>
                    <a:lstStyle/>
                    <a:p>
                      <a:pPr indent="0" lvl="0" marL="0" rtl="0" algn="ctr">
                        <a:spcBef>
                          <a:spcPts val="0"/>
                        </a:spcBef>
                        <a:spcAft>
                          <a:spcPts val="0"/>
                        </a:spcAft>
                        <a:buNone/>
                      </a:pPr>
                      <a:r>
                        <a:rPr lang="en"/>
                        <a:t>83.8%</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80" name="Google Shape;280;p36"/>
          <p:cNvSpPr txBox="1"/>
          <p:nvPr/>
        </p:nvSpPr>
        <p:spPr>
          <a:xfrm>
            <a:off x="3148200" y="2126100"/>
            <a:ext cx="2847600" cy="41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*No governance data available, 2017 used</a:t>
            </a:r>
            <a:endParaRPr sz="1100"/>
          </a:p>
        </p:txBody>
      </p:sp>
      <p:sp>
        <p:nvSpPr>
          <p:cNvPr id="281" name="Google Shape;281;p36"/>
          <p:cNvSpPr txBox="1"/>
          <p:nvPr>
            <p:ph idx="1" type="body"/>
          </p:nvPr>
        </p:nvSpPr>
        <p:spPr>
          <a:xfrm>
            <a:off x="3216600" y="2571750"/>
            <a:ext cx="27108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Lato"/>
                <a:ea typeface="Lato"/>
                <a:cs typeface="Lato"/>
                <a:sym typeface="Lato"/>
              </a:rPr>
              <a:t>Sample predictions</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45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Conclusion</a:t>
            </a:r>
            <a:endParaRPr>
              <a:latin typeface="Lato"/>
              <a:ea typeface="Lato"/>
              <a:cs typeface="Lato"/>
              <a:sym typeface="Lato"/>
            </a:endParaRPr>
          </a:p>
        </p:txBody>
      </p:sp>
      <p:sp>
        <p:nvSpPr>
          <p:cNvPr id="287" name="Google Shape;28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Happiness can be predicted to a significant, usable extent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What is the most significant variable used in predicting happiness?</a:t>
            </a:r>
            <a:endParaRPr>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Log GDP per capita (how much money there is)</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Followed by social support, governance (how the money is used)</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Then healthy life expectancy (effects of good use of money)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How accurately can we predict happiness using neural network?</a:t>
            </a:r>
            <a:endParaRPr>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At least 75% accuracy, broadly speaking</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~5% error or less for prediction of individual country</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The more recent the data, the better</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Able to make predictions for speculative data/entirely fictional countries</a:t>
            </a:r>
            <a:endParaRPr sz="1800">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221975" y="15092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Pacifico"/>
                <a:ea typeface="Pacifico"/>
                <a:cs typeface="Pacifico"/>
                <a:sym typeface="Pacifico"/>
              </a:rPr>
              <a:t>Thank you!</a:t>
            </a:r>
            <a:endParaRPr sz="4800">
              <a:latin typeface="Pacifico"/>
              <a:ea typeface="Pacifico"/>
              <a:cs typeface="Pacifico"/>
              <a:sym typeface="Pacifico"/>
            </a:endParaRPr>
          </a:p>
        </p:txBody>
      </p:sp>
      <p:pic>
        <p:nvPicPr>
          <p:cNvPr id="293" name="Google Shape;293;p38"/>
          <p:cNvPicPr preferRelativeResize="0"/>
          <p:nvPr/>
        </p:nvPicPr>
        <p:blipFill>
          <a:blip r:embed="rId3">
            <a:alphaModFix/>
          </a:blip>
          <a:stretch>
            <a:fillRect/>
          </a:stretch>
        </p:blipFill>
        <p:spPr>
          <a:xfrm>
            <a:off x="5911575" y="2762575"/>
            <a:ext cx="3036175" cy="253014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Work Allocation</a:t>
            </a:r>
            <a:endParaRPr>
              <a:latin typeface="Lato"/>
              <a:ea typeface="Lato"/>
              <a:cs typeface="Lato"/>
              <a:sym typeface="Lato"/>
            </a:endParaRPr>
          </a:p>
        </p:txBody>
      </p:sp>
      <p:sp>
        <p:nvSpPr>
          <p:cNvPr id="299" name="Google Shape;29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Cleaning of data </a:t>
            </a:r>
            <a:r>
              <a:rPr i="1" lang="en" sz="1200">
                <a:latin typeface="Lato"/>
                <a:ea typeface="Lato"/>
                <a:cs typeface="Lato"/>
                <a:sym typeface="Lato"/>
              </a:rPr>
              <a:t>done by: Sherna and Ezekiel</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Data visualization </a:t>
            </a:r>
            <a:r>
              <a:rPr i="1" lang="en" sz="1200">
                <a:latin typeface="Lato"/>
                <a:ea typeface="Lato"/>
                <a:cs typeface="Lato"/>
                <a:sym typeface="Lato"/>
              </a:rPr>
              <a:t>done by: Min Hui</a:t>
            </a:r>
            <a:endParaRPr i="1" sz="12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Linear Regression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sz="1800">
                <a:latin typeface="Lato"/>
                <a:ea typeface="Lato"/>
                <a:cs typeface="Lato"/>
                <a:sym typeface="Lato"/>
              </a:rPr>
              <a:t>Multi-variate</a:t>
            </a:r>
            <a:r>
              <a:rPr lang="en">
                <a:latin typeface="Lato"/>
                <a:ea typeface="Lato"/>
                <a:cs typeface="Lato"/>
                <a:sym typeface="Lato"/>
              </a:rPr>
              <a:t> </a:t>
            </a:r>
            <a:r>
              <a:rPr i="1" lang="en" sz="1200">
                <a:latin typeface="Lato"/>
                <a:ea typeface="Lato"/>
                <a:cs typeface="Lato"/>
                <a:sym typeface="Lato"/>
              </a:rPr>
              <a:t>done by: Min Hui</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sz="1800">
                <a:latin typeface="Lato"/>
                <a:ea typeface="Lato"/>
                <a:cs typeface="Lato"/>
                <a:sym typeface="Lato"/>
              </a:rPr>
              <a:t>Uni-Variate </a:t>
            </a:r>
            <a:r>
              <a:rPr i="1" lang="en" sz="1200">
                <a:latin typeface="Lato"/>
                <a:ea typeface="Lato"/>
                <a:cs typeface="Lato"/>
                <a:sym typeface="Lato"/>
              </a:rPr>
              <a:t>done by: Sherna</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Neural Network </a:t>
            </a:r>
            <a:r>
              <a:rPr i="1" lang="en" sz="1200">
                <a:latin typeface="Lato"/>
                <a:ea typeface="Lato"/>
                <a:cs typeface="Lato"/>
                <a:sym typeface="Lato"/>
              </a:rPr>
              <a:t>done by: Ezekiel</a:t>
            </a:r>
            <a:endParaRPr i="1" sz="12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Compilation </a:t>
            </a:r>
            <a:r>
              <a:rPr i="1" lang="en" sz="1200">
                <a:latin typeface="Lato"/>
                <a:ea typeface="Lato"/>
                <a:cs typeface="Lato"/>
                <a:sym typeface="Lato"/>
              </a:rPr>
              <a:t>done by: Ezekiel</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Conclusion from our analysis</a:t>
            </a:r>
            <a:endParaRPr>
              <a:latin typeface="Lato"/>
              <a:ea typeface="Lato"/>
              <a:cs typeface="Lato"/>
              <a:sym typeface="Lato"/>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References</a:t>
            </a:r>
            <a:endParaRPr>
              <a:latin typeface="Lato"/>
              <a:ea typeface="Lato"/>
              <a:cs typeface="Lato"/>
              <a:sym typeface="Lato"/>
            </a:endParaRPr>
          </a:p>
        </p:txBody>
      </p:sp>
      <p:sp>
        <p:nvSpPr>
          <p:cNvPr id="305" name="Google Shape;30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Kaufmann, D., &amp; Kraay, A. (2018). The Worldwide Governance Indicators (WGI) project. Retrieved April 9, 2019, from </a:t>
            </a:r>
            <a:r>
              <a:rPr lang="en" sz="1600" u="sng">
                <a:solidFill>
                  <a:schemeClr val="hlink"/>
                </a:solidFill>
                <a:latin typeface="Lato"/>
                <a:ea typeface="Lato"/>
                <a:cs typeface="Lato"/>
                <a:sym typeface="Lato"/>
                <a:hlinkClick r:id="rId4"/>
              </a:rPr>
              <a:t>http://info.worldbank.org/governance/wgi/#home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List of countries by average yearly temperature. (2019, April 02). Retrieved April 9, 2019, from </a:t>
            </a:r>
            <a:r>
              <a:rPr lang="en" sz="1600" u="sng">
                <a:solidFill>
                  <a:schemeClr val="hlink"/>
                </a:solidFill>
                <a:latin typeface="Lato"/>
                <a:ea typeface="Lato"/>
                <a:cs typeface="Lato"/>
                <a:sym typeface="Lato"/>
                <a:hlinkClick r:id="rId5"/>
              </a:rPr>
              <a:t>https://en.wikipedia.org/wiki/List_of_countries_by_average_yearly_temperature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World Happiness Report 2019. (20199, March 20). Retrieved April 9, 2019, from </a:t>
            </a:r>
            <a:r>
              <a:rPr lang="en" sz="1600" u="sng">
                <a:solidFill>
                  <a:schemeClr val="hlink"/>
                </a:solidFill>
                <a:latin typeface="Lato"/>
                <a:ea typeface="Lato"/>
                <a:cs typeface="Lato"/>
                <a:sym typeface="Lato"/>
                <a:hlinkClick r:id="rId6"/>
              </a:rPr>
              <a:t>http://worldhappiness.report/ed/2019/</a:t>
            </a:r>
            <a:endParaRPr sz="1600">
              <a:latin typeface="Lato"/>
              <a:ea typeface="Lato"/>
              <a:cs typeface="Lato"/>
              <a:sym typeface="Lato"/>
            </a:endParaRPr>
          </a:p>
          <a:p>
            <a:pPr indent="-330200" lvl="0" marL="457200" marR="0" rtl="0" algn="l">
              <a:lnSpc>
                <a:spcPct val="115000"/>
              </a:lnSpc>
              <a:spcBef>
                <a:spcPts val="0"/>
              </a:spcBef>
              <a:spcAft>
                <a:spcPts val="0"/>
              </a:spcAft>
              <a:buSzPts val="1600"/>
              <a:buFont typeface="Lato"/>
              <a:buChar char="●"/>
            </a:pPr>
            <a:r>
              <a:rPr lang="en" sz="1600">
                <a:latin typeface="Lato"/>
                <a:ea typeface="Lato"/>
                <a:cs typeface="Lato"/>
                <a:sym typeface="Lato"/>
              </a:rPr>
              <a:t>Carrington, D. (2015, October 21). Perfect temperature for economic success – 13C. Retrieved April 10, 2019, from </a:t>
            </a:r>
            <a:r>
              <a:rPr lang="en" sz="1600" u="sng">
                <a:solidFill>
                  <a:schemeClr val="hlink"/>
                </a:solidFill>
                <a:latin typeface="Lato"/>
                <a:ea typeface="Lato"/>
                <a:cs typeface="Lato"/>
                <a:sym typeface="Lato"/>
                <a:hlinkClick r:id="rId7"/>
              </a:rPr>
              <a:t>https://www.theguardian.com/environment/2015/oct/21/perfect-temperature-for-economic-success-is-13c-climate-change</a:t>
            </a:r>
            <a:endParaRPr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Can we predict happiness?</a:t>
            </a:r>
            <a:endParaRPr>
              <a:latin typeface="Lato"/>
              <a:ea typeface="Lato"/>
              <a:cs typeface="Lato"/>
              <a:sym typeface="Lato"/>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What is the most significant variable used in predicting happiness?</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Linear Regression - Multi-variate and Uni-variate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How accurately can we predict happiness?</a:t>
            </a:r>
            <a:endParaRPr>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Neural network </a:t>
            </a:r>
            <a:endParaRPr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Work Allocation</a:t>
            </a:r>
            <a:endParaRPr>
              <a:latin typeface="Lato"/>
              <a:ea typeface="Lato"/>
              <a:cs typeface="Lato"/>
              <a:sym typeface="Lato"/>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Cleaning of data </a:t>
            </a:r>
            <a:r>
              <a:rPr i="1" lang="en" sz="1200">
                <a:latin typeface="Lato"/>
                <a:ea typeface="Lato"/>
                <a:cs typeface="Lato"/>
                <a:sym typeface="Lato"/>
              </a:rPr>
              <a:t>done by: Sherna and Ezekiel</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Data visualization </a:t>
            </a:r>
            <a:r>
              <a:rPr i="1" lang="en" sz="1200">
                <a:latin typeface="Lato"/>
                <a:ea typeface="Lato"/>
                <a:cs typeface="Lato"/>
                <a:sym typeface="Lato"/>
              </a:rPr>
              <a:t>done by: Min Hui</a:t>
            </a:r>
            <a:endParaRPr i="1" sz="12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Linear Regression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sz="1800">
                <a:latin typeface="Lato"/>
                <a:ea typeface="Lato"/>
                <a:cs typeface="Lato"/>
                <a:sym typeface="Lato"/>
              </a:rPr>
              <a:t>Multi-variate</a:t>
            </a:r>
            <a:r>
              <a:rPr lang="en">
                <a:latin typeface="Lato"/>
                <a:ea typeface="Lato"/>
                <a:cs typeface="Lato"/>
                <a:sym typeface="Lato"/>
              </a:rPr>
              <a:t> </a:t>
            </a:r>
            <a:r>
              <a:rPr i="1" lang="en" sz="1200">
                <a:latin typeface="Lato"/>
                <a:ea typeface="Lato"/>
                <a:cs typeface="Lato"/>
                <a:sym typeface="Lato"/>
              </a:rPr>
              <a:t>done by: Min Hui</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sz="1800">
                <a:latin typeface="Lato"/>
                <a:ea typeface="Lato"/>
                <a:cs typeface="Lato"/>
                <a:sym typeface="Lato"/>
              </a:rPr>
              <a:t>Uni-Variate </a:t>
            </a:r>
            <a:r>
              <a:rPr i="1" lang="en" sz="1200">
                <a:latin typeface="Lato"/>
                <a:ea typeface="Lato"/>
                <a:cs typeface="Lato"/>
                <a:sym typeface="Lato"/>
              </a:rPr>
              <a:t>done by: Sherna</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Neural Network </a:t>
            </a:r>
            <a:r>
              <a:rPr i="1" lang="en" sz="1200">
                <a:latin typeface="Lato"/>
                <a:ea typeface="Lato"/>
                <a:cs typeface="Lato"/>
                <a:sym typeface="Lato"/>
              </a:rPr>
              <a:t>done by: Ezekiel</a:t>
            </a:r>
            <a:endParaRPr i="1" sz="1200">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Compilation </a:t>
            </a:r>
            <a:r>
              <a:rPr i="1" lang="en" sz="1200">
                <a:latin typeface="Lato"/>
                <a:ea typeface="Lato"/>
                <a:cs typeface="Lato"/>
                <a:sym typeface="Lato"/>
              </a:rPr>
              <a:t>done by: Ezekiel</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Conclusion from our analysis</a:t>
            </a:r>
            <a:endParaRPr>
              <a:latin typeface="Lato"/>
              <a:ea typeface="Lato"/>
              <a:cs typeface="Lato"/>
              <a:sym typeface="Lato"/>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579425" y="3317550"/>
            <a:ext cx="7715251" cy="1715025"/>
          </a:xfrm>
          <a:prstGeom prst="rect">
            <a:avLst/>
          </a:prstGeom>
          <a:noFill/>
          <a:ln>
            <a:noFill/>
          </a:ln>
        </p:spPr>
      </p:pic>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Cleaning</a:t>
            </a:r>
            <a:endParaRPr>
              <a:latin typeface="Lato"/>
              <a:ea typeface="Lato"/>
              <a:cs typeface="Lato"/>
              <a:sym typeface="Lato"/>
            </a:endParaRPr>
          </a:p>
        </p:txBody>
      </p:sp>
      <p:sp>
        <p:nvSpPr>
          <p:cNvPr id="81" name="Google Shape;81;p17"/>
          <p:cNvSpPr txBox="1"/>
          <p:nvPr/>
        </p:nvSpPr>
        <p:spPr>
          <a:xfrm>
            <a:off x="333000" y="1082025"/>
            <a:ext cx="8478000" cy="1715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Combine data into one excel sheet</a:t>
            </a:r>
            <a:endParaRPr sz="1600">
              <a:solidFill>
                <a:srgbClr val="FF0000"/>
              </a:solidFill>
              <a:latin typeface="Lato"/>
              <a:ea typeface="Lato"/>
              <a:cs typeface="Lato"/>
              <a:sym typeface="Lato"/>
            </a:endParaRPr>
          </a:p>
          <a:p>
            <a:pPr indent="-330200" lvl="1" marL="914400" rtl="0" algn="l">
              <a:spcBef>
                <a:spcPts val="0"/>
              </a:spcBef>
              <a:spcAft>
                <a:spcPts val="0"/>
              </a:spcAft>
              <a:buClr>
                <a:srgbClr val="6AA84F"/>
              </a:buClr>
              <a:buSzPts val="1600"/>
              <a:buFont typeface="Lato"/>
              <a:buChar char="○"/>
            </a:pPr>
            <a:r>
              <a:rPr lang="en" sz="1600">
                <a:solidFill>
                  <a:srgbClr val="6AA84F"/>
                </a:solidFill>
                <a:latin typeface="Lato"/>
                <a:ea typeface="Lato"/>
                <a:cs typeface="Lato"/>
                <a:sym typeface="Lato"/>
              </a:rPr>
              <a:t>World Happiness report </a:t>
            </a:r>
            <a:endParaRPr sz="1600">
              <a:solidFill>
                <a:srgbClr val="6AA84F"/>
              </a:solidFill>
              <a:latin typeface="Lato"/>
              <a:ea typeface="Lato"/>
              <a:cs typeface="Lato"/>
              <a:sym typeface="Lato"/>
            </a:endParaRPr>
          </a:p>
          <a:p>
            <a:pPr indent="-330200" lvl="1" marL="914400" rtl="0" algn="l">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External data on </a:t>
            </a:r>
            <a:r>
              <a:rPr lang="en" sz="1600">
                <a:solidFill>
                  <a:srgbClr val="3C78D8"/>
                </a:solidFill>
                <a:latin typeface="Lato"/>
                <a:ea typeface="Lato"/>
                <a:cs typeface="Lato"/>
                <a:sym typeface="Lato"/>
              </a:rPr>
              <a:t>governance</a:t>
            </a:r>
            <a:r>
              <a:rPr lang="en" sz="1600">
                <a:solidFill>
                  <a:srgbClr val="434343"/>
                </a:solidFill>
                <a:latin typeface="Lato"/>
                <a:ea typeface="Lato"/>
                <a:cs typeface="Lato"/>
                <a:sym typeface="Lato"/>
              </a:rPr>
              <a:t> and </a:t>
            </a:r>
            <a:r>
              <a:rPr lang="en" sz="1600">
                <a:solidFill>
                  <a:srgbClr val="FF9900"/>
                </a:solidFill>
                <a:latin typeface="Lato"/>
                <a:ea typeface="Lato"/>
                <a:cs typeface="Lato"/>
                <a:sym typeface="Lato"/>
              </a:rPr>
              <a:t>temperature</a:t>
            </a:r>
            <a:endParaRPr sz="1600">
              <a:solidFill>
                <a:srgbClr val="FF9900"/>
              </a:solidFill>
              <a:latin typeface="Lato"/>
              <a:ea typeface="Lato"/>
              <a:cs typeface="Lato"/>
              <a:sym typeface="Lato"/>
            </a:endParaRPr>
          </a:p>
          <a:p>
            <a:pPr indent="-330200" lvl="1" marL="914400" rtl="0" algn="l">
              <a:spcBef>
                <a:spcPts val="0"/>
              </a:spcBef>
              <a:spcAft>
                <a:spcPts val="0"/>
              </a:spcAft>
              <a:buClr>
                <a:srgbClr val="FF9900"/>
              </a:buClr>
              <a:buSzPts val="1600"/>
              <a:buFont typeface="Lato"/>
              <a:buChar char="○"/>
            </a:pPr>
            <a:r>
              <a:rPr lang="en" sz="1600">
                <a:solidFill>
                  <a:srgbClr val="FF0000"/>
                </a:solidFill>
                <a:latin typeface="Lato"/>
                <a:ea typeface="Lato"/>
                <a:cs typeface="Lato"/>
                <a:sym typeface="Lato"/>
              </a:rPr>
              <a:t>ISO-3166 codes as index (SIN, MYS, THA)</a:t>
            </a:r>
            <a:endParaRPr sz="1600">
              <a:solidFill>
                <a:srgbClr val="FF9900"/>
              </a:solidFill>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Correct for differing country names across datasets</a:t>
            </a:r>
            <a:br>
              <a:rPr lang="en" sz="1600">
                <a:latin typeface="Lato"/>
                <a:ea typeface="Lato"/>
                <a:cs typeface="Lato"/>
                <a:sym typeface="Lato"/>
              </a:rPr>
            </a:br>
            <a:r>
              <a:rPr lang="en" sz="1600">
                <a:latin typeface="Lato"/>
                <a:ea typeface="Lato"/>
                <a:cs typeface="Lato"/>
                <a:sym typeface="Lato"/>
              </a:rPr>
              <a:t>(East Timor -&gt; Timor-Leste)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Correct for wrong ISO codes</a:t>
            </a:r>
            <a:endParaRPr sz="1600">
              <a:latin typeface="Lato"/>
              <a:ea typeface="Lato"/>
              <a:cs typeface="Lato"/>
              <a:sym typeface="Lato"/>
            </a:endParaRPr>
          </a:p>
          <a:p>
            <a:pPr indent="-330200" lvl="0" marL="457200" rtl="0" algn="l">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Remove all countries with NULL values, </a:t>
            </a:r>
            <a:endParaRPr sz="1600">
              <a:solidFill>
                <a:srgbClr val="434343"/>
              </a:solidFill>
              <a:latin typeface="Lato"/>
              <a:ea typeface="Lato"/>
              <a:cs typeface="Lato"/>
              <a:sym typeface="Lato"/>
            </a:endParaRPr>
          </a:p>
        </p:txBody>
      </p:sp>
      <p:sp>
        <p:nvSpPr>
          <p:cNvPr id="82" name="Google Shape;82;p17"/>
          <p:cNvSpPr/>
          <p:nvPr/>
        </p:nvSpPr>
        <p:spPr>
          <a:xfrm>
            <a:off x="595325" y="3318925"/>
            <a:ext cx="1055700" cy="171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1651025" y="3318925"/>
            <a:ext cx="791400" cy="17151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2442425" y="3318925"/>
            <a:ext cx="3143700" cy="17151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5586125" y="3317550"/>
            <a:ext cx="2708400" cy="17151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visualization</a:t>
            </a:r>
            <a:endParaRPr>
              <a:latin typeface="Lato"/>
              <a:ea typeface="Lato"/>
              <a:cs typeface="Lato"/>
              <a:sym typeface="Lato"/>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Box plots, Histogram (with KDE) and Violin plot of 14 variables to show their distributions</a:t>
            </a:r>
            <a:endParaRPr>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13 independent variables (6 from WHR, 7 from external sources)</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1 dependent variable (Happiness)</a:t>
            </a:r>
            <a:endParaRPr sz="1800">
              <a:latin typeface="Lato"/>
              <a:ea typeface="Lato"/>
              <a:cs typeface="Lato"/>
              <a:sym typeface="Lato"/>
            </a:endParaRPr>
          </a:p>
        </p:txBody>
      </p:sp>
      <p:grpSp>
        <p:nvGrpSpPr>
          <p:cNvPr id="92" name="Google Shape;92;p18"/>
          <p:cNvGrpSpPr/>
          <p:nvPr/>
        </p:nvGrpSpPr>
        <p:grpSpPr>
          <a:xfrm>
            <a:off x="0" y="2880588"/>
            <a:ext cx="9144000" cy="1988462"/>
            <a:chOff x="0" y="2777738"/>
            <a:chExt cx="9144000" cy="1988462"/>
          </a:xfrm>
        </p:grpSpPr>
        <p:pic>
          <p:nvPicPr>
            <p:cNvPr id="93" name="Google Shape;93;p18"/>
            <p:cNvPicPr preferRelativeResize="0"/>
            <p:nvPr/>
          </p:nvPicPr>
          <p:blipFill>
            <a:blip r:embed="rId3">
              <a:alphaModFix/>
            </a:blip>
            <a:stretch>
              <a:fillRect/>
            </a:stretch>
          </p:blipFill>
          <p:spPr>
            <a:xfrm>
              <a:off x="0" y="2777738"/>
              <a:ext cx="9144000" cy="1576874"/>
            </a:xfrm>
            <a:prstGeom prst="rect">
              <a:avLst/>
            </a:prstGeom>
            <a:noFill/>
            <a:ln>
              <a:noFill/>
            </a:ln>
          </p:spPr>
        </p:pic>
        <p:sp>
          <p:nvSpPr>
            <p:cNvPr id="94" name="Google Shape;94;p18"/>
            <p:cNvSpPr txBox="1"/>
            <p:nvPr/>
          </p:nvSpPr>
          <p:spPr>
            <a:xfrm>
              <a:off x="3537600" y="4354600"/>
              <a:ext cx="20688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Happiness Scores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3">
            <a:alphaModFix/>
          </a:blip>
          <a:srcRect b="21644" l="23108" r="18195" t="25845"/>
          <a:stretch/>
        </p:blipFill>
        <p:spPr>
          <a:xfrm>
            <a:off x="466488" y="1104781"/>
            <a:ext cx="7377626" cy="3712414"/>
          </a:xfrm>
          <a:prstGeom prst="rect">
            <a:avLst/>
          </a:prstGeom>
          <a:noFill/>
          <a:ln>
            <a:noFill/>
          </a:ln>
        </p:spPr>
      </p:pic>
      <p:pic>
        <p:nvPicPr>
          <p:cNvPr id="100" name="Google Shape;100;p19"/>
          <p:cNvPicPr preferRelativeResize="0"/>
          <p:nvPr/>
        </p:nvPicPr>
        <p:blipFill rotWithShape="1">
          <a:blip r:embed="rId4">
            <a:alphaModFix/>
          </a:blip>
          <a:srcRect b="21648" l="22415" r="18843" t="22165"/>
          <a:stretch/>
        </p:blipFill>
        <p:spPr>
          <a:xfrm>
            <a:off x="466500" y="1017737"/>
            <a:ext cx="7377626" cy="3969209"/>
          </a:xfrm>
          <a:prstGeom prst="rect">
            <a:avLst/>
          </a:prstGeom>
          <a:noFill/>
          <a:ln>
            <a:noFill/>
          </a:ln>
        </p:spPr>
      </p:pic>
      <p:pic>
        <p:nvPicPr>
          <p:cNvPr id="101" name="Google Shape;101;p19"/>
          <p:cNvPicPr preferRelativeResize="0"/>
          <p:nvPr/>
        </p:nvPicPr>
        <p:blipFill rotWithShape="1">
          <a:blip r:embed="rId5">
            <a:alphaModFix/>
          </a:blip>
          <a:srcRect b="21112" l="21776" r="18199" t="24851"/>
          <a:stretch/>
        </p:blipFill>
        <p:spPr>
          <a:xfrm>
            <a:off x="562249" y="1095225"/>
            <a:ext cx="7377626" cy="3735875"/>
          </a:xfrm>
          <a:prstGeom prst="rect">
            <a:avLst/>
          </a:prstGeom>
          <a:noFill/>
          <a:ln>
            <a:noFill/>
          </a:ln>
        </p:spPr>
      </p:pic>
      <p:pic>
        <p:nvPicPr>
          <p:cNvPr id="102" name="Google Shape;102;p19"/>
          <p:cNvPicPr preferRelativeResize="0"/>
          <p:nvPr/>
        </p:nvPicPr>
        <p:blipFill rotWithShape="1">
          <a:blip r:embed="rId6">
            <a:alphaModFix/>
          </a:blip>
          <a:srcRect b="22893" l="23639" r="18760" t="24488"/>
          <a:stretch/>
        </p:blipFill>
        <p:spPr>
          <a:xfrm>
            <a:off x="562249" y="1065504"/>
            <a:ext cx="7377626" cy="3790958"/>
          </a:xfrm>
          <a:prstGeom prst="rect">
            <a:avLst/>
          </a:prstGeom>
          <a:noFill/>
          <a:ln>
            <a:noFill/>
          </a:ln>
        </p:spPr>
      </p:pic>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Choropleth</a:t>
            </a:r>
            <a:endParaRPr>
              <a:latin typeface="Lato"/>
              <a:ea typeface="Lato"/>
              <a:cs typeface="Lato"/>
              <a:sym typeface="Lato"/>
            </a:endParaRPr>
          </a:p>
        </p:txBody>
      </p:sp>
      <p:grpSp>
        <p:nvGrpSpPr>
          <p:cNvPr id="104" name="Google Shape;104;p19"/>
          <p:cNvGrpSpPr/>
          <p:nvPr/>
        </p:nvGrpSpPr>
        <p:grpSpPr>
          <a:xfrm>
            <a:off x="3232500" y="4904250"/>
            <a:ext cx="2782300" cy="8700"/>
            <a:chOff x="3232500" y="4904250"/>
            <a:chExt cx="2782300" cy="8700"/>
          </a:xfrm>
        </p:grpSpPr>
        <p:cxnSp>
          <p:nvCxnSpPr>
            <p:cNvPr id="105" name="Google Shape;105;p19"/>
            <p:cNvCxnSpPr/>
            <p:nvPr/>
          </p:nvCxnSpPr>
          <p:spPr>
            <a:xfrm flipH="1" rot="10800000">
              <a:off x="4508500" y="4904250"/>
              <a:ext cx="1506300" cy="8700"/>
            </a:xfrm>
            <a:prstGeom prst="straightConnector1">
              <a:avLst/>
            </a:prstGeom>
            <a:noFill/>
            <a:ln cap="flat" cmpd="sng" w="19050">
              <a:solidFill>
                <a:srgbClr val="FF0000"/>
              </a:solidFill>
              <a:prstDash val="solid"/>
              <a:round/>
              <a:headEnd len="med" w="med" type="none"/>
              <a:tailEnd len="med" w="med" type="triangle"/>
            </a:ln>
          </p:spPr>
        </p:cxnSp>
        <p:cxnSp>
          <p:nvCxnSpPr>
            <p:cNvPr id="106" name="Google Shape;106;p19"/>
            <p:cNvCxnSpPr/>
            <p:nvPr/>
          </p:nvCxnSpPr>
          <p:spPr>
            <a:xfrm rot="10800000">
              <a:off x="3232500" y="4908600"/>
              <a:ext cx="1339500" cy="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Multi-Variate Linear Regression</a:t>
            </a:r>
            <a:endParaRPr>
              <a:latin typeface="Lato"/>
              <a:ea typeface="Lato"/>
              <a:cs typeface="Lato"/>
              <a:sym typeface="Lato"/>
            </a:endParaRPr>
          </a:p>
        </p:txBody>
      </p:sp>
      <p:sp>
        <p:nvSpPr>
          <p:cNvPr id="112" name="Google Shape;112;p20"/>
          <p:cNvSpPr txBox="1"/>
          <p:nvPr>
            <p:ph idx="1" type="body"/>
          </p:nvPr>
        </p:nvSpPr>
        <p:spPr>
          <a:xfrm>
            <a:off x="311700" y="1152475"/>
            <a:ext cx="7310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Correlation values between all pairs of variables</a:t>
            </a:r>
            <a:endParaRPr>
              <a:latin typeface="Lato"/>
              <a:ea typeface="Lato"/>
              <a:cs typeface="Lato"/>
              <a:sym typeface="Lato"/>
            </a:endParaRPr>
          </a:p>
        </p:txBody>
      </p:sp>
      <p:pic>
        <p:nvPicPr>
          <p:cNvPr id="113" name="Google Shape;113;p20"/>
          <p:cNvPicPr preferRelativeResize="0"/>
          <p:nvPr/>
        </p:nvPicPr>
        <p:blipFill rotWithShape="1">
          <a:blip r:embed="rId3">
            <a:alphaModFix/>
          </a:blip>
          <a:srcRect b="0" l="0" r="0" t="18487"/>
          <a:stretch/>
        </p:blipFill>
        <p:spPr>
          <a:xfrm>
            <a:off x="1314623" y="1610475"/>
            <a:ext cx="6514751" cy="3416400"/>
          </a:xfrm>
          <a:prstGeom prst="rect">
            <a:avLst/>
          </a:prstGeom>
          <a:noFill/>
          <a:ln>
            <a:noFill/>
          </a:ln>
        </p:spPr>
      </p:pic>
      <p:pic>
        <p:nvPicPr>
          <p:cNvPr id="114" name="Google Shape;114;p20"/>
          <p:cNvPicPr preferRelativeResize="0"/>
          <p:nvPr/>
        </p:nvPicPr>
        <p:blipFill rotWithShape="1">
          <a:blip r:embed="rId4">
            <a:alphaModFix/>
          </a:blip>
          <a:srcRect b="8201" l="2742" r="0" t="8193"/>
          <a:stretch/>
        </p:blipFill>
        <p:spPr>
          <a:xfrm>
            <a:off x="4618950" y="2196825"/>
            <a:ext cx="1662625" cy="47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52400" y="4721275"/>
            <a:ext cx="8839199" cy="8965"/>
          </a:xfrm>
          <a:prstGeom prst="rect">
            <a:avLst/>
          </a:prstGeom>
          <a:noFill/>
          <a:ln>
            <a:noFill/>
          </a:ln>
        </p:spPr>
      </p:pic>
      <p:pic>
        <p:nvPicPr>
          <p:cNvPr id="120" name="Google Shape;120;p21"/>
          <p:cNvPicPr preferRelativeResize="0"/>
          <p:nvPr/>
        </p:nvPicPr>
        <p:blipFill>
          <a:blip r:embed="rId4">
            <a:alphaModFix/>
          </a:blip>
          <a:stretch>
            <a:fillRect/>
          </a:stretch>
        </p:blipFill>
        <p:spPr>
          <a:xfrm>
            <a:off x="1068750" y="955490"/>
            <a:ext cx="7006502" cy="3452484"/>
          </a:xfrm>
          <a:prstGeom prst="rect">
            <a:avLst/>
          </a:prstGeom>
          <a:noFill/>
          <a:ln>
            <a:noFill/>
          </a:ln>
        </p:spPr>
      </p:pic>
      <p:sp>
        <p:nvSpPr>
          <p:cNvPr id="121" name="Google Shape;121;p21"/>
          <p:cNvSpPr txBox="1"/>
          <p:nvPr/>
        </p:nvSpPr>
        <p:spPr>
          <a:xfrm>
            <a:off x="1725950" y="4507950"/>
            <a:ext cx="70065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Lato"/>
                <a:ea typeface="Lato"/>
                <a:cs typeface="Lato"/>
                <a:sym typeface="Lato"/>
              </a:rPr>
              <a:t>Explained Variance (R^2) on Train Set 	: 0.6220641736729298</a:t>
            </a:r>
            <a:endParaRPr>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Lato"/>
                <a:ea typeface="Lato"/>
                <a:cs typeface="Lato"/>
                <a:sym typeface="Lato"/>
              </a:rPr>
              <a:t>Explained Variance (R^2) on Test Set 	: 0.6575144630799968</a:t>
            </a:r>
            <a:endParaRPr>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2" name="Google Shape;122;p21"/>
          <p:cNvSpPr txBox="1"/>
          <p:nvPr>
            <p:ph type="title"/>
          </p:nvPr>
        </p:nvSpPr>
        <p:spPr>
          <a:xfrm>
            <a:off x="311700" y="21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Multi-Variate Linear Regression - Governance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