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8" d="100"/>
          <a:sy n="78" d="100"/>
        </p:scale>
        <p:origin x="1594"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7a0d27aaf1_0_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7a0d27aaf1_0_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17a0d27aaf1_0_6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7a0d27aaf1_0_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7a0d27aaf1_0_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17a0d27aaf1_0_8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7a0d27aaf1_0_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7a0d27aaf1_0_8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g17a0d27aaf1_0_8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7a0d27aaf1_0_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7a0d27aaf1_0_10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g17a0d27aaf1_0_10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7a0d27aaf1_0_1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7a0d27aaf1_0_1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g17a0d27aaf1_0_11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7a0d27aaf1_0_1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7a0d27aaf1_0_1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g17a0d27aaf1_0_12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7a0d27aaf1_0_1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7a0d27aaf1_0_1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g17a0d27aaf1_0_12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7a0d27aaf1_0_1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7a0d27aaf1_0_1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g17a0d27aaf1_0_13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7a0d27aaf1_0_1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7a0d27aaf1_0_1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17a0d27aaf1_0_14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7a0d27aaf1_0_1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7a0d27aaf1_0_1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g17a0d27aaf1_0_14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628367a06c_0_1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628367a06c_0_1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1628367a06c_0_13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7cab4f29c8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7cab4f29c8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g17cab4f29c8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7cab4f29c8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7cab4f29c8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17cab4f29c8_0_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7cab4f29c8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7cab4f29c8_0_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g17cab4f29c8_0_1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7cab4f29c8_0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7cab4f29c8_0_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g17cab4f29c8_0_2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7cab4f29c8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7cab4f29c8_0_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g17cab4f29c8_0_3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7cab4f29c8_0_1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7cab4f29c8_0_1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g17cab4f29c8_0_13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7cab4f29c8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7cab4f29c8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g17cab4f29c8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7cab4f29c8_0_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7cab4f29c8_0_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g17cab4f29c8_0_4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7cab4f29c8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7cab4f29c8_0_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g17cab4f29c8_0_5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7cab4f29c8_0_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7cab4f29c8_0_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g17cab4f29c8_0_6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7a0d27aaf1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7a0d27aaf1_0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g17a0d27aaf1_0_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7cab4f29c8_0_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7cab4f29c8_0_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g17cab4f29c8_0_7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7cab4f29c8_0_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7cab4f29c8_0_7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g17cab4f29c8_0_7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7cab4f29c8_0_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7cab4f29c8_0_8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g17cab4f29c8_0_8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7a0d27aaf1_0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7a0d27aaf1_0_9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g17a0d27aaf1_0_9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7cab4f29c8_0_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7cab4f29c8_0_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g17cab4f29c8_0_9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7cab4f29c8_0_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7cab4f29c8_0_9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g17cab4f29c8_0_9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7cab4f29c8_0_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7cab4f29c8_0_10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g17cab4f29c8_0_10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7cab4f29c8_0_1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7cab4f29c8_0_1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17cab4f29c8_0_11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17cab4f29c8_0_1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17cab4f29c8_0_1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g17cab4f29c8_0_12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7cab4f29c8_0_1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7cab4f29c8_0_1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g17cab4f29c8_0_11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7a0d27aaf1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7a0d27aaf1_0_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g17a0d27aaf1_0_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7" name="Google Shape;367;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7a0d27aaf1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7a0d27aaf1_0_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g17a0d27aaf1_0_1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7a0d27aaf1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7a0d27aaf1_0_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g17a0d27aaf1_0_2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7a0d27aaf1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7a0d27aaf1_0_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g17a0d27aaf1_0_3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7a0d27aaf1_0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7a0d27aaf1_0_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17a0d27aaf1_0_4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7a0d27aaf1_0_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7a0d27aaf1_0_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g17a0d27aaf1_0_5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pic>
        <p:nvPicPr>
          <p:cNvPr id="17" name="Google Shape;17;p2"/>
          <p:cNvPicPr preferRelativeResize="0"/>
          <p:nvPr/>
        </p:nvPicPr>
        <p:blipFill rotWithShape="1">
          <a:blip r:embed="rId2">
            <a:alphaModFix/>
          </a:blip>
          <a:srcRect/>
          <a:stretch/>
        </p:blipFill>
        <p:spPr>
          <a:xfrm>
            <a:off x="0" y="2057400"/>
            <a:ext cx="9144000" cy="2566851"/>
          </a:xfrm>
          <a:prstGeom prst="rect">
            <a:avLst/>
          </a:prstGeom>
          <a:noFill/>
          <a:ln>
            <a:noFill/>
          </a:ln>
        </p:spPr>
      </p:pic>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1" name="Google Shape;21;p2"/>
          <p:cNvSpPr txBox="1">
            <a:spLocks noGrp="1"/>
          </p:cNvSpPr>
          <p:nvPr>
            <p:ph type="subTitle" idx="1"/>
          </p:nvPr>
        </p:nvSpPr>
        <p:spPr>
          <a:xfrm>
            <a:off x="295431" y="4800600"/>
            <a:ext cx="8696169" cy="609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2" name="Google Shape;22;p2"/>
          <p:cNvSpPr txBox="1">
            <a:spLocks noGrp="1"/>
          </p:cNvSpPr>
          <p:nvPr>
            <p:ph type="ctrTitle"/>
          </p:nvPr>
        </p:nvSpPr>
        <p:spPr>
          <a:xfrm>
            <a:off x="4953000" y="2362201"/>
            <a:ext cx="3886200" cy="1981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457200" y="609600"/>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1"/>
          <p:cNvSpPr txBox="1">
            <a:spLocks noGrp="1"/>
          </p:cNvSpPr>
          <p:nvPr>
            <p:ph type="body" idx="1"/>
          </p:nvPr>
        </p:nvSpPr>
        <p:spPr>
          <a:xfrm rot="5400000">
            <a:off x="2461419" y="-99218"/>
            <a:ext cx="42211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 name="Google Shape;83;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457200" y="609600"/>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457200" y="1905000"/>
            <a:ext cx="8229600" cy="42211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2" name="Google Shape;32;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457200" y="609600"/>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8" name="Google Shape;38;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9" name="Google Shape;39;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457200" y="609600"/>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457200" y="609600"/>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3" name="Google Shape;63;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4" name="Google Shape;64;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0"/>
          <p:cNvSpPr>
            <a:spLocks noGrp="1"/>
          </p:cNvSpPr>
          <p:nvPr>
            <p:ph type="pic" idx="2"/>
          </p:nvPr>
        </p:nvSpPr>
        <p:spPr>
          <a:xfrm>
            <a:off x="1792288" y="612775"/>
            <a:ext cx="5486400" cy="4114800"/>
          </a:xfrm>
          <a:prstGeom prst="rect">
            <a:avLst/>
          </a:prstGeom>
          <a:noFill/>
          <a:ln>
            <a:noFill/>
          </a:ln>
        </p:spPr>
      </p:sp>
      <p:sp>
        <p:nvSpPr>
          <p:cNvPr id="70" name="Google Shape;70;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1" name="Google Shape;71;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609600"/>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905000"/>
            <a:ext cx="8229600" cy="42211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1"/>
          <p:cNvPicPr preferRelativeResize="0"/>
          <p:nvPr/>
        </p:nvPicPr>
        <p:blipFill rotWithShape="1">
          <a:blip r:embed="rId13">
            <a:alphaModFix/>
          </a:blip>
          <a:srcRect/>
          <a:stretch/>
        </p:blipFill>
        <p:spPr>
          <a:xfrm>
            <a:off x="0" y="0"/>
            <a:ext cx="9144000" cy="381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3"/>
          <p:cNvSpPr txBox="1">
            <a:spLocks noGrp="1"/>
          </p:cNvSpPr>
          <p:nvPr>
            <p:ph type="ctrTitle"/>
          </p:nvPr>
        </p:nvSpPr>
        <p:spPr>
          <a:xfrm>
            <a:off x="4953000" y="2362201"/>
            <a:ext cx="3886200" cy="1981199"/>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HNDIT1032</a:t>
            </a:r>
            <a:br>
              <a:rPr lang="en-US"/>
            </a:br>
            <a:r>
              <a:rPr lang="en-US"/>
              <a:t>Computer and Network Systems</a:t>
            </a:r>
            <a:endParaRPr/>
          </a:p>
        </p:txBody>
      </p:sp>
      <p:sp>
        <p:nvSpPr>
          <p:cNvPr id="91" name="Google Shape;91;p13"/>
          <p:cNvSpPr/>
          <p:nvPr/>
        </p:nvSpPr>
        <p:spPr>
          <a:xfrm>
            <a:off x="1823126" y="5029200"/>
            <a:ext cx="5244834"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b="0" i="0" u="none" strike="noStrike" cap="none">
                <a:solidFill>
                  <a:schemeClr val="dk1"/>
                </a:solidFill>
                <a:latin typeface="Calibri"/>
                <a:ea typeface="Calibri"/>
                <a:cs typeface="Calibri"/>
                <a:sym typeface="Calibri"/>
              </a:rPr>
              <a:t>Week 0</a:t>
            </a:r>
            <a:r>
              <a:rPr lang="en-US" sz="4000">
                <a:solidFill>
                  <a:schemeClr val="dk1"/>
                </a:solidFill>
                <a:latin typeface="Calibri"/>
                <a:ea typeface="Calibri"/>
                <a:cs typeface="Calibri"/>
                <a:sym typeface="Calibri"/>
              </a:rPr>
              <a:t>9</a:t>
            </a:r>
            <a:r>
              <a:rPr lang="en-US" sz="4000" b="0" i="0" u="none" strike="noStrike" cap="none">
                <a:solidFill>
                  <a:schemeClr val="dk1"/>
                </a:solidFill>
                <a:latin typeface="Calibri"/>
                <a:ea typeface="Calibri"/>
                <a:cs typeface="Calibri"/>
                <a:sym typeface="Calibri"/>
              </a:rPr>
              <a:t>- </a:t>
            </a:r>
            <a:r>
              <a:rPr lang="en-US" sz="4000">
                <a:solidFill>
                  <a:schemeClr val="dk1"/>
                </a:solidFill>
                <a:latin typeface="Calibri"/>
                <a:ea typeface="Calibri"/>
                <a:cs typeface="Calibri"/>
                <a:sym typeface="Calibri"/>
              </a:rPr>
              <a:t>Software &amp; Operating System</a:t>
            </a:r>
            <a:endParaRPr sz="40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2"/>
          <p:cNvSpPr txBox="1">
            <a:spLocks noGrp="1"/>
          </p:cNvSpPr>
          <p:nvPr>
            <p:ph type="title"/>
          </p:nvPr>
        </p:nvSpPr>
        <p:spPr>
          <a:xfrm>
            <a:off x="457200" y="609600"/>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Software Market</a:t>
            </a:r>
            <a:endParaRPr/>
          </a:p>
        </p:txBody>
      </p:sp>
      <p:sp>
        <p:nvSpPr>
          <p:cNvPr id="155" name="Google Shape;155;p22"/>
          <p:cNvSpPr txBox="1">
            <a:spLocks noGrp="1"/>
          </p:cNvSpPr>
          <p:nvPr>
            <p:ph type="body" idx="1"/>
          </p:nvPr>
        </p:nvSpPr>
        <p:spPr>
          <a:xfrm>
            <a:off x="457200" y="1905000"/>
            <a:ext cx="8229600" cy="4221300"/>
          </a:xfrm>
          <a:prstGeom prst="rect">
            <a:avLst/>
          </a:prstGeom>
        </p:spPr>
        <p:txBody>
          <a:bodyPr spcFirstLastPara="1" wrap="square" lIns="91425" tIns="45700" rIns="91425" bIns="45700" anchor="t" anchorCtr="0">
            <a:normAutofit/>
          </a:bodyPr>
          <a:lstStyle/>
          <a:p>
            <a:pPr marL="457200" lvl="0" indent="-342900" algn="l" rtl="0">
              <a:spcBef>
                <a:spcPts val="360"/>
              </a:spcBef>
              <a:spcAft>
                <a:spcPts val="0"/>
              </a:spcAft>
              <a:buSzPts val="1800"/>
              <a:buChar char="•"/>
            </a:pPr>
            <a:r>
              <a:rPr lang="en-US"/>
              <a:t>Retail Software</a:t>
            </a:r>
            <a:endParaRPr/>
          </a:p>
          <a:p>
            <a:pPr marL="457200" lvl="0" indent="-342900" algn="l" rtl="0">
              <a:spcBef>
                <a:spcPts val="0"/>
              </a:spcBef>
              <a:spcAft>
                <a:spcPts val="0"/>
              </a:spcAft>
              <a:buSzPts val="1800"/>
              <a:buChar char="•"/>
            </a:pPr>
            <a:r>
              <a:rPr lang="en-US"/>
              <a:t>OEM Software stands</a:t>
            </a:r>
            <a:endParaRPr/>
          </a:p>
          <a:p>
            <a:pPr marL="457200" lvl="0" indent="-342900" algn="l" rtl="0">
              <a:spcBef>
                <a:spcPts val="0"/>
              </a:spcBef>
              <a:spcAft>
                <a:spcPts val="0"/>
              </a:spcAft>
              <a:buSzPts val="1800"/>
              <a:buChar char="•"/>
            </a:pPr>
            <a:r>
              <a:rPr lang="en-US"/>
              <a:t>Demo Software</a:t>
            </a:r>
            <a:endParaRPr/>
          </a:p>
          <a:p>
            <a:pPr marL="457200" lvl="0" indent="-342900" algn="l" rtl="0">
              <a:spcBef>
                <a:spcPts val="0"/>
              </a:spcBef>
              <a:spcAft>
                <a:spcPts val="0"/>
              </a:spcAft>
              <a:buSzPts val="1800"/>
              <a:buChar char="•"/>
            </a:pPr>
            <a:r>
              <a:rPr lang="en-US"/>
              <a:t>Shareware</a:t>
            </a:r>
            <a:endParaRPr/>
          </a:p>
          <a:p>
            <a:pPr marL="457200" lvl="0" indent="-342900" algn="l" rtl="0">
              <a:spcBef>
                <a:spcPts val="0"/>
              </a:spcBef>
              <a:spcAft>
                <a:spcPts val="0"/>
              </a:spcAft>
              <a:buSzPts val="1800"/>
              <a:buChar char="•"/>
            </a:pPr>
            <a:r>
              <a:rPr lang="en-US"/>
              <a:t>Freeware</a:t>
            </a:r>
            <a:endParaRPr/>
          </a:p>
          <a:p>
            <a:pPr marL="457200" lvl="0" indent="-342900" algn="l" rtl="0">
              <a:spcBef>
                <a:spcPts val="0"/>
              </a:spcBef>
              <a:spcAft>
                <a:spcPts val="0"/>
              </a:spcAft>
              <a:buSzPts val="1800"/>
              <a:buChar char="•"/>
            </a:pPr>
            <a:r>
              <a:rPr lang="en-US"/>
              <a:t>Public Domain Software</a:t>
            </a:r>
            <a:endParaRPr/>
          </a:p>
          <a:p>
            <a:pPr marL="457200" lvl="0" indent="-342900" algn="l" rtl="0">
              <a:spcBef>
                <a:spcPts val="0"/>
              </a:spcBef>
              <a:spcAft>
                <a:spcPts val="0"/>
              </a:spcAft>
              <a:buSzPts val="1800"/>
              <a:buChar char="•"/>
            </a:pPr>
            <a:r>
              <a:rPr lang="en-US"/>
              <a:t>Open-Source Software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title"/>
          </p:nvPr>
        </p:nvSpPr>
        <p:spPr>
          <a:xfrm>
            <a:off x="457200" y="609600"/>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Operating System(OS)</a:t>
            </a:r>
            <a:endParaRPr/>
          </a:p>
        </p:txBody>
      </p:sp>
      <p:sp>
        <p:nvSpPr>
          <p:cNvPr id="162" name="Google Shape;162;p23"/>
          <p:cNvSpPr txBox="1">
            <a:spLocks noGrp="1"/>
          </p:cNvSpPr>
          <p:nvPr>
            <p:ph type="body" idx="1"/>
          </p:nvPr>
        </p:nvSpPr>
        <p:spPr>
          <a:xfrm>
            <a:off x="457200" y="1905000"/>
            <a:ext cx="8229600" cy="4221300"/>
          </a:xfrm>
          <a:prstGeom prst="rect">
            <a:avLst/>
          </a:prstGeom>
        </p:spPr>
        <p:txBody>
          <a:bodyPr spcFirstLastPara="1" wrap="square" lIns="91425" tIns="45700" rIns="91425" bIns="45700" anchor="t" anchorCtr="0">
            <a:normAutofit lnSpcReduction="20000"/>
          </a:bodyPr>
          <a:lstStyle/>
          <a:p>
            <a:pPr marL="457200" lvl="0" indent="-342900" algn="l" rtl="0">
              <a:spcBef>
                <a:spcPts val="360"/>
              </a:spcBef>
              <a:spcAft>
                <a:spcPts val="0"/>
              </a:spcAft>
              <a:buSzPts val="1800"/>
              <a:buChar char="•"/>
            </a:pPr>
            <a:r>
              <a:rPr lang="en-US"/>
              <a:t>Any computer system you use has an operating system. </a:t>
            </a:r>
            <a:endParaRPr/>
          </a:p>
          <a:p>
            <a:pPr marL="457200" lvl="0" indent="-342900" algn="l" rtl="0">
              <a:spcBef>
                <a:spcPts val="0"/>
              </a:spcBef>
              <a:spcAft>
                <a:spcPts val="0"/>
              </a:spcAft>
              <a:buSzPts val="1800"/>
              <a:buChar char="•"/>
            </a:pPr>
            <a:r>
              <a:rPr lang="en-US"/>
              <a:t>The user interacts with the machine via the operating system. </a:t>
            </a:r>
            <a:endParaRPr/>
          </a:p>
          <a:p>
            <a:pPr marL="457200" lvl="0" indent="-342900" algn="l" rtl="0">
              <a:spcBef>
                <a:spcPts val="0"/>
              </a:spcBef>
              <a:spcAft>
                <a:spcPts val="0"/>
              </a:spcAft>
              <a:buSzPts val="1800"/>
              <a:buChar char="•"/>
            </a:pPr>
            <a:r>
              <a:rPr lang="en-US"/>
              <a:t>A software on the machine interacts with the hardware via the operating system.</a:t>
            </a:r>
            <a:endParaRPr/>
          </a:p>
          <a:p>
            <a:pPr marL="457200" lvl="0" indent="-342900" algn="l" rtl="0">
              <a:spcBef>
                <a:spcPts val="0"/>
              </a:spcBef>
              <a:spcAft>
                <a:spcPts val="0"/>
              </a:spcAft>
              <a:buSzPts val="1800"/>
              <a:buChar char="•"/>
            </a:pPr>
            <a:r>
              <a:rPr lang="en-US"/>
              <a:t> Operating system intermediates between the hardware and the user.</a:t>
            </a:r>
            <a:endParaRPr/>
          </a:p>
          <a:p>
            <a:pPr marL="0" lvl="0" indent="0" algn="l" rtl="0">
              <a:spcBef>
                <a:spcPts val="360"/>
              </a:spcBef>
              <a:spcAft>
                <a:spcPts val="0"/>
              </a:spcAft>
              <a:buClr>
                <a:schemeClr val="dk1"/>
              </a:buClr>
              <a:buSzPts val="1100"/>
              <a:buFont typeface="Arial"/>
              <a:buNone/>
            </a:pPr>
            <a:endParaRPr/>
          </a:p>
          <a:p>
            <a:pPr marL="0" lvl="0" indent="0" algn="l" rtl="0">
              <a:spcBef>
                <a:spcPts val="36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4"/>
          <p:cNvSpPr txBox="1">
            <a:spLocks noGrp="1"/>
          </p:cNvSpPr>
          <p:nvPr>
            <p:ph type="title"/>
          </p:nvPr>
        </p:nvSpPr>
        <p:spPr>
          <a:xfrm>
            <a:off x="457200" y="609600"/>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View of OS</a:t>
            </a:r>
            <a:endParaRPr/>
          </a:p>
        </p:txBody>
      </p:sp>
      <p:sp>
        <p:nvSpPr>
          <p:cNvPr id="169" name="Google Shape;169;p24"/>
          <p:cNvSpPr txBox="1">
            <a:spLocks noGrp="1"/>
          </p:cNvSpPr>
          <p:nvPr>
            <p:ph type="body" idx="1"/>
          </p:nvPr>
        </p:nvSpPr>
        <p:spPr>
          <a:xfrm>
            <a:off x="457200" y="1905000"/>
            <a:ext cx="8229600" cy="42213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a:p>
        </p:txBody>
      </p:sp>
      <p:pic>
        <p:nvPicPr>
          <p:cNvPr id="170" name="Google Shape;170;p24"/>
          <p:cNvPicPr preferRelativeResize="0"/>
          <p:nvPr/>
        </p:nvPicPr>
        <p:blipFill>
          <a:blip r:embed="rId3">
            <a:alphaModFix/>
          </a:blip>
          <a:stretch>
            <a:fillRect/>
          </a:stretch>
        </p:blipFill>
        <p:spPr>
          <a:xfrm>
            <a:off x="732484" y="2086838"/>
            <a:ext cx="7679028" cy="3857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5"/>
          <p:cNvSpPr txBox="1">
            <a:spLocks noGrp="1"/>
          </p:cNvSpPr>
          <p:nvPr>
            <p:ph type="title"/>
          </p:nvPr>
        </p:nvSpPr>
        <p:spPr>
          <a:xfrm>
            <a:off x="457200" y="609600"/>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Types of OS</a:t>
            </a:r>
            <a:endParaRPr/>
          </a:p>
        </p:txBody>
      </p:sp>
      <p:sp>
        <p:nvSpPr>
          <p:cNvPr id="177" name="Google Shape;177;p25"/>
          <p:cNvSpPr txBox="1">
            <a:spLocks noGrp="1"/>
          </p:cNvSpPr>
          <p:nvPr>
            <p:ph type="body" idx="1"/>
          </p:nvPr>
        </p:nvSpPr>
        <p:spPr>
          <a:xfrm>
            <a:off x="457200" y="1905000"/>
            <a:ext cx="8229600" cy="4221300"/>
          </a:xfrm>
          <a:prstGeom prst="rect">
            <a:avLst/>
          </a:prstGeom>
        </p:spPr>
        <p:txBody>
          <a:bodyPr spcFirstLastPara="1" wrap="square" lIns="91425" tIns="45700" rIns="91425" bIns="45700" anchor="t" anchorCtr="0">
            <a:normAutofit/>
          </a:bodyPr>
          <a:lstStyle/>
          <a:p>
            <a:pPr marL="457200" lvl="0" indent="-342900" algn="l" rtl="0">
              <a:spcBef>
                <a:spcPts val="360"/>
              </a:spcBef>
              <a:spcAft>
                <a:spcPts val="0"/>
              </a:spcAft>
              <a:buSzPts val="1800"/>
              <a:buChar char="•"/>
            </a:pPr>
            <a:r>
              <a:rPr lang="en-US" dirty="0"/>
              <a:t>Single User and Single Task OS</a:t>
            </a:r>
            <a:endParaRPr dirty="0"/>
          </a:p>
          <a:p>
            <a:pPr marL="457200" lvl="0" indent="-342900" algn="l" rtl="0">
              <a:spcBef>
                <a:spcPts val="0"/>
              </a:spcBef>
              <a:spcAft>
                <a:spcPts val="0"/>
              </a:spcAft>
              <a:buSzPts val="1800"/>
              <a:buChar char="•"/>
            </a:pPr>
            <a:r>
              <a:rPr lang="en-US" dirty="0"/>
              <a:t>Single User and Multitasking OS</a:t>
            </a:r>
            <a:endParaRPr dirty="0"/>
          </a:p>
          <a:p>
            <a:pPr marL="457200" lvl="0" indent="-342900" algn="l" rtl="0">
              <a:spcBef>
                <a:spcPts val="0"/>
              </a:spcBef>
              <a:spcAft>
                <a:spcPts val="0"/>
              </a:spcAft>
              <a:buSzPts val="1800"/>
              <a:buChar char="•"/>
            </a:pPr>
            <a:r>
              <a:rPr lang="en-US" dirty="0"/>
              <a:t>Multiuser OS</a:t>
            </a:r>
            <a:endParaRPr dirty="0"/>
          </a:p>
          <a:p>
            <a:pPr marL="457200" lvl="0" indent="-342900" algn="l" rtl="0">
              <a:spcBef>
                <a:spcPts val="0"/>
              </a:spcBef>
              <a:spcAft>
                <a:spcPts val="0"/>
              </a:spcAft>
              <a:buSzPts val="1800"/>
              <a:buChar char="•"/>
            </a:pPr>
            <a:r>
              <a:rPr lang="en-US" dirty="0"/>
              <a:t>Multiprocessing OS</a:t>
            </a:r>
            <a:endParaRPr dirty="0"/>
          </a:p>
          <a:p>
            <a:pPr marL="457200" lvl="0" indent="-342900" algn="l" rtl="0">
              <a:spcBef>
                <a:spcPts val="0"/>
              </a:spcBef>
              <a:spcAft>
                <a:spcPts val="0"/>
              </a:spcAft>
              <a:buSzPts val="1800"/>
              <a:buChar char="•"/>
            </a:pPr>
            <a:r>
              <a:rPr lang="en-US" dirty="0"/>
              <a:t>Real Time OS</a:t>
            </a:r>
            <a:endParaRPr dirty="0"/>
          </a:p>
          <a:p>
            <a:pPr marL="457200" lvl="0" indent="-342900" algn="l" rtl="0">
              <a:spcBef>
                <a:spcPts val="0"/>
              </a:spcBef>
              <a:spcAft>
                <a:spcPts val="0"/>
              </a:spcAft>
              <a:buSzPts val="1800"/>
              <a:buChar char="•"/>
            </a:pPr>
            <a:r>
              <a:rPr lang="en-US"/>
              <a:t>Embedded OS(bill)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6"/>
          <p:cNvSpPr txBox="1">
            <a:spLocks noGrp="1"/>
          </p:cNvSpPr>
          <p:nvPr>
            <p:ph type="title"/>
          </p:nvPr>
        </p:nvSpPr>
        <p:spPr>
          <a:xfrm>
            <a:off x="457200" y="609600"/>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Single User Single Task</a:t>
            </a:r>
            <a:endParaRPr/>
          </a:p>
        </p:txBody>
      </p:sp>
      <p:sp>
        <p:nvSpPr>
          <p:cNvPr id="184" name="Google Shape;184;p26"/>
          <p:cNvSpPr txBox="1">
            <a:spLocks noGrp="1"/>
          </p:cNvSpPr>
          <p:nvPr>
            <p:ph type="body" idx="1"/>
          </p:nvPr>
        </p:nvSpPr>
        <p:spPr>
          <a:xfrm>
            <a:off x="457200" y="1905000"/>
            <a:ext cx="8229600" cy="4221300"/>
          </a:xfrm>
          <a:prstGeom prst="rect">
            <a:avLst/>
          </a:prstGeom>
        </p:spPr>
        <p:txBody>
          <a:bodyPr spcFirstLastPara="1" wrap="square" lIns="91425" tIns="45700" rIns="91425" bIns="45700" anchor="t" anchorCtr="0">
            <a:normAutofit lnSpcReduction="10000"/>
          </a:bodyPr>
          <a:lstStyle/>
          <a:p>
            <a:pPr marL="457200" lvl="0" indent="-342900" algn="l" rtl="0">
              <a:spcBef>
                <a:spcPts val="360"/>
              </a:spcBef>
              <a:spcAft>
                <a:spcPts val="0"/>
              </a:spcAft>
              <a:buSzPts val="1800"/>
              <a:buChar char="•"/>
            </a:pPr>
            <a:r>
              <a:rPr lang="en-US"/>
              <a:t>This is for use by a single user for a standalone single computer for performing a single task.</a:t>
            </a:r>
            <a:endParaRPr/>
          </a:p>
          <a:p>
            <a:pPr marL="457200" lvl="0" indent="-342900" algn="l" rtl="0">
              <a:spcBef>
                <a:spcPts val="0"/>
              </a:spcBef>
              <a:spcAft>
                <a:spcPts val="0"/>
              </a:spcAft>
              <a:buSzPts val="1800"/>
              <a:buChar char="•"/>
            </a:pPr>
            <a:r>
              <a:rPr lang="en-US"/>
              <a:t> Operating system for Personal Computers (PC) are single user OS. </a:t>
            </a:r>
            <a:endParaRPr/>
          </a:p>
          <a:p>
            <a:pPr marL="457200" lvl="0" indent="-342900" algn="l" rtl="0">
              <a:spcBef>
                <a:spcPts val="0"/>
              </a:spcBef>
              <a:spcAft>
                <a:spcPts val="0"/>
              </a:spcAft>
              <a:buSzPts val="1800"/>
              <a:buChar char="•"/>
            </a:pPr>
            <a:r>
              <a:rPr lang="en-US"/>
              <a:t>For example, if the user is editing a document, then a document cannot be printed on the printer simultaneously.</a:t>
            </a:r>
            <a:endParaRPr/>
          </a:p>
          <a:p>
            <a:pPr marL="457200" lvl="0" indent="-342900" algn="l" rtl="0">
              <a:spcBef>
                <a:spcPts val="0"/>
              </a:spcBef>
              <a:spcAft>
                <a:spcPts val="0"/>
              </a:spcAft>
              <a:buSzPts val="1800"/>
              <a:buChar char="•"/>
            </a:pPr>
            <a:r>
              <a:rPr lang="en-US"/>
              <a:t>Example MS DOS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7"/>
          <p:cNvSpPr txBox="1">
            <a:spLocks noGrp="1"/>
          </p:cNvSpPr>
          <p:nvPr>
            <p:ph type="title"/>
          </p:nvPr>
        </p:nvSpPr>
        <p:spPr>
          <a:xfrm>
            <a:off x="457200" y="609600"/>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Single User Multitasking</a:t>
            </a:r>
            <a:endParaRPr/>
          </a:p>
        </p:txBody>
      </p:sp>
      <p:sp>
        <p:nvSpPr>
          <p:cNvPr id="191" name="Google Shape;191;p27"/>
          <p:cNvSpPr txBox="1">
            <a:spLocks noGrp="1"/>
          </p:cNvSpPr>
          <p:nvPr>
            <p:ph type="body" idx="1"/>
          </p:nvPr>
        </p:nvSpPr>
        <p:spPr>
          <a:xfrm>
            <a:off x="457200" y="1905000"/>
            <a:ext cx="8229600" cy="4221300"/>
          </a:xfrm>
          <a:prstGeom prst="rect">
            <a:avLst/>
          </a:prstGeom>
        </p:spPr>
        <p:txBody>
          <a:bodyPr spcFirstLastPara="1" wrap="square" lIns="91425" tIns="45700" rIns="91425" bIns="45700" anchor="t" anchorCtr="0">
            <a:normAutofit/>
          </a:bodyPr>
          <a:lstStyle/>
          <a:p>
            <a:pPr marL="457200" lvl="0" indent="-342900" algn="l" rtl="0">
              <a:spcBef>
                <a:spcPts val="360"/>
              </a:spcBef>
              <a:spcAft>
                <a:spcPts val="0"/>
              </a:spcAft>
              <a:buSzPts val="1800"/>
              <a:buChar char="•"/>
            </a:pPr>
            <a:r>
              <a:rPr lang="en-US"/>
              <a:t>This is allows execution of more than one task or process concurrently.</a:t>
            </a:r>
            <a:endParaRPr/>
          </a:p>
          <a:p>
            <a:pPr marL="457200" lvl="0" indent="-342900" algn="l" rtl="0">
              <a:spcBef>
                <a:spcPts val="0"/>
              </a:spcBef>
              <a:spcAft>
                <a:spcPts val="0"/>
              </a:spcAft>
              <a:buSzPts val="1800"/>
              <a:buChar char="•"/>
            </a:pPr>
            <a:r>
              <a:rPr lang="en-US"/>
              <a:t>The processor switches rapidly between processes.</a:t>
            </a:r>
            <a:endParaRPr/>
          </a:p>
          <a:p>
            <a:pPr marL="457200" lvl="0" indent="-342900" algn="l" rtl="0">
              <a:spcBef>
                <a:spcPts val="0"/>
              </a:spcBef>
              <a:spcAft>
                <a:spcPts val="0"/>
              </a:spcAft>
              <a:buSzPts val="1800"/>
              <a:buChar char="•"/>
            </a:pPr>
            <a:r>
              <a:rPr lang="en-US"/>
              <a:t>For example, the user can listen to music on the computer while writing an article using a</a:t>
            </a:r>
            <a:endParaRPr/>
          </a:p>
          <a:p>
            <a:pPr marL="457200" lvl="0" indent="0" algn="l" rtl="0">
              <a:spcBef>
                <a:spcPts val="360"/>
              </a:spcBef>
              <a:spcAft>
                <a:spcPts val="0"/>
              </a:spcAft>
              <a:buNone/>
            </a:pPr>
            <a:r>
              <a:rPr lang="en-US"/>
              <a:t>word processor software.</a:t>
            </a:r>
            <a:endParaRPr/>
          </a:p>
          <a:p>
            <a:pPr marL="457200" lvl="0" indent="-342900" algn="l" rtl="0">
              <a:spcBef>
                <a:spcPts val="360"/>
              </a:spcBef>
              <a:spcAft>
                <a:spcPts val="0"/>
              </a:spcAft>
              <a:buSzPts val="1800"/>
              <a:buChar char="•"/>
            </a:pPr>
            <a:r>
              <a:rPr lang="en-US"/>
              <a:t>Example Windows OS.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8"/>
          <p:cNvSpPr txBox="1">
            <a:spLocks noGrp="1"/>
          </p:cNvSpPr>
          <p:nvPr>
            <p:ph type="title"/>
          </p:nvPr>
        </p:nvSpPr>
        <p:spPr>
          <a:xfrm>
            <a:off x="457200" y="609600"/>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Multiuser OS</a:t>
            </a:r>
            <a:endParaRPr/>
          </a:p>
        </p:txBody>
      </p:sp>
      <p:sp>
        <p:nvSpPr>
          <p:cNvPr id="198" name="Google Shape;198;p28"/>
          <p:cNvSpPr txBox="1">
            <a:spLocks noGrp="1"/>
          </p:cNvSpPr>
          <p:nvPr>
            <p:ph type="body" idx="1"/>
          </p:nvPr>
        </p:nvSpPr>
        <p:spPr>
          <a:xfrm>
            <a:off x="457200" y="1905000"/>
            <a:ext cx="8229600" cy="4221300"/>
          </a:xfrm>
          <a:prstGeom prst="rect">
            <a:avLst/>
          </a:prstGeom>
        </p:spPr>
        <p:txBody>
          <a:bodyPr spcFirstLastPara="1" wrap="square" lIns="91425" tIns="45700" rIns="91425" bIns="45700" anchor="t" anchorCtr="0">
            <a:normAutofit/>
          </a:bodyPr>
          <a:lstStyle/>
          <a:p>
            <a:pPr marL="457200" lvl="0" indent="-342900" algn="l" rtl="0">
              <a:spcBef>
                <a:spcPts val="360"/>
              </a:spcBef>
              <a:spcAft>
                <a:spcPts val="0"/>
              </a:spcAft>
              <a:buSzPts val="1800"/>
              <a:buChar char="•"/>
            </a:pPr>
            <a:r>
              <a:rPr lang="en-US"/>
              <a:t>This is used in computer networks that allow same data and applications to be accessed by multiple users at the same time.</a:t>
            </a:r>
            <a:endParaRPr/>
          </a:p>
          <a:p>
            <a:pPr marL="457200" lvl="0" indent="-342900" algn="l" rtl="0">
              <a:spcBef>
                <a:spcPts val="0"/>
              </a:spcBef>
              <a:spcAft>
                <a:spcPts val="0"/>
              </a:spcAft>
              <a:buSzPts val="1800"/>
              <a:buChar char="•"/>
            </a:pPr>
            <a:r>
              <a:rPr lang="en-US"/>
              <a:t>Linux, UNIX, and Windows  are examples of multi user OS.</a:t>
            </a:r>
            <a:endParaRPr/>
          </a:p>
          <a:p>
            <a:pPr marL="0" lvl="0" indent="0" algn="l" rtl="0">
              <a:spcBef>
                <a:spcPts val="36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9"/>
          <p:cNvSpPr txBox="1">
            <a:spLocks noGrp="1"/>
          </p:cNvSpPr>
          <p:nvPr>
            <p:ph type="title"/>
          </p:nvPr>
        </p:nvSpPr>
        <p:spPr>
          <a:xfrm>
            <a:off x="457200" y="609600"/>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Multiprocessing OS</a:t>
            </a:r>
            <a:endParaRPr/>
          </a:p>
        </p:txBody>
      </p:sp>
      <p:sp>
        <p:nvSpPr>
          <p:cNvPr id="205" name="Google Shape;205;p29"/>
          <p:cNvSpPr txBox="1">
            <a:spLocks noGrp="1"/>
          </p:cNvSpPr>
          <p:nvPr>
            <p:ph type="body" idx="1"/>
          </p:nvPr>
        </p:nvSpPr>
        <p:spPr>
          <a:xfrm>
            <a:off x="457200" y="1905000"/>
            <a:ext cx="8229600" cy="4221300"/>
          </a:xfrm>
          <a:prstGeom prst="rect">
            <a:avLst/>
          </a:prstGeom>
        </p:spPr>
        <p:txBody>
          <a:bodyPr spcFirstLastPara="1" wrap="square" lIns="91425" tIns="45700" rIns="91425" bIns="45700" anchor="t" anchorCtr="0">
            <a:normAutofit/>
          </a:bodyPr>
          <a:lstStyle/>
          <a:p>
            <a:pPr marL="457200" lvl="0" indent="-342900" algn="l" rtl="0">
              <a:spcBef>
                <a:spcPts val="360"/>
              </a:spcBef>
              <a:spcAft>
                <a:spcPts val="0"/>
              </a:spcAft>
              <a:buSzPts val="1800"/>
              <a:buChar char="•"/>
            </a:pPr>
            <a:r>
              <a:rPr lang="en-US"/>
              <a:t> This have two or more processors for a single running process.</a:t>
            </a:r>
            <a:endParaRPr/>
          </a:p>
          <a:p>
            <a:pPr marL="457200" lvl="0" indent="-342900" algn="l" rtl="0">
              <a:spcBef>
                <a:spcPts val="0"/>
              </a:spcBef>
              <a:spcAft>
                <a:spcPts val="0"/>
              </a:spcAft>
              <a:buSzPts val="1800"/>
              <a:buChar char="•"/>
            </a:pPr>
            <a:r>
              <a:rPr lang="en-US"/>
              <a:t>Processing takes place in parallel and is also called parallel processing. </a:t>
            </a:r>
            <a:endParaRPr/>
          </a:p>
          <a:p>
            <a:pPr marL="457200" lvl="0" indent="-342900" algn="l" rtl="0">
              <a:spcBef>
                <a:spcPts val="0"/>
              </a:spcBef>
              <a:spcAft>
                <a:spcPts val="0"/>
              </a:spcAft>
              <a:buSzPts val="1800"/>
              <a:buChar char="•"/>
            </a:pPr>
            <a:r>
              <a:rPr lang="en-US"/>
              <a:t> Since execution takes place in parallel, they are used for high speed execution, and to increase the power of computer.</a:t>
            </a:r>
            <a:endParaRPr/>
          </a:p>
          <a:p>
            <a:pPr marL="457200" lvl="0" indent="-342900" algn="l" rtl="0">
              <a:spcBef>
                <a:spcPts val="0"/>
              </a:spcBef>
              <a:spcAft>
                <a:spcPts val="0"/>
              </a:spcAft>
              <a:buSzPts val="1800"/>
              <a:buChar char="•"/>
            </a:pPr>
            <a:r>
              <a:rPr lang="en-US"/>
              <a:t> Linux, UNIX and Windows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457200" y="609600"/>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Real Time OS</a:t>
            </a:r>
            <a:endParaRPr/>
          </a:p>
        </p:txBody>
      </p:sp>
      <p:sp>
        <p:nvSpPr>
          <p:cNvPr id="212" name="Google Shape;212;p30"/>
          <p:cNvSpPr txBox="1">
            <a:spLocks noGrp="1"/>
          </p:cNvSpPr>
          <p:nvPr>
            <p:ph type="body" idx="1"/>
          </p:nvPr>
        </p:nvSpPr>
        <p:spPr>
          <a:xfrm>
            <a:off x="457200" y="1905000"/>
            <a:ext cx="8229600" cy="4221300"/>
          </a:xfrm>
          <a:prstGeom prst="rect">
            <a:avLst/>
          </a:prstGeom>
        </p:spPr>
        <p:txBody>
          <a:bodyPr spcFirstLastPara="1" wrap="square" lIns="91425" tIns="45700" rIns="91425" bIns="45700" anchor="t" anchorCtr="0">
            <a:normAutofit lnSpcReduction="20000"/>
          </a:bodyPr>
          <a:lstStyle/>
          <a:p>
            <a:pPr marL="457200" lvl="0" indent="-342900" algn="l" rtl="0">
              <a:spcBef>
                <a:spcPts val="360"/>
              </a:spcBef>
              <a:spcAft>
                <a:spcPts val="0"/>
              </a:spcAft>
              <a:buSzPts val="1800"/>
              <a:buChar char="•"/>
            </a:pPr>
            <a:r>
              <a:rPr lang="en-US"/>
              <a:t>Real time OS are designed to respond to an event within a predetermined time. </a:t>
            </a:r>
            <a:endParaRPr/>
          </a:p>
          <a:p>
            <a:pPr marL="457200" lvl="0" indent="-342900" algn="l" rtl="0">
              <a:spcBef>
                <a:spcPts val="0"/>
              </a:spcBef>
              <a:spcAft>
                <a:spcPts val="0"/>
              </a:spcAft>
              <a:buSzPts val="1800"/>
              <a:buChar char="•"/>
            </a:pPr>
            <a:r>
              <a:rPr lang="en-US"/>
              <a:t>These operating systems are used to control processes. Processing is done within a time constraint.</a:t>
            </a:r>
            <a:endParaRPr/>
          </a:p>
          <a:p>
            <a:pPr marL="457200" lvl="0" indent="-342900" algn="l" rtl="0">
              <a:spcBef>
                <a:spcPts val="0"/>
              </a:spcBef>
              <a:spcAft>
                <a:spcPts val="0"/>
              </a:spcAft>
              <a:buSzPts val="1800"/>
              <a:buChar char="•"/>
            </a:pPr>
            <a:r>
              <a:rPr lang="en-US"/>
              <a:t>They are used to respond to queries in areas like medical imaging system, industrial control systems etc.</a:t>
            </a:r>
            <a:endParaRPr/>
          </a:p>
          <a:p>
            <a:pPr marL="0" lvl="0" indent="0" algn="l" rtl="0">
              <a:spcBef>
                <a:spcPts val="360"/>
              </a:spcBef>
              <a:spcAft>
                <a:spcPts val="0"/>
              </a:spcAft>
              <a:buClr>
                <a:schemeClr val="dk1"/>
              </a:buClr>
              <a:buSzPts val="1100"/>
              <a:buFont typeface="Arial"/>
              <a:buNone/>
            </a:pPr>
            <a:endParaRPr/>
          </a:p>
          <a:p>
            <a:pPr marL="0" lvl="0" indent="0" algn="l" rtl="0">
              <a:spcBef>
                <a:spcPts val="36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1"/>
          <p:cNvSpPr txBox="1">
            <a:spLocks noGrp="1"/>
          </p:cNvSpPr>
          <p:nvPr>
            <p:ph type="title"/>
          </p:nvPr>
        </p:nvSpPr>
        <p:spPr>
          <a:xfrm>
            <a:off x="457200" y="609600"/>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Embedded OS</a:t>
            </a:r>
            <a:endParaRPr/>
          </a:p>
        </p:txBody>
      </p:sp>
      <p:sp>
        <p:nvSpPr>
          <p:cNvPr id="219" name="Google Shape;219;p31"/>
          <p:cNvSpPr txBox="1">
            <a:spLocks noGrp="1"/>
          </p:cNvSpPr>
          <p:nvPr>
            <p:ph type="body" idx="1"/>
          </p:nvPr>
        </p:nvSpPr>
        <p:spPr>
          <a:xfrm>
            <a:off x="457200" y="1905000"/>
            <a:ext cx="8229600" cy="4221300"/>
          </a:xfrm>
          <a:prstGeom prst="rect">
            <a:avLst/>
          </a:prstGeom>
        </p:spPr>
        <p:txBody>
          <a:bodyPr spcFirstLastPara="1" wrap="square" lIns="91425" tIns="45700" rIns="91425" bIns="45700" anchor="t" anchorCtr="0">
            <a:normAutofit/>
          </a:bodyPr>
          <a:lstStyle/>
          <a:p>
            <a:pPr marL="457200" lvl="0" indent="-342900" algn="l" rtl="0">
              <a:spcBef>
                <a:spcPts val="360"/>
              </a:spcBef>
              <a:spcAft>
                <a:spcPts val="0"/>
              </a:spcAft>
              <a:buSzPts val="1800"/>
              <a:buChar char="•"/>
            </a:pPr>
            <a:r>
              <a:rPr lang="en-US"/>
              <a:t>This is embedded in a device in the ROM. </a:t>
            </a:r>
            <a:endParaRPr/>
          </a:p>
          <a:p>
            <a:pPr marL="457200" lvl="0" indent="-342900" algn="l" rtl="0">
              <a:spcBef>
                <a:spcPts val="0"/>
              </a:spcBef>
              <a:spcAft>
                <a:spcPts val="0"/>
              </a:spcAft>
              <a:buSzPts val="1800"/>
              <a:buChar char="•"/>
            </a:pPr>
            <a:r>
              <a:rPr lang="en-US"/>
              <a:t>They are specific to a device and are less resource intensive. </a:t>
            </a:r>
            <a:endParaRPr/>
          </a:p>
          <a:p>
            <a:pPr marL="457200" lvl="0" indent="-342900" algn="l" rtl="0">
              <a:spcBef>
                <a:spcPts val="0"/>
              </a:spcBef>
              <a:spcAft>
                <a:spcPts val="0"/>
              </a:spcAft>
              <a:buSzPts val="1800"/>
              <a:buChar char="•"/>
            </a:pPr>
            <a:r>
              <a:rPr lang="en-US"/>
              <a:t>They are used in appliances like microwaves, washing machines, traffic control systems etc.</a:t>
            </a:r>
            <a:endParaRPr/>
          </a:p>
          <a:p>
            <a:pPr marL="0" lvl="0" indent="0" algn="l" rtl="0">
              <a:spcBef>
                <a:spcPts val="36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457200" y="609600"/>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Introduction</a:t>
            </a:r>
            <a:endParaRPr/>
          </a:p>
        </p:txBody>
      </p:sp>
      <p:sp>
        <p:nvSpPr>
          <p:cNvPr id="98" name="Google Shape;98;p14"/>
          <p:cNvSpPr txBox="1">
            <a:spLocks noGrp="1"/>
          </p:cNvSpPr>
          <p:nvPr>
            <p:ph type="body" idx="1"/>
          </p:nvPr>
        </p:nvSpPr>
        <p:spPr>
          <a:xfrm>
            <a:off x="457200" y="1905000"/>
            <a:ext cx="8229600" cy="4221300"/>
          </a:xfrm>
          <a:prstGeom prst="rect">
            <a:avLst/>
          </a:prstGeom>
        </p:spPr>
        <p:txBody>
          <a:bodyPr spcFirstLastPara="1" wrap="square" lIns="91425" tIns="45700" rIns="91425" bIns="45700" anchor="t" anchorCtr="0">
            <a:normAutofit/>
          </a:bodyPr>
          <a:lstStyle/>
          <a:p>
            <a:pPr marL="457200" lvl="0" indent="-342900" algn="l" rtl="0">
              <a:spcBef>
                <a:spcPts val="360"/>
              </a:spcBef>
              <a:spcAft>
                <a:spcPts val="0"/>
              </a:spcAft>
              <a:buSzPts val="1800"/>
              <a:buChar char="•"/>
            </a:pPr>
            <a:r>
              <a:rPr lang="en-US"/>
              <a:t>The computer, as a machine, can do nothing for you without the software.</a:t>
            </a:r>
            <a:endParaRPr/>
          </a:p>
          <a:p>
            <a:pPr marL="457200" lvl="0" indent="-342900" algn="l" rtl="0">
              <a:spcBef>
                <a:spcPts val="0"/>
              </a:spcBef>
              <a:spcAft>
                <a:spcPts val="0"/>
              </a:spcAft>
              <a:buSzPts val="1800"/>
              <a:buChar char="•"/>
            </a:pPr>
            <a:r>
              <a:rPr lang="en-US"/>
              <a:t> Software is required for the functioning of computer.</a:t>
            </a:r>
            <a:endParaRPr/>
          </a:p>
          <a:p>
            <a:pPr marL="457200" lvl="0" indent="-342900" algn="l" rtl="0">
              <a:spcBef>
                <a:spcPts val="0"/>
              </a:spcBef>
              <a:spcAft>
                <a:spcPts val="0"/>
              </a:spcAft>
              <a:buSzPts val="1800"/>
              <a:buChar char="•"/>
            </a:pPr>
            <a:r>
              <a:rPr lang="en-US"/>
              <a:t> Software programs instruct computer about the actions to be performed, so as to get the desired output.</a:t>
            </a:r>
            <a:endParaRPr/>
          </a:p>
          <a:p>
            <a:pPr marL="457200" lvl="0" indent="0" algn="l" rtl="0">
              <a:spcBef>
                <a:spcPts val="36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2"/>
          <p:cNvSpPr txBox="1">
            <a:spLocks noGrp="1"/>
          </p:cNvSpPr>
          <p:nvPr>
            <p:ph type="title"/>
          </p:nvPr>
        </p:nvSpPr>
        <p:spPr>
          <a:xfrm>
            <a:off x="457200" y="609600"/>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Functions of OS</a:t>
            </a:r>
            <a:endParaRPr/>
          </a:p>
        </p:txBody>
      </p:sp>
      <p:sp>
        <p:nvSpPr>
          <p:cNvPr id="226" name="Google Shape;226;p32"/>
          <p:cNvSpPr txBox="1">
            <a:spLocks noGrp="1"/>
          </p:cNvSpPr>
          <p:nvPr>
            <p:ph type="body" idx="1"/>
          </p:nvPr>
        </p:nvSpPr>
        <p:spPr>
          <a:xfrm>
            <a:off x="457200" y="1905000"/>
            <a:ext cx="8229600" cy="4221300"/>
          </a:xfrm>
          <a:prstGeom prst="rect">
            <a:avLst/>
          </a:prstGeom>
        </p:spPr>
        <p:txBody>
          <a:bodyPr spcFirstLastPara="1" wrap="square" lIns="91425" tIns="45700" rIns="91425" bIns="45700" anchor="t" anchorCtr="0">
            <a:normAutofit lnSpcReduction="10000"/>
          </a:bodyPr>
          <a:lstStyle/>
          <a:p>
            <a:pPr marL="457200" lvl="0" indent="-342900" algn="l" rtl="0">
              <a:spcBef>
                <a:spcPts val="360"/>
              </a:spcBef>
              <a:spcAft>
                <a:spcPts val="0"/>
              </a:spcAft>
              <a:buSzPts val="1800"/>
              <a:buChar char="•"/>
            </a:pPr>
            <a:r>
              <a:rPr lang="en-US"/>
              <a:t>Process Management</a:t>
            </a:r>
            <a:endParaRPr/>
          </a:p>
          <a:p>
            <a:pPr marL="457200" lvl="0" indent="-342900" algn="l" rtl="0">
              <a:spcBef>
                <a:spcPts val="0"/>
              </a:spcBef>
              <a:spcAft>
                <a:spcPts val="0"/>
              </a:spcAft>
              <a:buSzPts val="1800"/>
              <a:buChar char="•"/>
            </a:pPr>
            <a:r>
              <a:rPr lang="en-US"/>
              <a:t>Memory Management</a:t>
            </a:r>
            <a:endParaRPr/>
          </a:p>
          <a:p>
            <a:pPr marL="457200" lvl="0" indent="-342900" algn="l" rtl="0">
              <a:spcBef>
                <a:spcPts val="0"/>
              </a:spcBef>
              <a:spcAft>
                <a:spcPts val="0"/>
              </a:spcAft>
              <a:buSzPts val="1800"/>
              <a:buChar char="•"/>
            </a:pPr>
            <a:r>
              <a:rPr lang="en-US"/>
              <a:t>File Management</a:t>
            </a:r>
            <a:endParaRPr/>
          </a:p>
          <a:p>
            <a:pPr marL="457200" lvl="0" indent="-342900" algn="l" rtl="0">
              <a:spcBef>
                <a:spcPts val="0"/>
              </a:spcBef>
              <a:spcAft>
                <a:spcPts val="0"/>
              </a:spcAft>
              <a:buSzPts val="1800"/>
              <a:buChar char="•"/>
            </a:pPr>
            <a:r>
              <a:rPr lang="en-US"/>
              <a:t>Device Management</a:t>
            </a:r>
            <a:endParaRPr/>
          </a:p>
          <a:p>
            <a:pPr marL="457200" lvl="0" indent="-342900" algn="l" rtl="0">
              <a:spcBef>
                <a:spcPts val="0"/>
              </a:spcBef>
              <a:spcAft>
                <a:spcPts val="0"/>
              </a:spcAft>
              <a:buSzPts val="1800"/>
              <a:buChar char="•"/>
            </a:pPr>
            <a:r>
              <a:rPr lang="en-US"/>
              <a:t>Protection &amp; Security</a:t>
            </a:r>
            <a:endParaRPr/>
          </a:p>
          <a:p>
            <a:pPr marL="457200" lvl="0" indent="-342900" algn="l" rtl="0">
              <a:spcBef>
                <a:spcPts val="0"/>
              </a:spcBef>
              <a:spcAft>
                <a:spcPts val="0"/>
              </a:spcAft>
              <a:buSzPts val="1800"/>
              <a:buChar char="•"/>
            </a:pPr>
            <a:r>
              <a:rPr lang="en-US"/>
              <a:t>Communication</a:t>
            </a:r>
            <a:endParaRPr/>
          </a:p>
          <a:p>
            <a:pPr marL="457200" lvl="0" indent="-342900" algn="l" rtl="0">
              <a:spcBef>
                <a:spcPts val="0"/>
              </a:spcBef>
              <a:spcAft>
                <a:spcPts val="0"/>
              </a:spcAft>
              <a:buSzPts val="1800"/>
              <a:buChar char="•"/>
            </a:pPr>
            <a:r>
              <a:rPr lang="en-US"/>
              <a:t>User Interface</a:t>
            </a:r>
            <a:endParaRPr/>
          </a:p>
          <a:p>
            <a:pPr marL="0" lvl="0" indent="0" algn="l" rtl="0">
              <a:spcBef>
                <a:spcPts val="360"/>
              </a:spcBef>
              <a:spcAft>
                <a:spcPts val="0"/>
              </a:spcAft>
              <a:buClr>
                <a:schemeClr val="dk1"/>
              </a:buClr>
              <a:buSzPts val="1100"/>
              <a:buFont typeface="Arial"/>
              <a:buNone/>
            </a:pPr>
            <a:endParaRPr/>
          </a:p>
          <a:p>
            <a:pPr marL="0" lvl="0" indent="0" algn="l" rtl="0">
              <a:spcBef>
                <a:spcPts val="360"/>
              </a:spcBef>
              <a:spcAft>
                <a:spcPts val="0"/>
              </a:spcAft>
              <a:buNone/>
            </a:pPr>
            <a:endParaRPr/>
          </a:p>
        </p:txBody>
      </p:sp>
      <p:pic>
        <p:nvPicPr>
          <p:cNvPr id="227" name="Google Shape;227;p32"/>
          <p:cNvPicPr preferRelativeResize="0"/>
          <p:nvPr/>
        </p:nvPicPr>
        <p:blipFill>
          <a:blip r:embed="rId3">
            <a:alphaModFix/>
          </a:blip>
          <a:stretch>
            <a:fillRect/>
          </a:stretch>
        </p:blipFill>
        <p:spPr>
          <a:xfrm>
            <a:off x="4701575" y="3022175"/>
            <a:ext cx="4112600" cy="2260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3"/>
          <p:cNvSpPr txBox="1">
            <a:spLocks noGrp="1"/>
          </p:cNvSpPr>
          <p:nvPr>
            <p:ph type="title"/>
          </p:nvPr>
        </p:nvSpPr>
        <p:spPr>
          <a:xfrm>
            <a:off x="457200" y="609600"/>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Process Management</a:t>
            </a:r>
            <a:endParaRPr/>
          </a:p>
        </p:txBody>
      </p:sp>
      <p:sp>
        <p:nvSpPr>
          <p:cNvPr id="234" name="Google Shape;234;p33"/>
          <p:cNvSpPr txBox="1">
            <a:spLocks noGrp="1"/>
          </p:cNvSpPr>
          <p:nvPr>
            <p:ph type="body" idx="1"/>
          </p:nvPr>
        </p:nvSpPr>
        <p:spPr>
          <a:xfrm>
            <a:off x="457200" y="1905000"/>
            <a:ext cx="8229600" cy="4221300"/>
          </a:xfrm>
          <a:prstGeom prst="rect">
            <a:avLst/>
          </a:prstGeom>
        </p:spPr>
        <p:txBody>
          <a:bodyPr spcFirstLastPara="1" wrap="square" lIns="91425" tIns="45700" rIns="91425" bIns="45700" anchor="t" anchorCtr="0">
            <a:normAutofit fontScale="92500"/>
          </a:bodyPr>
          <a:lstStyle/>
          <a:p>
            <a:pPr marL="457200" lvl="0" indent="-334327" algn="l" rtl="0">
              <a:spcBef>
                <a:spcPts val="360"/>
              </a:spcBef>
              <a:spcAft>
                <a:spcPts val="0"/>
              </a:spcAft>
              <a:buSzPct val="56250"/>
              <a:buChar char="•"/>
            </a:pPr>
            <a:r>
              <a:rPr lang="en-US"/>
              <a:t>A process is a program in a state of execution.</a:t>
            </a:r>
            <a:endParaRPr/>
          </a:p>
          <a:p>
            <a:pPr marL="457200" lvl="0" indent="-334327" algn="l" rtl="0">
              <a:spcBef>
                <a:spcPts val="0"/>
              </a:spcBef>
              <a:spcAft>
                <a:spcPts val="0"/>
              </a:spcAft>
              <a:buSzPct val="56250"/>
              <a:buChar char="•"/>
            </a:pPr>
            <a:r>
              <a:rPr lang="en-US"/>
              <a:t>A process can be created, executed, and stopped.</a:t>
            </a:r>
            <a:endParaRPr/>
          </a:p>
          <a:p>
            <a:pPr marL="457200" lvl="0" indent="-334327" algn="l" rtl="0">
              <a:spcBef>
                <a:spcPts val="0"/>
              </a:spcBef>
              <a:spcAft>
                <a:spcPts val="0"/>
              </a:spcAft>
              <a:buSzPct val="56250"/>
              <a:buChar char="•"/>
            </a:pPr>
            <a:r>
              <a:rPr lang="en-US"/>
              <a:t>To accomplish a task, a process needs to have access to different system resources like I/O devices, CPU, memory etc. </a:t>
            </a:r>
            <a:endParaRPr/>
          </a:p>
          <a:p>
            <a:pPr marL="457200" lvl="0" indent="-334327" algn="l" rtl="0">
              <a:spcBef>
                <a:spcPts val="0"/>
              </a:spcBef>
              <a:spcAft>
                <a:spcPts val="0"/>
              </a:spcAft>
              <a:buSzPct val="56250"/>
              <a:buChar char="•"/>
            </a:pPr>
            <a:r>
              <a:rPr lang="en-US"/>
              <a:t>The process management function of an operating system handles allocation of resources to the processes in an efficient manner.</a:t>
            </a:r>
            <a:endParaRPr/>
          </a:p>
          <a:p>
            <a:pPr marL="0" lvl="0" indent="0" algn="l" rtl="0">
              <a:spcBef>
                <a:spcPts val="36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4"/>
          <p:cNvSpPr txBox="1">
            <a:spLocks noGrp="1"/>
          </p:cNvSpPr>
          <p:nvPr>
            <p:ph type="title"/>
          </p:nvPr>
        </p:nvSpPr>
        <p:spPr>
          <a:xfrm>
            <a:off x="457200" y="609600"/>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Memory Management</a:t>
            </a:r>
            <a:endParaRPr/>
          </a:p>
        </p:txBody>
      </p:sp>
      <p:sp>
        <p:nvSpPr>
          <p:cNvPr id="241" name="Google Shape;241;p34"/>
          <p:cNvSpPr txBox="1">
            <a:spLocks noGrp="1"/>
          </p:cNvSpPr>
          <p:nvPr>
            <p:ph type="body" idx="1"/>
          </p:nvPr>
        </p:nvSpPr>
        <p:spPr>
          <a:xfrm>
            <a:off x="457200" y="1905000"/>
            <a:ext cx="8229600" cy="4221300"/>
          </a:xfrm>
          <a:prstGeom prst="rect">
            <a:avLst/>
          </a:prstGeom>
        </p:spPr>
        <p:txBody>
          <a:bodyPr spcFirstLastPara="1" wrap="square" lIns="91425" tIns="45700" rIns="91425" bIns="45700" anchor="t" anchorCtr="0">
            <a:normAutofit lnSpcReduction="10000"/>
          </a:bodyPr>
          <a:lstStyle/>
          <a:p>
            <a:pPr marL="457200" lvl="0" indent="-342900" algn="l" rtl="0">
              <a:spcBef>
                <a:spcPts val="360"/>
              </a:spcBef>
              <a:spcAft>
                <a:spcPts val="0"/>
              </a:spcAft>
              <a:buSzPts val="1800"/>
              <a:buChar char="•"/>
            </a:pPr>
            <a:r>
              <a:rPr lang="en-US"/>
              <a:t>In a computer, there may be multiple processes executing at the same time.</a:t>
            </a:r>
            <a:endParaRPr/>
          </a:p>
          <a:p>
            <a:pPr marL="457200" lvl="0" indent="-342900" algn="l" rtl="0">
              <a:spcBef>
                <a:spcPts val="0"/>
              </a:spcBef>
              <a:spcAft>
                <a:spcPts val="0"/>
              </a:spcAft>
              <a:buSzPts val="1800"/>
              <a:buChar char="•"/>
            </a:pPr>
            <a:r>
              <a:rPr lang="en-US"/>
              <a:t>Memory management is one of the tasks handled by the operating system.</a:t>
            </a:r>
            <a:endParaRPr/>
          </a:p>
          <a:p>
            <a:pPr marL="457200" lvl="0" indent="-342900" algn="l" rtl="0">
              <a:spcBef>
                <a:spcPts val="0"/>
              </a:spcBef>
              <a:spcAft>
                <a:spcPts val="0"/>
              </a:spcAft>
              <a:buSzPts val="1800"/>
              <a:buChar char="•"/>
            </a:pPr>
            <a:r>
              <a:rPr lang="en-US"/>
              <a:t> Memory management schemes handle the allocation of memory to different processes.</a:t>
            </a:r>
            <a:endParaRPr/>
          </a:p>
          <a:p>
            <a:pPr marL="457200" lvl="0" indent="-342900" algn="l" rtl="0">
              <a:spcBef>
                <a:spcPts val="0"/>
              </a:spcBef>
              <a:spcAft>
                <a:spcPts val="0"/>
              </a:spcAft>
              <a:buSzPts val="1800"/>
              <a:buChar char="•"/>
            </a:pPr>
            <a:r>
              <a:rPr lang="en-US"/>
              <a:t>Paging,Virtual memory</a:t>
            </a:r>
            <a:endParaRPr/>
          </a:p>
          <a:p>
            <a:pPr marL="0" lvl="0" indent="0" algn="l" rtl="0">
              <a:spcBef>
                <a:spcPts val="360"/>
              </a:spcBef>
              <a:spcAft>
                <a:spcPts val="0"/>
              </a:spcAft>
              <a:buClr>
                <a:schemeClr val="dk1"/>
              </a:buClr>
              <a:buSzPts val="1100"/>
              <a:buFont typeface="Arial"/>
              <a:buNone/>
            </a:pPr>
            <a:endParaRPr/>
          </a:p>
          <a:p>
            <a:pPr marL="0" lvl="0" indent="0" algn="l" rtl="0">
              <a:spcBef>
                <a:spcPts val="36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5"/>
          <p:cNvSpPr txBox="1">
            <a:spLocks noGrp="1"/>
          </p:cNvSpPr>
          <p:nvPr>
            <p:ph type="title"/>
          </p:nvPr>
        </p:nvSpPr>
        <p:spPr>
          <a:xfrm>
            <a:off x="457200" y="609600"/>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Virtual Memory</a:t>
            </a:r>
            <a:endParaRPr/>
          </a:p>
        </p:txBody>
      </p:sp>
      <p:sp>
        <p:nvSpPr>
          <p:cNvPr id="248" name="Google Shape;248;p35"/>
          <p:cNvSpPr txBox="1">
            <a:spLocks noGrp="1"/>
          </p:cNvSpPr>
          <p:nvPr>
            <p:ph type="body" idx="1"/>
          </p:nvPr>
        </p:nvSpPr>
        <p:spPr>
          <a:xfrm>
            <a:off x="457200" y="1905000"/>
            <a:ext cx="8229600" cy="4221300"/>
          </a:xfrm>
          <a:prstGeom prst="rect">
            <a:avLst/>
          </a:prstGeom>
        </p:spPr>
        <p:txBody>
          <a:bodyPr spcFirstLastPara="1" wrap="square" lIns="91425" tIns="45700" rIns="91425" bIns="45700" anchor="t" anchorCtr="0">
            <a:normAutofit/>
          </a:bodyPr>
          <a:lstStyle/>
          <a:p>
            <a:pPr marL="457200" lvl="0" indent="-342900" algn="l" rtl="0">
              <a:spcBef>
                <a:spcPts val="360"/>
              </a:spcBef>
              <a:spcAft>
                <a:spcPts val="0"/>
              </a:spcAft>
              <a:buSzPts val="1800"/>
              <a:buChar char="•"/>
            </a:pPr>
            <a:r>
              <a:rPr lang="en-US"/>
              <a:t>A computer can address more memory than the amount physically installed on the system. </a:t>
            </a:r>
            <a:endParaRPr/>
          </a:p>
          <a:p>
            <a:pPr marL="457200" lvl="0" indent="-342900" algn="l" rtl="0">
              <a:spcBef>
                <a:spcPts val="0"/>
              </a:spcBef>
              <a:spcAft>
                <a:spcPts val="0"/>
              </a:spcAft>
              <a:buSzPts val="1800"/>
              <a:buChar char="•"/>
            </a:pPr>
            <a:r>
              <a:rPr lang="en-US"/>
              <a:t>This extra memory is actually called virtual memory and it is a section of a hard disk that's set up to emulate the computer's RAM.</a:t>
            </a:r>
            <a:endParaRPr/>
          </a:p>
          <a:p>
            <a:pPr marL="0" lvl="0" indent="0" algn="l" rtl="0">
              <a:spcBef>
                <a:spcPts val="36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6"/>
          <p:cNvSpPr txBox="1">
            <a:spLocks noGrp="1"/>
          </p:cNvSpPr>
          <p:nvPr>
            <p:ph type="title"/>
          </p:nvPr>
        </p:nvSpPr>
        <p:spPr>
          <a:xfrm>
            <a:off x="457200" y="609600"/>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File Management</a:t>
            </a:r>
            <a:endParaRPr/>
          </a:p>
        </p:txBody>
      </p:sp>
      <p:sp>
        <p:nvSpPr>
          <p:cNvPr id="255" name="Google Shape;255;p36"/>
          <p:cNvSpPr txBox="1">
            <a:spLocks noGrp="1"/>
          </p:cNvSpPr>
          <p:nvPr>
            <p:ph type="body" idx="1"/>
          </p:nvPr>
        </p:nvSpPr>
        <p:spPr>
          <a:xfrm>
            <a:off x="457200" y="1905000"/>
            <a:ext cx="8229600" cy="4221300"/>
          </a:xfrm>
          <a:prstGeom prst="rect">
            <a:avLst/>
          </a:prstGeom>
        </p:spPr>
        <p:txBody>
          <a:bodyPr spcFirstLastPara="1" wrap="square" lIns="91425" tIns="45700" rIns="91425" bIns="45700" anchor="t" anchorCtr="0">
            <a:normAutofit lnSpcReduction="10000"/>
          </a:bodyPr>
          <a:lstStyle/>
          <a:p>
            <a:pPr marL="457200" lvl="0" indent="-342900" algn="l" rtl="0">
              <a:spcBef>
                <a:spcPts val="360"/>
              </a:spcBef>
              <a:spcAft>
                <a:spcPts val="0"/>
              </a:spcAft>
              <a:buSzPts val="1800"/>
              <a:buChar char="•"/>
            </a:pPr>
            <a:r>
              <a:rPr lang="en-US"/>
              <a:t>The file management function of the operating system involves handling the file system which consists of two parts—a set of files, and a directory structure.</a:t>
            </a:r>
            <a:endParaRPr/>
          </a:p>
          <a:p>
            <a:pPr marL="457200" lvl="0" indent="-342900" algn="l" rtl="0">
              <a:spcBef>
                <a:spcPts val="0"/>
              </a:spcBef>
              <a:spcAft>
                <a:spcPts val="0"/>
              </a:spcAft>
              <a:buSzPts val="1800"/>
              <a:buChar char="•"/>
            </a:pPr>
            <a:r>
              <a:rPr lang="en-US"/>
              <a:t>File is a collection of related information, has a name, and is stored on a secondary storage. </a:t>
            </a:r>
            <a:endParaRPr/>
          </a:p>
          <a:p>
            <a:pPr marL="457200" lvl="0" indent="-342900" algn="l" rtl="0">
              <a:spcBef>
                <a:spcPts val="0"/>
              </a:spcBef>
              <a:spcAft>
                <a:spcPts val="0"/>
              </a:spcAft>
              <a:buSzPts val="1800"/>
              <a:buChar char="•"/>
            </a:pPr>
            <a:r>
              <a:rPr lang="en-US"/>
              <a:t>It is the smallest named unit that can be written to a secondary storage device.</a:t>
            </a:r>
            <a:endParaRPr/>
          </a:p>
          <a:p>
            <a:pPr marL="0" lvl="0" indent="0" algn="l" rtl="0">
              <a:spcBef>
                <a:spcPts val="36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7"/>
          <p:cNvSpPr txBox="1">
            <a:spLocks noGrp="1"/>
          </p:cNvSpPr>
          <p:nvPr>
            <p:ph type="title"/>
          </p:nvPr>
        </p:nvSpPr>
        <p:spPr>
          <a:xfrm>
            <a:off x="457200" y="609600"/>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Device Management</a:t>
            </a:r>
            <a:endParaRPr/>
          </a:p>
        </p:txBody>
      </p:sp>
      <p:sp>
        <p:nvSpPr>
          <p:cNvPr id="262" name="Google Shape;262;p37"/>
          <p:cNvSpPr txBox="1">
            <a:spLocks noGrp="1"/>
          </p:cNvSpPr>
          <p:nvPr>
            <p:ph type="body" idx="1"/>
          </p:nvPr>
        </p:nvSpPr>
        <p:spPr>
          <a:xfrm>
            <a:off x="457200" y="1905000"/>
            <a:ext cx="8229600" cy="4221300"/>
          </a:xfrm>
          <a:prstGeom prst="rect">
            <a:avLst/>
          </a:prstGeom>
        </p:spPr>
        <p:txBody>
          <a:bodyPr spcFirstLastPara="1" wrap="square" lIns="91425" tIns="45700" rIns="91425" bIns="45700" anchor="t" anchorCtr="0">
            <a:normAutofit fontScale="92500" lnSpcReduction="20000"/>
          </a:bodyPr>
          <a:lstStyle/>
          <a:p>
            <a:pPr marL="457200" lvl="0" indent="-334327" algn="l" rtl="0">
              <a:spcBef>
                <a:spcPts val="360"/>
              </a:spcBef>
              <a:spcAft>
                <a:spcPts val="0"/>
              </a:spcAft>
              <a:buSzPct val="56250"/>
              <a:buChar char="•"/>
            </a:pPr>
            <a:r>
              <a:rPr lang="en-US"/>
              <a:t>An operating system communicates with the devices controllers with the help of device drivers while allocating the device to the various processes running on the computer system.</a:t>
            </a:r>
            <a:endParaRPr/>
          </a:p>
          <a:p>
            <a:pPr marL="457200" lvl="0" indent="-334327" algn="l" rtl="0">
              <a:spcBef>
                <a:spcPts val="0"/>
              </a:spcBef>
              <a:spcAft>
                <a:spcPts val="0"/>
              </a:spcAft>
              <a:buSzPct val="56250"/>
              <a:buChar char="•"/>
            </a:pPr>
            <a:r>
              <a:rPr lang="en-US"/>
              <a:t>Device drivers are the software programs that are used by an operating system to control the functioning of various devices in a uniform manner.</a:t>
            </a:r>
            <a:endParaRPr/>
          </a:p>
          <a:p>
            <a:pPr marL="0" lvl="0" indent="0" algn="l" rtl="0">
              <a:spcBef>
                <a:spcPts val="360"/>
              </a:spcBef>
              <a:spcAft>
                <a:spcPts val="0"/>
              </a:spcAft>
              <a:buClr>
                <a:schemeClr val="dk1"/>
              </a:buClr>
              <a:buSzPct val="34375"/>
              <a:buFont typeface="Arial"/>
              <a:buNone/>
            </a:pPr>
            <a:endParaRPr/>
          </a:p>
          <a:p>
            <a:pPr marL="0" lvl="0" indent="0" algn="l" rtl="0">
              <a:spcBef>
                <a:spcPts val="36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txBox="1">
            <a:spLocks noGrp="1"/>
          </p:cNvSpPr>
          <p:nvPr>
            <p:ph type="title"/>
          </p:nvPr>
        </p:nvSpPr>
        <p:spPr>
          <a:xfrm>
            <a:off x="457200" y="609600"/>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Protection &amp; Security</a:t>
            </a:r>
            <a:endParaRPr/>
          </a:p>
        </p:txBody>
      </p:sp>
      <p:sp>
        <p:nvSpPr>
          <p:cNvPr id="269" name="Google Shape;269;p38"/>
          <p:cNvSpPr txBox="1">
            <a:spLocks noGrp="1"/>
          </p:cNvSpPr>
          <p:nvPr>
            <p:ph type="body" idx="1"/>
          </p:nvPr>
        </p:nvSpPr>
        <p:spPr>
          <a:xfrm>
            <a:off x="457200" y="1905000"/>
            <a:ext cx="8229600" cy="4221300"/>
          </a:xfrm>
          <a:prstGeom prst="rect">
            <a:avLst/>
          </a:prstGeom>
        </p:spPr>
        <p:txBody>
          <a:bodyPr spcFirstLastPara="1" wrap="square" lIns="91425" tIns="45700" rIns="91425" bIns="45700" anchor="t" anchorCtr="0">
            <a:normAutofit/>
          </a:bodyPr>
          <a:lstStyle/>
          <a:p>
            <a:pPr marL="457200" lvl="0" indent="-342900" algn="l" rtl="0">
              <a:spcBef>
                <a:spcPts val="360"/>
              </a:spcBef>
              <a:spcAft>
                <a:spcPts val="0"/>
              </a:spcAft>
              <a:buSzPts val="1800"/>
              <a:buChar char="•"/>
            </a:pPr>
            <a:r>
              <a:rPr lang="en-US"/>
              <a:t>User accounts—individual accounts for user Authentication—using password protection </a:t>
            </a:r>
            <a:endParaRPr/>
          </a:p>
          <a:p>
            <a:pPr marL="457200" lvl="0" indent="-342900" algn="l" rtl="0">
              <a:spcBef>
                <a:spcPts val="0"/>
              </a:spcBef>
              <a:spcAft>
                <a:spcPts val="0"/>
              </a:spcAft>
              <a:buSzPts val="1800"/>
              <a:buChar char="•"/>
            </a:pPr>
            <a:r>
              <a:rPr lang="en-US"/>
              <a:t>Access rights—define rights for access of different kind of information for different</a:t>
            </a:r>
            <a:endParaRPr/>
          </a:p>
          <a:p>
            <a:pPr marL="457200" lvl="0" indent="-342900" algn="l" rtl="0">
              <a:spcBef>
                <a:spcPts val="0"/>
              </a:spcBef>
              <a:spcAft>
                <a:spcPts val="0"/>
              </a:spcAft>
              <a:buSzPts val="1800"/>
              <a:buChar char="•"/>
            </a:pPr>
            <a:r>
              <a:rPr lang="en-US"/>
              <a:t>people.</a:t>
            </a:r>
            <a:endParaRPr/>
          </a:p>
          <a:p>
            <a:pPr marL="457200" lvl="0" indent="-342900" algn="l" rtl="0">
              <a:spcBef>
                <a:spcPts val="0"/>
              </a:spcBef>
              <a:spcAft>
                <a:spcPts val="0"/>
              </a:spcAft>
              <a:buSzPts val="1800"/>
              <a:buChar char="•"/>
            </a:pPr>
            <a:r>
              <a:rPr lang="en-US"/>
              <a:t>Data encryption—store data</a:t>
            </a:r>
            <a:endParaRPr/>
          </a:p>
          <a:p>
            <a:pPr marL="0" lvl="0" indent="0" algn="l" rtl="0">
              <a:spcBef>
                <a:spcPts val="36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9"/>
          <p:cNvSpPr txBox="1">
            <a:spLocks noGrp="1"/>
          </p:cNvSpPr>
          <p:nvPr>
            <p:ph type="title"/>
          </p:nvPr>
        </p:nvSpPr>
        <p:spPr>
          <a:xfrm>
            <a:off x="457200" y="609600"/>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User Interface(UI)</a:t>
            </a:r>
            <a:endParaRPr/>
          </a:p>
        </p:txBody>
      </p:sp>
      <p:sp>
        <p:nvSpPr>
          <p:cNvPr id="276" name="Google Shape;276;p39"/>
          <p:cNvSpPr txBox="1">
            <a:spLocks noGrp="1"/>
          </p:cNvSpPr>
          <p:nvPr>
            <p:ph type="body" idx="1"/>
          </p:nvPr>
        </p:nvSpPr>
        <p:spPr>
          <a:xfrm>
            <a:off x="457200" y="1905000"/>
            <a:ext cx="8229600" cy="4221300"/>
          </a:xfrm>
          <a:prstGeom prst="rect">
            <a:avLst/>
          </a:prstGeom>
        </p:spPr>
        <p:txBody>
          <a:bodyPr spcFirstLastPara="1" wrap="square" lIns="91425" tIns="45700" rIns="91425" bIns="45700" anchor="t" anchorCtr="0">
            <a:normAutofit/>
          </a:bodyPr>
          <a:lstStyle/>
          <a:p>
            <a:pPr marL="457200" lvl="0" indent="-342900" algn="l" rtl="0">
              <a:spcBef>
                <a:spcPts val="360"/>
              </a:spcBef>
              <a:spcAft>
                <a:spcPts val="0"/>
              </a:spcAft>
              <a:buSzPts val="1800"/>
              <a:buChar char="•"/>
            </a:pPr>
            <a:r>
              <a:rPr lang="en-US"/>
              <a:t>The primary goal of operating system is to make the computer convenient for use by its user. </a:t>
            </a:r>
            <a:endParaRPr/>
          </a:p>
          <a:p>
            <a:pPr marL="457200" lvl="0" indent="-342900" algn="l" rtl="0">
              <a:spcBef>
                <a:spcPts val="0"/>
              </a:spcBef>
              <a:spcAft>
                <a:spcPts val="0"/>
              </a:spcAft>
              <a:buSzPts val="1800"/>
              <a:buChar char="•"/>
            </a:pPr>
            <a:r>
              <a:rPr lang="en-US"/>
              <a:t>It should allow users to easily access and communicate with the applications and the hardware.</a:t>
            </a:r>
            <a:endParaRPr/>
          </a:p>
          <a:p>
            <a:pPr marL="0" lvl="0" indent="0" algn="l" rtl="0">
              <a:spcBef>
                <a:spcPts val="36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0"/>
          <p:cNvSpPr txBox="1">
            <a:spLocks noGrp="1"/>
          </p:cNvSpPr>
          <p:nvPr>
            <p:ph type="title"/>
          </p:nvPr>
        </p:nvSpPr>
        <p:spPr>
          <a:xfrm>
            <a:off x="457200" y="609600"/>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Types of UI</a:t>
            </a:r>
            <a:endParaRPr/>
          </a:p>
        </p:txBody>
      </p:sp>
      <p:sp>
        <p:nvSpPr>
          <p:cNvPr id="283" name="Google Shape;283;p40"/>
          <p:cNvSpPr txBox="1">
            <a:spLocks noGrp="1"/>
          </p:cNvSpPr>
          <p:nvPr>
            <p:ph type="body" idx="1"/>
          </p:nvPr>
        </p:nvSpPr>
        <p:spPr>
          <a:xfrm>
            <a:off x="457200" y="1905000"/>
            <a:ext cx="8229600" cy="4221300"/>
          </a:xfrm>
          <a:prstGeom prst="rect">
            <a:avLst/>
          </a:prstGeom>
        </p:spPr>
        <p:txBody>
          <a:bodyPr spcFirstLastPara="1" wrap="square" lIns="91425" tIns="45700" rIns="91425" bIns="45700" anchor="t" anchorCtr="0">
            <a:normAutofit/>
          </a:bodyPr>
          <a:lstStyle/>
          <a:p>
            <a:pPr marL="457200" lvl="0" indent="-342900" algn="l" rtl="0">
              <a:spcBef>
                <a:spcPts val="360"/>
              </a:spcBef>
              <a:spcAft>
                <a:spcPts val="0"/>
              </a:spcAft>
              <a:buSzPts val="1800"/>
              <a:buChar char="•"/>
            </a:pPr>
            <a:r>
              <a:rPr lang="en-US"/>
              <a:t>The users can interact with the computer by using mainly two kinds of interfaces</a:t>
            </a:r>
            <a:endParaRPr/>
          </a:p>
          <a:p>
            <a:pPr marL="914400" lvl="1" indent="-342900" algn="l" rtl="0">
              <a:spcBef>
                <a:spcPts val="0"/>
              </a:spcBef>
              <a:spcAft>
                <a:spcPts val="0"/>
              </a:spcAft>
              <a:buSzPts val="1800"/>
              <a:buChar char="–"/>
            </a:pPr>
            <a:r>
              <a:rPr lang="en-US"/>
              <a:t>Command Line Interface (CLI)</a:t>
            </a:r>
            <a:endParaRPr/>
          </a:p>
          <a:p>
            <a:pPr marL="914400" lvl="1" indent="-342900" algn="l" rtl="0">
              <a:spcBef>
                <a:spcPts val="0"/>
              </a:spcBef>
              <a:spcAft>
                <a:spcPts val="0"/>
              </a:spcAft>
              <a:buSzPts val="1800"/>
              <a:buChar char="–"/>
            </a:pPr>
            <a:r>
              <a:rPr lang="en-US"/>
              <a:t>Graphical User Interface (GUI)</a:t>
            </a:r>
            <a:endParaRPr/>
          </a:p>
          <a:p>
            <a:pPr marL="0" lvl="0" indent="0" algn="l" rtl="0">
              <a:spcBef>
                <a:spcPts val="36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1"/>
          <p:cNvSpPr txBox="1">
            <a:spLocks noGrp="1"/>
          </p:cNvSpPr>
          <p:nvPr>
            <p:ph type="title"/>
          </p:nvPr>
        </p:nvSpPr>
        <p:spPr>
          <a:xfrm>
            <a:off x="457200" y="609600"/>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Command Line Interface</a:t>
            </a:r>
            <a:endParaRPr/>
          </a:p>
        </p:txBody>
      </p:sp>
      <p:sp>
        <p:nvSpPr>
          <p:cNvPr id="290" name="Google Shape;290;p41"/>
          <p:cNvSpPr txBox="1">
            <a:spLocks noGrp="1"/>
          </p:cNvSpPr>
          <p:nvPr>
            <p:ph type="body" idx="1"/>
          </p:nvPr>
        </p:nvSpPr>
        <p:spPr>
          <a:xfrm>
            <a:off x="457200" y="1905000"/>
            <a:ext cx="8229600" cy="4221300"/>
          </a:xfrm>
          <a:prstGeom prst="rect">
            <a:avLst/>
          </a:prstGeom>
        </p:spPr>
        <p:txBody>
          <a:bodyPr spcFirstLastPara="1" wrap="square" lIns="91425" tIns="45700" rIns="91425" bIns="45700" anchor="t" anchorCtr="0">
            <a:normAutofit/>
          </a:bodyPr>
          <a:lstStyle/>
          <a:p>
            <a:pPr marL="457200" lvl="0" indent="-342900" algn="l" rtl="0">
              <a:spcBef>
                <a:spcPts val="360"/>
              </a:spcBef>
              <a:spcAft>
                <a:spcPts val="0"/>
              </a:spcAft>
              <a:buSzPts val="1800"/>
              <a:buChar char="•"/>
            </a:pPr>
            <a:r>
              <a:rPr lang="en-US"/>
              <a:t>CLI requires the user to interact with operating system in the form of text keyed in from the keyboard. </a:t>
            </a:r>
            <a:endParaRPr/>
          </a:p>
          <a:p>
            <a:pPr marL="457200" lvl="0" indent="-342900" algn="l" rtl="0">
              <a:spcBef>
                <a:spcPts val="0"/>
              </a:spcBef>
              <a:spcAft>
                <a:spcPts val="0"/>
              </a:spcAft>
              <a:buSzPts val="1800"/>
              <a:buChar char="•"/>
            </a:pPr>
            <a:r>
              <a:rPr lang="en-US"/>
              <a:t>In this, the user has to learn and remember the different commands required for copying, deleting, opening a file or folder etc.</a:t>
            </a:r>
            <a:endParaRPr/>
          </a:p>
          <a:p>
            <a:pPr marL="457200" lvl="0" indent="-342900" algn="l" rtl="0">
              <a:spcBef>
                <a:spcPts val="0"/>
              </a:spcBef>
              <a:spcAft>
                <a:spcPts val="0"/>
              </a:spcAft>
              <a:buSzPts val="1800"/>
              <a:buChar char="•"/>
            </a:pPr>
            <a:r>
              <a:rPr lang="en-US"/>
              <a:t>Example MS-DOS &amp; Linux shell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457200" y="609600"/>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dirty="0">
                <a:highlight>
                  <a:srgbClr val="FFFF00"/>
                </a:highlight>
              </a:rPr>
              <a:t>Software</a:t>
            </a:r>
            <a:endParaRPr dirty="0">
              <a:highlight>
                <a:srgbClr val="FFFF00"/>
              </a:highlight>
            </a:endParaRPr>
          </a:p>
        </p:txBody>
      </p:sp>
      <p:sp>
        <p:nvSpPr>
          <p:cNvPr id="105" name="Google Shape;105;p15"/>
          <p:cNvSpPr txBox="1">
            <a:spLocks noGrp="1"/>
          </p:cNvSpPr>
          <p:nvPr>
            <p:ph type="body" idx="1"/>
          </p:nvPr>
        </p:nvSpPr>
        <p:spPr>
          <a:xfrm>
            <a:off x="457200" y="1905000"/>
            <a:ext cx="8229600" cy="4221300"/>
          </a:xfrm>
          <a:prstGeom prst="rect">
            <a:avLst/>
          </a:prstGeom>
        </p:spPr>
        <p:txBody>
          <a:bodyPr spcFirstLastPara="1" wrap="square" lIns="91425" tIns="45700" rIns="91425" bIns="45700" anchor="t" anchorCtr="0">
            <a:normAutofit/>
          </a:bodyPr>
          <a:lstStyle/>
          <a:p>
            <a:pPr marL="457200" lvl="0" indent="-342900" algn="l" rtl="0">
              <a:spcBef>
                <a:spcPts val="360"/>
              </a:spcBef>
              <a:spcAft>
                <a:spcPts val="0"/>
              </a:spcAft>
              <a:buSzPts val="1800"/>
              <a:buChar char="•"/>
            </a:pPr>
            <a:r>
              <a:rPr lang="en-US" dirty="0"/>
              <a:t>A computer system consists of hardware and software.</a:t>
            </a:r>
            <a:endParaRPr dirty="0"/>
          </a:p>
          <a:p>
            <a:pPr marL="457200" lvl="0" indent="-342900" algn="l" rtl="0">
              <a:spcBef>
                <a:spcPts val="0"/>
              </a:spcBef>
              <a:spcAft>
                <a:spcPts val="0"/>
              </a:spcAft>
              <a:buSzPts val="1800"/>
              <a:buChar char="•"/>
            </a:pPr>
            <a:r>
              <a:rPr lang="en-US" dirty="0">
                <a:highlight>
                  <a:srgbClr val="FFFF00"/>
                </a:highlight>
              </a:rPr>
              <a:t>Software is a set of programs that instructs the computer about the tasks to be performed</a:t>
            </a:r>
            <a:r>
              <a:rPr lang="en-US" dirty="0"/>
              <a:t>. </a:t>
            </a:r>
            <a:endParaRPr dirty="0"/>
          </a:p>
          <a:p>
            <a:pPr marL="457200" lvl="0" indent="-342900" algn="l" rtl="0">
              <a:spcBef>
                <a:spcPts val="0"/>
              </a:spcBef>
              <a:spcAft>
                <a:spcPts val="0"/>
              </a:spcAft>
              <a:buSzPts val="1800"/>
              <a:buChar char="•"/>
            </a:pPr>
            <a:r>
              <a:rPr lang="en-US" dirty="0"/>
              <a:t>Software tells the computer how the tasks are to be performed; hardware carries out these tasks.</a:t>
            </a:r>
            <a:endParaRPr dirty="0"/>
          </a:p>
          <a:p>
            <a:pPr marL="0" lvl="0" indent="0" algn="l" rtl="0">
              <a:spcBef>
                <a:spcPts val="360"/>
              </a:spcBef>
              <a:spcAft>
                <a:spcPts val="0"/>
              </a:spcAft>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2"/>
          <p:cNvSpPr txBox="1">
            <a:spLocks noGrp="1"/>
          </p:cNvSpPr>
          <p:nvPr>
            <p:ph type="title"/>
          </p:nvPr>
        </p:nvSpPr>
        <p:spPr>
          <a:xfrm>
            <a:off x="457200" y="609600"/>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Example- MS-DOS</a:t>
            </a:r>
            <a:endParaRPr/>
          </a:p>
        </p:txBody>
      </p:sp>
      <p:sp>
        <p:nvSpPr>
          <p:cNvPr id="297" name="Google Shape;297;p42"/>
          <p:cNvSpPr txBox="1">
            <a:spLocks noGrp="1"/>
          </p:cNvSpPr>
          <p:nvPr>
            <p:ph type="body" idx="1"/>
          </p:nvPr>
        </p:nvSpPr>
        <p:spPr>
          <a:xfrm>
            <a:off x="457200" y="1905000"/>
            <a:ext cx="8229600" cy="42213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a:p>
        </p:txBody>
      </p:sp>
      <p:pic>
        <p:nvPicPr>
          <p:cNvPr id="298" name="Google Shape;298;p42"/>
          <p:cNvPicPr preferRelativeResize="0"/>
          <p:nvPr/>
        </p:nvPicPr>
        <p:blipFill>
          <a:blip r:embed="rId3">
            <a:alphaModFix/>
          </a:blip>
          <a:stretch>
            <a:fillRect/>
          </a:stretch>
        </p:blipFill>
        <p:spPr>
          <a:xfrm>
            <a:off x="2455500" y="1946863"/>
            <a:ext cx="4748976" cy="41375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3"/>
          <p:cNvSpPr txBox="1">
            <a:spLocks noGrp="1"/>
          </p:cNvSpPr>
          <p:nvPr>
            <p:ph type="title"/>
          </p:nvPr>
        </p:nvSpPr>
        <p:spPr>
          <a:xfrm>
            <a:off x="457200" y="609600"/>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Graphical User Interface</a:t>
            </a:r>
            <a:endParaRPr/>
          </a:p>
        </p:txBody>
      </p:sp>
      <p:sp>
        <p:nvSpPr>
          <p:cNvPr id="305" name="Google Shape;305;p43"/>
          <p:cNvSpPr txBox="1">
            <a:spLocks noGrp="1"/>
          </p:cNvSpPr>
          <p:nvPr>
            <p:ph type="body" idx="1"/>
          </p:nvPr>
        </p:nvSpPr>
        <p:spPr>
          <a:xfrm>
            <a:off x="457200" y="1905000"/>
            <a:ext cx="8229600" cy="4221300"/>
          </a:xfrm>
          <a:prstGeom prst="rect">
            <a:avLst/>
          </a:prstGeom>
        </p:spPr>
        <p:txBody>
          <a:bodyPr spcFirstLastPara="1" wrap="square" lIns="91425" tIns="45700" rIns="91425" bIns="45700" anchor="t" anchorCtr="0">
            <a:normAutofit/>
          </a:bodyPr>
          <a:lstStyle/>
          <a:p>
            <a:pPr marL="457200" lvl="0" indent="-342900" algn="l" rtl="0">
              <a:spcBef>
                <a:spcPts val="360"/>
              </a:spcBef>
              <a:spcAft>
                <a:spcPts val="0"/>
              </a:spcAft>
              <a:buSzPts val="1800"/>
              <a:buChar char="•"/>
            </a:pPr>
            <a:r>
              <a:rPr lang="en-US"/>
              <a:t>The interface consists of icons, menus, windows, and pointers. </a:t>
            </a:r>
            <a:endParaRPr/>
          </a:p>
          <a:p>
            <a:pPr marL="457200" lvl="0" indent="-342900" algn="l" rtl="0">
              <a:spcBef>
                <a:spcPts val="0"/>
              </a:spcBef>
              <a:spcAft>
                <a:spcPts val="0"/>
              </a:spcAft>
              <a:buSzPts val="1800"/>
              <a:buChar char="•"/>
            </a:pPr>
            <a:r>
              <a:rPr lang="en-US"/>
              <a:t>The user need not learn the commands, instead, the user can give instructions by moving the pointer on the screen using a mouse and  pressing the mouse button</a:t>
            </a:r>
            <a:endParaRPr/>
          </a:p>
          <a:p>
            <a:pPr marL="457200" lvl="0" indent="-342900" algn="l" rtl="0">
              <a:spcBef>
                <a:spcPts val="0"/>
              </a:spcBef>
              <a:spcAft>
                <a:spcPts val="0"/>
              </a:spcAft>
              <a:buSzPts val="1800"/>
              <a:buChar char="•"/>
            </a:pPr>
            <a:r>
              <a:rPr lang="en-US"/>
              <a:t>MS Windows, Linux, Mac OS</a:t>
            </a:r>
            <a:endParaRPr/>
          </a:p>
          <a:p>
            <a:pPr marL="0" lvl="0" indent="0" algn="l" rtl="0">
              <a:spcBef>
                <a:spcPts val="36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4"/>
          <p:cNvSpPr txBox="1">
            <a:spLocks noGrp="1"/>
          </p:cNvSpPr>
          <p:nvPr>
            <p:ph type="title"/>
          </p:nvPr>
        </p:nvSpPr>
        <p:spPr>
          <a:xfrm>
            <a:off x="457200" y="609600"/>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Example-GUI</a:t>
            </a:r>
            <a:endParaRPr/>
          </a:p>
        </p:txBody>
      </p:sp>
      <p:sp>
        <p:nvSpPr>
          <p:cNvPr id="312" name="Google Shape;312;p44"/>
          <p:cNvSpPr txBox="1">
            <a:spLocks noGrp="1"/>
          </p:cNvSpPr>
          <p:nvPr>
            <p:ph type="body" idx="1"/>
          </p:nvPr>
        </p:nvSpPr>
        <p:spPr>
          <a:xfrm>
            <a:off x="457200" y="1905000"/>
            <a:ext cx="8229600" cy="42213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a:p>
        </p:txBody>
      </p:sp>
      <p:pic>
        <p:nvPicPr>
          <p:cNvPr id="313" name="Google Shape;313;p44"/>
          <p:cNvPicPr preferRelativeResize="0"/>
          <p:nvPr/>
        </p:nvPicPr>
        <p:blipFill>
          <a:blip r:embed="rId3">
            <a:alphaModFix/>
          </a:blip>
          <a:stretch>
            <a:fillRect/>
          </a:stretch>
        </p:blipFill>
        <p:spPr>
          <a:xfrm>
            <a:off x="1016275" y="2021925"/>
            <a:ext cx="7111474" cy="39874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5"/>
          <p:cNvSpPr txBox="1">
            <a:spLocks noGrp="1"/>
          </p:cNvSpPr>
          <p:nvPr>
            <p:ph type="title"/>
          </p:nvPr>
        </p:nvSpPr>
        <p:spPr>
          <a:xfrm>
            <a:off x="457200" y="609600"/>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Examples of OS</a:t>
            </a:r>
            <a:endParaRPr/>
          </a:p>
        </p:txBody>
      </p:sp>
      <p:sp>
        <p:nvSpPr>
          <p:cNvPr id="320" name="Google Shape;320;p45"/>
          <p:cNvSpPr txBox="1">
            <a:spLocks noGrp="1"/>
          </p:cNvSpPr>
          <p:nvPr>
            <p:ph type="body" idx="1"/>
          </p:nvPr>
        </p:nvSpPr>
        <p:spPr>
          <a:xfrm>
            <a:off x="457200" y="1905000"/>
            <a:ext cx="8229600" cy="4221300"/>
          </a:xfrm>
          <a:prstGeom prst="rect">
            <a:avLst/>
          </a:prstGeom>
        </p:spPr>
        <p:txBody>
          <a:bodyPr spcFirstLastPara="1" wrap="square" lIns="91425" tIns="45700" rIns="91425" bIns="45700" anchor="t" anchorCtr="0">
            <a:normAutofit/>
          </a:bodyPr>
          <a:lstStyle/>
          <a:p>
            <a:pPr marL="457200" lvl="0" indent="-342900" algn="l" rtl="0">
              <a:spcBef>
                <a:spcPts val="360"/>
              </a:spcBef>
              <a:spcAft>
                <a:spcPts val="0"/>
              </a:spcAft>
              <a:buSzPts val="1800"/>
              <a:buChar char="•"/>
            </a:pPr>
            <a:r>
              <a:rPr lang="en-US"/>
              <a:t>Ms DOS</a:t>
            </a:r>
            <a:endParaRPr/>
          </a:p>
          <a:p>
            <a:pPr marL="457200" lvl="0" indent="-342900" algn="l" rtl="0">
              <a:spcBef>
                <a:spcPts val="0"/>
              </a:spcBef>
              <a:spcAft>
                <a:spcPts val="0"/>
              </a:spcAft>
              <a:buSzPts val="1800"/>
              <a:buChar char="•"/>
            </a:pPr>
            <a:r>
              <a:rPr lang="en-US"/>
              <a:t>Windows 11</a:t>
            </a:r>
            <a:endParaRPr/>
          </a:p>
          <a:p>
            <a:pPr marL="457200" lvl="0" indent="-342900" algn="l" rtl="0">
              <a:spcBef>
                <a:spcPts val="0"/>
              </a:spcBef>
              <a:spcAft>
                <a:spcPts val="0"/>
              </a:spcAft>
              <a:buSzPts val="1800"/>
              <a:buChar char="•"/>
            </a:pPr>
            <a:r>
              <a:rPr lang="en-US"/>
              <a:t>Linux</a:t>
            </a:r>
            <a:endParaRPr/>
          </a:p>
          <a:p>
            <a:pPr marL="457200" lvl="0" indent="-342900" algn="l" rtl="0">
              <a:spcBef>
                <a:spcPts val="0"/>
              </a:spcBef>
              <a:spcAft>
                <a:spcPts val="0"/>
              </a:spcAft>
              <a:buSzPts val="1800"/>
              <a:buChar char="•"/>
            </a:pPr>
            <a:r>
              <a:rPr lang="en-US"/>
              <a:t>Mac OS</a:t>
            </a:r>
            <a:endParaRPr/>
          </a:p>
          <a:p>
            <a:pPr marL="457200" lvl="0" indent="-342900" algn="l" rtl="0">
              <a:spcBef>
                <a:spcPts val="0"/>
              </a:spcBef>
              <a:spcAft>
                <a:spcPts val="0"/>
              </a:spcAft>
              <a:buSzPts val="1800"/>
              <a:buChar char="•"/>
            </a:pPr>
            <a:r>
              <a:rPr lang="en-US"/>
              <a:t>Android</a:t>
            </a:r>
            <a:endParaRPr/>
          </a:p>
          <a:p>
            <a:pPr marL="457200" lvl="0" indent="-342900" algn="l" rtl="0">
              <a:spcBef>
                <a:spcPts val="0"/>
              </a:spcBef>
              <a:spcAft>
                <a:spcPts val="0"/>
              </a:spcAft>
              <a:buSzPts val="1800"/>
              <a:buChar char="•"/>
            </a:pPr>
            <a:r>
              <a:rPr lang="en-US"/>
              <a:t>IOS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6"/>
          <p:cNvSpPr txBox="1">
            <a:spLocks noGrp="1"/>
          </p:cNvSpPr>
          <p:nvPr>
            <p:ph type="title"/>
          </p:nvPr>
        </p:nvSpPr>
        <p:spPr>
          <a:xfrm>
            <a:off x="457200" y="609600"/>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MS-DOS</a:t>
            </a:r>
            <a:endParaRPr/>
          </a:p>
        </p:txBody>
      </p:sp>
      <p:sp>
        <p:nvSpPr>
          <p:cNvPr id="327" name="Google Shape;327;p46"/>
          <p:cNvSpPr txBox="1">
            <a:spLocks noGrp="1"/>
          </p:cNvSpPr>
          <p:nvPr>
            <p:ph type="body" idx="1"/>
          </p:nvPr>
        </p:nvSpPr>
        <p:spPr>
          <a:xfrm>
            <a:off x="457200" y="1905000"/>
            <a:ext cx="8229600" cy="4221300"/>
          </a:xfrm>
          <a:prstGeom prst="rect">
            <a:avLst/>
          </a:prstGeom>
        </p:spPr>
        <p:txBody>
          <a:bodyPr spcFirstLastPara="1" wrap="square" lIns="91425" tIns="45700" rIns="91425" bIns="45700" anchor="t" anchorCtr="0">
            <a:normAutofit fontScale="92500" lnSpcReduction="10000"/>
          </a:bodyPr>
          <a:lstStyle/>
          <a:p>
            <a:pPr marL="457200" lvl="0" indent="-334327" algn="l" rtl="0">
              <a:spcBef>
                <a:spcPts val="360"/>
              </a:spcBef>
              <a:spcAft>
                <a:spcPts val="0"/>
              </a:spcAft>
              <a:buSzPct val="56250"/>
              <a:buChar char="•"/>
            </a:pPr>
            <a:r>
              <a:rPr lang="en-US"/>
              <a:t>MS-DOS was the first widely-installed operating system for PCs in 1980s.</a:t>
            </a:r>
            <a:endParaRPr/>
          </a:p>
          <a:p>
            <a:pPr marL="457200" lvl="0" indent="-334327" algn="l" rtl="0">
              <a:spcBef>
                <a:spcPts val="0"/>
              </a:spcBef>
              <a:spcAft>
                <a:spcPts val="0"/>
              </a:spcAft>
              <a:buSzPct val="56250"/>
              <a:buChar char="•"/>
            </a:pPr>
            <a:r>
              <a:rPr lang="en-US"/>
              <a:t>MS-DOS is easy to load and install. It neither requires much memory for the operating system, nor a very powerful computer to run on.</a:t>
            </a:r>
            <a:endParaRPr/>
          </a:p>
          <a:p>
            <a:pPr marL="457200" lvl="0" indent="-334327" algn="l" rtl="0">
              <a:spcBef>
                <a:spcPts val="0"/>
              </a:spcBef>
              <a:spcAft>
                <a:spcPts val="0"/>
              </a:spcAft>
              <a:buSzPct val="56250"/>
              <a:buChar char="•"/>
            </a:pPr>
            <a:r>
              <a:rPr lang="en-US"/>
              <a:t>MS-DOS is a command line user interface operating system. This means that the user has to type single line commands through the command interface.</a:t>
            </a:r>
            <a:endParaRPr/>
          </a:p>
          <a:p>
            <a:pPr marL="0" lvl="0" indent="0" algn="l" rtl="0">
              <a:spcBef>
                <a:spcPts val="36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7"/>
          <p:cNvSpPr txBox="1">
            <a:spLocks noGrp="1"/>
          </p:cNvSpPr>
          <p:nvPr>
            <p:ph type="title"/>
          </p:nvPr>
        </p:nvSpPr>
        <p:spPr>
          <a:xfrm>
            <a:off x="457200" y="609600"/>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Windows OS</a:t>
            </a:r>
            <a:endParaRPr/>
          </a:p>
        </p:txBody>
      </p:sp>
      <p:sp>
        <p:nvSpPr>
          <p:cNvPr id="334" name="Google Shape;334;p47"/>
          <p:cNvSpPr txBox="1">
            <a:spLocks noGrp="1"/>
          </p:cNvSpPr>
          <p:nvPr>
            <p:ph type="body" idx="1"/>
          </p:nvPr>
        </p:nvSpPr>
        <p:spPr>
          <a:xfrm>
            <a:off x="457200" y="1905000"/>
            <a:ext cx="8229600" cy="4221300"/>
          </a:xfrm>
          <a:prstGeom prst="rect">
            <a:avLst/>
          </a:prstGeom>
        </p:spPr>
        <p:txBody>
          <a:bodyPr spcFirstLastPara="1" wrap="square" lIns="91425" tIns="45700" rIns="91425" bIns="45700" anchor="t" anchorCtr="0">
            <a:normAutofit fontScale="85000" lnSpcReduction="20000"/>
          </a:bodyPr>
          <a:lstStyle/>
          <a:p>
            <a:pPr marL="457200" lvl="0" indent="-325755" algn="l" rtl="0">
              <a:spcBef>
                <a:spcPts val="360"/>
              </a:spcBef>
              <a:spcAft>
                <a:spcPts val="0"/>
              </a:spcAft>
              <a:buSzPct val="56250"/>
              <a:buChar char="•"/>
            </a:pPr>
            <a:r>
              <a:rPr lang="en-US"/>
              <a:t>Windows is a personal computer operating system from Microsoft.</a:t>
            </a:r>
            <a:endParaRPr/>
          </a:p>
          <a:p>
            <a:pPr marL="457200" lvl="0" indent="-325755" algn="l" rtl="0">
              <a:spcBef>
                <a:spcPts val="0"/>
              </a:spcBef>
              <a:spcAft>
                <a:spcPts val="0"/>
              </a:spcAft>
              <a:buSzPct val="56250"/>
              <a:buChar char="•"/>
            </a:pPr>
            <a:r>
              <a:rPr lang="en-US"/>
              <a:t>The Windows family of OS which is currently in use includes the Windows 9x family (Windows 95, Windows 98 and Windows 2000), Windows XP, Windows Vista, and Windows 7,8,11 operating systems.</a:t>
            </a:r>
            <a:endParaRPr/>
          </a:p>
          <a:p>
            <a:pPr marL="457200" lvl="0" indent="-325755" algn="l" rtl="0">
              <a:spcBef>
                <a:spcPts val="0"/>
              </a:spcBef>
              <a:spcAft>
                <a:spcPts val="0"/>
              </a:spcAft>
              <a:buSzPct val="56250"/>
              <a:buChar char="•"/>
            </a:pPr>
            <a:r>
              <a:rPr lang="en-US"/>
              <a:t>Windows family of OS is GUI-based operating system. Since GUI interfaces are easy to use and are user-friendly, these have become very popular.</a:t>
            </a:r>
            <a:endParaRPr/>
          </a:p>
          <a:p>
            <a:pPr marL="0" lvl="0" indent="0" algn="l" rtl="0">
              <a:spcBef>
                <a:spcPts val="36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8"/>
          <p:cNvSpPr txBox="1">
            <a:spLocks noGrp="1"/>
          </p:cNvSpPr>
          <p:nvPr>
            <p:ph type="title"/>
          </p:nvPr>
        </p:nvSpPr>
        <p:spPr>
          <a:xfrm>
            <a:off x="457200" y="609600"/>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Linux OS</a:t>
            </a:r>
            <a:endParaRPr/>
          </a:p>
        </p:txBody>
      </p:sp>
      <p:sp>
        <p:nvSpPr>
          <p:cNvPr id="341" name="Google Shape;341;p48"/>
          <p:cNvSpPr txBox="1">
            <a:spLocks noGrp="1"/>
          </p:cNvSpPr>
          <p:nvPr>
            <p:ph type="body" idx="1"/>
          </p:nvPr>
        </p:nvSpPr>
        <p:spPr>
          <a:xfrm>
            <a:off x="457200" y="1905000"/>
            <a:ext cx="8229600" cy="4221300"/>
          </a:xfrm>
          <a:prstGeom prst="rect">
            <a:avLst/>
          </a:prstGeom>
        </p:spPr>
        <p:txBody>
          <a:bodyPr spcFirstLastPara="1" wrap="square" lIns="91425" tIns="45700" rIns="91425" bIns="45700" anchor="t" anchorCtr="0">
            <a:normAutofit lnSpcReduction="10000"/>
          </a:bodyPr>
          <a:lstStyle/>
          <a:p>
            <a:pPr marL="457200" lvl="0" indent="-342900" algn="l" rtl="0">
              <a:spcBef>
                <a:spcPts val="360"/>
              </a:spcBef>
              <a:spcAft>
                <a:spcPts val="0"/>
              </a:spcAft>
              <a:buSzPts val="1800"/>
              <a:buChar char="•"/>
            </a:pPr>
            <a:r>
              <a:rPr lang="en-US"/>
              <a:t>Linux is a 32-bit, multi-tasking OS. It supports multiple users and multiple processors.</a:t>
            </a:r>
            <a:endParaRPr/>
          </a:p>
          <a:p>
            <a:pPr marL="457200" lvl="0" indent="-342900" algn="l" rtl="0">
              <a:spcBef>
                <a:spcPts val="0"/>
              </a:spcBef>
              <a:spcAft>
                <a:spcPts val="0"/>
              </a:spcAft>
              <a:buSzPts val="1800"/>
              <a:buChar char="•"/>
            </a:pPr>
            <a:r>
              <a:rPr lang="en-US"/>
              <a:t>Linux is a reliable and secure OS, and is available almost for free. So, Linux is fast becoming very popular and powerful OS.</a:t>
            </a:r>
            <a:endParaRPr/>
          </a:p>
          <a:p>
            <a:pPr marL="457200" lvl="0" indent="-342900" algn="l" rtl="0">
              <a:spcBef>
                <a:spcPts val="0"/>
              </a:spcBef>
              <a:spcAft>
                <a:spcPts val="0"/>
              </a:spcAft>
              <a:buSzPts val="1800"/>
              <a:buChar char="•"/>
            </a:pPr>
            <a:r>
              <a:rPr lang="en-US"/>
              <a:t>Linux OS is easily available, such as Redhat Linux ver. 9, and, Debian∙s—Ubuntu,Kubuntu, and Edubuntu.</a:t>
            </a:r>
            <a:endParaRPr/>
          </a:p>
          <a:p>
            <a:pPr marL="0" lvl="0" indent="0" algn="l" rtl="0">
              <a:spcBef>
                <a:spcPts val="36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9"/>
          <p:cNvSpPr txBox="1">
            <a:spLocks noGrp="1"/>
          </p:cNvSpPr>
          <p:nvPr>
            <p:ph type="title"/>
          </p:nvPr>
        </p:nvSpPr>
        <p:spPr>
          <a:xfrm>
            <a:off x="457200" y="609600"/>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Example-Linux OS</a:t>
            </a:r>
            <a:endParaRPr/>
          </a:p>
        </p:txBody>
      </p:sp>
      <p:sp>
        <p:nvSpPr>
          <p:cNvPr id="348" name="Google Shape;348;p49"/>
          <p:cNvSpPr txBox="1">
            <a:spLocks noGrp="1"/>
          </p:cNvSpPr>
          <p:nvPr>
            <p:ph type="body" idx="1"/>
          </p:nvPr>
        </p:nvSpPr>
        <p:spPr>
          <a:xfrm>
            <a:off x="457200" y="1905000"/>
            <a:ext cx="8229600" cy="42213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a:p>
        </p:txBody>
      </p:sp>
      <p:pic>
        <p:nvPicPr>
          <p:cNvPr id="349" name="Google Shape;349;p49"/>
          <p:cNvPicPr preferRelativeResize="0"/>
          <p:nvPr/>
        </p:nvPicPr>
        <p:blipFill>
          <a:blip r:embed="rId3">
            <a:alphaModFix/>
          </a:blip>
          <a:stretch>
            <a:fillRect/>
          </a:stretch>
        </p:blipFill>
        <p:spPr>
          <a:xfrm>
            <a:off x="675150" y="1905000"/>
            <a:ext cx="7940155" cy="43112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0"/>
          <p:cNvSpPr txBox="1">
            <a:spLocks noGrp="1"/>
          </p:cNvSpPr>
          <p:nvPr>
            <p:ph type="title"/>
          </p:nvPr>
        </p:nvSpPr>
        <p:spPr>
          <a:xfrm>
            <a:off x="457200" y="609600"/>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MacOS</a:t>
            </a:r>
            <a:endParaRPr/>
          </a:p>
        </p:txBody>
      </p:sp>
      <p:sp>
        <p:nvSpPr>
          <p:cNvPr id="356" name="Google Shape;356;p50"/>
          <p:cNvSpPr txBox="1">
            <a:spLocks noGrp="1"/>
          </p:cNvSpPr>
          <p:nvPr>
            <p:ph type="body" idx="1"/>
          </p:nvPr>
        </p:nvSpPr>
        <p:spPr>
          <a:xfrm>
            <a:off x="457200" y="1905000"/>
            <a:ext cx="8229600" cy="4221300"/>
          </a:xfrm>
          <a:prstGeom prst="rect">
            <a:avLst/>
          </a:prstGeom>
        </p:spPr>
        <p:txBody>
          <a:bodyPr spcFirstLastPara="1" wrap="square" lIns="91425" tIns="45700" rIns="91425" bIns="45700" anchor="t" anchorCtr="0">
            <a:normAutofit/>
          </a:bodyPr>
          <a:lstStyle/>
          <a:p>
            <a:pPr marL="457200" lvl="0" indent="-342900" algn="l" rtl="0">
              <a:spcBef>
                <a:spcPts val="360"/>
              </a:spcBef>
              <a:spcAft>
                <a:spcPts val="0"/>
              </a:spcAft>
              <a:buSzPts val="1800"/>
              <a:buChar char="•"/>
            </a:pPr>
            <a:r>
              <a:rPr lang="en-US"/>
              <a:t>MacOS is a Unix operating system developed and marketed by Apple Inc since 2001. </a:t>
            </a:r>
            <a:endParaRPr/>
          </a:p>
          <a:p>
            <a:pPr marL="457200" lvl="0" indent="-342900" algn="l" rtl="0">
              <a:spcBef>
                <a:spcPts val="0"/>
              </a:spcBef>
              <a:spcAft>
                <a:spcPts val="0"/>
              </a:spcAft>
              <a:buSzPts val="1800"/>
              <a:buChar char="•"/>
            </a:pPr>
            <a:r>
              <a:rPr lang="en-US"/>
              <a:t>It is the primary operating system for Apple's Mac computers.</a:t>
            </a:r>
            <a:endParaRPr/>
          </a:p>
          <a:p>
            <a:pPr marL="457200" lvl="0" indent="-342900" algn="l" rtl="0">
              <a:spcBef>
                <a:spcPts val="0"/>
              </a:spcBef>
              <a:spcAft>
                <a:spcPts val="0"/>
              </a:spcAft>
              <a:buSzPts val="1800"/>
              <a:buChar char="•"/>
            </a:pPr>
            <a:r>
              <a:rPr lang="en-US"/>
              <a:t>Within the market of desktop and laptop computers it is the second most widely used desktop OS.</a:t>
            </a:r>
            <a:endParaRPr/>
          </a:p>
          <a:p>
            <a:pPr marL="0" lvl="0" indent="0" algn="l" rtl="0">
              <a:spcBef>
                <a:spcPts val="360"/>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1"/>
          <p:cNvSpPr txBox="1">
            <a:spLocks noGrp="1"/>
          </p:cNvSpPr>
          <p:nvPr>
            <p:ph type="title"/>
          </p:nvPr>
        </p:nvSpPr>
        <p:spPr>
          <a:xfrm>
            <a:off x="457200" y="609600"/>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Mobile OS</a:t>
            </a:r>
            <a:endParaRPr/>
          </a:p>
        </p:txBody>
      </p:sp>
      <p:sp>
        <p:nvSpPr>
          <p:cNvPr id="363" name="Google Shape;363;p51"/>
          <p:cNvSpPr txBox="1">
            <a:spLocks noGrp="1"/>
          </p:cNvSpPr>
          <p:nvPr>
            <p:ph type="body" idx="1"/>
          </p:nvPr>
        </p:nvSpPr>
        <p:spPr>
          <a:xfrm>
            <a:off x="457200" y="1905000"/>
            <a:ext cx="8229600" cy="4221300"/>
          </a:xfrm>
          <a:prstGeom prst="rect">
            <a:avLst/>
          </a:prstGeom>
        </p:spPr>
        <p:txBody>
          <a:bodyPr spcFirstLastPara="1" wrap="square" lIns="91425" tIns="45700" rIns="91425" bIns="45700" anchor="t" anchorCtr="0">
            <a:normAutofit/>
          </a:bodyPr>
          <a:lstStyle/>
          <a:p>
            <a:pPr marL="457200" lvl="0" indent="0" algn="l" rtl="0">
              <a:spcBef>
                <a:spcPts val="360"/>
              </a:spcBef>
              <a:spcAft>
                <a:spcPts val="0"/>
              </a:spcAft>
              <a:buNone/>
            </a:pPr>
            <a:endParaRPr/>
          </a:p>
        </p:txBody>
      </p:sp>
      <p:pic>
        <p:nvPicPr>
          <p:cNvPr id="364" name="Google Shape;364;p51"/>
          <p:cNvPicPr preferRelativeResize="0"/>
          <p:nvPr/>
        </p:nvPicPr>
        <p:blipFill>
          <a:blip r:embed="rId3">
            <a:alphaModFix/>
          </a:blip>
          <a:stretch>
            <a:fillRect/>
          </a:stretch>
        </p:blipFill>
        <p:spPr>
          <a:xfrm>
            <a:off x="2025212" y="2800350"/>
            <a:ext cx="5296975" cy="2829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xfrm>
            <a:off x="457200" y="609600"/>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Types of Software</a:t>
            </a:r>
            <a:endParaRPr/>
          </a:p>
        </p:txBody>
      </p:sp>
      <p:sp>
        <p:nvSpPr>
          <p:cNvPr id="112" name="Google Shape;112;p16"/>
          <p:cNvSpPr txBox="1">
            <a:spLocks noGrp="1"/>
          </p:cNvSpPr>
          <p:nvPr>
            <p:ph type="body" idx="1"/>
          </p:nvPr>
        </p:nvSpPr>
        <p:spPr>
          <a:xfrm>
            <a:off x="457200" y="1905000"/>
            <a:ext cx="8229600" cy="4221300"/>
          </a:xfrm>
          <a:prstGeom prst="rect">
            <a:avLst/>
          </a:prstGeom>
        </p:spPr>
        <p:txBody>
          <a:bodyPr spcFirstLastPara="1" wrap="square" lIns="91425" tIns="45700" rIns="91425" bIns="45700" anchor="t" anchorCtr="0">
            <a:normAutofit/>
          </a:bodyPr>
          <a:lstStyle/>
          <a:p>
            <a:pPr marL="457200" lvl="0" indent="-342900" algn="l" rtl="0">
              <a:spcBef>
                <a:spcPts val="360"/>
              </a:spcBef>
              <a:spcAft>
                <a:spcPts val="0"/>
              </a:spcAft>
              <a:buSzPts val="1800"/>
              <a:buChar char="•"/>
            </a:pPr>
            <a:r>
              <a:rPr lang="en-US"/>
              <a:t>Software can be broadly classified in two categories:</a:t>
            </a:r>
            <a:endParaRPr/>
          </a:p>
          <a:p>
            <a:pPr marL="914400" lvl="1" indent="-342900" algn="l" rtl="0">
              <a:spcBef>
                <a:spcPts val="0"/>
              </a:spcBef>
              <a:spcAft>
                <a:spcPts val="0"/>
              </a:spcAft>
              <a:buSzPts val="1800"/>
              <a:buChar char="–"/>
            </a:pPr>
            <a:r>
              <a:rPr lang="en-US"/>
              <a:t>System Software.</a:t>
            </a:r>
            <a:endParaRPr/>
          </a:p>
          <a:p>
            <a:pPr marL="914400" lvl="1" indent="-342900" algn="l" rtl="0">
              <a:spcBef>
                <a:spcPts val="0"/>
              </a:spcBef>
              <a:spcAft>
                <a:spcPts val="0"/>
              </a:spcAft>
              <a:buSzPts val="1800"/>
              <a:buChar char="–"/>
            </a:pPr>
            <a:r>
              <a:rPr lang="en-US"/>
              <a:t>Application Software.</a:t>
            </a:r>
            <a:endParaRPr/>
          </a:p>
          <a:p>
            <a:pPr marL="0" lvl="0" indent="0" algn="l" rtl="0">
              <a:spcBef>
                <a:spcPts val="36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2"/>
          <p:cNvSpPr txBox="1">
            <a:spLocks noGrp="1"/>
          </p:cNvSpPr>
          <p:nvPr>
            <p:ph type="title"/>
          </p:nvPr>
        </p:nvSpPr>
        <p:spPr>
          <a:xfrm>
            <a:off x="457200" y="6096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References</a:t>
            </a:r>
            <a:endParaRPr/>
          </a:p>
        </p:txBody>
      </p:sp>
      <p:sp>
        <p:nvSpPr>
          <p:cNvPr id="371" name="Google Shape;371;p52"/>
          <p:cNvSpPr txBox="1">
            <a:spLocks noGrp="1"/>
          </p:cNvSpPr>
          <p:nvPr>
            <p:ph type="body" idx="1"/>
          </p:nvPr>
        </p:nvSpPr>
        <p:spPr>
          <a:xfrm>
            <a:off x="457200" y="1905000"/>
            <a:ext cx="8229600" cy="42213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Clements, A., The Principles of Computer Hardware, Oxford University Press (4th Ed), 2006.</a:t>
            </a:r>
            <a:endParaRPr/>
          </a:p>
          <a:p>
            <a:pPr marL="0" lvl="0" indent="0" algn="l" rtl="0">
              <a:spcBef>
                <a:spcPts val="64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457200" y="609600"/>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System Software</a:t>
            </a:r>
            <a:endParaRPr/>
          </a:p>
        </p:txBody>
      </p:sp>
      <p:sp>
        <p:nvSpPr>
          <p:cNvPr id="119" name="Google Shape;119;p17"/>
          <p:cNvSpPr txBox="1">
            <a:spLocks noGrp="1"/>
          </p:cNvSpPr>
          <p:nvPr>
            <p:ph type="body" idx="1"/>
          </p:nvPr>
        </p:nvSpPr>
        <p:spPr>
          <a:xfrm>
            <a:off x="457200" y="1905000"/>
            <a:ext cx="8229600" cy="4221300"/>
          </a:xfrm>
          <a:prstGeom prst="rect">
            <a:avLst/>
          </a:prstGeom>
        </p:spPr>
        <p:txBody>
          <a:bodyPr spcFirstLastPara="1" wrap="square" lIns="91425" tIns="45700" rIns="91425" bIns="45700" anchor="t" anchorCtr="0">
            <a:normAutofit/>
          </a:bodyPr>
          <a:lstStyle/>
          <a:p>
            <a:pPr marL="457200" lvl="0" indent="-342900" algn="l" rtl="0">
              <a:spcBef>
                <a:spcPts val="360"/>
              </a:spcBef>
              <a:spcAft>
                <a:spcPts val="0"/>
              </a:spcAft>
              <a:buSzPts val="1800"/>
              <a:buChar char="•"/>
            </a:pPr>
            <a:r>
              <a:rPr lang="en-US"/>
              <a:t>The purposes of the system software are:</a:t>
            </a:r>
            <a:endParaRPr/>
          </a:p>
          <a:p>
            <a:pPr marL="914400" lvl="1" indent="-342900" algn="l" rtl="0">
              <a:spcBef>
                <a:spcPts val="0"/>
              </a:spcBef>
              <a:spcAft>
                <a:spcPts val="0"/>
              </a:spcAft>
              <a:buSzPts val="1800"/>
              <a:buChar char="–"/>
            </a:pPr>
            <a:r>
              <a:rPr lang="en-US"/>
              <a:t>To provide basic functionality to computer,</a:t>
            </a:r>
            <a:endParaRPr/>
          </a:p>
          <a:p>
            <a:pPr marL="914400" lvl="1" indent="-342900" algn="l" rtl="0">
              <a:spcBef>
                <a:spcPts val="0"/>
              </a:spcBef>
              <a:spcAft>
                <a:spcPts val="0"/>
              </a:spcAft>
              <a:buSzPts val="1800"/>
              <a:buChar char="–"/>
            </a:pPr>
            <a:r>
              <a:rPr lang="en-US"/>
              <a:t>To control computer hardware, and</a:t>
            </a:r>
            <a:endParaRPr/>
          </a:p>
          <a:p>
            <a:pPr marL="914400" lvl="1" indent="-342900" algn="l" rtl="0">
              <a:spcBef>
                <a:spcPts val="0"/>
              </a:spcBef>
              <a:spcAft>
                <a:spcPts val="0"/>
              </a:spcAft>
              <a:buSzPts val="1800"/>
              <a:buChar char="–"/>
            </a:pPr>
            <a:r>
              <a:rPr lang="en-US"/>
              <a:t>To act as an interface between user, application software and computer hardware.</a:t>
            </a:r>
            <a:endParaRPr/>
          </a:p>
          <a:p>
            <a:pPr marL="0" lvl="0" indent="0" algn="l" rtl="0">
              <a:spcBef>
                <a:spcPts val="360"/>
              </a:spcBef>
              <a:spcAft>
                <a:spcPts val="0"/>
              </a:spcAft>
              <a:buNone/>
            </a:pPr>
            <a:endParaRPr/>
          </a:p>
          <a:p>
            <a:pPr marL="0" lvl="0" indent="0" algn="l" rtl="0">
              <a:spcBef>
                <a:spcPts val="360"/>
              </a:spcBef>
              <a:spcAft>
                <a:spcPts val="0"/>
              </a:spcAft>
              <a:buNone/>
            </a:pPr>
            <a:r>
              <a:rPr lang="en-US"/>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457200" y="609600"/>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Categories of System Software</a:t>
            </a:r>
            <a:endParaRPr/>
          </a:p>
        </p:txBody>
      </p:sp>
      <p:sp>
        <p:nvSpPr>
          <p:cNvPr id="126" name="Google Shape;126;p18"/>
          <p:cNvSpPr txBox="1">
            <a:spLocks noGrp="1"/>
          </p:cNvSpPr>
          <p:nvPr>
            <p:ph type="body" idx="1"/>
          </p:nvPr>
        </p:nvSpPr>
        <p:spPr>
          <a:xfrm>
            <a:off x="457200" y="1905000"/>
            <a:ext cx="8229600" cy="4221300"/>
          </a:xfrm>
          <a:prstGeom prst="rect">
            <a:avLst/>
          </a:prstGeom>
        </p:spPr>
        <p:txBody>
          <a:bodyPr spcFirstLastPara="1" wrap="square" lIns="91425" tIns="45700" rIns="91425" bIns="45700" anchor="t" anchorCtr="0">
            <a:normAutofit/>
          </a:bodyPr>
          <a:lstStyle/>
          <a:p>
            <a:pPr marL="457200" lvl="0" indent="-342900" algn="l" rtl="0">
              <a:spcBef>
                <a:spcPts val="360"/>
              </a:spcBef>
              <a:spcAft>
                <a:spcPts val="0"/>
              </a:spcAft>
              <a:buSzPts val="1800"/>
              <a:buChar char="•"/>
            </a:pPr>
            <a:r>
              <a:rPr lang="en-US"/>
              <a:t>On the basis of their functionality, system software may be broadly divided into two categories</a:t>
            </a:r>
            <a:endParaRPr/>
          </a:p>
          <a:p>
            <a:pPr marL="914400" lvl="1" indent="-342900" algn="l" rtl="0">
              <a:spcBef>
                <a:spcPts val="0"/>
              </a:spcBef>
              <a:spcAft>
                <a:spcPts val="0"/>
              </a:spcAft>
              <a:buSzPts val="1800"/>
              <a:buChar char="–"/>
            </a:pPr>
            <a:r>
              <a:rPr lang="en-US"/>
              <a:t>Management and functionality of computer.</a:t>
            </a:r>
            <a:endParaRPr/>
          </a:p>
          <a:p>
            <a:pPr marL="914400" lvl="1" indent="-342900" algn="l" rtl="0">
              <a:spcBef>
                <a:spcPts val="0"/>
              </a:spcBef>
              <a:spcAft>
                <a:spcPts val="0"/>
              </a:spcAft>
              <a:buSzPts val="1800"/>
              <a:buChar char="–"/>
            </a:pPr>
            <a:r>
              <a:rPr lang="en-US"/>
              <a:t>Development of application software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title"/>
          </p:nvPr>
        </p:nvSpPr>
        <p:spPr>
          <a:xfrm>
            <a:off x="457200" y="609600"/>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100"/>
              <a:buFont typeface="Arial"/>
              <a:buNone/>
            </a:pPr>
            <a:r>
              <a:rPr lang="en-US"/>
              <a:t>Categories of System Software</a:t>
            </a:r>
            <a:endParaRPr/>
          </a:p>
        </p:txBody>
      </p:sp>
      <p:sp>
        <p:nvSpPr>
          <p:cNvPr id="133" name="Google Shape;133;p19"/>
          <p:cNvSpPr txBox="1">
            <a:spLocks noGrp="1"/>
          </p:cNvSpPr>
          <p:nvPr>
            <p:ph type="body" idx="1"/>
          </p:nvPr>
        </p:nvSpPr>
        <p:spPr>
          <a:xfrm>
            <a:off x="457200" y="1905000"/>
            <a:ext cx="8229600" cy="4221300"/>
          </a:xfrm>
          <a:prstGeom prst="rect">
            <a:avLst/>
          </a:prstGeom>
        </p:spPr>
        <p:txBody>
          <a:bodyPr spcFirstLastPara="1" wrap="square" lIns="91425" tIns="45700" rIns="91425" bIns="45700" anchor="t" anchorCtr="0">
            <a:normAutofit/>
          </a:bodyPr>
          <a:lstStyle/>
          <a:p>
            <a:pPr marL="457200" lvl="0" indent="0" algn="l" rtl="0">
              <a:spcBef>
                <a:spcPts val="360"/>
              </a:spcBef>
              <a:spcAft>
                <a:spcPts val="0"/>
              </a:spcAft>
              <a:buNone/>
            </a:pPr>
            <a:endParaRPr/>
          </a:p>
          <a:p>
            <a:pPr marL="0" lvl="0" indent="0" algn="l" rtl="0">
              <a:spcBef>
                <a:spcPts val="360"/>
              </a:spcBef>
              <a:spcAft>
                <a:spcPts val="0"/>
              </a:spcAft>
              <a:buNone/>
            </a:pPr>
            <a:endParaRPr/>
          </a:p>
        </p:txBody>
      </p:sp>
      <p:pic>
        <p:nvPicPr>
          <p:cNvPr id="134" name="Google Shape;134;p19"/>
          <p:cNvPicPr preferRelativeResize="0"/>
          <p:nvPr/>
        </p:nvPicPr>
        <p:blipFill>
          <a:blip r:embed="rId3">
            <a:alphaModFix/>
          </a:blip>
          <a:stretch>
            <a:fillRect/>
          </a:stretch>
        </p:blipFill>
        <p:spPr>
          <a:xfrm>
            <a:off x="1859800" y="1992800"/>
            <a:ext cx="5303325" cy="413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457200" y="609600"/>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dirty="0">
                <a:highlight>
                  <a:srgbClr val="FFFF00"/>
                </a:highlight>
              </a:rPr>
              <a:t>Application Software</a:t>
            </a:r>
            <a:endParaRPr dirty="0">
              <a:highlight>
                <a:srgbClr val="FFFF00"/>
              </a:highlight>
            </a:endParaRPr>
          </a:p>
        </p:txBody>
      </p:sp>
      <p:sp>
        <p:nvSpPr>
          <p:cNvPr id="141" name="Google Shape;141;p20"/>
          <p:cNvSpPr txBox="1">
            <a:spLocks noGrp="1"/>
          </p:cNvSpPr>
          <p:nvPr>
            <p:ph type="body" idx="1"/>
          </p:nvPr>
        </p:nvSpPr>
        <p:spPr>
          <a:xfrm>
            <a:off x="457200" y="1905000"/>
            <a:ext cx="8229600" cy="4221300"/>
          </a:xfrm>
          <a:prstGeom prst="rect">
            <a:avLst/>
          </a:prstGeom>
        </p:spPr>
        <p:txBody>
          <a:bodyPr spcFirstLastPara="1" wrap="square" lIns="91425" tIns="45700" rIns="91425" bIns="45700" anchor="t" anchorCtr="0">
            <a:normAutofit/>
          </a:bodyPr>
          <a:lstStyle/>
          <a:p>
            <a:pPr marL="457200" lvl="0" indent="-342900" algn="l" rtl="0">
              <a:spcBef>
                <a:spcPts val="360"/>
              </a:spcBef>
              <a:spcAft>
                <a:spcPts val="0"/>
              </a:spcAft>
              <a:buSzPts val="1800"/>
              <a:buChar char="•"/>
            </a:pPr>
            <a:r>
              <a:rPr lang="en-US" dirty="0"/>
              <a:t>The software that a user uses for accomplishing a specific task is the application software.</a:t>
            </a:r>
            <a:endParaRPr dirty="0"/>
          </a:p>
          <a:p>
            <a:pPr marL="457200" lvl="0" indent="-342900" algn="l" rtl="0">
              <a:spcBef>
                <a:spcPts val="0"/>
              </a:spcBef>
              <a:spcAft>
                <a:spcPts val="0"/>
              </a:spcAft>
              <a:buSzPts val="1800"/>
              <a:buChar char="•"/>
            </a:pPr>
            <a:r>
              <a:rPr lang="en-US" dirty="0">
                <a:highlight>
                  <a:srgbClr val="FFFF00"/>
                </a:highlight>
              </a:rPr>
              <a:t>Application software may be a single program or a set of programs. </a:t>
            </a:r>
            <a:endParaRPr dirty="0">
              <a:highlight>
                <a:srgbClr val="FFFF00"/>
              </a:highlight>
            </a:endParaRPr>
          </a:p>
          <a:p>
            <a:pPr marL="457200" lvl="0" indent="-342900" algn="l" rtl="0">
              <a:spcBef>
                <a:spcPts val="0"/>
              </a:spcBef>
              <a:spcAft>
                <a:spcPts val="0"/>
              </a:spcAft>
              <a:buSzPts val="1800"/>
              <a:buChar char="•"/>
            </a:pPr>
            <a:r>
              <a:rPr lang="en-US" dirty="0"/>
              <a:t>A set of programs that are written for a specific purpose and provide the required functionality is called software package.</a:t>
            </a:r>
            <a:endParaRPr dirty="0"/>
          </a:p>
          <a:p>
            <a:pPr marL="0" lvl="0" indent="0" algn="l" rtl="0">
              <a:spcBef>
                <a:spcPts val="36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457200" y="609600"/>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Examples of Application Software</a:t>
            </a:r>
            <a:endParaRPr/>
          </a:p>
        </p:txBody>
      </p:sp>
      <p:sp>
        <p:nvSpPr>
          <p:cNvPr id="148" name="Google Shape;148;p21"/>
          <p:cNvSpPr txBox="1">
            <a:spLocks noGrp="1"/>
          </p:cNvSpPr>
          <p:nvPr>
            <p:ph type="body" idx="1"/>
          </p:nvPr>
        </p:nvSpPr>
        <p:spPr>
          <a:xfrm>
            <a:off x="457200" y="1905000"/>
            <a:ext cx="8229600" cy="4221300"/>
          </a:xfrm>
          <a:prstGeom prst="rect">
            <a:avLst/>
          </a:prstGeom>
        </p:spPr>
        <p:txBody>
          <a:bodyPr spcFirstLastPara="1" wrap="square" lIns="91425" tIns="45700" rIns="91425" bIns="45700" anchor="t" anchorCtr="0">
            <a:normAutofit/>
          </a:bodyPr>
          <a:lstStyle/>
          <a:p>
            <a:pPr marL="457200" lvl="0" indent="-342900" algn="l" rtl="0">
              <a:spcBef>
                <a:spcPts val="360"/>
              </a:spcBef>
              <a:spcAft>
                <a:spcPts val="0"/>
              </a:spcAft>
              <a:buSzPts val="1800"/>
              <a:buChar char="•"/>
            </a:pPr>
            <a:r>
              <a:rPr lang="en-US"/>
              <a:t>Word Processing Software</a:t>
            </a:r>
            <a:endParaRPr/>
          </a:p>
          <a:p>
            <a:pPr marL="457200" lvl="0" indent="-342900" algn="l" rtl="0">
              <a:spcBef>
                <a:spcPts val="0"/>
              </a:spcBef>
              <a:spcAft>
                <a:spcPts val="0"/>
              </a:spcAft>
              <a:buSzPts val="1800"/>
              <a:buChar char="•"/>
            </a:pPr>
            <a:r>
              <a:rPr lang="en-US"/>
              <a:t>Image Processing Software</a:t>
            </a:r>
            <a:endParaRPr/>
          </a:p>
          <a:p>
            <a:pPr marL="457200" lvl="0" indent="-342900" algn="l" rtl="0">
              <a:spcBef>
                <a:spcPts val="0"/>
              </a:spcBef>
              <a:spcAft>
                <a:spcPts val="0"/>
              </a:spcAft>
              <a:buSzPts val="1800"/>
              <a:buChar char="•"/>
            </a:pPr>
            <a:r>
              <a:rPr lang="en-US"/>
              <a:t>Accounting Software</a:t>
            </a:r>
            <a:endParaRPr/>
          </a:p>
          <a:p>
            <a:pPr marL="457200" lvl="0" indent="-342900" algn="l" rtl="0">
              <a:spcBef>
                <a:spcPts val="0"/>
              </a:spcBef>
              <a:spcAft>
                <a:spcPts val="0"/>
              </a:spcAft>
              <a:buSzPts val="1800"/>
              <a:buChar char="•"/>
            </a:pPr>
            <a:r>
              <a:rPr lang="en-US"/>
              <a:t>Spreadsheet Software</a:t>
            </a:r>
            <a:endParaRPr/>
          </a:p>
          <a:p>
            <a:pPr marL="457200" lvl="0" indent="-342900" algn="l" rtl="0">
              <a:spcBef>
                <a:spcPts val="0"/>
              </a:spcBef>
              <a:spcAft>
                <a:spcPts val="0"/>
              </a:spcAft>
              <a:buSzPts val="1800"/>
              <a:buChar char="•"/>
            </a:pPr>
            <a:r>
              <a:rPr lang="en-US"/>
              <a:t>Presentation Software</a:t>
            </a:r>
            <a:endParaRPr/>
          </a:p>
          <a:p>
            <a:pPr marL="457200" lvl="0" indent="-342900" algn="l" rtl="0">
              <a:spcBef>
                <a:spcPts val="0"/>
              </a:spcBef>
              <a:spcAft>
                <a:spcPts val="0"/>
              </a:spcAft>
              <a:buSzPts val="1800"/>
              <a:buChar char="•"/>
            </a:pPr>
            <a:r>
              <a:rPr lang="en-US"/>
              <a:t>CAD/CAM Software</a:t>
            </a:r>
            <a:endParaRPr/>
          </a:p>
          <a:p>
            <a:pPr marL="457200" lvl="0" indent="-342900" algn="l" rtl="0">
              <a:spcBef>
                <a:spcPts val="0"/>
              </a:spcBef>
              <a:spcAft>
                <a:spcPts val="0"/>
              </a:spcAft>
              <a:buSzPts val="1800"/>
              <a:buChar char="•"/>
            </a:pPr>
            <a:r>
              <a:rPr lang="en-US"/>
              <a:t>Web Browser Software</a:t>
            </a:r>
            <a:endParaRPr/>
          </a:p>
        </p:txBody>
      </p:sp>
    </p:spTree>
  </p:cSld>
  <p:clrMapOvr>
    <a:masterClrMapping/>
  </p:clrMapOvr>
</p:sld>
</file>

<file path=ppt/theme/theme1.xml><?xml version="1.0" encoding="utf-8"?>
<a:theme xmlns:a="http://schemas.openxmlformats.org/drawingml/2006/main" name="SLIATE LMS Template Powerpoin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TotalTime>
  <Words>1511</Words>
  <Application>Microsoft Office PowerPoint</Application>
  <PresentationFormat>On-screen Show (4:3)</PresentationFormat>
  <Paragraphs>202</Paragraphs>
  <Slides>40</Slides>
  <Notes>40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40</vt:i4>
      </vt:variant>
    </vt:vector>
  </HeadingPairs>
  <TitlesOfParts>
    <vt:vector size="43" baseType="lpstr">
      <vt:lpstr>Arial</vt:lpstr>
      <vt:lpstr>Calibri</vt:lpstr>
      <vt:lpstr>SLIATE LMS Template Powerpoint</vt:lpstr>
      <vt:lpstr>HNDIT1032 Computer and Network Systems</vt:lpstr>
      <vt:lpstr>Introduction</vt:lpstr>
      <vt:lpstr>Software</vt:lpstr>
      <vt:lpstr>Types of Software</vt:lpstr>
      <vt:lpstr>System Software</vt:lpstr>
      <vt:lpstr>Categories of System Software</vt:lpstr>
      <vt:lpstr>Categories of System Software</vt:lpstr>
      <vt:lpstr>Application Software</vt:lpstr>
      <vt:lpstr>Examples of Application Software</vt:lpstr>
      <vt:lpstr>Software Market</vt:lpstr>
      <vt:lpstr>Operating System(OS)</vt:lpstr>
      <vt:lpstr>View of OS</vt:lpstr>
      <vt:lpstr>Types of OS</vt:lpstr>
      <vt:lpstr>Single User Single Task</vt:lpstr>
      <vt:lpstr>Single User Multitasking</vt:lpstr>
      <vt:lpstr>Multiuser OS</vt:lpstr>
      <vt:lpstr>Multiprocessing OS</vt:lpstr>
      <vt:lpstr>Real Time OS</vt:lpstr>
      <vt:lpstr>Embedded OS</vt:lpstr>
      <vt:lpstr>Functions of OS</vt:lpstr>
      <vt:lpstr>Process Management</vt:lpstr>
      <vt:lpstr>Memory Management</vt:lpstr>
      <vt:lpstr>Virtual Memory</vt:lpstr>
      <vt:lpstr>File Management</vt:lpstr>
      <vt:lpstr>Device Management</vt:lpstr>
      <vt:lpstr>Protection &amp; Security</vt:lpstr>
      <vt:lpstr>User Interface(UI)</vt:lpstr>
      <vt:lpstr>Types of UI</vt:lpstr>
      <vt:lpstr>Command Line Interface</vt:lpstr>
      <vt:lpstr>Example- MS-DOS</vt:lpstr>
      <vt:lpstr>Graphical User Interface</vt:lpstr>
      <vt:lpstr>Example-GUI</vt:lpstr>
      <vt:lpstr>Examples of OS</vt:lpstr>
      <vt:lpstr>MS-DOS</vt:lpstr>
      <vt:lpstr>Windows OS</vt:lpstr>
      <vt:lpstr>Linux OS</vt:lpstr>
      <vt:lpstr>Example-Linux OS</vt:lpstr>
      <vt:lpstr>MacOS</vt:lpstr>
      <vt:lpstr>Mobile OS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HNDIT1032 Computer and Network Systems</dc:title>
  <cp:lastModifiedBy>Futuremind</cp:lastModifiedBy>
  <cp:revision>3</cp:revision>
  <dcterms:modified xsi:type="dcterms:W3CDTF">2023-02-14T18:22:23Z</dcterms:modified>
</cp:coreProperties>
</file>